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12" r:id="rId1"/>
  </p:sldMasterIdLst>
  <p:handoutMasterIdLst>
    <p:handoutMasterId r:id="rId8"/>
  </p:handoutMasterIdLst>
  <p:sldIdLst>
    <p:sldId id="256" r:id="rId2"/>
    <p:sldId id="307" r:id="rId3"/>
    <p:sldId id="310" r:id="rId4"/>
    <p:sldId id="311" r:id="rId5"/>
    <p:sldId id="312" r:id="rId6"/>
    <p:sldId id="289" r:id="rId7"/>
  </p:sldIdLst>
  <p:sldSz cx="9144000" cy="6858000" type="screen4x3"/>
  <p:notesSz cx="7315200" cy="96012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00"/>
    <a:srgbClr val="FFFFFF"/>
    <a:srgbClr val="FF99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735" autoAdjust="0"/>
  </p:normalViewPr>
  <p:slideViewPr>
    <p:cSldViewPr>
      <p:cViewPr varScale="1">
        <p:scale>
          <a:sx n="77" d="100"/>
          <a:sy n="77" d="100"/>
        </p:scale>
        <p:origin x="12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0E1CBB0-7336-4932-B556-E48AD3C0A6A8}" type="datetimeFigureOut">
              <a:rPr lang="es-MX" smtClean="0"/>
              <a:pPr/>
              <a:t>17/08/2013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43A50FF-EF0D-4144-9656-3854524E206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305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1750D-C0B2-4862-BD41-E81181B3C363}" type="datetimeFigureOut">
              <a:rPr lang="es-MX" smtClean="0"/>
              <a:pPr>
                <a:defRPr/>
              </a:pPr>
              <a:t>17/08/2013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53153-8595-431A-8464-54A85C56B325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8131" y="116632"/>
            <a:ext cx="817048" cy="93610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1022598" cy="117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03C931-1786-4BE2-AC05-E9743D901BBD}" type="datetimeFigureOut">
              <a:rPr lang="es-MX" smtClean="0"/>
              <a:pPr>
                <a:defRPr/>
              </a:pPr>
              <a:t>17/08/2013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5D13C-4228-4FB2-8A16-FF0DAE85FE26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8131" y="116632"/>
            <a:ext cx="817048" cy="936104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322E5-E26A-4CBD-BBA4-3A43D11A2A5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6" name="Rectangle 97"/>
          <p:cNvSpPr>
            <a:spLocks noChangeArrowheads="1"/>
          </p:cNvSpPr>
          <p:nvPr userDrawn="1"/>
        </p:nvSpPr>
        <p:spPr bwMode="auto">
          <a:xfrm>
            <a:off x="3116263" y="1107852"/>
            <a:ext cx="6021388" cy="88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pic>
        <p:nvPicPr>
          <p:cNvPr id="9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1022598" cy="117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9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8131" y="116632"/>
            <a:ext cx="817048" cy="936104"/>
          </a:xfrm>
          <a:prstGeom prst="rect">
            <a:avLst/>
          </a:prstGeom>
          <a:ln>
            <a:noFill/>
          </a:ln>
          <a:effectLst/>
        </p:spPr>
      </p:pic>
      <p:sp>
        <p:nvSpPr>
          <p:cNvPr id="99" name="Rectangle 1"/>
          <p:cNvSpPr>
            <a:spLocks noChangeArrowheads="1"/>
          </p:cNvSpPr>
          <p:nvPr userDrawn="1"/>
        </p:nvSpPr>
        <p:spPr bwMode="auto">
          <a:xfrm>
            <a:off x="3420870" y="6525096"/>
            <a:ext cx="223971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2700338" algn="ctr"/>
                <a:tab pos="5400675" algn="r"/>
              </a:tabLst>
              <a:defRPr/>
            </a:pPr>
            <a:r>
              <a:rPr lang="es-ES" sz="900" b="1" dirty="0" smtClean="0">
                <a:solidFill>
                  <a:srgbClr val="80808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Reglas de Operación SAGARPA 2013</a:t>
            </a:r>
            <a:endParaRPr lang="es-ES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7854950" cy="1224136"/>
          </a:xfrm>
        </p:spPr>
        <p:txBody>
          <a:bodyPr>
            <a:normAutofit fontScale="92500" lnSpcReduction="10000"/>
          </a:bodyPr>
          <a:lstStyle/>
          <a:p>
            <a:pPr marR="0" eaLnBrk="1" hangingPunct="1">
              <a:lnSpc>
                <a:spcPct val="150000"/>
              </a:lnSpc>
              <a:defRPr/>
            </a:pPr>
            <a:r>
              <a:rPr lang="es-MX" sz="28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SECRETARIA DE DESARROLLO RURAL</a:t>
            </a:r>
          </a:p>
          <a:p>
            <a:pPr marR="0" eaLnBrk="1" hangingPunct="1">
              <a:lnSpc>
                <a:spcPct val="150000"/>
              </a:lnSpc>
              <a:defRPr/>
            </a:pPr>
            <a:r>
              <a:rPr lang="es-MX" sz="24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DIRECCIÓN GENERAL DE PROGRAMAS REGIONALES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611560" y="2132856"/>
            <a:ext cx="7851648" cy="72464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/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b="1" dirty="0" smtClean="0">
                <a:solidFill>
                  <a:srgbClr val="FF99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Franklin Gothic Demi Cond" pitchFamily="34" charset="0"/>
                <a:ea typeface="+mj-ea"/>
                <a:cs typeface="+mj-cs"/>
              </a:rPr>
              <a:t>Reglas de Operación SAGARPA 2013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732240" y="6165304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400"/>
              </a:spcBef>
              <a:buClr>
                <a:srgbClr val="2DA2BF"/>
              </a:buClr>
              <a:buSzPct val="68000"/>
              <a:defRPr/>
            </a:pPr>
            <a:r>
              <a:rPr lang="es-MX" i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+mn-cs"/>
              </a:rPr>
              <a:t>18 de febrero del 2013</a:t>
            </a:r>
            <a:endParaRPr lang="es-MX" i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cs typeface="+mn-cs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1381588" y="4509120"/>
            <a:ext cx="6142740" cy="1375330"/>
            <a:chOff x="733516" y="4797152"/>
            <a:chExt cx="6142740" cy="1375330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l="13079" r="6282"/>
            <a:stretch>
              <a:fillRect/>
            </a:stretch>
          </p:blipFill>
          <p:spPr bwMode="auto">
            <a:xfrm>
              <a:off x="5317326" y="4797152"/>
              <a:ext cx="1558930" cy="137473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1" name="Picture 9" descr="C:\Documents and Settings\facuicola\Mis documentos\DSC00485.JPG"/>
            <p:cNvPicPr>
              <a:picLocks noChangeAspect="1" noChangeArrowheads="1"/>
            </p:cNvPicPr>
            <p:nvPr/>
          </p:nvPicPr>
          <p:blipFill>
            <a:blip r:embed="rId3" cstate="print"/>
            <a:srcRect l="34316" r="2155"/>
            <a:stretch>
              <a:fillRect/>
            </a:stretch>
          </p:blipFill>
          <p:spPr bwMode="auto">
            <a:xfrm>
              <a:off x="3684434" y="4797152"/>
              <a:ext cx="1607646" cy="13753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2" name="Picture 2" descr="http://www.diariocritico.com/imagenesPieza/7(2499)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0840" y="4797152"/>
              <a:ext cx="1353257" cy="135325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3" name="Picture 7" descr="http://www.elmanana.com.mx/upload/foto/9/1/7/03a-02-peligra.JPG"/>
            <p:cNvPicPr>
              <a:picLocks noChangeAspect="1" noChangeArrowheads="1"/>
            </p:cNvPicPr>
            <p:nvPr/>
          </p:nvPicPr>
          <p:blipFill>
            <a:blip r:embed="rId5" cstate="print"/>
            <a:srcRect r="14204"/>
            <a:stretch>
              <a:fillRect/>
            </a:stretch>
          </p:blipFill>
          <p:spPr bwMode="auto">
            <a:xfrm>
              <a:off x="733516" y="4797152"/>
              <a:ext cx="1534228" cy="134359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" name="Picture 9" descr="C:\Documents and Settings\facuicola\Mis documentos\DSC00485.JPG"/>
            <p:cNvPicPr>
              <a:picLocks noChangeAspect="1" noChangeArrowheads="1"/>
            </p:cNvPicPr>
            <p:nvPr/>
          </p:nvPicPr>
          <p:blipFill>
            <a:blip r:embed="rId3" cstate="print"/>
            <a:srcRect l="34316" r="2155"/>
            <a:stretch>
              <a:fillRect/>
            </a:stretch>
          </p:blipFill>
          <p:spPr bwMode="auto">
            <a:xfrm>
              <a:off x="3707904" y="4797152"/>
              <a:ext cx="1607646" cy="13753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5" name="Picture 2" descr="http://www.diariocritico.com/imagenesPieza/7(2499)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24310" y="4797152"/>
              <a:ext cx="1353257" cy="135325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6" name="Picture 7" descr="http://www.elmanana.com.mx/upload/foto/9/1/7/03a-02-peligra.JPG"/>
            <p:cNvPicPr>
              <a:picLocks noChangeAspect="1" noChangeArrowheads="1"/>
            </p:cNvPicPr>
            <p:nvPr/>
          </p:nvPicPr>
          <p:blipFill>
            <a:blip r:embed="rId5" cstate="print"/>
            <a:srcRect r="14204"/>
            <a:stretch>
              <a:fillRect/>
            </a:stretch>
          </p:blipFill>
          <p:spPr bwMode="auto">
            <a:xfrm>
              <a:off x="756986" y="4797152"/>
              <a:ext cx="1534228" cy="134359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8" name="1 Título"/>
          <p:cNvSpPr txBox="1">
            <a:spLocks/>
          </p:cNvSpPr>
          <p:nvPr/>
        </p:nvSpPr>
        <p:spPr bwMode="auto">
          <a:xfrm>
            <a:off x="608416" y="3140968"/>
            <a:ext cx="7851648" cy="64807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/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b="1" dirty="0" smtClean="0">
                <a:solidFill>
                  <a:srgbClr val="6699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Franklin Gothic Demi Cond" pitchFamily="34" charset="0"/>
                <a:ea typeface="+mj-ea"/>
                <a:cs typeface="+mj-cs"/>
              </a:rPr>
              <a:t>Del Componente Pesca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/>
          </p:cNvSpPr>
          <p:nvPr/>
        </p:nvSpPr>
        <p:spPr bwMode="auto">
          <a:xfrm>
            <a:off x="4860032" y="708085"/>
            <a:ext cx="309488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r" eaLnBrk="0" hangingPunct="0">
              <a:defRPr/>
            </a:pPr>
            <a:r>
              <a:rPr lang="es-MX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 componente Pesca</a:t>
            </a:r>
            <a:endParaRPr lang="es-MX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2910" y="1928802"/>
            <a:ext cx="807249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MX" sz="2000" b="1" dirty="0" smtClean="0"/>
              <a:t>Artículo 11. </a:t>
            </a:r>
            <a:r>
              <a:rPr lang="es-MX" sz="2000" dirty="0" smtClean="0"/>
              <a:t>El objetivo específico es </a:t>
            </a:r>
            <a:r>
              <a:rPr lang="es-MX" sz="2000" dirty="0" smtClean="0">
                <a:solidFill>
                  <a:srgbClr val="0000FF"/>
                </a:solidFill>
              </a:rPr>
              <a:t>incrementar la capitalización de las unidades económicas pesqueras y acuícolas </a:t>
            </a:r>
            <a:r>
              <a:rPr lang="es-MX" sz="2000" dirty="0" smtClean="0"/>
              <a:t>a través del apoyo subsidiario a la inversión en bienes de capital estratégicos para equipamiento e infraestructura, para la realización de sus actividades de producción primaria, conservación, distribución y</a:t>
            </a:r>
          </a:p>
          <a:p>
            <a:pPr algn="just"/>
            <a:r>
              <a:rPr lang="es-MX" sz="2000" dirty="0" smtClean="0"/>
              <a:t>agregación de valor.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La población objetivo es personas físicas o morales que se dediquen a actividades primarias pesqueras y acuícolas (que cuenten con los permisos o concesiones en la materia), conforme a la estratificación de productores y su regionalización.</a:t>
            </a:r>
            <a:endParaRPr lang="es-MX" sz="20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1357298"/>
            <a:ext cx="8515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I.     Los conceptos de apoyo y montos máximos, son los contenidos en el cuadro siguiente:</a:t>
            </a:r>
          </a:p>
        </p:txBody>
      </p:sp>
      <p:sp>
        <p:nvSpPr>
          <p:cNvPr id="7" name="1 Título"/>
          <p:cNvSpPr>
            <a:spLocks/>
          </p:cNvSpPr>
          <p:nvPr/>
        </p:nvSpPr>
        <p:spPr bwMode="auto">
          <a:xfrm>
            <a:off x="4860032" y="708085"/>
            <a:ext cx="309488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r" eaLnBrk="0" hangingPunct="0">
              <a:defRPr/>
            </a:pPr>
            <a:r>
              <a:rPr lang="es-MX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 componente Pesca</a:t>
            </a:r>
            <a:endParaRPr lang="es-MX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214415" y="1785926"/>
          <a:ext cx="6645283" cy="2509196"/>
        </p:xfrm>
        <a:graphic>
          <a:graphicData uri="http://schemas.openxmlformats.org/drawingml/2006/table">
            <a:tbl>
              <a:tblPr/>
              <a:tblGrid>
                <a:gridCol w="2041182"/>
                <a:gridCol w="1257813"/>
                <a:gridCol w="3346288"/>
              </a:tblGrid>
              <a:tr h="343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Concepto de apoyo</a:t>
                      </a: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Clave(s) SCIAN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Montos máximos</a:t>
                      </a:r>
                      <a:endParaRPr lang="es-MX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1656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a) Maquinaria y equipo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333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3345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Hasta 50% del valor de los bienes a apoyar,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sin rebasar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$750,000.00 (setecientos cincuenta milpesos 00/100 M.N.) de apoyo por persona física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 moral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 Para productores de alta y muy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marginación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 porcentaje máximo podrá ser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 hasta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 75% del valor de las inversiones a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apoyar sin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exceder de $750,000.00 (setecientos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cincuenta mil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pesos 00/100 M.N.) de apoyo por persona física o moral.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212865" y="4335157"/>
          <a:ext cx="6645283" cy="2165677"/>
        </p:xfrm>
        <a:graphic>
          <a:graphicData uri="http://schemas.openxmlformats.org/drawingml/2006/table">
            <a:tbl>
              <a:tblPr/>
              <a:tblGrid>
                <a:gridCol w="2041182"/>
                <a:gridCol w="1257813"/>
                <a:gridCol w="3346288"/>
              </a:tblGrid>
              <a:tr h="21656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b) Infraestructura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 Instalaciones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2362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2379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Hasta 50% del valor de las inversiones a apoyar,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sin rebasar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$750,000.00 (setecientos cincuenta milpesos 00/100 M.N.) de apoyo por persona física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 moral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 Para productores de alta y muy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marginación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 porcentaje máximo podrá ser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 hasta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 75% del valor de las inversiones a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apoyar sin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exceder de $750,000.00 (setecientos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cincuenta mil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pesos 00/100 M.N.) de apoyo gubernamental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por persona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física o moral.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1285860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 smtClean="0"/>
              <a:t>Los conceptos de inversión y las especies a apoyar, serán aquellos incluidos en el Listado de Activos Estratégicos Anexo XLVIII de las presentes Reglas de Operación.</a:t>
            </a:r>
          </a:p>
          <a:p>
            <a:pPr algn="just"/>
            <a:endParaRPr lang="es-MX" sz="1400" dirty="0" smtClean="0"/>
          </a:p>
          <a:p>
            <a:pPr algn="just"/>
            <a:r>
              <a:rPr lang="es-MX" sz="1400" dirty="0" smtClean="0"/>
              <a:t>II.    Los criterios y requisitos para obtener los apoyos de este componente son los siguientes:</a:t>
            </a:r>
          </a:p>
        </p:txBody>
      </p:sp>
      <p:sp>
        <p:nvSpPr>
          <p:cNvPr id="5" name="1 Título"/>
          <p:cNvSpPr>
            <a:spLocks/>
          </p:cNvSpPr>
          <p:nvPr/>
        </p:nvSpPr>
        <p:spPr bwMode="auto">
          <a:xfrm>
            <a:off x="4860032" y="708085"/>
            <a:ext cx="309488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r" eaLnBrk="0" hangingPunct="0">
              <a:defRPr/>
            </a:pPr>
            <a:r>
              <a:rPr lang="es-MX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 componente Pesca</a:t>
            </a:r>
            <a:endParaRPr lang="es-MX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85786" y="2357430"/>
          <a:ext cx="7286676" cy="4114234"/>
        </p:xfrm>
        <a:graphic>
          <a:graphicData uri="http://schemas.openxmlformats.org/drawingml/2006/table">
            <a:tbl>
              <a:tblPr/>
              <a:tblGrid>
                <a:gridCol w="2239867"/>
                <a:gridCol w="5046809"/>
              </a:tblGrid>
              <a:tr h="301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Criterio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Requisitos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9826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a) Que se dediquen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actividades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producción pesquera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 acuícola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i. Copia simple de los permisos autorizaciones y/o concesiones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vigentes aplicables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 tipo de proyecto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 Copia de la Cédula del Registro Nacional de Pesca y Acuacultura(RNPA).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6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b) Que se presente un proyecto productivo.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i. 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Solicitudes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inferiores a los $200,000.00 (doscientos mil pesos 00/100M.N.) deberán entregar la información a que se refiere el anexo V de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las presentes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Reglas de Operación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 Solicitudes cuyo monto de apoyo sea igual o superior a los$200,000.00 (doscientos mil pesos 00/100 M.N.) deberán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presentar proyecto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conforme al Anexo XLIII de las presentes Reglas de Operación.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 ambos tipos de solicitudes se deberá acompañar el Anexo 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IV Solicitud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 Apoyo conforme a las presentes Reglas de Operación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8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c) Que se acredite la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posesión legal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 la unidad de producción o de los bienes inmuebles.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i. 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Documento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que acredite la posesión legal de la unidad de producción o de </a:t>
                      </a:r>
                      <a:r>
                        <a:rPr lang="es-MX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los 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bienes inmuebles (durante el tiempo de vida útil del proyecto)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85720" y="1473631"/>
            <a:ext cx="85725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/>
              <a:t>Los anexos de las presentes Reglas de Operación que tienen relación con el presente componente son: IV, V, XLIII y XLVIII.</a:t>
            </a:r>
          </a:p>
          <a:p>
            <a:pPr algn="just"/>
            <a:endParaRPr lang="es-MX" sz="1600" dirty="0" smtClean="0"/>
          </a:p>
          <a:p>
            <a:pPr marL="400050" indent="-400050" algn="just">
              <a:buAutoNum type="romanUcPeriod" startAt="3"/>
            </a:pPr>
            <a:r>
              <a:rPr lang="es-MX" sz="1600" dirty="0" smtClean="0"/>
              <a:t>Las instancias que intervienen en el presente componente son:</a:t>
            </a:r>
          </a:p>
          <a:p>
            <a:pPr marL="400050" indent="-400050" algn="just">
              <a:buAutoNum type="romanUcPeriod" startAt="3"/>
            </a:pPr>
            <a:endParaRPr lang="es-MX" sz="1600" dirty="0" smtClean="0"/>
          </a:p>
          <a:p>
            <a:pPr marL="342900" indent="-342900" algn="just">
              <a:buAutoNum type="alphaLcParenR"/>
            </a:pPr>
            <a:r>
              <a:rPr lang="es-MX" sz="1600" dirty="0" smtClean="0"/>
              <a:t>Unidad Responsable: La Dirección General de Organización y Fomento de la CONAPESCA, quien se auxiliará de las Oficinas Regionales de Pesca y Acuacultura, o en su caso de las Subdelegaciones de Pesca o equivalentes, a través de las Delegaciones de la SAGARPA en las Entidades Federativas.</a:t>
            </a:r>
          </a:p>
          <a:p>
            <a:pPr marL="342900" indent="-342900" algn="just">
              <a:buAutoNum type="alphaLcParenR"/>
            </a:pPr>
            <a:endParaRPr lang="es-MX" sz="1600" dirty="0" smtClean="0"/>
          </a:p>
          <a:p>
            <a:pPr algn="just"/>
            <a:r>
              <a:rPr lang="es-MX" sz="1600" dirty="0" smtClean="0"/>
              <a:t>b)    Instancia Ejecutora: Gobiernos de las Entidades Federativas.</a:t>
            </a:r>
          </a:p>
        </p:txBody>
      </p:sp>
      <p:sp>
        <p:nvSpPr>
          <p:cNvPr id="4" name="1 Título"/>
          <p:cNvSpPr>
            <a:spLocks/>
          </p:cNvSpPr>
          <p:nvPr/>
        </p:nvSpPr>
        <p:spPr bwMode="auto">
          <a:xfrm>
            <a:off x="4860032" y="708085"/>
            <a:ext cx="309488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r" eaLnBrk="0" hangingPunct="0">
              <a:defRPr/>
            </a:pPr>
            <a:r>
              <a:rPr lang="es-MX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 componente Pesca</a:t>
            </a:r>
            <a:endParaRPr lang="es-MX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CuadroTexto"/>
          <p:cNvSpPr txBox="1">
            <a:spLocks noChangeArrowheads="1"/>
          </p:cNvSpPr>
          <p:nvPr/>
        </p:nvSpPr>
        <p:spPr bwMode="auto">
          <a:xfrm>
            <a:off x="467544" y="620688"/>
            <a:ext cx="8352928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Directorio</a:t>
            </a:r>
          </a:p>
          <a:p>
            <a:pPr algn="r"/>
            <a:endParaRPr lang="es-MX" dirty="0"/>
          </a:p>
          <a:p>
            <a:pPr algn="r"/>
            <a:endParaRPr lang="es-MX" dirty="0" smtClean="0"/>
          </a:p>
          <a:p>
            <a:pPr algn="r"/>
            <a:endParaRPr lang="es-MX" dirty="0" smtClean="0"/>
          </a:p>
          <a:p>
            <a:pPr algn="r"/>
            <a:endParaRPr lang="es-MX" dirty="0" smtClean="0"/>
          </a:p>
          <a:p>
            <a:pPr algn="r"/>
            <a:endParaRPr lang="es-MX" dirty="0"/>
          </a:p>
          <a:p>
            <a:endParaRPr lang="es-MX" b="1" dirty="0" smtClean="0"/>
          </a:p>
          <a:p>
            <a:endParaRPr lang="es-MX" b="1" dirty="0" smtClean="0"/>
          </a:p>
          <a:p>
            <a:endParaRPr lang="es-MX" sz="1600" b="1" dirty="0" smtClean="0"/>
          </a:p>
          <a:p>
            <a:endParaRPr lang="es-MX" sz="1600" b="1" dirty="0" smtClean="0"/>
          </a:p>
          <a:p>
            <a:endParaRPr lang="es-MX" sz="1600" b="1" dirty="0" smtClean="0"/>
          </a:p>
          <a:p>
            <a:r>
              <a:rPr lang="es-MX" sz="1600" b="1" dirty="0" smtClean="0"/>
              <a:t>Dirección General de Programas Regionales</a:t>
            </a:r>
          </a:p>
          <a:p>
            <a:r>
              <a:rPr lang="es-MX" sz="1600" dirty="0" smtClean="0">
                <a:solidFill>
                  <a:srgbClr val="0000FF"/>
                </a:solidFill>
              </a:rPr>
              <a:t>LC </a:t>
            </a:r>
            <a:r>
              <a:rPr lang="es-MX" sz="1600" dirty="0">
                <a:solidFill>
                  <a:srgbClr val="0000FF"/>
                </a:solidFill>
              </a:rPr>
              <a:t>Crystal Esperanza Melchor Hernández</a:t>
            </a:r>
          </a:p>
          <a:p>
            <a:r>
              <a:rPr lang="es-MX" sz="1600" dirty="0"/>
              <a:t>Tel. 30 30 06 00 </a:t>
            </a:r>
            <a:r>
              <a:rPr lang="es-MX" sz="1600" dirty="0" smtClean="0"/>
              <a:t>Ext. </a:t>
            </a:r>
            <a:r>
              <a:rPr lang="es-MX" sz="1600" dirty="0"/>
              <a:t>56110</a:t>
            </a:r>
          </a:p>
          <a:p>
            <a:endParaRPr lang="es-MX" sz="1200" dirty="0"/>
          </a:p>
          <a:p>
            <a:r>
              <a:rPr lang="es-MX" sz="1600" b="1" dirty="0" smtClean="0"/>
              <a:t>Dirección </a:t>
            </a:r>
            <a:r>
              <a:rPr lang="es-MX" sz="1600" b="1" dirty="0"/>
              <a:t>de Supervisión de Programas</a:t>
            </a:r>
          </a:p>
          <a:p>
            <a:r>
              <a:rPr lang="es-MX" sz="1600" dirty="0">
                <a:solidFill>
                  <a:srgbClr val="0000FF"/>
                </a:solidFill>
              </a:rPr>
              <a:t>Ing. Ricardo Rivas Montiel</a:t>
            </a:r>
          </a:p>
          <a:p>
            <a:r>
              <a:rPr lang="es-MX" sz="1600" dirty="0"/>
              <a:t>Tel. 30 30 06 00 </a:t>
            </a:r>
            <a:r>
              <a:rPr lang="es-MX" sz="1600" dirty="0" smtClean="0"/>
              <a:t>Ext. </a:t>
            </a:r>
            <a:r>
              <a:rPr lang="es-MX" sz="1600" dirty="0"/>
              <a:t>56127</a:t>
            </a:r>
          </a:p>
          <a:p>
            <a:endParaRPr lang="es-MX" sz="1200" dirty="0"/>
          </a:p>
          <a:p>
            <a:r>
              <a:rPr lang="es-MX" sz="1600" b="1" dirty="0" smtClean="0"/>
              <a:t>Coordinación </a:t>
            </a:r>
            <a:r>
              <a:rPr lang="es-MX" sz="1600" b="1" dirty="0"/>
              <a:t>de Enlaces Regionales</a:t>
            </a:r>
          </a:p>
          <a:p>
            <a:r>
              <a:rPr lang="es-MX" sz="1600" dirty="0">
                <a:solidFill>
                  <a:srgbClr val="0000FF"/>
                </a:solidFill>
              </a:rPr>
              <a:t>Ing. Pedro Luis Torres de la Torre</a:t>
            </a:r>
          </a:p>
          <a:p>
            <a:r>
              <a:rPr lang="es-MX" sz="1600" dirty="0"/>
              <a:t>Tel. 30 30 06 00 </a:t>
            </a:r>
            <a:r>
              <a:rPr lang="es-MX" sz="1600" dirty="0" smtClean="0"/>
              <a:t>Ext. </a:t>
            </a:r>
            <a:r>
              <a:rPr lang="es-MX" sz="1600" dirty="0"/>
              <a:t>56124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131840" y="1628800"/>
            <a:ext cx="2496277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9552" y="1700808"/>
            <a:ext cx="2448272" cy="1836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464646"/>
              </a:clrFrom>
              <a:clrTo>
                <a:srgbClr val="464646">
                  <a:alpha val="0"/>
                </a:srgbClr>
              </a:clrTo>
            </a:clrChange>
          </a:blip>
          <a:srcRect r="10291"/>
          <a:stretch>
            <a:fillRect/>
          </a:stretch>
        </p:blipFill>
        <p:spPr bwMode="auto">
          <a:xfrm>
            <a:off x="5457150" y="3429000"/>
            <a:ext cx="3267354" cy="2643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5885</TotalTime>
  <Words>467</Words>
  <Application>Microsoft Office PowerPoint</Application>
  <PresentationFormat>Presentación en pantalla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Candara</vt:lpstr>
      <vt:lpstr>Century Gothic</vt:lpstr>
      <vt:lpstr>Franklin Gothic Demi Cond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Enlaces Regionales</dc:title>
  <dc:creator>pedro.torres</dc:creator>
  <cp:lastModifiedBy>ayuntamiento amacueca</cp:lastModifiedBy>
  <cp:revision>553</cp:revision>
  <dcterms:created xsi:type="dcterms:W3CDTF">2010-06-14T15:39:38Z</dcterms:created>
  <dcterms:modified xsi:type="dcterms:W3CDTF">2013-08-17T20:27:17Z</dcterms:modified>
</cp:coreProperties>
</file>