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78" r:id="rId12"/>
    <p:sldId id="269" r:id="rId13"/>
    <p:sldId id="270" r:id="rId14"/>
    <p:sldId id="271" r:id="rId15"/>
  </p:sldIdLst>
  <p:sldSz cx="12192000" cy="6858000"/>
  <p:notesSz cx="68580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816" autoAdjust="0"/>
  </p:normalViewPr>
  <p:slideViewPr>
    <p:cSldViewPr snapToGrid="0" snapToObjects="1">
      <p:cViewPr varScale="1">
        <p:scale>
          <a:sx n="73" d="100"/>
          <a:sy n="73" d="100"/>
        </p:scale>
        <p:origin x="594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4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5F5B5-F40C-4253-9119-C1DBC975E646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83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829983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60690-B823-48E0-9450-EAFF8B524B6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750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5E45C-BD2C-4AFE-8E1E-9E19B1737C03}" type="datetimeFigureOut">
              <a:rPr lang="es-MX" smtClean="0"/>
              <a:t>13/04/2021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83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29983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D4E97-E2D4-4C2A-9B29-4FAA71CE37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2906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41350" y="1162050"/>
            <a:ext cx="5575300" cy="31369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422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3107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794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6607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3099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D4E97-E2D4-4C2A-9B29-4FAA71CE3776}" type="slidenum">
              <a:rPr lang="es-MX" smtClean="0"/>
              <a:t>13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16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FFBF0AFA-5C60-4FB4-A232-2108B60D7FF0}" type="datetime1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BCE71203-65D1-F84D-925A-7B65B821EC54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03983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E04DCA13-32C0-46DD-9FE3-4353BB954818}" type="datetime1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6023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9509374A-C4FF-450B-A3A7-6E1618306E8B}" type="datetime1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146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A5670F72-972B-45F2-AEA0-13B43F413CCD}" type="datetime1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08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B7CF1AD-1101-4824-B311-E5A6913DF55D}" type="datetime1">
              <a:rPr lang="es-ES" smtClean="0"/>
              <a:t>13/04/2021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765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1198481B-01BF-48B8-A180-49BB18F26C30}" type="datetime1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46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D06AC3B-9545-43FF-B1DB-52E4B7572F6A}" type="datetime1">
              <a:rPr lang="es-ES" smtClean="0"/>
              <a:t>13/04/2021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246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83F2FEDB-9F51-4AF4-91C9-0DA17BE78193}" type="datetime1">
              <a:rPr lang="es-ES" smtClean="0"/>
              <a:t>13/04/2021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184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569919C1-E0F9-40D8-BB44-7C4697949F78}" type="datetime1">
              <a:rPr lang="es-ES" smtClean="0"/>
              <a:t>13/04/2021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10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66108CE3-18BE-4926-B175-F33F1A9236EF}" type="datetime1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5611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0926A507-D5D4-4522-B4BD-7721A97CCD5B}" type="datetime1">
              <a:rPr lang="es-ES" smtClean="0"/>
              <a:t>13/04/2021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/>
          <a:lstStyle/>
          <a:p>
            <a:fld id="{BCE71203-65D1-F84D-925A-7B65B821EC5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1802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40306"/>
            <a:ext cx="12852401" cy="732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10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Hoja_de_c_lculo_de_Microsoft_Excel8.xlsx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package" Target="../embeddings/Hoja_de_c_lculo_de_Microsoft_Excel7.xlsx"/><Relationship Id="rId11" Type="http://schemas.openxmlformats.org/officeDocument/2006/relationships/image" Target="../media/image6.emf"/><Relationship Id="rId5" Type="http://schemas.openxmlformats.org/officeDocument/2006/relationships/image" Target="../media/image12.emf"/><Relationship Id="rId10" Type="http://schemas.openxmlformats.org/officeDocument/2006/relationships/oleObject" Target="../embeddings/oleObject5.bin"/><Relationship Id="rId4" Type="http://schemas.openxmlformats.org/officeDocument/2006/relationships/package" Target="../embeddings/Hoja_de_c_lculo_de_Microsoft_Excel6.xlsx"/><Relationship Id="rId9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image" Target="../media/image6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emf"/><Relationship Id="rId12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Hoja_de_c_lculo_de_Microsoft_Excel1.xlsx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oleObject" Target="../embeddings/oleObject2.bin"/><Relationship Id="rId4" Type="http://schemas.openxmlformats.org/officeDocument/2006/relationships/package" Target="../embeddings/Hoja_de_c_lculo_de_Microsoft_Excel.xlsx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0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524000" y="2824698"/>
            <a:ext cx="9144000" cy="1064256"/>
          </a:xfrm>
        </p:spPr>
        <p:txBody>
          <a:bodyPr/>
          <a:lstStyle/>
          <a:p>
            <a:pPr eaLnBrk="1" hangingPunct="1"/>
            <a:r>
              <a:rPr lang="es-MX" altLang="es-MX" sz="6000" b="1" dirty="0"/>
              <a:t>Estadísticas </a:t>
            </a:r>
            <a:r>
              <a:rPr lang="es-MX" altLang="es-MX" sz="6000" b="1" dirty="0" smtClean="0"/>
              <a:t>2021</a:t>
            </a:r>
            <a:r>
              <a:rPr lang="es-MX" altLang="es-MX" sz="6000" b="1" dirty="0"/>
              <a:t/>
            </a:r>
            <a:br>
              <a:rPr lang="es-MX" altLang="es-MX" sz="6000" b="1" dirty="0"/>
            </a:br>
            <a:r>
              <a:rPr lang="es-MX" altLang="es-MX" sz="1800" b="1" dirty="0" smtClean="0"/>
              <a:t>(AL 31 DE MARZO)</a:t>
            </a:r>
            <a:r>
              <a:rPr lang="es-MX" altLang="es-MX" dirty="0" smtClean="0"/>
              <a:t/>
            </a:r>
            <a:br>
              <a:rPr lang="es-MX" altLang="es-MX" dirty="0" smtClean="0"/>
            </a:br>
            <a:r>
              <a:rPr lang="es-MX" altLang="es-MX" dirty="0" smtClean="0"/>
              <a:t> </a:t>
            </a:r>
            <a:endParaRPr lang="es-MX" altLang="es-MX" sz="2000" dirty="0"/>
          </a:p>
        </p:txBody>
      </p:sp>
    </p:spTree>
    <p:extLst>
      <p:ext uri="{BB962C8B-B14F-4D97-AF65-F5344CB8AC3E}">
        <p14:creationId xmlns:p14="http://schemas.microsoft.com/office/powerpoint/2010/main" val="17061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4"/>
          <p:cNvSpPr txBox="1">
            <a:spLocks noChangeArrowheads="1"/>
          </p:cNvSpPr>
          <p:nvPr/>
        </p:nvSpPr>
        <p:spPr bwMode="auto">
          <a:xfrm>
            <a:off x="3268184" y="931120"/>
            <a:ext cx="576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dirty="0"/>
              <a:t>Trasplantes </a:t>
            </a:r>
            <a:r>
              <a:rPr lang="es-MX" altLang="es-MX" b="1" dirty="0" smtClean="0"/>
              <a:t>2013 – 2021</a:t>
            </a:r>
            <a:endParaRPr lang="es-MX" altLang="es-MX" b="1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600" b="1" dirty="0" smtClean="0"/>
              <a:t>(Marzo)</a:t>
            </a:r>
            <a:endParaRPr lang="es-MX" altLang="es-MX" sz="1600" b="1" dirty="0"/>
          </a:p>
        </p:txBody>
      </p:sp>
      <p:graphicFrame>
        <p:nvGraphicFramePr>
          <p:cNvPr id="3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139035"/>
              </p:ext>
            </p:extLst>
          </p:nvPr>
        </p:nvGraphicFramePr>
        <p:xfrm>
          <a:off x="974725" y="2395538"/>
          <a:ext cx="10352088" cy="267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" name="Hoja de cálculo" r:id="rId3" imgW="12363321" imgH="3647960" progId="Excel.Sheet.12">
                  <p:embed/>
                </p:oleObj>
              </mc:Choice>
              <mc:Fallback>
                <p:oleObj name="Hoja de cálculo" r:id="rId3" imgW="12363321" imgH="364796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2395538"/>
                        <a:ext cx="10352088" cy="267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10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495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1644650" y="443261"/>
            <a:ext cx="754538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Trasplantes  </a:t>
            </a:r>
            <a:r>
              <a:rPr lang="es-MX" altLang="es-MX" b="1" u="sng" dirty="0" smtClean="0"/>
              <a:t>Marzo 2021</a:t>
            </a:r>
            <a:endParaRPr lang="es-MX" altLang="es-MX" b="1" u="sng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11</a:t>
            </a:fld>
            <a:endParaRPr lang="es-ES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9433573"/>
              </p:ext>
            </p:extLst>
          </p:nvPr>
        </p:nvGraphicFramePr>
        <p:xfrm>
          <a:off x="77642" y="1200150"/>
          <a:ext cx="2495550" cy="307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4" name="Hoja de cálculo" r:id="rId4" imgW="2495507" imgH="3076460" progId="Excel.Sheet.12">
                  <p:embed/>
                </p:oleObj>
              </mc:Choice>
              <mc:Fallback>
                <p:oleObj name="Hoja de cálculo" r:id="rId4" imgW="2495507" imgH="3076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642" y="1200150"/>
                        <a:ext cx="2495550" cy="307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829061"/>
              </p:ext>
            </p:extLst>
          </p:nvPr>
        </p:nvGraphicFramePr>
        <p:xfrm>
          <a:off x="2700338" y="1216025"/>
          <a:ext cx="3057525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5" name="Hoja de cálculo" r:id="rId6" imgW="3057633" imgH="4981690" progId="Excel.Sheet.12">
                  <p:embed/>
                </p:oleObj>
              </mc:Choice>
              <mc:Fallback>
                <p:oleObj name="Hoja de cálculo" r:id="rId6" imgW="3057633" imgH="49816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700338" y="1216025"/>
                        <a:ext cx="3057525" cy="4981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893728"/>
              </p:ext>
            </p:extLst>
          </p:nvPr>
        </p:nvGraphicFramePr>
        <p:xfrm>
          <a:off x="5922963" y="1216025"/>
          <a:ext cx="326707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6" name="Hoja de cálculo" r:id="rId8" imgW="3267140" imgH="4553065" progId="Excel.Sheet.12">
                  <p:embed/>
                </p:oleObj>
              </mc:Choice>
              <mc:Fallback>
                <p:oleObj name="Hoja de cálculo" r:id="rId8" imgW="3267140" imgH="45530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922963" y="1216025"/>
                        <a:ext cx="3267075" cy="455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261529"/>
              </p:ext>
            </p:extLst>
          </p:nvPr>
        </p:nvGraphicFramePr>
        <p:xfrm>
          <a:off x="9807575" y="1789906"/>
          <a:ext cx="2263775" cy="340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7" name="Hoja de cálculo" r:id="rId10" imgW="2085945" imgH="3133847" progId="Excel.Sheet.12">
                  <p:embed/>
                </p:oleObj>
              </mc:Choice>
              <mc:Fallback>
                <p:oleObj name="Hoja de cálculo" r:id="rId10" imgW="2085945" imgH="3133847" progId="Excel.Sheet.12">
                  <p:embed/>
                  <p:pic>
                    <p:nvPicPr>
                      <p:cNvPr id="20" name="Objeto 1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807575" y="1789906"/>
                        <a:ext cx="2263775" cy="3405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1524000" y="2714275"/>
            <a:ext cx="9144000" cy="954345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Programas en Jalisco</a:t>
            </a:r>
          </a:p>
        </p:txBody>
      </p:sp>
    </p:spTree>
    <p:extLst>
      <p:ext uri="{BB962C8B-B14F-4D97-AF65-F5344CB8AC3E}">
        <p14:creationId xmlns:p14="http://schemas.microsoft.com/office/powerpoint/2010/main" val="10562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2967834" y="840582"/>
            <a:ext cx="75453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Hospitales con Licencias </a:t>
            </a:r>
            <a:r>
              <a:rPr lang="es-MX" altLang="es-MX" b="1" u="sng" dirty="0" smtClean="0"/>
              <a:t>2021</a:t>
            </a:r>
            <a:endParaRPr lang="es-MX" altLang="es-MX" b="1" u="sng" dirty="0"/>
          </a:p>
        </p:txBody>
      </p:sp>
      <p:sp>
        <p:nvSpPr>
          <p:cNvPr id="3" name="Marcador de contenido 18"/>
          <p:cNvSpPr>
            <a:spLocks noGrp="1"/>
          </p:cNvSpPr>
          <p:nvPr>
            <p:ph idx="1"/>
          </p:nvPr>
        </p:nvSpPr>
        <p:spPr>
          <a:xfrm>
            <a:off x="1601740" y="2205476"/>
            <a:ext cx="8911478" cy="3247874"/>
          </a:xfrm>
        </p:spPr>
        <p:txBody>
          <a:bodyPr/>
          <a:lstStyle/>
          <a:p>
            <a:pPr eaLnBrk="1" hangingPunct="1"/>
            <a:r>
              <a:rPr lang="es-MX" altLang="es-MX" dirty="0" smtClean="0"/>
              <a:t>Total: 38 establecimientos sanitarios siendo:</a:t>
            </a:r>
          </a:p>
          <a:p>
            <a:pPr lvl="1" eaLnBrk="1" hangingPunct="1"/>
            <a:endParaRPr lang="es-MX" altLang="es-MX" dirty="0" smtClean="0"/>
          </a:p>
          <a:p>
            <a:pPr lvl="1" eaLnBrk="1" hangingPunct="1"/>
            <a:r>
              <a:rPr lang="es-MX" altLang="es-MX" dirty="0" smtClean="0"/>
              <a:t>12 Hospitales Públicos </a:t>
            </a:r>
            <a:r>
              <a:rPr lang="es-MX" altLang="es-MX" sz="1800" dirty="0"/>
              <a:t>IMSS (CMNO Adultos, CMNO Pediatría, 45, 46, 110, 180) SSA (HGO, 2 HCG) ISSSTE (VGF</a:t>
            </a:r>
            <a:r>
              <a:rPr lang="es-MX" altLang="es-MX" sz="1800" dirty="0" smtClean="0"/>
              <a:t>), Cruz Verde “Delgadillo Araujo”, Hospital General de Zapopan</a:t>
            </a:r>
            <a:endParaRPr lang="es-MX" altLang="es-MX" sz="1800" dirty="0"/>
          </a:p>
          <a:p>
            <a:pPr lvl="1" eaLnBrk="1" hangingPunct="1"/>
            <a:r>
              <a:rPr lang="es-MX" altLang="es-MX" dirty="0" smtClean="0"/>
              <a:t>24 Privados (incluyendo 10 establecimientos que sólo trasplantan Córnea)</a:t>
            </a:r>
          </a:p>
          <a:p>
            <a:pPr lvl="1" eaLnBrk="1" hangingPunct="1"/>
            <a:r>
              <a:rPr lang="es-MX" altLang="es-MX" dirty="0" smtClean="0"/>
              <a:t>2 Bancos de Tejidos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47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63708"/>
              </p:ext>
            </p:extLst>
          </p:nvPr>
        </p:nvGraphicFramePr>
        <p:xfrm>
          <a:off x="1524000" y="2249138"/>
          <a:ext cx="9166578" cy="23755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1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402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15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92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854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531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176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73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15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991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671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4026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088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64445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62844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564445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066942">
                <a:tc gridSpan="18">
                  <a:txBody>
                    <a:bodyPr/>
                    <a:lstStyle/>
                    <a:p>
                      <a:pPr algn="ctr" fontAlgn="ctr"/>
                      <a:r>
                        <a:rPr lang="es-MX" sz="1600" b="1" u="none" strike="noStrike" dirty="0">
                          <a:effectLst/>
                        </a:rPr>
                        <a:t>Consejo Estatal de Trasplantes de Órganos y Tejidos</a:t>
                      </a:r>
                      <a:br>
                        <a:rPr lang="es-MX" sz="1600" b="1" u="none" strike="noStrike" dirty="0">
                          <a:effectLst/>
                        </a:rPr>
                      </a:br>
                      <a:r>
                        <a:rPr lang="es-MX" sz="1600" b="1" u="none" strike="noStrike" dirty="0">
                          <a:effectLst/>
                        </a:rPr>
                        <a:t>Dirección de Registro</a:t>
                      </a:r>
                      <a:br>
                        <a:rPr lang="es-MX" sz="1600" b="1" u="none" strike="noStrike" dirty="0">
                          <a:effectLst/>
                        </a:rPr>
                      </a:br>
                      <a:r>
                        <a:rPr lang="es-MX" sz="1600" b="1" u="none" strike="noStrike" dirty="0" smtClean="0">
                          <a:effectLst/>
                        </a:rPr>
                        <a:t>Programas   2021</a:t>
                      </a:r>
                      <a:endParaRPr lang="es-MX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MX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4907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TOTAL </a:t>
                      </a:r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PROGRAMAS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DE PROCURACION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RIÑÓN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HIGADO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CORNEA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CORAZÓN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PÁNCREAS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INTESTINO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HUESO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PIEL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MANO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EXTREMIDADES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BANCO </a:t>
                      </a:r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CÓRNEAS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BANCO </a:t>
                      </a:r>
                      <a:r>
                        <a:rPr lang="es-MX" sz="8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s-MX" sz="800" u="none" strike="noStrike" dirty="0">
                          <a:effectLst/>
                          <a:latin typeface="+mn-lt"/>
                        </a:rPr>
                        <a:t>HUESO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u="none" strike="noStrike" dirty="0">
                          <a:effectLst/>
                          <a:latin typeface="+mn-lt"/>
                        </a:rPr>
                        <a:t>Células Pancreáticas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Paratiroides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Banco</a:t>
                      </a:r>
                      <a:r>
                        <a:rPr lang="es-MX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 Piel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Banco de Amnios</a:t>
                      </a:r>
                      <a:endParaRPr lang="es-MX" sz="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660"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118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400" u="none" strike="noStrike" dirty="0" smtClean="0">
                          <a:effectLst/>
                          <a:latin typeface="+mn-lt"/>
                        </a:rPr>
                        <a:t>23</a:t>
                      </a:r>
                      <a:endParaRPr lang="es-MX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13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  <a:latin typeface="+mn-lt"/>
                        </a:rPr>
                        <a:t>24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8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 smtClean="0">
                          <a:effectLst/>
                          <a:latin typeface="+mn-lt"/>
                        </a:rPr>
                        <a:t>10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  <a:endParaRPr lang="es-MX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4" marR="9524" marT="9525" marB="0" anchor="ctr" anchorCtr="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Marcador de contenido 18"/>
          <p:cNvSpPr txBox="1">
            <a:spLocks/>
          </p:cNvSpPr>
          <p:nvPr/>
        </p:nvSpPr>
        <p:spPr>
          <a:xfrm>
            <a:off x="1814516" y="843141"/>
            <a:ext cx="8853487" cy="51540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3300" dirty="0"/>
              <a:t>Total de Programas de Trasplante en el Estado</a:t>
            </a:r>
            <a:r>
              <a:rPr lang="es-MX" dirty="0"/>
              <a:t>: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270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7"/>
          <p:cNvSpPr txBox="1">
            <a:spLocks noChangeArrowheads="1"/>
          </p:cNvSpPr>
          <p:nvPr/>
        </p:nvSpPr>
        <p:spPr bwMode="auto">
          <a:xfrm>
            <a:off x="0" y="1164143"/>
            <a:ext cx="29781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600" b="1" u="sng" dirty="0"/>
              <a:t>Registro de Pacientes en Espera  </a:t>
            </a:r>
            <a:r>
              <a:rPr lang="es-MX" altLang="es-MX" sz="1600" b="1" u="sng" dirty="0" smtClean="0"/>
              <a:t>a Marzo 2021</a:t>
            </a:r>
          </a:p>
        </p:txBody>
      </p:sp>
      <p:sp>
        <p:nvSpPr>
          <p:cNvPr id="8" name="CuadroTexto 11"/>
          <p:cNvSpPr txBox="1">
            <a:spLocks noChangeArrowheads="1"/>
          </p:cNvSpPr>
          <p:nvPr/>
        </p:nvSpPr>
        <p:spPr bwMode="auto">
          <a:xfrm>
            <a:off x="7942618" y="1588"/>
            <a:ext cx="334709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sz="1800" b="1" u="sng" dirty="0"/>
              <a:t>Trasplantes </a:t>
            </a:r>
            <a:r>
              <a:rPr lang="es-MX" altLang="es-MX" sz="1800" b="1" u="sng" dirty="0" smtClean="0"/>
              <a:t>Marzo 2021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2</a:t>
            </a:fld>
            <a:endParaRPr lang="es-ES"/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7873654"/>
              </p:ext>
            </p:extLst>
          </p:nvPr>
        </p:nvGraphicFramePr>
        <p:xfrm>
          <a:off x="515105" y="2108046"/>
          <a:ext cx="1947940" cy="23351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8" name="Hoja de cálculo" r:id="rId4" imgW="1533633" imgH="1838440" progId="Excel.Sheet.12">
                  <p:embed/>
                </p:oleObj>
              </mc:Choice>
              <mc:Fallback>
                <p:oleObj name="Hoja de cálculo" r:id="rId4" imgW="1533633" imgH="18384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15105" y="2108046"/>
                        <a:ext cx="1947940" cy="23351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669792"/>
              </p:ext>
            </p:extLst>
          </p:nvPr>
        </p:nvGraphicFramePr>
        <p:xfrm>
          <a:off x="2906334" y="2151650"/>
          <a:ext cx="3228975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59" name="Hoja de cálculo" r:id="rId6" imgW="3228953" imgH="2247785" progId="Excel.Sheet.12">
                  <p:embed/>
                </p:oleObj>
              </mc:Choice>
              <mc:Fallback>
                <p:oleObj name="Hoja de cálculo" r:id="rId6" imgW="3228953" imgH="22477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06334" y="2151650"/>
                        <a:ext cx="3228975" cy="2247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5111200"/>
              </p:ext>
            </p:extLst>
          </p:nvPr>
        </p:nvGraphicFramePr>
        <p:xfrm>
          <a:off x="7326313" y="500063"/>
          <a:ext cx="2181225" cy="343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0" name="Hoja de cálculo" r:id="rId8" imgW="2009920" imgH="3210015" progId="Excel.Sheet.12">
                  <p:embed/>
                </p:oleObj>
              </mc:Choice>
              <mc:Fallback>
                <p:oleObj name="Hoja de cálculo" r:id="rId8" imgW="2009920" imgH="32100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326313" y="500063"/>
                        <a:ext cx="2181225" cy="34337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031486"/>
              </p:ext>
            </p:extLst>
          </p:nvPr>
        </p:nvGraphicFramePr>
        <p:xfrm>
          <a:off x="10050463" y="579438"/>
          <a:ext cx="1778000" cy="203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1" name="Hoja de cálculo" r:id="rId10" imgW="1638119" imgH="1876311" progId="Excel.Sheet.12">
                  <p:embed/>
                </p:oleObj>
              </mc:Choice>
              <mc:Fallback>
                <p:oleObj name="Hoja de cálculo" r:id="rId10" imgW="1638119" imgH="18763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0050463" y="579438"/>
                        <a:ext cx="1778000" cy="203993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to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5667721"/>
              </p:ext>
            </p:extLst>
          </p:nvPr>
        </p:nvGraphicFramePr>
        <p:xfrm>
          <a:off x="9807575" y="3197225"/>
          <a:ext cx="2263775" cy="340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2" name="Hoja de cálculo" r:id="rId12" imgW="2085945" imgH="3133847" progId="Excel.Sheet.12">
                  <p:embed/>
                </p:oleObj>
              </mc:Choice>
              <mc:Fallback>
                <p:oleObj name="Hoja de cálculo" r:id="rId12" imgW="2085945" imgH="313384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9807575" y="3197225"/>
                        <a:ext cx="2263775" cy="34051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02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524000" y="2930487"/>
            <a:ext cx="9144000" cy="1013552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Pacientes en </a:t>
            </a:r>
            <a:r>
              <a:rPr lang="es-MX" altLang="es-MX" sz="5400" dirty="0" smtClean="0"/>
              <a:t>espera</a:t>
            </a:r>
            <a:br>
              <a:rPr lang="es-MX" altLang="es-MX" sz="5400" dirty="0" smtClean="0"/>
            </a:br>
            <a:r>
              <a:rPr lang="es-MX" altLang="es-MX" sz="2400" dirty="0" smtClean="0"/>
              <a:t>(31 de Marzo del 2021)</a:t>
            </a:r>
            <a:endParaRPr lang="es-MX" altLang="es-MX" sz="2400" dirty="0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884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7"/>
          <p:cNvSpPr txBox="1">
            <a:spLocks noChangeArrowheads="1"/>
          </p:cNvSpPr>
          <p:nvPr/>
        </p:nvSpPr>
        <p:spPr bwMode="auto">
          <a:xfrm>
            <a:off x="2269095" y="996627"/>
            <a:ext cx="782637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Registro de Pacientes en </a:t>
            </a:r>
            <a:r>
              <a:rPr lang="es-MX" altLang="es-MX" b="1" u="sng" dirty="0" smtClean="0"/>
              <a:t>Espera a Marzo 2021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4</a:t>
            </a:fld>
            <a:endParaRPr lang="es-ES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3511184"/>
              </p:ext>
            </p:extLst>
          </p:nvPr>
        </p:nvGraphicFramePr>
        <p:xfrm>
          <a:off x="2297113" y="2133600"/>
          <a:ext cx="7791450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9" name="Hoja de cálculo" r:id="rId3" imgW="7791321" imgH="3600450" progId="Excel.Sheet.12">
                  <p:embed/>
                </p:oleObj>
              </mc:Choice>
              <mc:Fallback>
                <p:oleObj name="Hoja de cálculo" r:id="rId3" imgW="7791321" imgH="36004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7113" y="2133600"/>
                        <a:ext cx="7791450" cy="3600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21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1524000" y="2470113"/>
            <a:ext cx="9144000" cy="1119054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Donaciones</a:t>
            </a:r>
          </a:p>
        </p:txBody>
      </p:sp>
    </p:spTree>
    <p:extLst>
      <p:ext uri="{BB962C8B-B14F-4D97-AF65-F5344CB8AC3E}">
        <p14:creationId xmlns:p14="http://schemas.microsoft.com/office/powerpoint/2010/main" val="252396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4"/>
          <p:cNvSpPr txBox="1">
            <a:spLocks noChangeArrowheads="1"/>
          </p:cNvSpPr>
          <p:nvPr/>
        </p:nvSpPr>
        <p:spPr bwMode="auto">
          <a:xfrm>
            <a:off x="152172" y="2850346"/>
            <a:ext cx="24796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dirty="0"/>
              <a:t>Donaciones </a:t>
            </a:r>
            <a:r>
              <a:rPr lang="es-MX" altLang="es-MX" b="1" dirty="0" smtClean="0"/>
              <a:t>Locales</a:t>
            </a:r>
            <a:endParaRPr lang="es-MX" altLang="es-MX" b="1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6</a:t>
            </a:fld>
            <a:endParaRPr lang="es-E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7501831"/>
              </p:ext>
            </p:extLst>
          </p:nvPr>
        </p:nvGraphicFramePr>
        <p:xfrm>
          <a:off x="2295236" y="322263"/>
          <a:ext cx="9744075" cy="628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4" name="Hoja de cálculo" r:id="rId3" imgW="9743967" imgH="6286500" progId="Excel.Sheet.12">
                  <p:embed/>
                </p:oleObj>
              </mc:Choice>
              <mc:Fallback>
                <p:oleObj name="Hoja de cálculo" r:id="rId3" imgW="9743967" imgH="62865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95236" y="322263"/>
                        <a:ext cx="9744075" cy="628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281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4378205" y="477794"/>
            <a:ext cx="41111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Comparativa 2013 </a:t>
            </a:r>
            <a:r>
              <a:rPr lang="es-MX" altLang="es-MX" b="1" u="sng" dirty="0" smtClean="0"/>
              <a:t>– 2021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7</a:t>
            </a:fld>
            <a:endParaRPr lang="es-ES"/>
          </a:p>
        </p:txBody>
      </p:sp>
      <p:graphicFrame>
        <p:nvGraphicFramePr>
          <p:cNvPr id="6" name="Marcador de contenido 1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04387"/>
              </p:ext>
            </p:extLst>
          </p:nvPr>
        </p:nvGraphicFramePr>
        <p:xfrm>
          <a:off x="2409825" y="2063750"/>
          <a:ext cx="6353175" cy="346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" name="Hoja de cálculo" r:id="rId4" imgW="6077079" imgH="3314700" progId="Excel.Sheet.8">
                  <p:embed/>
                </p:oleObj>
              </mc:Choice>
              <mc:Fallback>
                <p:oleObj name="Hoja de cálculo" r:id="rId4" imgW="6077079" imgH="3314700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9825" y="2063750"/>
                        <a:ext cx="6353175" cy="346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64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7"/>
          <p:cNvSpPr txBox="1">
            <a:spLocks noChangeArrowheads="1"/>
          </p:cNvSpPr>
          <p:nvPr/>
        </p:nvSpPr>
        <p:spPr bwMode="auto">
          <a:xfrm>
            <a:off x="2351024" y="1054176"/>
            <a:ext cx="754538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/>
              <a:t>Donaciones (Cadáver) a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MX" altLang="es-MX" b="1" u="sng" dirty="0" smtClean="0"/>
              <a:t>Marzo 2021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MX" altLang="es-MX" b="1" u="sng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9347200" y="6492875"/>
            <a:ext cx="2844800" cy="365125"/>
          </a:xfrm>
        </p:spPr>
        <p:txBody>
          <a:bodyPr/>
          <a:lstStyle/>
          <a:p>
            <a:pPr algn="r"/>
            <a:fld id="{BCE71203-65D1-F84D-925A-7B65B821EC54}" type="slidenum">
              <a:rPr lang="es-ES" smtClean="0"/>
              <a:pPr algn="r"/>
              <a:t>8</a:t>
            </a:fld>
            <a:endParaRPr lang="es-ES"/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52570"/>
              </p:ext>
            </p:extLst>
          </p:nvPr>
        </p:nvGraphicFramePr>
        <p:xfrm>
          <a:off x="3213100" y="2527300"/>
          <a:ext cx="5819775" cy="165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4" name="Hoja de cálculo" r:id="rId3" imgW="5819753" imgH="1657350" progId="Excel.Sheet.12">
                  <p:embed/>
                </p:oleObj>
              </mc:Choice>
              <mc:Fallback>
                <p:oleObj name="Hoja de cálculo" r:id="rId3" imgW="5819753" imgH="16573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13100" y="2527300"/>
                        <a:ext cx="5819775" cy="1657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846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1524000" y="2637701"/>
            <a:ext cx="9144000" cy="1008885"/>
          </a:xfrm>
        </p:spPr>
        <p:txBody>
          <a:bodyPr/>
          <a:lstStyle/>
          <a:p>
            <a:pPr algn="ctr" eaLnBrk="1" hangingPunct="1"/>
            <a:r>
              <a:rPr lang="es-MX" altLang="es-MX" sz="5400" dirty="0"/>
              <a:t>Trasplantes</a:t>
            </a:r>
          </a:p>
        </p:txBody>
      </p:sp>
    </p:spTree>
    <p:extLst>
      <p:ext uri="{BB962C8B-B14F-4D97-AF65-F5344CB8AC3E}">
        <p14:creationId xmlns:p14="http://schemas.microsoft.com/office/powerpoint/2010/main" val="155197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10591</TotalTime>
  <Words>196</Words>
  <Application>Microsoft Office PowerPoint</Application>
  <PresentationFormat>Panorámica</PresentationFormat>
  <Paragraphs>75</Paragraphs>
  <Slides>14</Slides>
  <Notes>6</Notes>
  <HiddenSlides>0</HiddenSlides>
  <MMClips>0</MMClips>
  <ScaleCrop>false</ScaleCrop>
  <HeadingPairs>
    <vt:vector size="8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Tema de Office</vt:lpstr>
      <vt:lpstr>Hoja de cálculo</vt:lpstr>
      <vt:lpstr>Hoja de cálculo de Microsoft Excel</vt:lpstr>
      <vt:lpstr>Estadísticas 2021 (AL 31 DE MARZO)  </vt:lpstr>
      <vt:lpstr>Presentación de PowerPoint</vt:lpstr>
      <vt:lpstr>Pacientes en espera (31 de Marzo del 2021)</vt:lpstr>
      <vt:lpstr>Presentación de PowerPoint</vt:lpstr>
      <vt:lpstr>Donaciones</vt:lpstr>
      <vt:lpstr>Presentación de PowerPoint</vt:lpstr>
      <vt:lpstr>Presentación de PowerPoint</vt:lpstr>
      <vt:lpstr>Presentación de PowerPoint</vt:lpstr>
      <vt:lpstr>Trasplantes</vt:lpstr>
      <vt:lpstr>Presentación de PowerPoint</vt:lpstr>
      <vt:lpstr>Presentación de PowerPoint</vt:lpstr>
      <vt:lpstr>Programas en Jalisco</vt:lpstr>
      <vt:lpstr>Presentación de PowerPoint</vt:lpstr>
      <vt:lpstr>Presentación de PowerPoint</vt:lpstr>
    </vt:vector>
  </TitlesOfParts>
  <Company>CETOT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CONSEJO ESTATAL DE TRASPLANTES</dc:creator>
  <cp:lastModifiedBy>Yair Alonso YAMO. Martinez Oceguera</cp:lastModifiedBy>
  <cp:revision>333</cp:revision>
  <cp:lastPrinted>2021-04-12T17:53:07Z</cp:lastPrinted>
  <dcterms:created xsi:type="dcterms:W3CDTF">2017-03-08T16:13:16Z</dcterms:created>
  <dcterms:modified xsi:type="dcterms:W3CDTF">2021-04-13T16:30:01Z</dcterms:modified>
</cp:coreProperties>
</file>