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68" r:id="rId15"/>
    <p:sldId id="273" r:id="rId16"/>
    <p:sldId id="274" r:id="rId17"/>
    <p:sldId id="275" r:id="rId18"/>
    <p:sldId id="289" r:id="rId19"/>
    <p:sldId id="287" r:id="rId20"/>
    <p:sldId id="288" r:id="rId21"/>
    <p:sldId id="290" r:id="rId22"/>
    <p:sldId id="294" r:id="rId23"/>
    <p:sldId id="295" r:id="rId24"/>
    <p:sldId id="296" r:id="rId25"/>
    <p:sldId id="300" r:id="rId26"/>
    <p:sldId id="297" r:id="rId27"/>
    <p:sldId id="298" r:id="rId28"/>
    <p:sldId id="299" r:id="rId29"/>
    <p:sldId id="301" r:id="rId30"/>
    <p:sldId id="302" r:id="rId31"/>
    <p:sldId id="304" r:id="rId32"/>
    <p:sldId id="305" r:id="rId33"/>
    <p:sldId id="306" r:id="rId34"/>
    <p:sldId id="344" r:id="rId35"/>
    <p:sldId id="277" r:id="rId36"/>
    <p:sldId id="278" r:id="rId37"/>
    <p:sldId id="347" r:id="rId38"/>
    <p:sldId id="279" r:id="rId39"/>
    <p:sldId id="346" r:id="rId40"/>
    <p:sldId id="307" r:id="rId41"/>
    <p:sldId id="345" r:id="rId42"/>
    <p:sldId id="280" r:id="rId43"/>
    <p:sldId id="281" r:id="rId44"/>
    <p:sldId id="282" r:id="rId45"/>
    <p:sldId id="308" r:id="rId46"/>
    <p:sldId id="348" r:id="rId47"/>
    <p:sldId id="283" r:id="rId48"/>
    <p:sldId id="286" r:id="rId49"/>
    <p:sldId id="284" r:id="rId50"/>
    <p:sldId id="285" r:id="rId51"/>
    <p:sldId id="309" r:id="rId52"/>
    <p:sldId id="310" r:id="rId53"/>
    <p:sldId id="311" r:id="rId54"/>
    <p:sldId id="312" r:id="rId55"/>
    <p:sldId id="313" r:id="rId56"/>
    <p:sldId id="315" r:id="rId57"/>
    <p:sldId id="327" r:id="rId58"/>
    <p:sldId id="349" r:id="rId59"/>
    <p:sldId id="316" r:id="rId60"/>
    <p:sldId id="317" r:id="rId61"/>
    <p:sldId id="318" r:id="rId62"/>
    <p:sldId id="328" r:id="rId63"/>
    <p:sldId id="319" r:id="rId64"/>
    <p:sldId id="320" r:id="rId65"/>
    <p:sldId id="337" r:id="rId66"/>
    <p:sldId id="338" r:id="rId67"/>
    <p:sldId id="339" r:id="rId68"/>
    <p:sldId id="340" r:id="rId69"/>
    <p:sldId id="341" r:id="rId70"/>
    <p:sldId id="342" r:id="rId71"/>
    <p:sldId id="343" r:id="rId72"/>
    <p:sldId id="326" r:id="rId73"/>
    <p:sldId id="351" r:id="rId74"/>
    <p:sldId id="352" r:id="rId75"/>
    <p:sldId id="353" r:id="rId76"/>
    <p:sldId id="331" r:id="rId77"/>
    <p:sldId id="332" r:id="rId78"/>
    <p:sldId id="333" r:id="rId79"/>
    <p:sldId id="323" r:id="rId80"/>
    <p:sldId id="329" r:id="rId81"/>
    <p:sldId id="330" r:id="rId82"/>
    <p:sldId id="334" r:id="rId83"/>
    <p:sldId id="324" r:id="rId84"/>
    <p:sldId id="336"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2" y="3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png"/><Relationship Id="rId4" Type="http://schemas.openxmlformats.org/officeDocument/2006/relationships/image" Target="../media/image1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 Id="rId5" Type="http://schemas.openxmlformats.org/officeDocument/2006/relationships/image" Target="../media/image18.pn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381C7-07D5-40BE-9D05-41D8B6334048}" type="doc">
      <dgm:prSet loTypeId="urn:microsoft.com/office/officeart/2011/layout/TabList#9" loCatId="list" qsTypeId="urn:microsoft.com/office/officeart/2005/8/quickstyle/simple5" qsCatId="simple" csTypeId="urn:microsoft.com/office/officeart/2005/8/colors/accent2_1" csCatId="accent2" phldr="1"/>
      <dgm:spPr/>
      <dgm:t>
        <a:bodyPr/>
        <a:lstStyle/>
        <a:p>
          <a:endParaRPr lang="es-MX"/>
        </a:p>
      </dgm:t>
    </dgm:pt>
    <dgm:pt modelId="{D1D1567B-9764-4349-89B6-D92F6147DF1D}">
      <dgm:prSet phldrT="[Texto]" custT="1"/>
      <dgm:spPr/>
      <dgm:t>
        <a:bodyPr/>
        <a:lstStyle/>
        <a:p>
          <a:r>
            <a:rPr lang="es-MX" sz="1400" b="1" dirty="0" smtClean="0">
              <a:solidFill>
                <a:schemeClr val="tx1"/>
              </a:solidFill>
              <a:latin typeface="+mn-lt"/>
            </a:rPr>
            <a:t>Programa para el Desarrollo de la Industria del Software </a:t>
          </a:r>
          <a:endParaRPr lang="es-MX" sz="1400" b="1" dirty="0">
            <a:solidFill>
              <a:schemeClr val="tx1"/>
            </a:solidFill>
            <a:latin typeface="+mn-lt"/>
          </a:endParaRPr>
        </a:p>
      </dgm:t>
    </dgm:pt>
    <dgm:pt modelId="{877AA255-C5F0-46C6-A6D8-9BA67EDC5DCA}" type="parTrans" cxnId="{47B94676-5ECB-4369-97E4-8444E250ABA0}">
      <dgm:prSet/>
      <dgm:spPr/>
      <dgm:t>
        <a:bodyPr/>
        <a:lstStyle/>
        <a:p>
          <a:endParaRPr lang="es-MX"/>
        </a:p>
      </dgm:t>
    </dgm:pt>
    <dgm:pt modelId="{F5ADFDC8-7C51-4E02-ACAA-B12CEB2B9F76}" type="sibTrans" cxnId="{47B94676-5ECB-4369-97E4-8444E250ABA0}">
      <dgm:prSet/>
      <dgm:spPr/>
      <dgm:t>
        <a:bodyPr/>
        <a:lstStyle/>
        <a:p>
          <a:endParaRPr lang="es-MX"/>
        </a:p>
      </dgm:t>
    </dgm:pt>
    <dgm:pt modelId="{865295A6-8C9D-4DCB-87B5-83B64B9D2AB3}">
      <dgm:prSet phldrT="[Texto]" custT="1"/>
      <dgm:spPr/>
      <dgm:t>
        <a:bodyPr/>
        <a:lstStyle/>
        <a:p>
          <a:r>
            <a:rPr lang="es-MX" sz="1400" b="1" dirty="0" smtClean="0">
              <a:solidFill>
                <a:schemeClr val="tx1"/>
              </a:solidFill>
              <a:latin typeface="+mn-lt"/>
            </a:rPr>
            <a:t>Programa de Estímulos a la Innovación  - CONACYT</a:t>
          </a:r>
          <a:endParaRPr lang="es-MX" sz="1400" b="1" dirty="0">
            <a:solidFill>
              <a:schemeClr val="tx1"/>
            </a:solidFill>
            <a:latin typeface="+mn-lt"/>
          </a:endParaRPr>
        </a:p>
      </dgm:t>
    </dgm:pt>
    <dgm:pt modelId="{D4E79AEA-E347-4153-BAD8-789971DE5F50}" type="parTrans" cxnId="{69CC8576-3759-40F8-891B-CF1A99A0A633}">
      <dgm:prSet/>
      <dgm:spPr/>
      <dgm:t>
        <a:bodyPr/>
        <a:lstStyle/>
        <a:p>
          <a:endParaRPr lang="es-MX"/>
        </a:p>
      </dgm:t>
    </dgm:pt>
    <dgm:pt modelId="{D79F448D-2576-4120-AFB7-3AA16F3BF8E5}" type="sibTrans" cxnId="{69CC8576-3759-40F8-891B-CF1A99A0A633}">
      <dgm:prSet/>
      <dgm:spPr/>
      <dgm:t>
        <a:bodyPr/>
        <a:lstStyle/>
        <a:p>
          <a:endParaRPr lang="es-MX"/>
        </a:p>
      </dgm:t>
    </dgm:pt>
    <dgm:pt modelId="{170E8D77-B545-41B5-A543-718C0FC48D79}">
      <dgm:prSet phldrT="[Texto]" custT="1"/>
      <dgm:spPr/>
      <dgm:t>
        <a:bodyPr/>
        <a:lstStyle/>
        <a:p>
          <a:r>
            <a:rPr lang="es-MX" sz="1800" b="1" dirty="0" smtClean="0">
              <a:latin typeface="+mj-lt"/>
            </a:rPr>
            <a:t>Fondo Mixto</a:t>
          </a:r>
          <a:endParaRPr lang="es-MX" sz="1800" b="1" dirty="0">
            <a:latin typeface="+mj-lt"/>
          </a:endParaRPr>
        </a:p>
      </dgm:t>
    </dgm:pt>
    <dgm:pt modelId="{53E8B542-6A7D-4818-B6C9-114CFBD59E68}" type="parTrans" cxnId="{51407964-03D8-47DE-858D-623BBD07E103}">
      <dgm:prSet/>
      <dgm:spPr/>
      <dgm:t>
        <a:bodyPr/>
        <a:lstStyle/>
        <a:p>
          <a:endParaRPr lang="es-MX"/>
        </a:p>
      </dgm:t>
    </dgm:pt>
    <dgm:pt modelId="{8023D49F-0164-44FC-ADCD-4F17FA03FAB3}" type="sibTrans" cxnId="{51407964-03D8-47DE-858D-623BBD07E103}">
      <dgm:prSet/>
      <dgm:spPr/>
      <dgm:t>
        <a:bodyPr/>
        <a:lstStyle/>
        <a:p>
          <a:endParaRPr lang="es-MX"/>
        </a:p>
      </dgm:t>
    </dgm:pt>
    <dgm:pt modelId="{6CA7FB7E-438F-413C-8664-54A702FEBB73}">
      <dgm:prSet phldrT="[Texto]" custT="1"/>
      <dgm:spPr/>
      <dgm:t>
        <a:bodyPr/>
        <a:lstStyle/>
        <a:p>
          <a:r>
            <a:rPr lang="es-MX" sz="1400" b="1" dirty="0" smtClean="0">
              <a:solidFill>
                <a:schemeClr val="tx1"/>
              </a:solidFill>
              <a:latin typeface="+mn-lt"/>
            </a:rPr>
            <a:t>Fondo CONACyT – Gobierno de Jalisco</a:t>
          </a:r>
          <a:endParaRPr lang="es-MX" sz="1400" b="1" dirty="0">
            <a:solidFill>
              <a:schemeClr val="tx1"/>
            </a:solidFill>
            <a:latin typeface="+mn-lt"/>
          </a:endParaRPr>
        </a:p>
      </dgm:t>
    </dgm:pt>
    <dgm:pt modelId="{372776CA-B2B5-4DF3-9EC8-73F2CFBFE71F}" type="parTrans" cxnId="{5BBEED9F-C6BB-44EC-AB31-C774CD595C00}">
      <dgm:prSet/>
      <dgm:spPr/>
      <dgm:t>
        <a:bodyPr/>
        <a:lstStyle/>
        <a:p>
          <a:endParaRPr lang="es-MX"/>
        </a:p>
      </dgm:t>
    </dgm:pt>
    <dgm:pt modelId="{BA4881FC-A5E5-4D75-970E-21B6AC006D8D}" type="sibTrans" cxnId="{5BBEED9F-C6BB-44EC-AB31-C774CD595C00}">
      <dgm:prSet/>
      <dgm:spPr/>
      <dgm:t>
        <a:bodyPr/>
        <a:lstStyle/>
        <a:p>
          <a:endParaRPr lang="es-MX"/>
        </a:p>
      </dgm:t>
    </dgm:pt>
    <dgm:pt modelId="{ADEE45A6-40A8-4ED6-86A6-8A61D56D513E}">
      <dgm:prSet phldrT="[Texto]" custT="1"/>
      <dgm:spPr>
        <a:solidFill>
          <a:srgbClr val="C00000"/>
        </a:solidFill>
      </dgm:spPr>
      <dgm:t>
        <a:bodyPr/>
        <a:lstStyle/>
        <a:p>
          <a:r>
            <a:rPr lang="es-MX" sz="1800" b="1" dirty="0" smtClean="0">
              <a:solidFill>
                <a:schemeClr val="bg1"/>
              </a:solidFill>
              <a:latin typeface="+mj-lt"/>
            </a:rPr>
            <a:t>PROTALENTO</a:t>
          </a:r>
          <a:endParaRPr lang="es-MX" sz="1800" b="1" dirty="0">
            <a:solidFill>
              <a:schemeClr val="bg1"/>
            </a:solidFill>
            <a:latin typeface="+mj-lt"/>
          </a:endParaRPr>
        </a:p>
      </dgm:t>
    </dgm:pt>
    <dgm:pt modelId="{BE217218-3D40-40EC-BF58-8085A80FA5B8}" type="parTrans" cxnId="{E8639257-30A5-4B43-8EC8-C3C830AC10B5}">
      <dgm:prSet/>
      <dgm:spPr/>
      <dgm:t>
        <a:bodyPr/>
        <a:lstStyle/>
        <a:p>
          <a:endParaRPr lang="es-MX"/>
        </a:p>
      </dgm:t>
    </dgm:pt>
    <dgm:pt modelId="{18D07994-34B9-4C66-A311-987D374C34A4}" type="sibTrans" cxnId="{E8639257-30A5-4B43-8EC8-C3C830AC10B5}">
      <dgm:prSet/>
      <dgm:spPr/>
      <dgm:t>
        <a:bodyPr/>
        <a:lstStyle/>
        <a:p>
          <a:endParaRPr lang="es-MX"/>
        </a:p>
      </dgm:t>
    </dgm:pt>
    <dgm:pt modelId="{F6929F03-9AED-496A-A395-602655812641}">
      <dgm:prSet phldrT="[Texto]" custT="1"/>
      <dgm:spPr/>
      <dgm:t>
        <a:bodyPr/>
        <a:lstStyle/>
        <a:p>
          <a:r>
            <a:rPr lang="es-MX" sz="1400" b="1" dirty="0" smtClean="0">
              <a:solidFill>
                <a:schemeClr val="tx1"/>
              </a:solidFill>
              <a:latin typeface="+mn-lt"/>
            </a:rPr>
            <a:t>Programa para el Desarrollo de Prototipos</a:t>
          </a:r>
          <a:endParaRPr lang="es-MX" sz="1400" b="1" dirty="0">
            <a:solidFill>
              <a:schemeClr val="tx1"/>
            </a:solidFill>
            <a:latin typeface="+mn-lt"/>
          </a:endParaRPr>
        </a:p>
      </dgm:t>
    </dgm:pt>
    <dgm:pt modelId="{C22555E8-BED6-47C3-9509-9D40124FA538}" type="parTrans" cxnId="{58D93A9E-E989-493D-AA5A-5CEA893EF00A}">
      <dgm:prSet/>
      <dgm:spPr/>
      <dgm:t>
        <a:bodyPr/>
        <a:lstStyle/>
        <a:p>
          <a:endParaRPr lang="es-MX"/>
        </a:p>
      </dgm:t>
    </dgm:pt>
    <dgm:pt modelId="{0F79C2B3-FA2E-4934-85FE-AA4D96415CD8}" type="sibTrans" cxnId="{58D93A9E-E989-493D-AA5A-5CEA893EF00A}">
      <dgm:prSet/>
      <dgm:spPr/>
      <dgm:t>
        <a:bodyPr/>
        <a:lstStyle/>
        <a:p>
          <a:endParaRPr lang="es-MX"/>
        </a:p>
      </dgm:t>
    </dgm:pt>
    <dgm:pt modelId="{DED6647C-E104-42B3-A9C0-A1DF01D425F7}">
      <dgm:prSet phldrT="[Texto]" custT="1"/>
      <dgm:spPr>
        <a:solidFill>
          <a:schemeClr val="bg1"/>
        </a:solidFill>
      </dgm:spPr>
      <dgm:t>
        <a:bodyPr/>
        <a:lstStyle/>
        <a:p>
          <a:r>
            <a:rPr lang="es-MX" sz="1800" b="1" dirty="0" smtClean="0">
              <a:solidFill>
                <a:schemeClr val="tx1"/>
              </a:solidFill>
              <a:latin typeface="+mj-lt"/>
            </a:rPr>
            <a:t>D&amp;D</a:t>
          </a:r>
          <a:endParaRPr lang="es-MX" sz="1800" b="1" dirty="0">
            <a:solidFill>
              <a:schemeClr val="tx1"/>
            </a:solidFill>
            <a:latin typeface="+mj-lt"/>
          </a:endParaRPr>
        </a:p>
      </dgm:t>
    </dgm:pt>
    <dgm:pt modelId="{820D0E4B-D230-481E-BEEE-86B733CD4686}" type="parTrans" cxnId="{DFD71ECE-53BA-419B-8316-A87DA7EACC1D}">
      <dgm:prSet/>
      <dgm:spPr/>
      <dgm:t>
        <a:bodyPr/>
        <a:lstStyle/>
        <a:p>
          <a:endParaRPr lang="es-MX"/>
        </a:p>
      </dgm:t>
    </dgm:pt>
    <dgm:pt modelId="{09BCF3DF-EC6D-4BF0-9BF5-923DBC68E352}" type="sibTrans" cxnId="{DFD71ECE-53BA-419B-8316-A87DA7EACC1D}">
      <dgm:prSet/>
      <dgm:spPr/>
      <dgm:t>
        <a:bodyPr/>
        <a:lstStyle/>
        <a:p>
          <a:endParaRPr lang="es-MX"/>
        </a:p>
      </dgm:t>
    </dgm:pt>
    <dgm:pt modelId="{BCF90472-0E0A-42BA-91FC-B8D6AA475435}">
      <dgm:prSet phldrT="[Texto]" custT="1"/>
      <dgm:spPr>
        <a:solidFill>
          <a:schemeClr val="bg1"/>
        </a:solidFill>
      </dgm:spPr>
      <dgm:t>
        <a:bodyPr/>
        <a:lstStyle/>
        <a:p>
          <a:r>
            <a:rPr lang="es-MX" sz="1800" b="1" dirty="0" smtClean="0">
              <a:solidFill>
                <a:schemeClr val="tx1"/>
              </a:solidFill>
              <a:latin typeface="+mj-lt"/>
            </a:rPr>
            <a:t>CLUSTERS</a:t>
          </a:r>
          <a:endParaRPr lang="es-MX" sz="1800" b="1" dirty="0">
            <a:solidFill>
              <a:schemeClr val="tx1"/>
            </a:solidFill>
            <a:latin typeface="+mj-lt"/>
          </a:endParaRPr>
        </a:p>
      </dgm:t>
    </dgm:pt>
    <dgm:pt modelId="{70DE9FBF-D2FB-40BA-B136-BB91523179A5}" type="parTrans" cxnId="{39A05673-C40B-4E1C-A6E7-6508D6D4B879}">
      <dgm:prSet/>
      <dgm:spPr/>
      <dgm:t>
        <a:bodyPr/>
        <a:lstStyle/>
        <a:p>
          <a:endParaRPr lang="es-MX"/>
        </a:p>
      </dgm:t>
    </dgm:pt>
    <dgm:pt modelId="{537EF429-E85A-4E58-A9ED-E6BBFEEBEC21}" type="sibTrans" cxnId="{39A05673-C40B-4E1C-A6E7-6508D6D4B879}">
      <dgm:prSet/>
      <dgm:spPr/>
      <dgm:t>
        <a:bodyPr/>
        <a:lstStyle/>
        <a:p>
          <a:endParaRPr lang="es-MX"/>
        </a:p>
      </dgm:t>
    </dgm:pt>
    <dgm:pt modelId="{9E25A559-FC61-43D8-BDDA-2F2989ECA7F8}">
      <dgm:prSet phldrT="[Texto]" custT="1"/>
      <dgm:spPr/>
      <dgm:t>
        <a:bodyPr/>
        <a:lstStyle/>
        <a:p>
          <a:r>
            <a:rPr lang="es-MX" sz="1400" b="1" dirty="0" smtClean="0">
              <a:solidFill>
                <a:schemeClr val="tx1"/>
              </a:solidFill>
              <a:latin typeface="+mn-lt"/>
            </a:rPr>
            <a:t>Programa de Cluster's de Ciencia, Tecnología e Innovación</a:t>
          </a:r>
          <a:endParaRPr lang="es-MX" sz="1400" b="1" dirty="0">
            <a:solidFill>
              <a:schemeClr val="tx1"/>
            </a:solidFill>
            <a:latin typeface="+mn-lt"/>
          </a:endParaRPr>
        </a:p>
      </dgm:t>
    </dgm:pt>
    <dgm:pt modelId="{18E80470-F6AA-47FF-859B-F1F3190D0062}" type="parTrans" cxnId="{C1FDEE60-147F-48EF-89C2-5F87E04D474A}">
      <dgm:prSet/>
      <dgm:spPr/>
      <dgm:t>
        <a:bodyPr/>
        <a:lstStyle/>
        <a:p>
          <a:endParaRPr lang="es-MX"/>
        </a:p>
      </dgm:t>
    </dgm:pt>
    <dgm:pt modelId="{76A4440E-0A83-4837-B647-E6E211B4EA9D}" type="sibTrans" cxnId="{C1FDEE60-147F-48EF-89C2-5F87E04D474A}">
      <dgm:prSet/>
      <dgm:spPr/>
      <dgm:t>
        <a:bodyPr/>
        <a:lstStyle/>
        <a:p>
          <a:endParaRPr lang="es-MX"/>
        </a:p>
      </dgm:t>
    </dgm:pt>
    <dgm:pt modelId="{6EE52A61-23F0-49E3-A265-A13987822287}">
      <dgm:prSet phldrT="[Texto]" custT="1"/>
      <dgm:spPr>
        <a:solidFill>
          <a:srgbClr val="C00000"/>
        </a:solidFill>
      </dgm:spPr>
      <dgm:t>
        <a:bodyPr/>
        <a:lstStyle/>
        <a:p>
          <a:r>
            <a:rPr lang="es-MX" sz="1800" b="1" dirty="0" smtClean="0">
              <a:solidFill>
                <a:schemeClr val="bg1"/>
              </a:solidFill>
              <a:latin typeface="+mj-lt"/>
            </a:rPr>
            <a:t>APPS </a:t>
          </a:r>
          <a:r>
            <a:rPr lang="es-MX" sz="1800" b="1" dirty="0" smtClean="0">
              <a:solidFill>
                <a:schemeClr val="bg1"/>
              </a:solidFill>
              <a:latin typeface="+mn-lt"/>
            </a:rPr>
            <a:t>2015</a:t>
          </a:r>
          <a:endParaRPr lang="es-MX" sz="1800" b="1" dirty="0">
            <a:solidFill>
              <a:schemeClr val="bg1"/>
            </a:solidFill>
            <a:latin typeface="+mn-lt"/>
          </a:endParaRPr>
        </a:p>
      </dgm:t>
    </dgm:pt>
    <dgm:pt modelId="{4761EDA5-DD56-4F61-B0CE-52C001F5FC37}" type="parTrans" cxnId="{251EF7A2-3B2C-41A4-9D3A-7B38F9B59282}">
      <dgm:prSet/>
      <dgm:spPr/>
      <dgm:t>
        <a:bodyPr/>
        <a:lstStyle/>
        <a:p>
          <a:endParaRPr lang="es-MX"/>
        </a:p>
      </dgm:t>
    </dgm:pt>
    <dgm:pt modelId="{31CFE35E-03A2-4802-A718-15FE9D2232D3}" type="sibTrans" cxnId="{251EF7A2-3B2C-41A4-9D3A-7B38F9B59282}">
      <dgm:prSet/>
      <dgm:spPr/>
      <dgm:t>
        <a:bodyPr/>
        <a:lstStyle/>
        <a:p>
          <a:endParaRPr lang="es-MX"/>
        </a:p>
      </dgm:t>
    </dgm:pt>
    <dgm:pt modelId="{EB218A19-EC43-4155-A2E7-68026232D8F9}">
      <dgm:prSet phldrT="[Texto]" custT="1"/>
      <dgm:spPr/>
      <dgm:t>
        <a:bodyPr/>
        <a:lstStyle/>
        <a:p>
          <a:r>
            <a:rPr lang="es-MX" sz="1400" b="1" dirty="0" smtClean="0">
              <a:solidFill>
                <a:schemeClr val="tx1"/>
              </a:solidFill>
              <a:latin typeface="+mn-lt"/>
            </a:rPr>
            <a:t>Programa de Desarrollo de Aplicaciones Móviles con Alto Impacto Social Y Ambiental Jalisco</a:t>
          </a:r>
          <a:endParaRPr lang="es-MX" sz="1400" b="1" dirty="0">
            <a:solidFill>
              <a:schemeClr val="tx1"/>
            </a:solidFill>
            <a:latin typeface="+mn-lt"/>
          </a:endParaRPr>
        </a:p>
      </dgm:t>
    </dgm:pt>
    <dgm:pt modelId="{A8FEA80E-0F53-4A38-AADB-116BF0CFB13E}" type="parTrans" cxnId="{838E01FB-D305-4CE6-9B18-0F25087F6559}">
      <dgm:prSet/>
      <dgm:spPr/>
      <dgm:t>
        <a:bodyPr/>
        <a:lstStyle/>
        <a:p>
          <a:endParaRPr lang="es-MX"/>
        </a:p>
      </dgm:t>
    </dgm:pt>
    <dgm:pt modelId="{73D262B5-A563-43D8-8035-B3B746D18772}" type="sibTrans" cxnId="{838E01FB-D305-4CE6-9B18-0F25087F6559}">
      <dgm:prSet/>
      <dgm:spPr/>
      <dgm:t>
        <a:bodyPr/>
        <a:lstStyle/>
        <a:p>
          <a:endParaRPr lang="es-MX"/>
        </a:p>
      </dgm:t>
    </dgm:pt>
    <dgm:pt modelId="{16986B02-CFC7-40F6-A12E-CF336B7BA801}">
      <dgm:prSet phldrT="[Texto]" custT="1"/>
      <dgm:spPr/>
      <dgm:t>
        <a:bodyPr/>
        <a:lstStyle/>
        <a:p>
          <a:r>
            <a:rPr lang="es-MX" sz="1800" b="1" dirty="0" smtClean="0">
              <a:latin typeface="+mj-lt"/>
            </a:rPr>
            <a:t>FORDECyT</a:t>
          </a:r>
          <a:endParaRPr lang="es-MX" sz="1800" b="1" dirty="0">
            <a:latin typeface="+mj-lt"/>
          </a:endParaRPr>
        </a:p>
      </dgm:t>
    </dgm:pt>
    <dgm:pt modelId="{2B525CCA-33D4-46CB-91A0-00E082638E4F}" type="parTrans" cxnId="{CF738876-5D79-4856-9CEB-B08C5AC0115A}">
      <dgm:prSet/>
      <dgm:spPr/>
      <dgm:t>
        <a:bodyPr/>
        <a:lstStyle/>
        <a:p>
          <a:endParaRPr lang="es-MX"/>
        </a:p>
      </dgm:t>
    </dgm:pt>
    <dgm:pt modelId="{C5F497D9-B95E-4B60-AFAE-5786C9E1FC6E}" type="sibTrans" cxnId="{CF738876-5D79-4856-9CEB-B08C5AC0115A}">
      <dgm:prSet/>
      <dgm:spPr/>
      <dgm:t>
        <a:bodyPr/>
        <a:lstStyle/>
        <a:p>
          <a:endParaRPr lang="es-MX"/>
        </a:p>
      </dgm:t>
    </dgm:pt>
    <dgm:pt modelId="{C9611232-49CA-4F37-8AFB-84241D083AAF}">
      <dgm:prSet phldrT="[Texto]" custT="1"/>
      <dgm:spPr/>
      <dgm:t>
        <a:bodyPr/>
        <a:lstStyle/>
        <a:p>
          <a:r>
            <a:rPr lang="es-MX" sz="1400" b="1" dirty="0" smtClean="0">
              <a:solidFill>
                <a:schemeClr val="tx1"/>
              </a:solidFill>
              <a:latin typeface="+mn-lt"/>
            </a:rPr>
            <a:t>Fondos Regionales</a:t>
          </a:r>
          <a:endParaRPr lang="es-MX" sz="1400" b="1" dirty="0">
            <a:solidFill>
              <a:schemeClr val="tx1"/>
            </a:solidFill>
            <a:latin typeface="+mn-lt"/>
          </a:endParaRPr>
        </a:p>
      </dgm:t>
    </dgm:pt>
    <dgm:pt modelId="{9C0A9441-909B-4877-8CC6-802FBF32FE06}" type="parTrans" cxnId="{212202FC-D526-48D7-A9C7-BB894DE5060E}">
      <dgm:prSet/>
      <dgm:spPr/>
      <dgm:t>
        <a:bodyPr/>
        <a:lstStyle/>
        <a:p>
          <a:endParaRPr lang="es-MX"/>
        </a:p>
      </dgm:t>
    </dgm:pt>
    <dgm:pt modelId="{1D455A3B-0690-4DD3-992C-7BB725B3A46C}" type="sibTrans" cxnId="{212202FC-D526-48D7-A9C7-BB894DE5060E}">
      <dgm:prSet/>
      <dgm:spPr/>
      <dgm:t>
        <a:bodyPr/>
        <a:lstStyle/>
        <a:p>
          <a:endParaRPr lang="es-MX"/>
        </a:p>
      </dgm:t>
    </dgm:pt>
    <dgm:pt modelId="{B9CDA7E3-FAD2-49B1-BFF8-C056CB6DAC01}">
      <dgm:prSet phldrT="[Texto]" custT="1"/>
      <dgm:spPr>
        <a:solidFill>
          <a:srgbClr val="C00000"/>
        </a:solidFill>
      </dgm:spPr>
      <dgm:t>
        <a:bodyPr/>
        <a:lstStyle/>
        <a:p>
          <a:r>
            <a:rPr lang="es-MX" sz="1400" b="1" dirty="0" smtClean="0">
              <a:solidFill>
                <a:schemeClr val="bg1"/>
              </a:solidFill>
              <a:latin typeface="+mj-lt"/>
            </a:rPr>
            <a:t>BECAS AL EXTRANEJRO</a:t>
          </a:r>
        </a:p>
      </dgm:t>
    </dgm:pt>
    <dgm:pt modelId="{42AFB21A-23E3-400E-9679-A19346557FB1}" type="parTrans" cxnId="{CC89B10C-CE0C-4562-8A7D-2299C75C1C48}">
      <dgm:prSet/>
      <dgm:spPr/>
      <dgm:t>
        <a:bodyPr/>
        <a:lstStyle/>
        <a:p>
          <a:endParaRPr lang="es-MX"/>
        </a:p>
      </dgm:t>
    </dgm:pt>
    <dgm:pt modelId="{FACB2465-BC8E-41AA-8434-95830203698A}" type="sibTrans" cxnId="{CC89B10C-CE0C-4562-8A7D-2299C75C1C48}">
      <dgm:prSet/>
      <dgm:spPr/>
      <dgm:t>
        <a:bodyPr/>
        <a:lstStyle/>
        <a:p>
          <a:endParaRPr lang="es-MX"/>
        </a:p>
      </dgm:t>
    </dgm:pt>
    <dgm:pt modelId="{B2B105C6-F93D-4E3F-B7C3-713A3D445E07}">
      <dgm:prSet phldrT="[Texto]" custT="1"/>
      <dgm:spPr/>
      <dgm:t>
        <a:bodyPr/>
        <a:lstStyle/>
        <a:p>
          <a:r>
            <a:rPr lang="es-MX" sz="1400" b="1" dirty="0" smtClean="0">
              <a:solidFill>
                <a:schemeClr val="tx1"/>
              </a:solidFill>
              <a:latin typeface="+mn-lt"/>
            </a:rPr>
            <a:t>Becas CONACYT-Gobierno del Estado de Jalisco</a:t>
          </a:r>
        </a:p>
      </dgm:t>
    </dgm:pt>
    <dgm:pt modelId="{5A773D39-A7B6-4CF8-836E-2CCF05B0F9AD}" type="parTrans" cxnId="{87458658-9A73-4DCB-B5F2-F5C12CD365CF}">
      <dgm:prSet/>
      <dgm:spPr/>
      <dgm:t>
        <a:bodyPr/>
        <a:lstStyle/>
        <a:p>
          <a:endParaRPr lang="es-MX"/>
        </a:p>
      </dgm:t>
    </dgm:pt>
    <dgm:pt modelId="{38739171-59D4-4603-826A-9A542FA8C2BE}" type="sibTrans" cxnId="{87458658-9A73-4DCB-B5F2-F5C12CD365CF}">
      <dgm:prSet/>
      <dgm:spPr/>
      <dgm:t>
        <a:bodyPr/>
        <a:lstStyle/>
        <a:p>
          <a:endParaRPr lang="es-MX"/>
        </a:p>
      </dgm:t>
    </dgm:pt>
    <dgm:pt modelId="{D181D1EA-AFD1-4437-81D1-41503DC7BFE4}">
      <dgm:prSet phldrT="[Texto]" custT="1"/>
      <dgm:spPr/>
      <dgm:t>
        <a:bodyPr/>
        <a:lstStyle/>
        <a:p>
          <a:r>
            <a:rPr lang="es-MX" sz="1400" b="1" dirty="0" smtClean="0">
              <a:solidFill>
                <a:schemeClr val="tx1"/>
              </a:solidFill>
              <a:latin typeface="+mj-lt"/>
            </a:rPr>
            <a:t>FONDOS</a:t>
          </a:r>
          <a:r>
            <a:rPr lang="es-MX" sz="1600" b="1" dirty="0" smtClean="0">
              <a:solidFill>
                <a:schemeClr val="tx1"/>
              </a:solidFill>
              <a:latin typeface="+mj-lt"/>
            </a:rPr>
            <a:t> </a:t>
          </a:r>
          <a:r>
            <a:rPr lang="es-MX" sz="1400" b="1" dirty="0" smtClean="0">
              <a:solidFill>
                <a:schemeClr val="tx1"/>
              </a:solidFill>
              <a:latin typeface="+mj-lt"/>
            </a:rPr>
            <a:t>SECTORIALES</a:t>
          </a:r>
          <a:endParaRPr lang="es-MX" sz="1600" b="1" dirty="0">
            <a:solidFill>
              <a:schemeClr val="tx1"/>
            </a:solidFill>
            <a:latin typeface="+mj-lt"/>
          </a:endParaRPr>
        </a:p>
      </dgm:t>
    </dgm:pt>
    <dgm:pt modelId="{42FFA0AC-C79A-45AD-B7B9-073C53A37357}" type="sibTrans" cxnId="{40F64D73-012B-45A5-B46C-6127A94D656C}">
      <dgm:prSet/>
      <dgm:spPr/>
      <dgm:t>
        <a:bodyPr/>
        <a:lstStyle/>
        <a:p>
          <a:endParaRPr lang="es-MX"/>
        </a:p>
      </dgm:t>
    </dgm:pt>
    <dgm:pt modelId="{3EA4EBC8-A892-48FE-A839-5CEFCED6E3B8}" type="parTrans" cxnId="{40F64D73-012B-45A5-B46C-6127A94D656C}">
      <dgm:prSet/>
      <dgm:spPr/>
      <dgm:t>
        <a:bodyPr/>
        <a:lstStyle/>
        <a:p>
          <a:endParaRPr lang="es-MX"/>
        </a:p>
      </dgm:t>
    </dgm:pt>
    <dgm:pt modelId="{CDA714A2-F49B-4B68-B81D-08938A34D9FA}">
      <dgm:prSet phldrT="[Texto]" custT="1"/>
      <dgm:spPr/>
      <dgm:t>
        <a:bodyPr/>
        <a:lstStyle/>
        <a:p>
          <a:r>
            <a:rPr lang="es-MX" sz="1400" b="1" dirty="0" smtClean="0">
              <a:solidFill>
                <a:schemeClr val="tx1"/>
              </a:solidFill>
              <a:latin typeface="+mn-lt"/>
            </a:rPr>
            <a:t>Fondos Sectoriales CONACyT – Secretarías Federales</a:t>
          </a:r>
          <a:endParaRPr lang="es-MX" sz="1400" b="1" dirty="0">
            <a:solidFill>
              <a:schemeClr val="tx1"/>
            </a:solidFill>
            <a:latin typeface="+mn-lt"/>
          </a:endParaRPr>
        </a:p>
      </dgm:t>
    </dgm:pt>
    <dgm:pt modelId="{2B3A7E17-3C66-4522-BA0C-7561976981FC}" type="parTrans" cxnId="{8F6627C4-5859-49BD-9C75-E5DE2C72F725}">
      <dgm:prSet/>
      <dgm:spPr/>
      <dgm:t>
        <a:bodyPr/>
        <a:lstStyle/>
        <a:p>
          <a:endParaRPr lang="es-MX"/>
        </a:p>
      </dgm:t>
    </dgm:pt>
    <dgm:pt modelId="{6136569F-ADFB-402D-9749-5469CBD02349}" type="sibTrans" cxnId="{8F6627C4-5859-49BD-9C75-E5DE2C72F725}">
      <dgm:prSet/>
      <dgm:spPr/>
      <dgm:t>
        <a:bodyPr/>
        <a:lstStyle/>
        <a:p>
          <a:endParaRPr lang="es-MX"/>
        </a:p>
      </dgm:t>
    </dgm:pt>
    <dgm:pt modelId="{1B5C57E4-DC76-4588-9FE1-0CDA53C997E8}">
      <dgm:prSet phldrT="[Texto]" custT="1"/>
      <dgm:spPr>
        <a:solidFill>
          <a:srgbClr val="C00000"/>
        </a:solidFill>
      </dgm:spPr>
      <dgm:t>
        <a:bodyPr/>
        <a:lstStyle/>
        <a:p>
          <a:r>
            <a:rPr lang="es-MX" sz="1800" b="1" dirty="0" smtClean="0">
              <a:solidFill>
                <a:schemeClr val="bg1"/>
              </a:solidFill>
              <a:latin typeface="+mj-lt"/>
            </a:rPr>
            <a:t>PEI</a:t>
          </a:r>
          <a:endParaRPr lang="es-MX" sz="1800" b="1" dirty="0">
            <a:solidFill>
              <a:schemeClr val="bg1"/>
            </a:solidFill>
            <a:latin typeface="+mj-lt"/>
          </a:endParaRPr>
        </a:p>
      </dgm:t>
    </dgm:pt>
    <dgm:pt modelId="{C714F1DB-F113-4200-B0BD-DA9E1387634B}" type="parTrans" cxnId="{2B32339A-7FA7-4453-9088-A73CAE417316}">
      <dgm:prSet/>
      <dgm:spPr/>
      <dgm:t>
        <a:bodyPr/>
        <a:lstStyle/>
        <a:p>
          <a:endParaRPr lang="es-MX"/>
        </a:p>
      </dgm:t>
    </dgm:pt>
    <dgm:pt modelId="{7F434C16-2B1F-4307-A475-AB02425A109B}" type="sibTrans" cxnId="{2B32339A-7FA7-4453-9088-A73CAE417316}">
      <dgm:prSet/>
      <dgm:spPr/>
      <dgm:t>
        <a:bodyPr/>
        <a:lstStyle/>
        <a:p>
          <a:endParaRPr lang="es-MX"/>
        </a:p>
      </dgm:t>
    </dgm:pt>
    <dgm:pt modelId="{E9493F9F-9D05-48B2-A759-41D141B75E27}">
      <dgm:prSet phldrT="[Texto]" custT="1"/>
      <dgm:spPr/>
      <dgm:t>
        <a:bodyPr/>
        <a:lstStyle/>
        <a:p>
          <a:r>
            <a:rPr lang="es-MX" sz="1400" b="1" dirty="0" smtClean="0">
              <a:solidFill>
                <a:schemeClr val="tx1"/>
              </a:solidFill>
              <a:latin typeface="+mn-lt"/>
            </a:rPr>
            <a:t>Programa de Incorporación de Jóvenes Jaliscienses con grado de maestría o doctorado</a:t>
          </a:r>
          <a:endParaRPr lang="es-MX" sz="1400" b="1" dirty="0">
            <a:solidFill>
              <a:schemeClr val="tx1"/>
            </a:solidFill>
            <a:latin typeface="+mn-lt"/>
          </a:endParaRPr>
        </a:p>
      </dgm:t>
    </dgm:pt>
    <dgm:pt modelId="{6BCA21D1-18FA-493F-B7F4-642AB1E73850}" type="parTrans" cxnId="{C18AE14A-889D-44C3-B681-82EA1721DF89}">
      <dgm:prSet/>
      <dgm:spPr/>
      <dgm:t>
        <a:bodyPr/>
        <a:lstStyle/>
        <a:p>
          <a:endParaRPr lang="es-MX"/>
        </a:p>
      </dgm:t>
    </dgm:pt>
    <dgm:pt modelId="{EF0E1524-DAF9-44F6-A903-9C7FAFEB1D2F}" type="sibTrans" cxnId="{C18AE14A-889D-44C3-B681-82EA1721DF89}">
      <dgm:prSet/>
      <dgm:spPr/>
      <dgm:t>
        <a:bodyPr/>
        <a:lstStyle/>
        <a:p>
          <a:endParaRPr lang="es-MX"/>
        </a:p>
      </dgm:t>
    </dgm:pt>
    <dgm:pt modelId="{44F8EB8A-097D-4B9D-AC14-A7EA3F704A1D}">
      <dgm:prSet phldrT="[Texto]" custT="1"/>
      <dgm:spPr>
        <a:solidFill>
          <a:srgbClr val="C00000"/>
        </a:solidFill>
      </dgm:spPr>
      <dgm:t>
        <a:bodyPr/>
        <a:lstStyle/>
        <a:p>
          <a:r>
            <a:rPr lang="es-MX" sz="1800" b="1" dirty="0" smtClean="0">
              <a:solidFill>
                <a:schemeClr val="bg1"/>
              </a:solidFill>
              <a:latin typeface="+mj-lt"/>
            </a:rPr>
            <a:t>PRODEPRO</a:t>
          </a:r>
          <a:endParaRPr lang="es-MX" sz="1800" b="1" dirty="0">
            <a:solidFill>
              <a:schemeClr val="bg1"/>
            </a:solidFill>
            <a:latin typeface="+mj-lt"/>
          </a:endParaRPr>
        </a:p>
      </dgm:t>
    </dgm:pt>
    <dgm:pt modelId="{D919EE52-9B68-4B85-A03D-D1B7D4758C4D}" type="parTrans" cxnId="{9647760C-D135-4398-9EE2-C34CF713EBC2}">
      <dgm:prSet/>
      <dgm:spPr/>
      <dgm:t>
        <a:bodyPr/>
        <a:lstStyle/>
        <a:p>
          <a:endParaRPr lang="es-MX"/>
        </a:p>
      </dgm:t>
    </dgm:pt>
    <dgm:pt modelId="{CA66722C-1848-4429-88F4-F1F71565EF2B}" type="sibTrans" cxnId="{9647760C-D135-4398-9EE2-C34CF713EBC2}">
      <dgm:prSet/>
      <dgm:spPr/>
      <dgm:t>
        <a:bodyPr/>
        <a:lstStyle/>
        <a:p>
          <a:endParaRPr lang="es-MX"/>
        </a:p>
      </dgm:t>
    </dgm:pt>
    <dgm:pt modelId="{B6AC2AE4-8A6D-4F67-9E8E-058B20A74674}">
      <dgm:prSet phldrT="[Texto]" custT="1"/>
      <dgm:spPr/>
      <dgm:t>
        <a:bodyPr/>
        <a:lstStyle/>
        <a:p>
          <a:r>
            <a:rPr lang="es-MX" sz="1800" b="1" dirty="0" smtClean="0">
              <a:latin typeface="+mj-lt"/>
            </a:rPr>
            <a:t>INCUBATIC</a:t>
          </a:r>
          <a:endParaRPr lang="es-MX" sz="1800" b="1" dirty="0">
            <a:latin typeface="+mj-lt"/>
          </a:endParaRPr>
        </a:p>
      </dgm:t>
    </dgm:pt>
    <dgm:pt modelId="{05E78F06-F75C-4B94-BD5C-CADA0C9DD74E}" type="parTrans" cxnId="{24C9341E-D4A6-4BE2-BC9F-B2DF4C682749}">
      <dgm:prSet/>
      <dgm:spPr/>
      <dgm:t>
        <a:bodyPr/>
        <a:lstStyle/>
        <a:p>
          <a:endParaRPr lang="es-MX"/>
        </a:p>
      </dgm:t>
    </dgm:pt>
    <dgm:pt modelId="{41C2FB25-FA5F-4189-974F-0C08EC05E58D}" type="sibTrans" cxnId="{24C9341E-D4A6-4BE2-BC9F-B2DF4C682749}">
      <dgm:prSet/>
      <dgm:spPr/>
      <dgm:t>
        <a:bodyPr/>
        <a:lstStyle/>
        <a:p>
          <a:endParaRPr lang="es-MX"/>
        </a:p>
      </dgm:t>
    </dgm:pt>
    <dgm:pt modelId="{37C2FC90-65F8-4D22-9B5E-4F1E7AEC91C5}">
      <dgm:prSet phldrT="[Texto]" custT="1"/>
      <dgm:spPr/>
      <dgm:t>
        <a:bodyPr/>
        <a:lstStyle/>
        <a:p>
          <a:r>
            <a:rPr lang="es-MX" sz="1400" b="1" dirty="0" smtClean="0">
              <a:solidFill>
                <a:schemeClr val="tx1"/>
              </a:solidFill>
              <a:latin typeface="+mn-lt"/>
            </a:rPr>
            <a:t>Programa de Apoyo a la Incubación de Empresas  de Tecnologías de Información y Comunicación</a:t>
          </a:r>
          <a:endParaRPr lang="es-MX" sz="1400" b="1" dirty="0">
            <a:solidFill>
              <a:schemeClr val="tx1"/>
            </a:solidFill>
            <a:latin typeface="+mn-lt"/>
          </a:endParaRPr>
        </a:p>
      </dgm:t>
    </dgm:pt>
    <dgm:pt modelId="{EDC0DB36-59E6-4F0E-8BB3-52FBFD0A9A38}" type="parTrans" cxnId="{7E38C7D5-4D3F-454E-BB36-6C788E9A5DC1}">
      <dgm:prSet/>
      <dgm:spPr/>
      <dgm:t>
        <a:bodyPr/>
        <a:lstStyle/>
        <a:p>
          <a:endParaRPr lang="es-MX"/>
        </a:p>
      </dgm:t>
    </dgm:pt>
    <dgm:pt modelId="{9B947541-A407-4EF8-A510-05B5FD5D634A}" type="sibTrans" cxnId="{7E38C7D5-4D3F-454E-BB36-6C788E9A5DC1}">
      <dgm:prSet/>
      <dgm:spPr/>
      <dgm:t>
        <a:bodyPr/>
        <a:lstStyle/>
        <a:p>
          <a:endParaRPr lang="es-MX"/>
        </a:p>
      </dgm:t>
    </dgm:pt>
    <dgm:pt modelId="{96B82B78-6A40-43CD-B68B-82A8C5525B41}">
      <dgm:prSet phldrT="[Texto]" custT="1"/>
      <dgm:spPr>
        <a:solidFill>
          <a:srgbClr val="C00000"/>
        </a:solidFill>
      </dgm:spPr>
      <dgm:t>
        <a:bodyPr/>
        <a:lstStyle/>
        <a:p>
          <a:r>
            <a:rPr lang="es-MX" sz="1800" b="1" dirty="0" smtClean="0">
              <a:solidFill>
                <a:schemeClr val="bg1"/>
              </a:solidFill>
              <a:latin typeface="+mj-lt"/>
            </a:rPr>
            <a:t>PROPIN</a:t>
          </a:r>
          <a:endParaRPr lang="es-MX" sz="1800" b="1" dirty="0">
            <a:solidFill>
              <a:schemeClr val="bg1"/>
            </a:solidFill>
            <a:latin typeface="+mj-lt"/>
          </a:endParaRPr>
        </a:p>
      </dgm:t>
    </dgm:pt>
    <dgm:pt modelId="{4A8C4EB7-A5DF-4F5E-9000-216212DE7F9D}" type="parTrans" cxnId="{C2953CE2-FFE2-4947-8FE8-0615374FF6E1}">
      <dgm:prSet/>
      <dgm:spPr/>
      <dgm:t>
        <a:bodyPr/>
        <a:lstStyle/>
        <a:p>
          <a:endParaRPr lang="es-MX"/>
        </a:p>
      </dgm:t>
    </dgm:pt>
    <dgm:pt modelId="{7DDC143B-B0DA-4B14-A9CA-F97108FCDD9E}" type="sibTrans" cxnId="{C2953CE2-FFE2-4947-8FE8-0615374FF6E1}">
      <dgm:prSet/>
      <dgm:spPr/>
      <dgm:t>
        <a:bodyPr/>
        <a:lstStyle/>
        <a:p>
          <a:endParaRPr lang="es-MX"/>
        </a:p>
      </dgm:t>
    </dgm:pt>
    <dgm:pt modelId="{CC85F8E1-BC84-4662-8C79-4097BD768704}">
      <dgm:prSet phldrT="[Texto]" custT="1"/>
      <dgm:spPr/>
      <dgm:t>
        <a:bodyPr/>
        <a:lstStyle/>
        <a:p>
          <a:r>
            <a:rPr lang="es-MX" sz="1400" b="1" dirty="0" smtClean="0">
              <a:solidFill>
                <a:schemeClr val="tx1"/>
              </a:solidFill>
              <a:latin typeface="+mn-lt"/>
            </a:rPr>
            <a:t>Programa de Difusión y Divulgación de la Ciencia, Tecnología e Innovación</a:t>
          </a:r>
          <a:endParaRPr lang="es-MX" sz="1400" b="1" dirty="0">
            <a:solidFill>
              <a:schemeClr val="tx1"/>
            </a:solidFill>
            <a:latin typeface="+mn-lt"/>
          </a:endParaRPr>
        </a:p>
      </dgm:t>
    </dgm:pt>
    <dgm:pt modelId="{647EA350-6CAD-4BF9-8D72-48FA520973FB}" type="parTrans" cxnId="{CFA6A4D2-6B9A-4397-A5D3-9A2EE72E840F}">
      <dgm:prSet/>
      <dgm:spPr/>
      <dgm:t>
        <a:bodyPr/>
        <a:lstStyle/>
        <a:p>
          <a:endParaRPr lang="es-MX"/>
        </a:p>
      </dgm:t>
    </dgm:pt>
    <dgm:pt modelId="{D7084800-887B-4DD5-8DEE-7832775ADDC9}" type="sibTrans" cxnId="{CFA6A4D2-6B9A-4397-A5D3-9A2EE72E840F}">
      <dgm:prSet/>
      <dgm:spPr/>
      <dgm:t>
        <a:bodyPr/>
        <a:lstStyle/>
        <a:p>
          <a:endParaRPr lang="es-MX"/>
        </a:p>
      </dgm:t>
    </dgm:pt>
    <dgm:pt modelId="{17835C9C-F91B-4C4D-8089-90BF0C947D53}">
      <dgm:prSet phldrT="[Texto]" custT="1"/>
      <dgm:spPr/>
      <dgm:t>
        <a:bodyPr/>
        <a:lstStyle/>
        <a:p>
          <a:r>
            <a:rPr lang="es-MX" sz="1400" b="1" dirty="0" smtClean="0">
              <a:solidFill>
                <a:schemeClr val="tx1"/>
              </a:solidFill>
              <a:latin typeface="+mn-lt"/>
            </a:rPr>
            <a:t>Programa de Fomento a la Propiedad Intelectual</a:t>
          </a:r>
          <a:endParaRPr lang="es-MX" sz="1400" b="1" dirty="0">
            <a:solidFill>
              <a:schemeClr val="tx1"/>
            </a:solidFill>
            <a:latin typeface="+mn-lt"/>
          </a:endParaRPr>
        </a:p>
      </dgm:t>
    </dgm:pt>
    <dgm:pt modelId="{ECB36CF1-D725-45E4-A5F4-ECFA76D4A46A}" type="sibTrans" cxnId="{4A1D2E92-A1EE-4A72-A422-655A47306DE6}">
      <dgm:prSet/>
      <dgm:spPr/>
      <dgm:t>
        <a:bodyPr/>
        <a:lstStyle/>
        <a:p>
          <a:endParaRPr lang="es-MX"/>
        </a:p>
      </dgm:t>
    </dgm:pt>
    <dgm:pt modelId="{ACDD14DB-73B9-46A9-9E3C-18D1DEC76815}" type="parTrans" cxnId="{4A1D2E92-A1EE-4A72-A422-655A47306DE6}">
      <dgm:prSet/>
      <dgm:spPr/>
      <dgm:t>
        <a:bodyPr/>
        <a:lstStyle/>
        <a:p>
          <a:endParaRPr lang="es-MX"/>
        </a:p>
      </dgm:t>
    </dgm:pt>
    <dgm:pt modelId="{BDDE6E12-07D9-4125-B212-7FA7C981C599}">
      <dgm:prSet phldrT="[Texto]" custT="1"/>
      <dgm:spPr>
        <a:solidFill>
          <a:srgbClr val="C00000"/>
        </a:solidFill>
      </dgm:spPr>
      <dgm:t>
        <a:bodyPr/>
        <a:lstStyle/>
        <a:p>
          <a:r>
            <a:rPr lang="es-MX" sz="1800" b="1" dirty="0" smtClean="0">
              <a:solidFill>
                <a:schemeClr val="bg1"/>
              </a:solidFill>
              <a:latin typeface="+mj-lt"/>
            </a:rPr>
            <a:t>PROSOFT</a:t>
          </a:r>
          <a:endParaRPr lang="es-MX" sz="1800" b="1" dirty="0">
            <a:solidFill>
              <a:schemeClr val="bg1"/>
            </a:solidFill>
            <a:latin typeface="+mj-lt"/>
          </a:endParaRPr>
        </a:p>
      </dgm:t>
    </dgm:pt>
    <dgm:pt modelId="{5F499B15-2210-450E-A876-3E9F5E0C66F7}" type="parTrans" cxnId="{D80058DA-E2D8-4AF5-AF4C-E74B117E3D34}">
      <dgm:prSet/>
      <dgm:spPr/>
      <dgm:t>
        <a:bodyPr/>
        <a:lstStyle/>
        <a:p>
          <a:endParaRPr lang="es-MX"/>
        </a:p>
      </dgm:t>
    </dgm:pt>
    <dgm:pt modelId="{20B04B48-0195-4A67-8395-FB2408C97071}" type="sibTrans" cxnId="{D80058DA-E2D8-4AF5-AF4C-E74B117E3D34}">
      <dgm:prSet/>
      <dgm:spPr/>
      <dgm:t>
        <a:bodyPr/>
        <a:lstStyle/>
        <a:p>
          <a:endParaRPr lang="es-MX"/>
        </a:p>
      </dgm:t>
    </dgm:pt>
    <dgm:pt modelId="{649924A8-F860-4083-9420-F6C56AA8B83E}">
      <dgm:prSet phldrT="[Texto]" custT="1"/>
      <dgm:spPr>
        <a:noFill/>
      </dgm:spPr>
      <dgm:t>
        <a:bodyPr/>
        <a:lstStyle/>
        <a:p>
          <a:r>
            <a:rPr lang="es-MX" sz="1600" b="1" dirty="0" smtClean="0">
              <a:solidFill>
                <a:schemeClr val="tx1"/>
              </a:solidFill>
              <a:latin typeface="+mj-lt"/>
            </a:rPr>
            <a:t>ALBERTA – JALISCO</a:t>
          </a:r>
          <a:endParaRPr lang="es-MX" sz="1600" b="1" dirty="0">
            <a:solidFill>
              <a:schemeClr val="tx1"/>
            </a:solidFill>
            <a:latin typeface="+mj-lt"/>
          </a:endParaRPr>
        </a:p>
      </dgm:t>
    </dgm:pt>
    <dgm:pt modelId="{5F8F58B4-20C7-4BB9-B148-BD7E447D13BE}" type="parTrans" cxnId="{6D862864-3F8C-4A41-AC8B-D3193F2537B8}">
      <dgm:prSet/>
      <dgm:spPr/>
      <dgm:t>
        <a:bodyPr/>
        <a:lstStyle/>
        <a:p>
          <a:endParaRPr lang="es-MX"/>
        </a:p>
      </dgm:t>
    </dgm:pt>
    <dgm:pt modelId="{8B3534D9-4B27-43CB-AEB2-0BC25C6D3A4D}" type="sibTrans" cxnId="{6D862864-3F8C-4A41-AC8B-D3193F2537B8}">
      <dgm:prSet/>
      <dgm:spPr/>
      <dgm:t>
        <a:bodyPr/>
        <a:lstStyle/>
        <a:p>
          <a:endParaRPr lang="es-MX"/>
        </a:p>
      </dgm:t>
    </dgm:pt>
    <dgm:pt modelId="{68CD19FE-D729-461F-81B9-D0D69CEEE231}">
      <dgm:prSet phldrT="[Texto]" custT="1"/>
      <dgm:spPr>
        <a:noFill/>
      </dgm:spPr>
      <dgm:t>
        <a:bodyPr/>
        <a:lstStyle/>
        <a:p>
          <a:r>
            <a:rPr lang="es-MX" sz="1400" b="1" dirty="0" smtClean="0">
              <a:solidFill>
                <a:schemeClr val="tx1"/>
              </a:solidFill>
              <a:latin typeface="+mn-lt"/>
            </a:rPr>
            <a:t>Programa de Comercialización de Investigación y Desarrollo Alberta - Jalisco</a:t>
          </a:r>
          <a:endParaRPr lang="es-MX" sz="1400" b="1" dirty="0">
            <a:solidFill>
              <a:schemeClr val="tx1"/>
            </a:solidFill>
            <a:latin typeface="+mn-lt"/>
          </a:endParaRPr>
        </a:p>
      </dgm:t>
    </dgm:pt>
    <dgm:pt modelId="{5913D800-82C4-4390-AE13-5E3CB99C3178}" type="parTrans" cxnId="{2F83C8F0-81FA-40E5-ACE8-7A4C5707A088}">
      <dgm:prSet/>
      <dgm:spPr/>
      <dgm:t>
        <a:bodyPr/>
        <a:lstStyle/>
        <a:p>
          <a:endParaRPr lang="es-MX"/>
        </a:p>
      </dgm:t>
    </dgm:pt>
    <dgm:pt modelId="{C77CA552-00B6-40AA-8914-BC222DF7F775}" type="sibTrans" cxnId="{2F83C8F0-81FA-40E5-ACE8-7A4C5707A088}">
      <dgm:prSet/>
      <dgm:spPr/>
      <dgm:t>
        <a:bodyPr/>
        <a:lstStyle/>
        <a:p>
          <a:endParaRPr lang="es-MX"/>
        </a:p>
      </dgm:t>
    </dgm:pt>
    <dgm:pt modelId="{3A739BAA-71A1-463C-AF74-0192D9C01B16}" type="pres">
      <dgm:prSet presAssocID="{163381C7-07D5-40BE-9D05-41D8B6334048}" presName="Name0" presStyleCnt="0">
        <dgm:presLayoutVars>
          <dgm:chMax/>
          <dgm:chPref val="3"/>
          <dgm:dir/>
          <dgm:animOne val="branch"/>
          <dgm:animLvl val="lvl"/>
        </dgm:presLayoutVars>
      </dgm:prSet>
      <dgm:spPr/>
      <dgm:t>
        <a:bodyPr/>
        <a:lstStyle/>
        <a:p>
          <a:endParaRPr lang="es-MX"/>
        </a:p>
      </dgm:t>
    </dgm:pt>
    <dgm:pt modelId="{18212FA2-D7E8-49CB-900D-D99F82EC4DFF}" type="pres">
      <dgm:prSet presAssocID="{649924A8-F860-4083-9420-F6C56AA8B83E}" presName="composite" presStyleCnt="0"/>
      <dgm:spPr/>
    </dgm:pt>
    <dgm:pt modelId="{833EB8CE-DDF8-4198-844E-0C2CE49F610B}" type="pres">
      <dgm:prSet presAssocID="{649924A8-F860-4083-9420-F6C56AA8B83E}" presName="FirstChild" presStyleLbl="revTx" presStyleIdx="0" presStyleCnt="14">
        <dgm:presLayoutVars>
          <dgm:chMax val="0"/>
          <dgm:chPref val="0"/>
          <dgm:bulletEnabled val="1"/>
        </dgm:presLayoutVars>
      </dgm:prSet>
      <dgm:spPr/>
      <dgm:t>
        <a:bodyPr/>
        <a:lstStyle/>
        <a:p>
          <a:endParaRPr lang="es-MX"/>
        </a:p>
      </dgm:t>
    </dgm:pt>
    <dgm:pt modelId="{D3F50789-3FD3-49B6-B716-95F7261468BA}" type="pres">
      <dgm:prSet presAssocID="{649924A8-F860-4083-9420-F6C56AA8B83E}" presName="Parent" presStyleLbl="alignNode1" presStyleIdx="0" presStyleCnt="14">
        <dgm:presLayoutVars>
          <dgm:chMax val="3"/>
          <dgm:chPref val="3"/>
          <dgm:bulletEnabled val="1"/>
        </dgm:presLayoutVars>
      </dgm:prSet>
      <dgm:spPr/>
      <dgm:t>
        <a:bodyPr/>
        <a:lstStyle/>
        <a:p>
          <a:endParaRPr lang="es-MX"/>
        </a:p>
      </dgm:t>
    </dgm:pt>
    <dgm:pt modelId="{F9C4AE18-5396-4AFD-ACA0-03C89E5DACA1}" type="pres">
      <dgm:prSet presAssocID="{649924A8-F860-4083-9420-F6C56AA8B83E}" presName="Accent" presStyleLbl="parChTrans1D1" presStyleIdx="0" presStyleCnt="14"/>
      <dgm:spPr/>
    </dgm:pt>
    <dgm:pt modelId="{13DE98E0-4D4D-4335-A24E-B81B25781FE3}" type="pres">
      <dgm:prSet presAssocID="{8B3534D9-4B27-43CB-AEB2-0BC25C6D3A4D}" presName="sibTrans" presStyleCnt="0"/>
      <dgm:spPr/>
    </dgm:pt>
    <dgm:pt modelId="{9B43E061-8FC4-45A2-B050-2FC8CB532852}" type="pres">
      <dgm:prSet presAssocID="{BDDE6E12-07D9-4125-B212-7FA7C981C599}" presName="composite" presStyleCnt="0"/>
      <dgm:spPr/>
    </dgm:pt>
    <dgm:pt modelId="{3AD7E08D-01D1-4506-B301-4A2ED0B6E480}" type="pres">
      <dgm:prSet presAssocID="{BDDE6E12-07D9-4125-B212-7FA7C981C599}" presName="FirstChild" presStyleLbl="revTx" presStyleIdx="1" presStyleCnt="14">
        <dgm:presLayoutVars>
          <dgm:chMax val="0"/>
          <dgm:chPref val="0"/>
          <dgm:bulletEnabled val="1"/>
        </dgm:presLayoutVars>
      </dgm:prSet>
      <dgm:spPr/>
      <dgm:t>
        <a:bodyPr/>
        <a:lstStyle/>
        <a:p>
          <a:endParaRPr lang="es-MX"/>
        </a:p>
      </dgm:t>
    </dgm:pt>
    <dgm:pt modelId="{93AA66E2-9DDE-4B7A-8D26-E3189F6A703D}" type="pres">
      <dgm:prSet presAssocID="{BDDE6E12-07D9-4125-B212-7FA7C981C599}" presName="Parent" presStyleLbl="alignNode1" presStyleIdx="1" presStyleCnt="14">
        <dgm:presLayoutVars>
          <dgm:chMax val="3"/>
          <dgm:chPref val="3"/>
          <dgm:bulletEnabled val="1"/>
        </dgm:presLayoutVars>
      </dgm:prSet>
      <dgm:spPr/>
      <dgm:t>
        <a:bodyPr/>
        <a:lstStyle/>
        <a:p>
          <a:endParaRPr lang="es-MX"/>
        </a:p>
      </dgm:t>
    </dgm:pt>
    <dgm:pt modelId="{3E723C20-3EAB-4D08-929F-4A97A1CE99CA}" type="pres">
      <dgm:prSet presAssocID="{BDDE6E12-07D9-4125-B212-7FA7C981C599}" presName="Accent" presStyleLbl="parChTrans1D1" presStyleIdx="1" presStyleCnt="14"/>
      <dgm:spPr/>
    </dgm:pt>
    <dgm:pt modelId="{6B926416-DB7B-4E02-B732-F84735B850E0}" type="pres">
      <dgm:prSet presAssocID="{20B04B48-0195-4A67-8395-FB2408C97071}" presName="sibTrans" presStyleCnt="0"/>
      <dgm:spPr/>
    </dgm:pt>
    <dgm:pt modelId="{58D348C7-D815-4E94-A68E-D86A46E4A1BF}" type="pres">
      <dgm:prSet presAssocID="{D181D1EA-AFD1-4437-81D1-41503DC7BFE4}" presName="composite" presStyleCnt="0"/>
      <dgm:spPr/>
      <dgm:t>
        <a:bodyPr/>
        <a:lstStyle/>
        <a:p>
          <a:endParaRPr lang="es-MX"/>
        </a:p>
      </dgm:t>
    </dgm:pt>
    <dgm:pt modelId="{3279295C-A847-4F32-ACC5-69AAB189DE88}" type="pres">
      <dgm:prSet presAssocID="{D181D1EA-AFD1-4437-81D1-41503DC7BFE4}" presName="FirstChild" presStyleLbl="revTx" presStyleIdx="2" presStyleCnt="14">
        <dgm:presLayoutVars>
          <dgm:chMax val="0"/>
          <dgm:chPref val="0"/>
          <dgm:bulletEnabled val="1"/>
        </dgm:presLayoutVars>
      </dgm:prSet>
      <dgm:spPr/>
      <dgm:t>
        <a:bodyPr/>
        <a:lstStyle/>
        <a:p>
          <a:endParaRPr lang="es-MX"/>
        </a:p>
      </dgm:t>
    </dgm:pt>
    <dgm:pt modelId="{0A08537B-EB66-43F2-A494-65DD712A9CEA}" type="pres">
      <dgm:prSet presAssocID="{D181D1EA-AFD1-4437-81D1-41503DC7BFE4}" presName="Parent" presStyleLbl="alignNode1" presStyleIdx="2" presStyleCnt="14" custLinFactNeighborY="-958">
        <dgm:presLayoutVars>
          <dgm:chMax val="3"/>
          <dgm:chPref val="3"/>
          <dgm:bulletEnabled val="1"/>
        </dgm:presLayoutVars>
      </dgm:prSet>
      <dgm:spPr/>
      <dgm:t>
        <a:bodyPr/>
        <a:lstStyle/>
        <a:p>
          <a:endParaRPr lang="es-MX"/>
        </a:p>
      </dgm:t>
    </dgm:pt>
    <dgm:pt modelId="{34AA1778-DB92-41F0-AB71-A336D58FF2EB}" type="pres">
      <dgm:prSet presAssocID="{D181D1EA-AFD1-4437-81D1-41503DC7BFE4}" presName="Accent" presStyleLbl="parChTrans1D1" presStyleIdx="2" presStyleCnt="14"/>
      <dgm:spPr/>
      <dgm:t>
        <a:bodyPr/>
        <a:lstStyle/>
        <a:p>
          <a:endParaRPr lang="es-MX"/>
        </a:p>
      </dgm:t>
    </dgm:pt>
    <dgm:pt modelId="{21F68393-E34E-4368-908C-05898068E2A2}" type="pres">
      <dgm:prSet presAssocID="{42FFA0AC-C79A-45AD-B7B9-073C53A37357}" presName="sibTrans" presStyleCnt="0"/>
      <dgm:spPr/>
      <dgm:t>
        <a:bodyPr/>
        <a:lstStyle/>
        <a:p>
          <a:endParaRPr lang="es-MX"/>
        </a:p>
      </dgm:t>
    </dgm:pt>
    <dgm:pt modelId="{9CCC1EE4-77D3-425C-BB6A-886D900CD560}" type="pres">
      <dgm:prSet presAssocID="{1B5C57E4-DC76-4588-9FE1-0CDA53C997E8}" presName="composite" presStyleCnt="0"/>
      <dgm:spPr/>
    </dgm:pt>
    <dgm:pt modelId="{6381F41D-2809-4383-9845-6FEBDDA20A87}" type="pres">
      <dgm:prSet presAssocID="{1B5C57E4-DC76-4588-9FE1-0CDA53C997E8}" presName="FirstChild" presStyleLbl="revTx" presStyleIdx="3" presStyleCnt="14" custLinFactNeighborY="-29033">
        <dgm:presLayoutVars>
          <dgm:chMax val="0"/>
          <dgm:chPref val="0"/>
          <dgm:bulletEnabled val="1"/>
        </dgm:presLayoutVars>
      </dgm:prSet>
      <dgm:spPr/>
      <dgm:t>
        <a:bodyPr/>
        <a:lstStyle/>
        <a:p>
          <a:endParaRPr lang="es-MX"/>
        </a:p>
      </dgm:t>
    </dgm:pt>
    <dgm:pt modelId="{48A86859-F70F-4679-9ABC-D073AEC7A136}" type="pres">
      <dgm:prSet presAssocID="{1B5C57E4-DC76-4588-9FE1-0CDA53C997E8}" presName="Parent" presStyleLbl="alignNode1" presStyleIdx="3" presStyleCnt="14">
        <dgm:presLayoutVars>
          <dgm:chMax val="3"/>
          <dgm:chPref val="3"/>
          <dgm:bulletEnabled val="1"/>
        </dgm:presLayoutVars>
      </dgm:prSet>
      <dgm:spPr/>
      <dgm:t>
        <a:bodyPr/>
        <a:lstStyle/>
        <a:p>
          <a:endParaRPr lang="es-MX"/>
        </a:p>
      </dgm:t>
    </dgm:pt>
    <dgm:pt modelId="{9B773662-F864-4239-8E4F-2E2E1983190D}" type="pres">
      <dgm:prSet presAssocID="{1B5C57E4-DC76-4588-9FE1-0CDA53C997E8}" presName="Accent" presStyleLbl="parChTrans1D1" presStyleIdx="3" presStyleCnt="14"/>
      <dgm:spPr/>
    </dgm:pt>
    <dgm:pt modelId="{C6E6790D-7DA2-4749-8470-B014BAFB4D4D}" type="pres">
      <dgm:prSet presAssocID="{7F434C16-2B1F-4307-A475-AB02425A109B}" presName="sibTrans" presStyleCnt="0"/>
      <dgm:spPr/>
    </dgm:pt>
    <dgm:pt modelId="{D76D35FB-6A6D-4457-AE9C-CE93CBC36D8C}" type="pres">
      <dgm:prSet presAssocID="{170E8D77-B545-41B5-A543-718C0FC48D79}" presName="composite" presStyleCnt="0"/>
      <dgm:spPr/>
      <dgm:t>
        <a:bodyPr/>
        <a:lstStyle/>
        <a:p>
          <a:endParaRPr lang="es-MX"/>
        </a:p>
      </dgm:t>
    </dgm:pt>
    <dgm:pt modelId="{4661987F-88DD-4E8C-B751-55D8D6F82435}" type="pres">
      <dgm:prSet presAssocID="{170E8D77-B545-41B5-A543-718C0FC48D79}" presName="FirstChild" presStyleLbl="revTx" presStyleIdx="4" presStyleCnt="14" custLinFactNeighborY="-31634">
        <dgm:presLayoutVars>
          <dgm:chMax val="0"/>
          <dgm:chPref val="0"/>
          <dgm:bulletEnabled val="1"/>
        </dgm:presLayoutVars>
      </dgm:prSet>
      <dgm:spPr/>
      <dgm:t>
        <a:bodyPr/>
        <a:lstStyle/>
        <a:p>
          <a:endParaRPr lang="es-MX"/>
        </a:p>
      </dgm:t>
    </dgm:pt>
    <dgm:pt modelId="{CF05F915-1AAD-4020-A63A-FEDD4ACBD9F1}" type="pres">
      <dgm:prSet presAssocID="{170E8D77-B545-41B5-A543-718C0FC48D79}" presName="Parent" presStyleLbl="alignNode1" presStyleIdx="4" presStyleCnt="14">
        <dgm:presLayoutVars>
          <dgm:chMax val="3"/>
          <dgm:chPref val="3"/>
          <dgm:bulletEnabled val="1"/>
        </dgm:presLayoutVars>
      </dgm:prSet>
      <dgm:spPr/>
      <dgm:t>
        <a:bodyPr/>
        <a:lstStyle/>
        <a:p>
          <a:endParaRPr lang="es-MX"/>
        </a:p>
      </dgm:t>
    </dgm:pt>
    <dgm:pt modelId="{220E3708-80E2-4147-A5FB-0FE94AE5638A}" type="pres">
      <dgm:prSet presAssocID="{170E8D77-B545-41B5-A543-718C0FC48D79}" presName="Accent" presStyleLbl="parChTrans1D1" presStyleIdx="4" presStyleCnt="14"/>
      <dgm:spPr/>
      <dgm:t>
        <a:bodyPr/>
        <a:lstStyle/>
        <a:p>
          <a:endParaRPr lang="es-MX"/>
        </a:p>
      </dgm:t>
    </dgm:pt>
    <dgm:pt modelId="{A83104AF-7691-47D5-9924-1C97B8971110}" type="pres">
      <dgm:prSet presAssocID="{8023D49F-0164-44FC-ADCD-4F17FA03FAB3}" presName="sibTrans" presStyleCnt="0"/>
      <dgm:spPr/>
      <dgm:t>
        <a:bodyPr/>
        <a:lstStyle/>
        <a:p>
          <a:endParaRPr lang="es-MX"/>
        </a:p>
      </dgm:t>
    </dgm:pt>
    <dgm:pt modelId="{54F14806-F846-4A9D-B92B-2EBF01BCF7D2}" type="pres">
      <dgm:prSet presAssocID="{ADEE45A6-40A8-4ED6-86A6-8A61D56D513E}" presName="composite" presStyleCnt="0"/>
      <dgm:spPr/>
      <dgm:t>
        <a:bodyPr/>
        <a:lstStyle/>
        <a:p>
          <a:endParaRPr lang="es-MX"/>
        </a:p>
      </dgm:t>
    </dgm:pt>
    <dgm:pt modelId="{E0D31D1D-58A3-4851-A2F8-BC83654F847E}" type="pres">
      <dgm:prSet presAssocID="{ADEE45A6-40A8-4ED6-86A6-8A61D56D513E}" presName="FirstChild" presStyleLbl="revTx" presStyleIdx="5" presStyleCnt="14" custScaleY="168473" custLinFactNeighborY="-32592">
        <dgm:presLayoutVars>
          <dgm:chMax val="0"/>
          <dgm:chPref val="0"/>
          <dgm:bulletEnabled val="1"/>
        </dgm:presLayoutVars>
      </dgm:prSet>
      <dgm:spPr/>
      <dgm:t>
        <a:bodyPr/>
        <a:lstStyle/>
        <a:p>
          <a:endParaRPr lang="es-MX"/>
        </a:p>
      </dgm:t>
    </dgm:pt>
    <dgm:pt modelId="{84774568-B11F-4FF9-9837-FA41BA61BACF}" type="pres">
      <dgm:prSet presAssocID="{ADEE45A6-40A8-4ED6-86A6-8A61D56D513E}" presName="Parent" presStyleLbl="alignNode1" presStyleIdx="5" presStyleCnt="14">
        <dgm:presLayoutVars>
          <dgm:chMax val="3"/>
          <dgm:chPref val="3"/>
          <dgm:bulletEnabled val="1"/>
        </dgm:presLayoutVars>
      </dgm:prSet>
      <dgm:spPr/>
      <dgm:t>
        <a:bodyPr/>
        <a:lstStyle/>
        <a:p>
          <a:endParaRPr lang="es-MX"/>
        </a:p>
      </dgm:t>
    </dgm:pt>
    <dgm:pt modelId="{19675217-0E8E-42C1-AA76-BA72843A5625}" type="pres">
      <dgm:prSet presAssocID="{ADEE45A6-40A8-4ED6-86A6-8A61D56D513E}" presName="Accent" presStyleLbl="parChTrans1D1" presStyleIdx="5" presStyleCnt="14"/>
      <dgm:spPr/>
      <dgm:t>
        <a:bodyPr/>
        <a:lstStyle/>
        <a:p>
          <a:endParaRPr lang="es-MX"/>
        </a:p>
      </dgm:t>
    </dgm:pt>
    <dgm:pt modelId="{E624C17A-5749-4996-B118-0136E68728F2}" type="pres">
      <dgm:prSet presAssocID="{18D07994-34B9-4C66-A311-987D374C34A4}" presName="sibTrans" presStyleCnt="0"/>
      <dgm:spPr/>
      <dgm:t>
        <a:bodyPr/>
        <a:lstStyle/>
        <a:p>
          <a:endParaRPr lang="es-MX"/>
        </a:p>
      </dgm:t>
    </dgm:pt>
    <dgm:pt modelId="{5BC9E288-0969-4980-841C-598011EEC2EB}" type="pres">
      <dgm:prSet presAssocID="{B6AC2AE4-8A6D-4F67-9E8E-058B20A74674}" presName="composite" presStyleCnt="0"/>
      <dgm:spPr/>
    </dgm:pt>
    <dgm:pt modelId="{BCB64ED9-B0F8-4722-9C61-6E118DA6621B}" type="pres">
      <dgm:prSet presAssocID="{B6AC2AE4-8A6D-4F67-9E8E-058B20A74674}" presName="FirstChild" presStyleLbl="revTx" presStyleIdx="6" presStyleCnt="14">
        <dgm:presLayoutVars>
          <dgm:chMax val="0"/>
          <dgm:chPref val="0"/>
          <dgm:bulletEnabled val="1"/>
        </dgm:presLayoutVars>
      </dgm:prSet>
      <dgm:spPr/>
      <dgm:t>
        <a:bodyPr/>
        <a:lstStyle/>
        <a:p>
          <a:endParaRPr lang="es-MX"/>
        </a:p>
      </dgm:t>
    </dgm:pt>
    <dgm:pt modelId="{A7A761A3-08C7-4E9F-84F7-3792B8BD94E4}" type="pres">
      <dgm:prSet presAssocID="{B6AC2AE4-8A6D-4F67-9E8E-058B20A74674}" presName="Parent" presStyleLbl="alignNode1" presStyleIdx="6" presStyleCnt="14">
        <dgm:presLayoutVars>
          <dgm:chMax val="3"/>
          <dgm:chPref val="3"/>
          <dgm:bulletEnabled val="1"/>
        </dgm:presLayoutVars>
      </dgm:prSet>
      <dgm:spPr/>
      <dgm:t>
        <a:bodyPr/>
        <a:lstStyle/>
        <a:p>
          <a:endParaRPr lang="es-MX"/>
        </a:p>
      </dgm:t>
    </dgm:pt>
    <dgm:pt modelId="{920FCBAF-72D1-4E70-8B41-89BFDBCBC4F3}" type="pres">
      <dgm:prSet presAssocID="{B6AC2AE4-8A6D-4F67-9E8E-058B20A74674}" presName="Accent" presStyleLbl="parChTrans1D1" presStyleIdx="6" presStyleCnt="14"/>
      <dgm:spPr/>
    </dgm:pt>
    <dgm:pt modelId="{03A33C9B-2648-4EE4-9AC8-7ABE64C1BEE0}" type="pres">
      <dgm:prSet presAssocID="{41C2FB25-FA5F-4189-974F-0C08EC05E58D}" presName="sibTrans" presStyleCnt="0"/>
      <dgm:spPr/>
    </dgm:pt>
    <dgm:pt modelId="{63302C31-EB1F-47D5-B2A2-D7A54E932393}" type="pres">
      <dgm:prSet presAssocID="{44F8EB8A-097D-4B9D-AC14-A7EA3F704A1D}" presName="composite" presStyleCnt="0"/>
      <dgm:spPr/>
    </dgm:pt>
    <dgm:pt modelId="{D90ACC35-C1E3-48F6-8EDE-358DDF73BE43}" type="pres">
      <dgm:prSet presAssocID="{44F8EB8A-097D-4B9D-AC14-A7EA3F704A1D}" presName="FirstChild" presStyleLbl="revTx" presStyleIdx="7" presStyleCnt="14">
        <dgm:presLayoutVars>
          <dgm:chMax val="0"/>
          <dgm:chPref val="0"/>
          <dgm:bulletEnabled val="1"/>
        </dgm:presLayoutVars>
      </dgm:prSet>
      <dgm:spPr/>
      <dgm:t>
        <a:bodyPr/>
        <a:lstStyle/>
        <a:p>
          <a:endParaRPr lang="es-MX"/>
        </a:p>
      </dgm:t>
    </dgm:pt>
    <dgm:pt modelId="{3A12B890-8696-4A2D-B67C-2F885BF5CB3F}" type="pres">
      <dgm:prSet presAssocID="{44F8EB8A-097D-4B9D-AC14-A7EA3F704A1D}" presName="Parent" presStyleLbl="alignNode1" presStyleIdx="7" presStyleCnt="14">
        <dgm:presLayoutVars>
          <dgm:chMax val="3"/>
          <dgm:chPref val="3"/>
          <dgm:bulletEnabled val="1"/>
        </dgm:presLayoutVars>
      </dgm:prSet>
      <dgm:spPr/>
      <dgm:t>
        <a:bodyPr/>
        <a:lstStyle/>
        <a:p>
          <a:endParaRPr lang="es-MX"/>
        </a:p>
      </dgm:t>
    </dgm:pt>
    <dgm:pt modelId="{DD302B78-2BF2-4AB5-8384-F4D8F6C9946A}" type="pres">
      <dgm:prSet presAssocID="{44F8EB8A-097D-4B9D-AC14-A7EA3F704A1D}" presName="Accent" presStyleLbl="parChTrans1D1" presStyleIdx="7" presStyleCnt="14"/>
      <dgm:spPr/>
    </dgm:pt>
    <dgm:pt modelId="{99DB846C-9275-441F-A2ED-5C072EA32C0C}" type="pres">
      <dgm:prSet presAssocID="{CA66722C-1848-4429-88F4-F1F71565EF2B}" presName="sibTrans" presStyleCnt="0"/>
      <dgm:spPr/>
    </dgm:pt>
    <dgm:pt modelId="{60E7D591-59F9-422F-B923-28B63B599C94}" type="pres">
      <dgm:prSet presAssocID="{DED6647C-E104-42B3-A9C0-A1DF01D425F7}" presName="composite" presStyleCnt="0"/>
      <dgm:spPr/>
      <dgm:t>
        <a:bodyPr/>
        <a:lstStyle/>
        <a:p>
          <a:endParaRPr lang="es-MX"/>
        </a:p>
      </dgm:t>
    </dgm:pt>
    <dgm:pt modelId="{46036592-7493-4885-8F9A-47A30772A296}" type="pres">
      <dgm:prSet presAssocID="{DED6647C-E104-42B3-A9C0-A1DF01D425F7}" presName="FirstChild" presStyleLbl="revTx" presStyleIdx="8" presStyleCnt="14" custScaleY="139152" custLinFactNeighborY="-7976">
        <dgm:presLayoutVars>
          <dgm:chMax val="0"/>
          <dgm:chPref val="0"/>
          <dgm:bulletEnabled val="1"/>
        </dgm:presLayoutVars>
      </dgm:prSet>
      <dgm:spPr/>
      <dgm:t>
        <a:bodyPr/>
        <a:lstStyle/>
        <a:p>
          <a:endParaRPr lang="es-MX"/>
        </a:p>
      </dgm:t>
    </dgm:pt>
    <dgm:pt modelId="{E8A24524-254A-402A-B28B-3CE64B7485F8}" type="pres">
      <dgm:prSet presAssocID="{DED6647C-E104-42B3-A9C0-A1DF01D425F7}" presName="Parent" presStyleLbl="alignNode1" presStyleIdx="8" presStyleCnt="14">
        <dgm:presLayoutVars>
          <dgm:chMax val="3"/>
          <dgm:chPref val="3"/>
          <dgm:bulletEnabled val="1"/>
        </dgm:presLayoutVars>
      </dgm:prSet>
      <dgm:spPr/>
      <dgm:t>
        <a:bodyPr/>
        <a:lstStyle/>
        <a:p>
          <a:endParaRPr lang="es-MX"/>
        </a:p>
      </dgm:t>
    </dgm:pt>
    <dgm:pt modelId="{BDD1117F-BB6F-4562-A479-091CB7C3D520}" type="pres">
      <dgm:prSet presAssocID="{DED6647C-E104-42B3-A9C0-A1DF01D425F7}" presName="Accent" presStyleLbl="parChTrans1D1" presStyleIdx="8" presStyleCnt="14"/>
      <dgm:spPr/>
      <dgm:t>
        <a:bodyPr/>
        <a:lstStyle/>
        <a:p>
          <a:endParaRPr lang="es-MX"/>
        </a:p>
      </dgm:t>
    </dgm:pt>
    <dgm:pt modelId="{2959F684-2EE6-4DCD-B15C-EA5A687B95CB}" type="pres">
      <dgm:prSet presAssocID="{09BCF3DF-EC6D-4BF0-9BF5-923DBC68E352}" presName="sibTrans" presStyleCnt="0"/>
      <dgm:spPr/>
      <dgm:t>
        <a:bodyPr/>
        <a:lstStyle/>
        <a:p>
          <a:endParaRPr lang="es-MX"/>
        </a:p>
      </dgm:t>
    </dgm:pt>
    <dgm:pt modelId="{9447BCF6-95C7-4EC2-8A98-1151797B3948}" type="pres">
      <dgm:prSet presAssocID="{96B82B78-6A40-43CD-B68B-82A8C5525B41}" presName="composite" presStyleCnt="0"/>
      <dgm:spPr/>
    </dgm:pt>
    <dgm:pt modelId="{27558BB4-2D73-431B-A885-F5390E492F18}" type="pres">
      <dgm:prSet presAssocID="{96B82B78-6A40-43CD-B68B-82A8C5525B41}" presName="FirstChild" presStyleLbl="revTx" presStyleIdx="9" presStyleCnt="14" custLinFactNeighborY="-20282">
        <dgm:presLayoutVars>
          <dgm:chMax val="0"/>
          <dgm:chPref val="0"/>
          <dgm:bulletEnabled val="1"/>
        </dgm:presLayoutVars>
      </dgm:prSet>
      <dgm:spPr/>
      <dgm:t>
        <a:bodyPr/>
        <a:lstStyle/>
        <a:p>
          <a:endParaRPr lang="es-MX"/>
        </a:p>
      </dgm:t>
    </dgm:pt>
    <dgm:pt modelId="{E72D9A19-ED44-4114-BC1E-5F2F5053EB5B}" type="pres">
      <dgm:prSet presAssocID="{96B82B78-6A40-43CD-B68B-82A8C5525B41}" presName="Parent" presStyleLbl="alignNode1" presStyleIdx="9" presStyleCnt="14">
        <dgm:presLayoutVars>
          <dgm:chMax val="3"/>
          <dgm:chPref val="3"/>
          <dgm:bulletEnabled val="1"/>
        </dgm:presLayoutVars>
      </dgm:prSet>
      <dgm:spPr/>
      <dgm:t>
        <a:bodyPr/>
        <a:lstStyle/>
        <a:p>
          <a:endParaRPr lang="es-MX"/>
        </a:p>
      </dgm:t>
    </dgm:pt>
    <dgm:pt modelId="{2EF43881-B995-412F-AE2D-A8EC328622B3}" type="pres">
      <dgm:prSet presAssocID="{96B82B78-6A40-43CD-B68B-82A8C5525B41}" presName="Accent" presStyleLbl="parChTrans1D1" presStyleIdx="9" presStyleCnt="14"/>
      <dgm:spPr/>
    </dgm:pt>
    <dgm:pt modelId="{128A3A2C-F10F-4E83-B2E9-5740FCB0FB0C}" type="pres">
      <dgm:prSet presAssocID="{7DDC143B-B0DA-4B14-A9CA-F97108FCDD9E}" presName="sibTrans" presStyleCnt="0"/>
      <dgm:spPr/>
    </dgm:pt>
    <dgm:pt modelId="{D5A640B0-B1B5-486D-B4ED-F56DAEF62BFD}" type="pres">
      <dgm:prSet presAssocID="{BCF90472-0E0A-42BA-91FC-B8D6AA475435}" presName="composite" presStyleCnt="0"/>
      <dgm:spPr/>
      <dgm:t>
        <a:bodyPr/>
        <a:lstStyle/>
        <a:p>
          <a:endParaRPr lang="es-MX"/>
        </a:p>
      </dgm:t>
    </dgm:pt>
    <dgm:pt modelId="{39645543-701C-4175-902B-C54709206EE2}" type="pres">
      <dgm:prSet presAssocID="{BCF90472-0E0A-42BA-91FC-B8D6AA475435}" presName="FirstChild" presStyleLbl="revTx" presStyleIdx="10" presStyleCnt="14" custLinFactNeighborY="-27514">
        <dgm:presLayoutVars>
          <dgm:chMax val="0"/>
          <dgm:chPref val="0"/>
          <dgm:bulletEnabled val="1"/>
        </dgm:presLayoutVars>
      </dgm:prSet>
      <dgm:spPr/>
      <dgm:t>
        <a:bodyPr/>
        <a:lstStyle/>
        <a:p>
          <a:endParaRPr lang="es-MX"/>
        </a:p>
      </dgm:t>
    </dgm:pt>
    <dgm:pt modelId="{76FC5A90-C9CF-48EB-B15A-F9A834DDC805}" type="pres">
      <dgm:prSet presAssocID="{BCF90472-0E0A-42BA-91FC-B8D6AA475435}" presName="Parent" presStyleLbl="alignNode1" presStyleIdx="10" presStyleCnt="14">
        <dgm:presLayoutVars>
          <dgm:chMax val="3"/>
          <dgm:chPref val="3"/>
          <dgm:bulletEnabled val="1"/>
        </dgm:presLayoutVars>
      </dgm:prSet>
      <dgm:spPr/>
      <dgm:t>
        <a:bodyPr/>
        <a:lstStyle/>
        <a:p>
          <a:endParaRPr lang="es-MX"/>
        </a:p>
      </dgm:t>
    </dgm:pt>
    <dgm:pt modelId="{BC8A6C6B-A167-48F8-B816-55B8174D8F0A}" type="pres">
      <dgm:prSet presAssocID="{BCF90472-0E0A-42BA-91FC-B8D6AA475435}" presName="Accent" presStyleLbl="parChTrans1D1" presStyleIdx="10" presStyleCnt="14"/>
      <dgm:spPr/>
      <dgm:t>
        <a:bodyPr/>
        <a:lstStyle/>
        <a:p>
          <a:endParaRPr lang="es-MX"/>
        </a:p>
      </dgm:t>
    </dgm:pt>
    <dgm:pt modelId="{4ACA52FD-7022-4E91-B52D-22FBB55434FD}" type="pres">
      <dgm:prSet presAssocID="{537EF429-E85A-4E58-A9ED-E6BBFEEBEC21}" presName="sibTrans" presStyleCnt="0"/>
      <dgm:spPr/>
      <dgm:t>
        <a:bodyPr/>
        <a:lstStyle/>
        <a:p>
          <a:endParaRPr lang="es-MX"/>
        </a:p>
      </dgm:t>
    </dgm:pt>
    <dgm:pt modelId="{6B54DE6B-3E07-4D9E-B78A-06934EA9A495}" type="pres">
      <dgm:prSet presAssocID="{6EE52A61-23F0-49E3-A265-A13987822287}" presName="composite" presStyleCnt="0"/>
      <dgm:spPr/>
      <dgm:t>
        <a:bodyPr/>
        <a:lstStyle/>
        <a:p>
          <a:endParaRPr lang="es-MX"/>
        </a:p>
      </dgm:t>
    </dgm:pt>
    <dgm:pt modelId="{5B853F60-B46A-4E37-BDE1-D7B5C1ED566A}" type="pres">
      <dgm:prSet presAssocID="{6EE52A61-23F0-49E3-A265-A13987822287}" presName="FirstChild" presStyleLbl="revTx" presStyleIdx="11" presStyleCnt="14" custScaleY="165027" custLinFactNeighborY="-32271">
        <dgm:presLayoutVars>
          <dgm:chMax val="0"/>
          <dgm:chPref val="0"/>
          <dgm:bulletEnabled val="1"/>
        </dgm:presLayoutVars>
      </dgm:prSet>
      <dgm:spPr/>
      <dgm:t>
        <a:bodyPr/>
        <a:lstStyle/>
        <a:p>
          <a:endParaRPr lang="es-MX"/>
        </a:p>
      </dgm:t>
    </dgm:pt>
    <dgm:pt modelId="{E3862657-6C21-4A74-8961-7F897B7C1115}" type="pres">
      <dgm:prSet presAssocID="{6EE52A61-23F0-49E3-A265-A13987822287}" presName="Parent" presStyleLbl="alignNode1" presStyleIdx="11" presStyleCnt="14">
        <dgm:presLayoutVars>
          <dgm:chMax val="3"/>
          <dgm:chPref val="3"/>
          <dgm:bulletEnabled val="1"/>
        </dgm:presLayoutVars>
      </dgm:prSet>
      <dgm:spPr/>
      <dgm:t>
        <a:bodyPr/>
        <a:lstStyle/>
        <a:p>
          <a:endParaRPr lang="es-MX"/>
        </a:p>
      </dgm:t>
    </dgm:pt>
    <dgm:pt modelId="{E5073C06-AF23-4B1D-A3D0-91047A1344F9}" type="pres">
      <dgm:prSet presAssocID="{6EE52A61-23F0-49E3-A265-A13987822287}" presName="Accent" presStyleLbl="parChTrans1D1" presStyleIdx="11" presStyleCnt="14"/>
      <dgm:spPr/>
      <dgm:t>
        <a:bodyPr/>
        <a:lstStyle/>
        <a:p>
          <a:endParaRPr lang="es-MX"/>
        </a:p>
      </dgm:t>
    </dgm:pt>
    <dgm:pt modelId="{03F2E9ED-12C6-4E64-9DBC-072F2407E72B}" type="pres">
      <dgm:prSet presAssocID="{31CFE35E-03A2-4802-A718-15FE9D2232D3}" presName="sibTrans" presStyleCnt="0"/>
      <dgm:spPr/>
      <dgm:t>
        <a:bodyPr/>
        <a:lstStyle/>
        <a:p>
          <a:endParaRPr lang="es-MX"/>
        </a:p>
      </dgm:t>
    </dgm:pt>
    <dgm:pt modelId="{3638F7B5-97A2-4495-9731-BC9D4CF98092}" type="pres">
      <dgm:prSet presAssocID="{16986B02-CFC7-40F6-A12E-CF336B7BA801}" presName="composite" presStyleCnt="0"/>
      <dgm:spPr/>
      <dgm:t>
        <a:bodyPr/>
        <a:lstStyle/>
        <a:p>
          <a:endParaRPr lang="es-MX"/>
        </a:p>
      </dgm:t>
    </dgm:pt>
    <dgm:pt modelId="{70FE598A-8960-4706-ADC0-F9E21148EA40}" type="pres">
      <dgm:prSet presAssocID="{16986B02-CFC7-40F6-A12E-CF336B7BA801}" presName="FirstChild" presStyleLbl="revTx" presStyleIdx="12" presStyleCnt="14" custLinFactNeighborY="-14388">
        <dgm:presLayoutVars>
          <dgm:chMax val="0"/>
          <dgm:chPref val="0"/>
          <dgm:bulletEnabled val="1"/>
        </dgm:presLayoutVars>
      </dgm:prSet>
      <dgm:spPr/>
      <dgm:t>
        <a:bodyPr/>
        <a:lstStyle/>
        <a:p>
          <a:endParaRPr lang="es-MX"/>
        </a:p>
      </dgm:t>
    </dgm:pt>
    <dgm:pt modelId="{59432271-838C-462A-AA54-20586C91CC77}" type="pres">
      <dgm:prSet presAssocID="{16986B02-CFC7-40F6-A12E-CF336B7BA801}" presName="Parent" presStyleLbl="alignNode1" presStyleIdx="12" presStyleCnt="14">
        <dgm:presLayoutVars>
          <dgm:chMax val="3"/>
          <dgm:chPref val="3"/>
          <dgm:bulletEnabled val="1"/>
        </dgm:presLayoutVars>
      </dgm:prSet>
      <dgm:spPr/>
      <dgm:t>
        <a:bodyPr/>
        <a:lstStyle/>
        <a:p>
          <a:endParaRPr lang="es-MX"/>
        </a:p>
      </dgm:t>
    </dgm:pt>
    <dgm:pt modelId="{A4E14349-A611-461B-A0AC-574E0A0B0764}" type="pres">
      <dgm:prSet presAssocID="{16986B02-CFC7-40F6-A12E-CF336B7BA801}" presName="Accent" presStyleLbl="parChTrans1D1" presStyleIdx="12" presStyleCnt="14"/>
      <dgm:spPr/>
      <dgm:t>
        <a:bodyPr/>
        <a:lstStyle/>
        <a:p>
          <a:endParaRPr lang="es-MX"/>
        </a:p>
      </dgm:t>
    </dgm:pt>
    <dgm:pt modelId="{7E98BA06-5595-4C5A-AA24-284632B8A648}" type="pres">
      <dgm:prSet presAssocID="{C5F497D9-B95E-4B60-AFAE-5786C9E1FC6E}" presName="sibTrans" presStyleCnt="0"/>
      <dgm:spPr/>
      <dgm:t>
        <a:bodyPr/>
        <a:lstStyle/>
        <a:p>
          <a:endParaRPr lang="es-MX"/>
        </a:p>
      </dgm:t>
    </dgm:pt>
    <dgm:pt modelId="{67F5D89E-5F7E-4EEF-BCE1-1B7BC326E997}" type="pres">
      <dgm:prSet presAssocID="{B9CDA7E3-FAD2-49B1-BFF8-C056CB6DAC01}" presName="composite" presStyleCnt="0"/>
      <dgm:spPr/>
      <dgm:t>
        <a:bodyPr/>
        <a:lstStyle/>
        <a:p>
          <a:endParaRPr lang="es-MX"/>
        </a:p>
      </dgm:t>
    </dgm:pt>
    <dgm:pt modelId="{502E7540-2EDC-4084-A95D-9341CD1A0B23}" type="pres">
      <dgm:prSet presAssocID="{B9CDA7E3-FAD2-49B1-BFF8-C056CB6DAC01}" presName="FirstChild" presStyleLbl="revTx" presStyleIdx="13" presStyleCnt="14">
        <dgm:presLayoutVars>
          <dgm:chMax val="0"/>
          <dgm:chPref val="0"/>
          <dgm:bulletEnabled val="1"/>
        </dgm:presLayoutVars>
      </dgm:prSet>
      <dgm:spPr/>
      <dgm:t>
        <a:bodyPr/>
        <a:lstStyle/>
        <a:p>
          <a:endParaRPr lang="es-MX"/>
        </a:p>
      </dgm:t>
    </dgm:pt>
    <dgm:pt modelId="{BB333536-640C-4133-8614-4BFE545E6C12}" type="pres">
      <dgm:prSet presAssocID="{B9CDA7E3-FAD2-49B1-BFF8-C056CB6DAC01}" presName="Parent" presStyleLbl="alignNode1" presStyleIdx="13" presStyleCnt="14">
        <dgm:presLayoutVars>
          <dgm:chMax val="3"/>
          <dgm:chPref val="3"/>
          <dgm:bulletEnabled val="1"/>
        </dgm:presLayoutVars>
      </dgm:prSet>
      <dgm:spPr/>
      <dgm:t>
        <a:bodyPr/>
        <a:lstStyle/>
        <a:p>
          <a:endParaRPr lang="es-MX"/>
        </a:p>
      </dgm:t>
    </dgm:pt>
    <dgm:pt modelId="{7562985F-E3C8-41C8-BFD4-455FFE6F224B}" type="pres">
      <dgm:prSet presAssocID="{B9CDA7E3-FAD2-49B1-BFF8-C056CB6DAC01}" presName="Accent" presStyleLbl="parChTrans1D1" presStyleIdx="13" presStyleCnt="14"/>
      <dgm:spPr/>
      <dgm:t>
        <a:bodyPr/>
        <a:lstStyle/>
        <a:p>
          <a:endParaRPr lang="es-MX"/>
        </a:p>
      </dgm:t>
    </dgm:pt>
  </dgm:ptLst>
  <dgm:cxnLst>
    <dgm:cxn modelId="{D80058DA-E2D8-4AF5-AF4C-E74B117E3D34}" srcId="{163381C7-07D5-40BE-9D05-41D8B6334048}" destId="{BDDE6E12-07D9-4125-B212-7FA7C981C599}" srcOrd="1" destOrd="0" parTransId="{5F499B15-2210-450E-A876-3E9F5E0C66F7}" sibTransId="{20B04B48-0195-4A67-8395-FB2408C97071}"/>
    <dgm:cxn modelId="{90884A12-B138-4216-99A3-354632B59330}" type="presOf" srcId="{170E8D77-B545-41B5-A543-718C0FC48D79}" destId="{CF05F915-1AAD-4020-A63A-FEDD4ACBD9F1}" srcOrd="0" destOrd="0" presId="urn:microsoft.com/office/officeart/2011/layout/TabList#9"/>
    <dgm:cxn modelId="{69CC8576-3759-40F8-891B-CF1A99A0A633}" srcId="{1B5C57E4-DC76-4588-9FE1-0CDA53C997E8}" destId="{865295A6-8C9D-4DCB-87B5-83B64B9D2AB3}" srcOrd="0" destOrd="0" parTransId="{D4E79AEA-E347-4153-BAD8-789971DE5F50}" sibTransId="{D79F448D-2576-4120-AFB7-3AA16F3BF8E5}"/>
    <dgm:cxn modelId="{40F64D73-012B-45A5-B46C-6127A94D656C}" srcId="{163381C7-07D5-40BE-9D05-41D8B6334048}" destId="{D181D1EA-AFD1-4437-81D1-41503DC7BFE4}" srcOrd="2" destOrd="0" parTransId="{3EA4EBC8-A892-48FE-A839-5CEFCED6E3B8}" sibTransId="{42FFA0AC-C79A-45AD-B7B9-073C53A37357}"/>
    <dgm:cxn modelId="{DFD71ECE-53BA-419B-8316-A87DA7EACC1D}" srcId="{163381C7-07D5-40BE-9D05-41D8B6334048}" destId="{DED6647C-E104-42B3-A9C0-A1DF01D425F7}" srcOrd="8" destOrd="0" parTransId="{820D0E4B-D230-481E-BEEE-86B733CD4686}" sibTransId="{09BCF3DF-EC6D-4BF0-9BF5-923DBC68E352}"/>
    <dgm:cxn modelId="{51407964-03D8-47DE-858D-623BBD07E103}" srcId="{163381C7-07D5-40BE-9D05-41D8B6334048}" destId="{170E8D77-B545-41B5-A543-718C0FC48D79}" srcOrd="4" destOrd="0" parTransId="{53E8B542-6A7D-4818-B6C9-114CFBD59E68}" sibTransId="{8023D49F-0164-44FC-ADCD-4F17FA03FAB3}"/>
    <dgm:cxn modelId="{9647760C-D135-4398-9EE2-C34CF713EBC2}" srcId="{163381C7-07D5-40BE-9D05-41D8B6334048}" destId="{44F8EB8A-097D-4B9D-AC14-A7EA3F704A1D}" srcOrd="7" destOrd="0" parTransId="{D919EE52-9B68-4B85-A03D-D1B7D4758C4D}" sibTransId="{CA66722C-1848-4429-88F4-F1F71565EF2B}"/>
    <dgm:cxn modelId="{7E38C7D5-4D3F-454E-BB36-6C788E9A5DC1}" srcId="{B6AC2AE4-8A6D-4F67-9E8E-058B20A74674}" destId="{37C2FC90-65F8-4D22-9B5E-4F1E7AEC91C5}" srcOrd="0" destOrd="0" parTransId="{EDC0DB36-59E6-4F0E-8BB3-52FBFD0A9A38}" sibTransId="{9B947541-A407-4EF8-A510-05B5FD5D634A}"/>
    <dgm:cxn modelId="{CF738876-5D79-4856-9CEB-B08C5AC0115A}" srcId="{163381C7-07D5-40BE-9D05-41D8B6334048}" destId="{16986B02-CFC7-40F6-A12E-CF336B7BA801}" srcOrd="12" destOrd="0" parTransId="{2B525CCA-33D4-46CB-91A0-00E082638E4F}" sibTransId="{C5F497D9-B95E-4B60-AFAE-5786C9E1FC6E}"/>
    <dgm:cxn modelId="{8F6627C4-5859-49BD-9C75-E5DE2C72F725}" srcId="{D181D1EA-AFD1-4437-81D1-41503DC7BFE4}" destId="{CDA714A2-F49B-4B68-B81D-08938A34D9FA}" srcOrd="0" destOrd="0" parTransId="{2B3A7E17-3C66-4522-BA0C-7561976981FC}" sibTransId="{6136569F-ADFB-402D-9749-5469CBD02349}"/>
    <dgm:cxn modelId="{C72BA5C1-D93D-4718-875D-C7D3B92B04E8}" type="presOf" srcId="{BDDE6E12-07D9-4125-B212-7FA7C981C599}" destId="{93AA66E2-9DDE-4B7A-8D26-E3189F6A703D}" srcOrd="0" destOrd="0" presId="urn:microsoft.com/office/officeart/2011/layout/TabList#9"/>
    <dgm:cxn modelId="{4F5CC31D-0B59-4CAB-B7DF-5B9E3DFAFF98}" type="presOf" srcId="{96B82B78-6A40-43CD-B68B-82A8C5525B41}" destId="{E72D9A19-ED44-4114-BC1E-5F2F5053EB5B}" srcOrd="0" destOrd="0" presId="urn:microsoft.com/office/officeart/2011/layout/TabList#9"/>
    <dgm:cxn modelId="{2B32339A-7FA7-4453-9088-A73CAE417316}" srcId="{163381C7-07D5-40BE-9D05-41D8B6334048}" destId="{1B5C57E4-DC76-4588-9FE1-0CDA53C997E8}" srcOrd="3" destOrd="0" parTransId="{C714F1DB-F113-4200-B0BD-DA9E1387634B}" sibTransId="{7F434C16-2B1F-4307-A475-AB02425A109B}"/>
    <dgm:cxn modelId="{212202FC-D526-48D7-A9C7-BB894DE5060E}" srcId="{16986B02-CFC7-40F6-A12E-CF336B7BA801}" destId="{C9611232-49CA-4F37-8AFB-84241D083AAF}" srcOrd="0" destOrd="0" parTransId="{9C0A9441-909B-4877-8CC6-802FBF32FE06}" sibTransId="{1D455A3B-0690-4DD3-992C-7BB725B3A46C}"/>
    <dgm:cxn modelId="{0AA288E3-2CB1-4054-A269-8FD7A0C19378}" type="presOf" srcId="{DED6647C-E104-42B3-A9C0-A1DF01D425F7}" destId="{E8A24524-254A-402A-B28B-3CE64B7485F8}" srcOrd="0" destOrd="0" presId="urn:microsoft.com/office/officeart/2011/layout/TabList#9"/>
    <dgm:cxn modelId="{464921F5-9262-472F-BA5B-44B6360E4F01}" type="presOf" srcId="{68CD19FE-D729-461F-81B9-D0D69CEEE231}" destId="{833EB8CE-DDF8-4198-844E-0C2CE49F610B}" srcOrd="0" destOrd="0" presId="urn:microsoft.com/office/officeart/2011/layout/TabList#9"/>
    <dgm:cxn modelId="{24C9341E-D4A6-4BE2-BC9F-B2DF4C682749}" srcId="{163381C7-07D5-40BE-9D05-41D8B6334048}" destId="{B6AC2AE4-8A6D-4F67-9E8E-058B20A74674}" srcOrd="6" destOrd="0" parTransId="{05E78F06-F75C-4B94-BD5C-CADA0C9DD74E}" sibTransId="{41C2FB25-FA5F-4189-974F-0C08EC05E58D}"/>
    <dgm:cxn modelId="{38498721-5D04-4C00-AD8F-CE0AA2D97F39}" type="presOf" srcId="{37C2FC90-65F8-4D22-9B5E-4F1E7AEC91C5}" destId="{BCB64ED9-B0F8-4722-9C61-6E118DA6621B}" srcOrd="0" destOrd="0" presId="urn:microsoft.com/office/officeart/2011/layout/TabList#9"/>
    <dgm:cxn modelId="{BE0B339B-B725-400D-9957-D246DB6C4DB6}" type="presOf" srcId="{1B5C57E4-DC76-4588-9FE1-0CDA53C997E8}" destId="{48A86859-F70F-4679-9ABC-D073AEC7A136}" srcOrd="0" destOrd="0" presId="urn:microsoft.com/office/officeart/2011/layout/TabList#9"/>
    <dgm:cxn modelId="{D0EAA0B6-46FF-49C2-B153-F406A9482548}" type="presOf" srcId="{D1D1567B-9764-4349-89B6-D92F6147DF1D}" destId="{3AD7E08D-01D1-4506-B301-4A2ED0B6E480}" srcOrd="0" destOrd="0" presId="urn:microsoft.com/office/officeart/2011/layout/TabList#9"/>
    <dgm:cxn modelId="{B5ACD90C-FA41-4EA5-8617-16C153AEADAB}" type="presOf" srcId="{6CA7FB7E-438F-413C-8664-54A702FEBB73}" destId="{4661987F-88DD-4E8C-B751-55D8D6F82435}" srcOrd="0" destOrd="0" presId="urn:microsoft.com/office/officeart/2011/layout/TabList#9"/>
    <dgm:cxn modelId="{674FE15E-274A-45EB-9470-99BBB3FF21F8}" type="presOf" srcId="{B6AC2AE4-8A6D-4F67-9E8E-058B20A74674}" destId="{A7A761A3-08C7-4E9F-84F7-3792B8BD94E4}" srcOrd="0" destOrd="0" presId="urn:microsoft.com/office/officeart/2011/layout/TabList#9"/>
    <dgm:cxn modelId="{6D862864-3F8C-4A41-AC8B-D3193F2537B8}" srcId="{163381C7-07D5-40BE-9D05-41D8B6334048}" destId="{649924A8-F860-4083-9420-F6C56AA8B83E}" srcOrd="0" destOrd="0" parTransId="{5F8F58B4-20C7-4BB9-B148-BD7E447D13BE}" sibTransId="{8B3534D9-4B27-43CB-AEB2-0BC25C6D3A4D}"/>
    <dgm:cxn modelId="{87458658-9A73-4DCB-B5F2-F5C12CD365CF}" srcId="{B9CDA7E3-FAD2-49B1-BFF8-C056CB6DAC01}" destId="{B2B105C6-F93D-4E3F-B7C3-713A3D445E07}" srcOrd="0" destOrd="0" parTransId="{5A773D39-A7B6-4CF8-836E-2CCF05B0F9AD}" sibTransId="{38739171-59D4-4603-826A-9A542FA8C2BE}"/>
    <dgm:cxn modelId="{1AE3B400-C927-4F32-B08D-41880EB241F9}" type="presOf" srcId="{B2B105C6-F93D-4E3F-B7C3-713A3D445E07}" destId="{502E7540-2EDC-4084-A95D-9341CD1A0B23}" srcOrd="0" destOrd="0" presId="urn:microsoft.com/office/officeart/2011/layout/TabList#9"/>
    <dgm:cxn modelId="{42BEB86E-E596-4F45-BE3A-B5282CC2F8FA}" type="presOf" srcId="{CC85F8E1-BC84-4662-8C79-4097BD768704}" destId="{46036592-7493-4885-8F9A-47A30772A296}" srcOrd="0" destOrd="0" presId="urn:microsoft.com/office/officeart/2011/layout/TabList#9"/>
    <dgm:cxn modelId="{6498C00D-3E83-4241-AC61-A51998BD5373}" type="presOf" srcId="{E9493F9F-9D05-48B2-A759-41D141B75E27}" destId="{E0D31D1D-58A3-4851-A2F8-BC83654F847E}" srcOrd="0" destOrd="0" presId="urn:microsoft.com/office/officeart/2011/layout/TabList#9"/>
    <dgm:cxn modelId="{C18AE14A-889D-44C3-B681-82EA1721DF89}" srcId="{ADEE45A6-40A8-4ED6-86A6-8A61D56D513E}" destId="{E9493F9F-9D05-48B2-A759-41D141B75E27}" srcOrd="0" destOrd="0" parTransId="{6BCA21D1-18FA-493F-B7F4-642AB1E73850}" sibTransId="{EF0E1524-DAF9-44F6-A903-9C7FAFEB1D2F}"/>
    <dgm:cxn modelId="{4A1D2E92-A1EE-4A72-A422-655A47306DE6}" srcId="{96B82B78-6A40-43CD-B68B-82A8C5525B41}" destId="{17835C9C-F91B-4C4D-8089-90BF0C947D53}" srcOrd="0" destOrd="0" parTransId="{ACDD14DB-73B9-46A9-9E3C-18D1DEC76815}" sibTransId="{ECB36CF1-D725-45E4-A5F4-ECFA76D4A46A}"/>
    <dgm:cxn modelId="{D436D762-3C4D-4716-B943-CE27D7EFE73D}" type="presOf" srcId="{44F8EB8A-097D-4B9D-AC14-A7EA3F704A1D}" destId="{3A12B890-8696-4A2D-B67C-2F885BF5CB3F}" srcOrd="0" destOrd="0" presId="urn:microsoft.com/office/officeart/2011/layout/TabList#9"/>
    <dgm:cxn modelId="{39A05673-C40B-4E1C-A6E7-6508D6D4B879}" srcId="{163381C7-07D5-40BE-9D05-41D8B6334048}" destId="{BCF90472-0E0A-42BA-91FC-B8D6AA475435}" srcOrd="10" destOrd="0" parTransId="{70DE9FBF-D2FB-40BA-B136-BB91523179A5}" sibTransId="{537EF429-E85A-4E58-A9ED-E6BBFEEBEC21}"/>
    <dgm:cxn modelId="{E8639257-30A5-4B43-8EC8-C3C830AC10B5}" srcId="{163381C7-07D5-40BE-9D05-41D8B6334048}" destId="{ADEE45A6-40A8-4ED6-86A6-8A61D56D513E}" srcOrd="5" destOrd="0" parTransId="{BE217218-3D40-40EC-BF58-8085A80FA5B8}" sibTransId="{18D07994-34B9-4C66-A311-987D374C34A4}"/>
    <dgm:cxn modelId="{2F83C8F0-81FA-40E5-ACE8-7A4C5707A088}" srcId="{649924A8-F860-4083-9420-F6C56AA8B83E}" destId="{68CD19FE-D729-461F-81B9-D0D69CEEE231}" srcOrd="0" destOrd="0" parTransId="{5913D800-82C4-4390-AE13-5E3CB99C3178}" sibTransId="{C77CA552-00B6-40AA-8914-BC222DF7F775}"/>
    <dgm:cxn modelId="{AB1ADA08-8469-4E75-9422-D516DA9E9318}" type="presOf" srcId="{BCF90472-0E0A-42BA-91FC-B8D6AA475435}" destId="{76FC5A90-C9CF-48EB-B15A-F9A834DDC805}" srcOrd="0" destOrd="0" presId="urn:microsoft.com/office/officeart/2011/layout/TabList#9"/>
    <dgm:cxn modelId="{2E73E352-3D77-4CBF-91DD-6FFFC9C4988F}" type="presOf" srcId="{C9611232-49CA-4F37-8AFB-84241D083AAF}" destId="{70FE598A-8960-4706-ADC0-F9E21148EA40}" srcOrd="0" destOrd="0" presId="urn:microsoft.com/office/officeart/2011/layout/TabList#9"/>
    <dgm:cxn modelId="{5BBEED9F-C6BB-44EC-AB31-C774CD595C00}" srcId="{170E8D77-B545-41B5-A543-718C0FC48D79}" destId="{6CA7FB7E-438F-413C-8664-54A702FEBB73}" srcOrd="0" destOrd="0" parTransId="{372776CA-B2B5-4DF3-9EC8-73F2CFBFE71F}" sibTransId="{BA4881FC-A5E5-4D75-970E-21B6AC006D8D}"/>
    <dgm:cxn modelId="{D7FC5517-848D-4AE3-B19E-B90443DC7CB1}" type="presOf" srcId="{CDA714A2-F49B-4B68-B81D-08938A34D9FA}" destId="{3279295C-A847-4F32-ACC5-69AAB189DE88}" srcOrd="0" destOrd="0" presId="urn:microsoft.com/office/officeart/2011/layout/TabList#9"/>
    <dgm:cxn modelId="{251EF7A2-3B2C-41A4-9D3A-7B38F9B59282}" srcId="{163381C7-07D5-40BE-9D05-41D8B6334048}" destId="{6EE52A61-23F0-49E3-A265-A13987822287}" srcOrd="11" destOrd="0" parTransId="{4761EDA5-DD56-4F61-B0CE-52C001F5FC37}" sibTransId="{31CFE35E-03A2-4802-A718-15FE9D2232D3}"/>
    <dgm:cxn modelId="{58D93A9E-E989-493D-AA5A-5CEA893EF00A}" srcId="{44F8EB8A-097D-4B9D-AC14-A7EA3F704A1D}" destId="{F6929F03-9AED-496A-A395-602655812641}" srcOrd="0" destOrd="0" parTransId="{C22555E8-BED6-47C3-9509-9D40124FA538}" sibTransId="{0F79C2B3-FA2E-4934-85FE-AA4D96415CD8}"/>
    <dgm:cxn modelId="{743AA962-D35F-488C-BBBC-1FCD05788377}" type="presOf" srcId="{16986B02-CFC7-40F6-A12E-CF336B7BA801}" destId="{59432271-838C-462A-AA54-20586C91CC77}" srcOrd="0" destOrd="0" presId="urn:microsoft.com/office/officeart/2011/layout/TabList#9"/>
    <dgm:cxn modelId="{4B0F8E4B-92F2-41FD-B497-EC8011D1B683}" type="presOf" srcId="{ADEE45A6-40A8-4ED6-86A6-8A61D56D513E}" destId="{84774568-B11F-4FF9-9837-FA41BA61BACF}" srcOrd="0" destOrd="0" presId="urn:microsoft.com/office/officeart/2011/layout/TabList#9"/>
    <dgm:cxn modelId="{94C874A2-B01C-40A5-8150-46EF906E3EA1}" type="presOf" srcId="{17835C9C-F91B-4C4D-8089-90BF0C947D53}" destId="{27558BB4-2D73-431B-A885-F5390E492F18}" srcOrd="0" destOrd="0" presId="urn:microsoft.com/office/officeart/2011/layout/TabList#9"/>
    <dgm:cxn modelId="{CC89B10C-CE0C-4562-8A7D-2299C75C1C48}" srcId="{163381C7-07D5-40BE-9D05-41D8B6334048}" destId="{B9CDA7E3-FAD2-49B1-BFF8-C056CB6DAC01}" srcOrd="13" destOrd="0" parTransId="{42AFB21A-23E3-400E-9679-A19346557FB1}" sibTransId="{FACB2465-BC8E-41AA-8434-95830203698A}"/>
    <dgm:cxn modelId="{C2953CE2-FFE2-4947-8FE8-0615374FF6E1}" srcId="{163381C7-07D5-40BE-9D05-41D8B6334048}" destId="{96B82B78-6A40-43CD-B68B-82A8C5525B41}" srcOrd="9" destOrd="0" parTransId="{4A8C4EB7-A5DF-4F5E-9000-216212DE7F9D}" sibTransId="{7DDC143B-B0DA-4B14-A9CA-F97108FCDD9E}"/>
    <dgm:cxn modelId="{255251CB-94D0-42FF-852B-5F134C22A450}" type="presOf" srcId="{9E25A559-FC61-43D8-BDDA-2F2989ECA7F8}" destId="{39645543-701C-4175-902B-C54709206EE2}" srcOrd="0" destOrd="0" presId="urn:microsoft.com/office/officeart/2011/layout/TabList#9"/>
    <dgm:cxn modelId="{CFA6A4D2-6B9A-4397-A5D3-9A2EE72E840F}" srcId="{DED6647C-E104-42B3-A9C0-A1DF01D425F7}" destId="{CC85F8E1-BC84-4662-8C79-4097BD768704}" srcOrd="0" destOrd="0" parTransId="{647EA350-6CAD-4BF9-8D72-48FA520973FB}" sibTransId="{D7084800-887B-4DD5-8DEE-7832775ADDC9}"/>
    <dgm:cxn modelId="{0F217E6A-DB51-4A24-ADFE-2647B76799DE}" type="presOf" srcId="{865295A6-8C9D-4DCB-87B5-83B64B9D2AB3}" destId="{6381F41D-2809-4383-9845-6FEBDDA20A87}" srcOrd="0" destOrd="0" presId="urn:microsoft.com/office/officeart/2011/layout/TabList#9"/>
    <dgm:cxn modelId="{EDD3D780-C518-4FBE-B485-E3E79EBCAB3E}" type="presOf" srcId="{D181D1EA-AFD1-4437-81D1-41503DC7BFE4}" destId="{0A08537B-EB66-43F2-A494-65DD712A9CEA}" srcOrd="0" destOrd="0" presId="urn:microsoft.com/office/officeart/2011/layout/TabList#9"/>
    <dgm:cxn modelId="{47B94676-5ECB-4369-97E4-8444E250ABA0}" srcId="{BDDE6E12-07D9-4125-B212-7FA7C981C599}" destId="{D1D1567B-9764-4349-89B6-D92F6147DF1D}" srcOrd="0" destOrd="0" parTransId="{877AA255-C5F0-46C6-A6D8-9BA67EDC5DCA}" sibTransId="{F5ADFDC8-7C51-4E02-ACAA-B12CEB2B9F76}"/>
    <dgm:cxn modelId="{1AF66D17-9304-45E3-AC99-C7A788403D3C}" type="presOf" srcId="{B9CDA7E3-FAD2-49B1-BFF8-C056CB6DAC01}" destId="{BB333536-640C-4133-8614-4BFE545E6C12}" srcOrd="0" destOrd="0" presId="urn:microsoft.com/office/officeart/2011/layout/TabList#9"/>
    <dgm:cxn modelId="{A29635B2-9AD2-49CF-BF57-D01540AE2B39}" type="presOf" srcId="{EB218A19-EC43-4155-A2E7-68026232D8F9}" destId="{5B853F60-B46A-4E37-BDE1-D7B5C1ED566A}" srcOrd="0" destOrd="0" presId="urn:microsoft.com/office/officeart/2011/layout/TabList#9"/>
    <dgm:cxn modelId="{6C3F9025-7F88-4F6C-9253-558051AD5728}" type="presOf" srcId="{649924A8-F860-4083-9420-F6C56AA8B83E}" destId="{D3F50789-3FD3-49B6-B716-95F7261468BA}" srcOrd="0" destOrd="0" presId="urn:microsoft.com/office/officeart/2011/layout/TabList#9"/>
    <dgm:cxn modelId="{C1FDEE60-147F-48EF-89C2-5F87E04D474A}" srcId="{BCF90472-0E0A-42BA-91FC-B8D6AA475435}" destId="{9E25A559-FC61-43D8-BDDA-2F2989ECA7F8}" srcOrd="0" destOrd="0" parTransId="{18E80470-F6AA-47FF-859B-F1F3190D0062}" sibTransId="{76A4440E-0A83-4837-B647-E6E211B4EA9D}"/>
    <dgm:cxn modelId="{14A0AF79-9EBF-4370-AEE1-A582A3ED9973}" type="presOf" srcId="{6EE52A61-23F0-49E3-A265-A13987822287}" destId="{E3862657-6C21-4A74-8961-7F897B7C1115}" srcOrd="0" destOrd="0" presId="urn:microsoft.com/office/officeart/2011/layout/TabList#9"/>
    <dgm:cxn modelId="{CE4BEE9A-4449-4EF4-B7C2-556BCAB296E8}" type="presOf" srcId="{163381C7-07D5-40BE-9D05-41D8B6334048}" destId="{3A739BAA-71A1-463C-AF74-0192D9C01B16}" srcOrd="0" destOrd="0" presId="urn:microsoft.com/office/officeart/2011/layout/TabList#9"/>
    <dgm:cxn modelId="{838E01FB-D305-4CE6-9B18-0F25087F6559}" srcId="{6EE52A61-23F0-49E3-A265-A13987822287}" destId="{EB218A19-EC43-4155-A2E7-68026232D8F9}" srcOrd="0" destOrd="0" parTransId="{A8FEA80E-0F53-4A38-AADB-116BF0CFB13E}" sibTransId="{73D262B5-A563-43D8-8035-B3B746D18772}"/>
    <dgm:cxn modelId="{82315EC8-2344-44AC-86C1-B420EB9AEEC1}" type="presOf" srcId="{F6929F03-9AED-496A-A395-602655812641}" destId="{D90ACC35-C1E3-48F6-8EDE-358DDF73BE43}" srcOrd="0" destOrd="0" presId="urn:microsoft.com/office/officeart/2011/layout/TabList#9"/>
    <dgm:cxn modelId="{1FB8D8D0-63CB-447B-8D16-B13752826571}" type="presParOf" srcId="{3A739BAA-71A1-463C-AF74-0192D9C01B16}" destId="{18212FA2-D7E8-49CB-900D-D99F82EC4DFF}" srcOrd="0" destOrd="0" presId="urn:microsoft.com/office/officeart/2011/layout/TabList#9"/>
    <dgm:cxn modelId="{4438022B-659B-4118-992A-4AEAEB93B4B4}" type="presParOf" srcId="{18212FA2-D7E8-49CB-900D-D99F82EC4DFF}" destId="{833EB8CE-DDF8-4198-844E-0C2CE49F610B}" srcOrd="0" destOrd="0" presId="urn:microsoft.com/office/officeart/2011/layout/TabList#9"/>
    <dgm:cxn modelId="{E3C3E196-546D-4D28-9055-C5AF65E2083C}" type="presParOf" srcId="{18212FA2-D7E8-49CB-900D-D99F82EC4DFF}" destId="{D3F50789-3FD3-49B6-B716-95F7261468BA}" srcOrd="1" destOrd="0" presId="urn:microsoft.com/office/officeart/2011/layout/TabList#9"/>
    <dgm:cxn modelId="{349F39B4-B4BF-42B2-9628-9026ADA57C59}" type="presParOf" srcId="{18212FA2-D7E8-49CB-900D-D99F82EC4DFF}" destId="{F9C4AE18-5396-4AFD-ACA0-03C89E5DACA1}" srcOrd="2" destOrd="0" presId="urn:microsoft.com/office/officeart/2011/layout/TabList#9"/>
    <dgm:cxn modelId="{5131945D-57F6-4B63-A883-C3E2F0227F30}" type="presParOf" srcId="{3A739BAA-71A1-463C-AF74-0192D9C01B16}" destId="{13DE98E0-4D4D-4335-A24E-B81B25781FE3}" srcOrd="1" destOrd="0" presId="urn:microsoft.com/office/officeart/2011/layout/TabList#9"/>
    <dgm:cxn modelId="{75A8AFD0-5E17-4F30-B466-11B890905B09}" type="presParOf" srcId="{3A739BAA-71A1-463C-AF74-0192D9C01B16}" destId="{9B43E061-8FC4-45A2-B050-2FC8CB532852}" srcOrd="2" destOrd="0" presId="urn:microsoft.com/office/officeart/2011/layout/TabList#9"/>
    <dgm:cxn modelId="{75A692C4-8AC2-4BCF-9CD1-38DF0C757C4D}" type="presParOf" srcId="{9B43E061-8FC4-45A2-B050-2FC8CB532852}" destId="{3AD7E08D-01D1-4506-B301-4A2ED0B6E480}" srcOrd="0" destOrd="0" presId="urn:microsoft.com/office/officeart/2011/layout/TabList#9"/>
    <dgm:cxn modelId="{C85C4098-D2A7-4353-8986-601810DE227D}" type="presParOf" srcId="{9B43E061-8FC4-45A2-B050-2FC8CB532852}" destId="{93AA66E2-9DDE-4B7A-8D26-E3189F6A703D}" srcOrd="1" destOrd="0" presId="urn:microsoft.com/office/officeart/2011/layout/TabList#9"/>
    <dgm:cxn modelId="{245362AD-CDD8-4DDC-A9C7-ED31CD2387B7}" type="presParOf" srcId="{9B43E061-8FC4-45A2-B050-2FC8CB532852}" destId="{3E723C20-3EAB-4D08-929F-4A97A1CE99CA}" srcOrd="2" destOrd="0" presId="urn:microsoft.com/office/officeart/2011/layout/TabList#9"/>
    <dgm:cxn modelId="{493C4176-BDA9-4C80-9CBA-2B46BC2CA5B2}" type="presParOf" srcId="{3A739BAA-71A1-463C-AF74-0192D9C01B16}" destId="{6B926416-DB7B-4E02-B732-F84735B850E0}" srcOrd="3" destOrd="0" presId="urn:microsoft.com/office/officeart/2011/layout/TabList#9"/>
    <dgm:cxn modelId="{181CE466-4DA6-4B4F-A68F-9653238AB4D4}" type="presParOf" srcId="{3A739BAA-71A1-463C-AF74-0192D9C01B16}" destId="{58D348C7-D815-4E94-A68E-D86A46E4A1BF}" srcOrd="4" destOrd="0" presId="urn:microsoft.com/office/officeart/2011/layout/TabList#9"/>
    <dgm:cxn modelId="{FD83BDF2-7D90-4708-9346-FCC57DF1A9DD}" type="presParOf" srcId="{58D348C7-D815-4E94-A68E-D86A46E4A1BF}" destId="{3279295C-A847-4F32-ACC5-69AAB189DE88}" srcOrd="0" destOrd="0" presId="urn:microsoft.com/office/officeart/2011/layout/TabList#9"/>
    <dgm:cxn modelId="{BB952C3A-970A-4491-BE39-79EBB09F76D8}" type="presParOf" srcId="{58D348C7-D815-4E94-A68E-D86A46E4A1BF}" destId="{0A08537B-EB66-43F2-A494-65DD712A9CEA}" srcOrd="1" destOrd="0" presId="urn:microsoft.com/office/officeart/2011/layout/TabList#9"/>
    <dgm:cxn modelId="{5F66065A-1BF3-4465-8B61-A5188B14DCAC}" type="presParOf" srcId="{58D348C7-D815-4E94-A68E-D86A46E4A1BF}" destId="{34AA1778-DB92-41F0-AB71-A336D58FF2EB}" srcOrd="2" destOrd="0" presId="urn:microsoft.com/office/officeart/2011/layout/TabList#9"/>
    <dgm:cxn modelId="{4F93A3BB-D476-4AC2-A7CD-CFE97735B9BC}" type="presParOf" srcId="{3A739BAA-71A1-463C-AF74-0192D9C01B16}" destId="{21F68393-E34E-4368-908C-05898068E2A2}" srcOrd="5" destOrd="0" presId="urn:microsoft.com/office/officeart/2011/layout/TabList#9"/>
    <dgm:cxn modelId="{73F3791C-AAA3-4928-9997-8BA8294D0143}" type="presParOf" srcId="{3A739BAA-71A1-463C-AF74-0192D9C01B16}" destId="{9CCC1EE4-77D3-425C-BB6A-886D900CD560}" srcOrd="6" destOrd="0" presId="urn:microsoft.com/office/officeart/2011/layout/TabList#9"/>
    <dgm:cxn modelId="{6EB4F5AD-AFEE-46A9-B136-14FEFCC703E0}" type="presParOf" srcId="{9CCC1EE4-77D3-425C-BB6A-886D900CD560}" destId="{6381F41D-2809-4383-9845-6FEBDDA20A87}" srcOrd="0" destOrd="0" presId="urn:microsoft.com/office/officeart/2011/layout/TabList#9"/>
    <dgm:cxn modelId="{2F930A8F-ABB9-4640-9722-B79A3C1BC217}" type="presParOf" srcId="{9CCC1EE4-77D3-425C-BB6A-886D900CD560}" destId="{48A86859-F70F-4679-9ABC-D073AEC7A136}" srcOrd="1" destOrd="0" presId="urn:microsoft.com/office/officeart/2011/layout/TabList#9"/>
    <dgm:cxn modelId="{AF26FBBE-F083-4711-A531-A5CC1A25EDC6}" type="presParOf" srcId="{9CCC1EE4-77D3-425C-BB6A-886D900CD560}" destId="{9B773662-F864-4239-8E4F-2E2E1983190D}" srcOrd="2" destOrd="0" presId="urn:microsoft.com/office/officeart/2011/layout/TabList#9"/>
    <dgm:cxn modelId="{720C47D0-71D6-49AD-9903-E81441E96CE7}" type="presParOf" srcId="{3A739BAA-71A1-463C-AF74-0192D9C01B16}" destId="{C6E6790D-7DA2-4749-8470-B014BAFB4D4D}" srcOrd="7" destOrd="0" presId="urn:microsoft.com/office/officeart/2011/layout/TabList#9"/>
    <dgm:cxn modelId="{E757B0F9-D6A5-434D-8F01-05490D7D58E8}" type="presParOf" srcId="{3A739BAA-71A1-463C-AF74-0192D9C01B16}" destId="{D76D35FB-6A6D-4457-AE9C-CE93CBC36D8C}" srcOrd="8" destOrd="0" presId="urn:microsoft.com/office/officeart/2011/layout/TabList#9"/>
    <dgm:cxn modelId="{23903B7D-9C4C-4AA5-8010-266F3F1C95A8}" type="presParOf" srcId="{D76D35FB-6A6D-4457-AE9C-CE93CBC36D8C}" destId="{4661987F-88DD-4E8C-B751-55D8D6F82435}" srcOrd="0" destOrd="0" presId="urn:microsoft.com/office/officeart/2011/layout/TabList#9"/>
    <dgm:cxn modelId="{AF6EB1DA-A2F7-4EC5-B864-5CD621F5DAEA}" type="presParOf" srcId="{D76D35FB-6A6D-4457-AE9C-CE93CBC36D8C}" destId="{CF05F915-1AAD-4020-A63A-FEDD4ACBD9F1}" srcOrd="1" destOrd="0" presId="urn:microsoft.com/office/officeart/2011/layout/TabList#9"/>
    <dgm:cxn modelId="{CA18B729-8954-4921-BD83-911A0682A6D9}" type="presParOf" srcId="{D76D35FB-6A6D-4457-AE9C-CE93CBC36D8C}" destId="{220E3708-80E2-4147-A5FB-0FE94AE5638A}" srcOrd="2" destOrd="0" presId="urn:microsoft.com/office/officeart/2011/layout/TabList#9"/>
    <dgm:cxn modelId="{800A31A5-5843-4E89-9CF0-79C7E1CBFDA4}" type="presParOf" srcId="{3A739BAA-71A1-463C-AF74-0192D9C01B16}" destId="{A83104AF-7691-47D5-9924-1C97B8971110}" srcOrd="9" destOrd="0" presId="urn:microsoft.com/office/officeart/2011/layout/TabList#9"/>
    <dgm:cxn modelId="{7074F693-7C27-4A0F-9DE6-92F5ED9DC995}" type="presParOf" srcId="{3A739BAA-71A1-463C-AF74-0192D9C01B16}" destId="{54F14806-F846-4A9D-B92B-2EBF01BCF7D2}" srcOrd="10" destOrd="0" presId="urn:microsoft.com/office/officeart/2011/layout/TabList#9"/>
    <dgm:cxn modelId="{F942B53C-23BC-46E7-8963-DC96EC91124D}" type="presParOf" srcId="{54F14806-F846-4A9D-B92B-2EBF01BCF7D2}" destId="{E0D31D1D-58A3-4851-A2F8-BC83654F847E}" srcOrd="0" destOrd="0" presId="urn:microsoft.com/office/officeart/2011/layout/TabList#9"/>
    <dgm:cxn modelId="{20F3EBEA-8236-4FAF-A527-3449617F7564}" type="presParOf" srcId="{54F14806-F846-4A9D-B92B-2EBF01BCF7D2}" destId="{84774568-B11F-4FF9-9837-FA41BA61BACF}" srcOrd="1" destOrd="0" presId="urn:microsoft.com/office/officeart/2011/layout/TabList#9"/>
    <dgm:cxn modelId="{BD27FF1D-3538-4B5B-9A63-55BA0FA0C5C9}" type="presParOf" srcId="{54F14806-F846-4A9D-B92B-2EBF01BCF7D2}" destId="{19675217-0E8E-42C1-AA76-BA72843A5625}" srcOrd="2" destOrd="0" presId="urn:microsoft.com/office/officeart/2011/layout/TabList#9"/>
    <dgm:cxn modelId="{E60CC2DE-AC51-4380-8A93-DD0F84121DD7}" type="presParOf" srcId="{3A739BAA-71A1-463C-AF74-0192D9C01B16}" destId="{E624C17A-5749-4996-B118-0136E68728F2}" srcOrd="11" destOrd="0" presId="urn:microsoft.com/office/officeart/2011/layout/TabList#9"/>
    <dgm:cxn modelId="{F8038BE3-0AD6-48FE-AED1-CC3657D35A7C}" type="presParOf" srcId="{3A739BAA-71A1-463C-AF74-0192D9C01B16}" destId="{5BC9E288-0969-4980-841C-598011EEC2EB}" srcOrd="12" destOrd="0" presId="urn:microsoft.com/office/officeart/2011/layout/TabList#9"/>
    <dgm:cxn modelId="{579EC752-C508-4AD0-AC03-4CE7AA7BD233}" type="presParOf" srcId="{5BC9E288-0969-4980-841C-598011EEC2EB}" destId="{BCB64ED9-B0F8-4722-9C61-6E118DA6621B}" srcOrd="0" destOrd="0" presId="urn:microsoft.com/office/officeart/2011/layout/TabList#9"/>
    <dgm:cxn modelId="{304E600B-C5FE-4F11-A7CD-FADF0675156D}" type="presParOf" srcId="{5BC9E288-0969-4980-841C-598011EEC2EB}" destId="{A7A761A3-08C7-4E9F-84F7-3792B8BD94E4}" srcOrd="1" destOrd="0" presId="urn:microsoft.com/office/officeart/2011/layout/TabList#9"/>
    <dgm:cxn modelId="{49288FB6-5584-45AA-BB5B-2E173B529C70}" type="presParOf" srcId="{5BC9E288-0969-4980-841C-598011EEC2EB}" destId="{920FCBAF-72D1-4E70-8B41-89BFDBCBC4F3}" srcOrd="2" destOrd="0" presId="urn:microsoft.com/office/officeart/2011/layout/TabList#9"/>
    <dgm:cxn modelId="{C2A0D85B-7D7C-4217-B70E-3CA57DCDE002}" type="presParOf" srcId="{3A739BAA-71A1-463C-AF74-0192D9C01B16}" destId="{03A33C9B-2648-4EE4-9AC8-7ABE64C1BEE0}" srcOrd="13" destOrd="0" presId="urn:microsoft.com/office/officeart/2011/layout/TabList#9"/>
    <dgm:cxn modelId="{CAF94962-912D-4A7B-B66A-1C46C6F86AD0}" type="presParOf" srcId="{3A739BAA-71A1-463C-AF74-0192D9C01B16}" destId="{63302C31-EB1F-47D5-B2A2-D7A54E932393}" srcOrd="14" destOrd="0" presId="urn:microsoft.com/office/officeart/2011/layout/TabList#9"/>
    <dgm:cxn modelId="{8C9723E4-9C51-41FA-98CE-3FD093CAA3C5}" type="presParOf" srcId="{63302C31-EB1F-47D5-B2A2-D7A54E932393}" destId="{D90ACC35-C1E3-48F6-8EDE-358DDF73BE43}" srcOrd="0" destOrd="0" presId="urn:microsoft.com/office/officeart/2011/layout/TabList#9"/>
    <dgm:cxn modelId="{FCBC7940-AA7C-4F75-8067-1CBEB5B96639}" type="presParOf" srcId="{63302C31-EB1F-47D5-B2A2-D7A54E932393}" destId="{3A12B890-8696-4A2D-B67C-2F885BF5CB3F}" srcOrd="1" destOrd="0" presId="urn:microsoft.com/office/officeart/2011/layout/TabList#9"/>
    <dgm:cxn modelId="{391DFB84-4D3E-4786-85E5-1C1372C06AD3}" type="presParOf" srcId="{63302C31-EB1F-47D5-B2A2-D7A54E932393}" destId="{DD302B78-2BF2-4AB5-8384-F4D8F6C9946A}" srcOrd="2" destOrd="0" presId="urn:microsoft.com/office/officeart/2011/layout/TabList#9"/>
    <dgm:cxn modelId="{60EB9110-F5ED-4502-96AC-73EC7820DCFB}" type="presParOf" srcId="{3A739BAA-71A1-463C-AF74-0192D9C01B16}" destId="{99DB846C-9275-441F-A2ED-5C072EA32C0C}" srcOrd="15" destOrd="0" presId="urn:microsoft.com/office/officeart/2011/layout/TabList#9"/>
    <dgm:cxn modelId="{19AB6533-AB3F-414D-8F15-43446AC103C7}" type="presParOf" srcId="{3A739BAA-71A1-463C-AF74-0192D9C01B16}" destId="{60E7D591-59F9-422F-B923-28B63B599C94}" srcOrd="16" destOrd="0" presId="urn:microsoft.com/office/officeart/2011/layout/TabList#9"/>
    <dgm:cxn modelId="{899AB564-140D-444A-A749-D006C421D4DA}" type="presParOf" srcId="{60E7D591-59F9-422F-B923-28B63B599C94}" destId="{46036592-7493-4885-8F9A-47A30772A296}" srcOrd="0" destOrd="0" presId="urn:microsoft.com/office/officeart/2011/layout/TabList#9"/>
    <dgm:cxn modelId="{F34A014A-5893-4545-8097-35CE7612507D}" type="presParOf" srcId="{60E7D591-59F9-422F-B923-28B63B599C94}" destId="{E8A24524-254A-402A-B28B-3CE64B7485F8}" srcOrd="1" destOrd="0" presId="urn:microsoft.com/office/officeart/2011/layout/TabList#9"/>
    <dgm:cxn modelId="{19B601E3-B4A4-4068-9738-677CAA45E8F1}" type="presParOf" srcId="{60E7D591-59F9-422F-B923-28B63B599C94}" destId="{BDD1117F-BB6F-4562-A479-091CB7C3D520}" srcOrd="2" destOrd="0" presId="urn:microsoft.com/office/officeart/2011/layout/TabList#9"/>
    <dgm:cxn modelId="{1E1B0CCD-E9DF-4CD5-BFF8-CE98B779C374}" type="presParOf" srcId="{3A739BAA-71A1-463C-AF74-0192D9C01B16}" destId="{2959F684-2EE6-4DCD-B15C-EA5A687B95CB}" srcOrd="17" destOrd="0" presId="urn:microsoft.com/office/officeart/2011/layout/TabList#9"/>
    <dgm:cxn modelId="{09E4E352-64E1-4206-B1E0-E56C67BDD5FA}" type="presParOf" srcId="{3A739BAA-71A1-463C-AF74-0192D9C01B16}" destId="{9447BCF6-95C7-4EC2-8A98-1151797B3948}" srcOrd="18" destOrd="0" presId="urn:microsoft.com/office/officeart/2011/layout/TabList#9"/>
    <dgm:cxn modelId="{5DDCAC92-F4BD-4B75-93E6-6C600D347B8C}" type="presParOf" srcId="{9447BCF6-95C7-4EC2-8A98-1151797B3948}" destId="{27558BB4-2D73-431B-A885-F5390E492F18}" srcOrd="0" destOrd="0" presId="urn:microsoft.com/office/officeart/2011/layout/TabList#9"/>
    <dgm:cxn modelId="{B21EDC98-B5D3-4044-8D96-CAEBEFA967CC}" type="presParOf" srcId="{9447BCF6-95C7-4EC2-8A98-1151797B3948}" destId="{E72D9A19-ED44-4114-BC1E-5F2F5053EB5B}" srcOrd="1" destOrd="0" presId="urn:microsoft.com/office/officeart/2011/layout/TabList#9"/>
    <dgm:cxn modelId="{A089CF46-1DC4-4DDA-A02B-0A7368DBC7F4}" type="presParOf" srcId="{9447BCF6-95C7-4EC2-8A98-1151797B3948}" destId="{2EF43881-B995-412F-AE2D-A8EC328622B3}" srcOrd="2" destOrd="0" presId="urn:microsoft.com/office/officeart/2011/layout/TabList#9"/>
    <dgm:cxn modelId="{96F16CCE-824E-4154-AFD0-7C43E26EBD1B}" type="presParOf" srcId="{3A739BAA-71A1-463C-AF74-0192D9C01B16}" destId="{128A3A2C-F10F-4E83-B2E9-5740FCB0FB0C}" srcOrd="19" destOrd="0" presId="urn:microsoft.com/office/officeart/2011/layout/TabList#9"/>
    <dgm:cxn modelId="{D0F19E03-65F3-4FCE-B582-CD3E9D386D50}" type="presParOf" srcId="{3A739BAA-71A1-463C-AF74-0192D9C01B16}" destId="{D5A640B0-B1B5-486D-B4ED-F56DAEF62BFD}" srcOrd="20" destOrd="0" presId="urn:microsoft.com/office/officeart/2011/layout/TabList#9"/>
    <dgm:cxn modelId="{9B9FA8CF-2BC9-4321-BED7-60C99C63FF4A}" type="presParOf" srcId="{D5A640B0-B1B5-486D-B4ED-F56DAEF62BFD}" destId="{39645543-701C-4175-902B-C54709206EE2}" srcOrd="0" destOrd="0" presId="urn:microsoft.com/office/officeart/2011/layout/TabList#9"/>
    <dgm:cxn modelId="{14BCC377-1C24-4940-8335-CAD684DDE053}" type="presParOf" srcId="{D5A640B0-B1B5-486D-B4ED-F56DAEF62BFD}" destId="{76FC5A90-C9CF-48EB-B15A-F9A834DDC805}" srcOrd="1" destOrd="0" presId="urn:microsoft.com/office/officeart/2011/layout/TabList#9"/>
    <dgm:cxn modelId="{D34D59F0-3E32-4415-BD64-D17D4629AF36}" type="presParOf" srcId="{D5A640B0-B1B5-486D-B4ED-F56DAEF62BFD}" destId="{BC8A6C6B-A167-48F8-B816-55B8174D8F0A}" srcOrd="2" destOrd="0" presId="urn:microsoft.com/office/officeart/2011/layout/TabList#9"/>
    <dgm:cxn modelId="{6FAC3424-D0B5-4F55-BA97-DA6A8A075CDB}" type="presParOf" srcId="{3A739BAA-71A1-463C-AF74-0192D9C01B16}" destId="{4ACA52FD-7022-4E91-B52D-22FBB55434FD}" srcOrd="21" destOrd="0" presId="urn:microsoft.com/office/officeart/2011/layout/TabList#9"/>
    <dgm:cxn modelId="{3BCDDF41-BA8B-4FC7-B065-84E57D4C56DF}" type="presParOf" srcId="{3A739BAA-71A1-463C-AF74-0192D9C01B16}" destId="{6B54DE6B-3E07-4D9E-B78A-06934EA9A495}" srcOrd="22" destOrd="0" presId="urn:microsoft.com/office/officeart/2011/layout/TabList#9"/>
    <dgm:cxn modelId="{590F20B9-A661-4215-9BBA-3174146179EC}" type="presParOf" srcId="{6B54DE6B-3E07-4D9E-B78A-06934EA9A495}" destId="{5B853F60-B46A-4E37-BDE1-D7B5C1ED566A}" srcOrd="0" destOrd="0" presId="urn:microsoft.com/office/officeart/2011/layout/TabList#9"/>
    <dgm:cxn modelId="{9D2DC451-D526-4FE4-AE21-AE60E299AAFC}" type="presParOf" srcId="{6B54DE6B-3E07-4D9E-B78A-06934EA9A495}" destId="{E3862657-6C21-4A74-8961-7F897B7C1115}" srcOrd="1" destOrd="0" presId="urn:microsoft.com/office/officeart/2011/layout/TabList#9"/>
    <dgm:cxn modelId="{9858D9DA-AEC6-45D9-B0D2-F5F5BF7F16D3}" type="presParOf" srcId="{6B54DE6B-3E07-4D9E-B78A-06934EA9A495}" destId="{E5073C06-AF23-4B1D-A3D0-91047A1344F9}" srcOrd="2" destOrd="0" presId="urn:microsoft.com/office/officeart/2011/layout/TabList#9"/>
    <dgm:cxn modelId="{764A1DAB-1FA5-4668-9C55-D317DEB6298D}" type="presParOf" srcId="{3A739BAA-71A1-463C-AF74-0192D9C01B16}" destId="{03F2E9ED-12C6-4E64-9DBC-072F2407E72B}" srcOrd="23" destOrd="0" presId="urn:microsoft.com/office/officeart/2011/layout/TabList#9"/>
    <dgm:cxn modelId="{62B12E57-94A3-4204-816F-FBC4A1C243A9}" type="presParOf" srcId="{3A739BAA-71A1-463C-AF74-0192D9C01B16}" destId="{3638F7B5-97A2-4495-9731-BC9D4CF98092}" srcOrd="24" destOrd="0" presId="urn:microsoft.com/office/officeart/2011/layout/TabList#9"/>
    <dgm:cxn modelId="{AEC7C794-4EA3-466D-91FD-77278A858B66}" type="presParOf" srcId="{3638F7B5-97A2-4495-9731-BC9D4CF98092}" destId="{70FE598A-8960-4706-ADC0-F9E21148EA40}" srcOrd="0" destOrd="0" presId="urn:microsoft.com/office/officeart/2011/layout/TabList#9"/>
    <dgm:cxn modelId="{C559D8B6-FF78-4C09-9452-0FE4CBB44873}" type="presParOf" srcId="{3638F7B5-97A2-4495-9731-BC9D4CF98092}" destId="{59432271-838C-462A-AA54-20586C91CC77}" srcOrd="1" destOrd="0" presId="urn:microsoft.com/office/officeart/2011/layout/TabList#9"/>
    <dgm:cxn modelId="{7259102D-356C-4CCE-9DC2-3BEA718A99CD}" type="presParOf" srcId="{3638F7B5-97A2-4495-9731-BC9D4CF98092}" destId="{A4E14349-A611-461B-A0AC-574E0A0B0764}" srcOrd="2" destOrd="0" presId="urn:microsoft.com/office/officeart/2011/layout/TabList#9"/>
    <dgm:cxn modelId="{797B1FD4-029F-44B9-825B-DB90E59419FD}" type="presParOf" srcId="{3A739BAA-71A1-463C-AF74-0192D9C01B16}" destId="{7E98BA06-5595-4C5A-AA24-284632B8A648}" srcOrd="25" destOrd="0" presId="urn:microsoft.com/office/officeart/2011/layout/TabList#9"/>
    <dgm:cxn modelId="{BCD43919-4F63-414E-ACF4-C70A8CBC74A4}" type="presParOf" srcId="{3A739BAA-71A1-463C-AF74-0192D9C01B16}" destId="{67F5D89E-5F7E-4EEF-BCE1-1B7BC326E997}" srcOrd="26" destOrd="0" presId="urn:microsoft.com/office/officeart/2011/layout/TabList#9"/>
    <dgm:cxn modelId="{79204215-6013-4308-B205-8F48E141CDEF}" type="presParOf" srcId="{67F5D89E-5F7E-4EEF-BCE1-1B7BC326E997}" destId="{502E7540-2EDC-4084-A95D-9341CD1A0B23}" srcOrd="0" destOrd="0" presId="urn:microsoft.com/office/officeart/2011/layout/TabList#9"/>
    <dgm:cxn modelId="{56D8E27A-25B1-4E48-9E6C-9A5C8CEEFCE6}" type="presParOf" srcId="{67F5D89E-5F7E-4EEF-BCE1-1B7BC326E997}" destId="{BB333536-640C-4133-8614-4BFE545E6C12}" srcOrd="1" destOrd="0" presId="urn:microsoft.com/office/officeart/2011/layout/TabList#9"/>
    <dgm:cxn modelId="{190BC908-52ED-477C-9F94-BDC03B284897}" type="presParOf" srcId="{67F5D89E-5F7E-4EEF-BCE1-1B7BC326E997}" destId="{7562985F-E3C8-41C8-BFD4-455FFE6F224B}" srcOrd="2" destOrd="0" presId="urn:microsoft.com/office/officeart/2011/layout/Tab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EE1FF-37AA-4006-B834-BB0D41819CAC}" type="doc">
      <dgm:prSet loTypeId="urn:microsoft.com/office/officeart/2005/8/layout/hierarchy4" loCatId="hierarchy" qsTypeId="urn:microsoft.com/office/officeart/2005/8/quickstyle/simple4" qsCatId="simple" csTypeId="urn:microsoft.com/office/officeart/2005/8/colors/accent2_2" csCatId="accent2" phldr="1"/>
      <dgm:spPr/>
      <dgm:t>
        <a:bodyPr/>
        <a:lstStyle/>
        <a:p>
          <a:endParaRPr lang="es-MX"/>
        </a:p>
      </dgm:t>
    </dgm:pt>
    <dgm:pt modelId="{331698EA-14FC-4DBD-8780-F35D7D4694D9}">
      <dgm:prSet phldrT="[Texto]" custT="1"/>
      <dgm:spPr/>
      <dgm:t>
        <a:bodyPr/>
        <a:lstStyle/>
        <a:p>
          <a:pPr algn="ctr"/>
          <a:r>
            <a:rPr lang="es-ES" sz="2800" b="1" dirty="0" smtClean="0"/>
            <a:t>Recursos</a:t>
          </a:r>
          <a:endParaRPr lang="es-MX" sz="2800" b="1" dirty="0"/>
        </a:p>
      </dgm:t>
    </dgm:pt>
    <dgm:pt modelId="{E98D3FFB-5F7C-4313-AE88-A8552E04D203}" type="parTrans" cxnId="{D8AA7068-AECE-4477-AA54-CEF47E5117EE}">
      <dgm:prSet/>
      <dgm:spPr/>
      <dgm:t>
        <a:bodyPr/>
        <a:lstStyle/>
        <a:p>
          <a:pPr algn="ctr"/>
          <a:endParaRPr lang="es-MX"/>
        </a:p>
      </dgm:t>
    </dgm:pt>
    <dgm:pt modelId="{F9890469-8C47-43F1-BFEE-10F218695474}" type="sibTrans" cxnId="{D8AA7068-AECE-4477-AA54-CEF47E5117EE}">
      <dgm:prSet/>
      <dgm:spPr/>
      <dgm:t>
        <a:bodyPr/>
        <a:lstStyle/>
        <a:p>
          <a:pPr algn="ctr"/>
          <a:endParaRPr lang="es-MX"/>
        </a:p>
      </dgm:t>
    </dgm:pt>
    <dgm:pt modelId="{0042BFC6-726A-4470-A2EA-6B58B4AAAACF}">
      <dgm:prSet phldrT="[Texto]" custT="1"/>
      <dgm:spPr/>
      <dgm:t>
        <a:bodyPr/>
        <a:lstStyle/>
        <a:p>
          <a:pPr algn="ctr"/>
          <a:r>
            <a:rPr lang="es-ES" sz="2000" b="1" dirty="0" smtClean="0"/>
            <a:t>A Fondo Perdido</a:t>
          </a:r>
          <a:endParaRPr lang="es-MX" sz="2000" b="1" dirty="0"/>
        </a:p>
      </dgm:t>
    </dgm:pt>
    <dgm:pt modelId="{98D0B739-B3C6-4707-B27D-1CB659782BC8}" type="parTrans" cxnId="{EEE74689-286F-4AA2-A9D5-8D772B805FD8}">
      <dgm:prSet/>
      <dgm:spPr/>
      <dgm:t>
        <a:bodyPr/>
        <a:lstStyle/>
        <a:p>
          <a:pPr algn="ctr"/>
          <a:endParaRPr lang="es-MX"/>
        </a:p>
      </dgm:t>
    </dgm:pt>
    <dgm:pt modelId="{15EB19F9-097B-421F-8ACF-EDC60630566C}" type="sibTrans" cxnId="{EEE74689-286F-4AA2-A9D5-8D772B805FD8}">
      <dgm:prSet/>
      <dgm:spPr/>
      <dgm:t>
        <a:bodyPr/>
        <a:lstStyle/>
        <a:p>
          <a:pPr algn="ctr"/>
          <a:endParaRPr lang="es-MX"/>
        </a:p>
      </dgm:t>
    </dgm:pt>
    <dgm:pt modelId="{028FCC68-CD96-4D99-A9FE-4AA305D1ED00}">
      <dgm:prSet phldrT="[Texto]" custT="1"/>
      <dgm:spPr/>
      <dgm:t>
        <a:bodyPr/>
        <a:lstStyle/>
        <a:p>
          <a:pPr algn="ctr"/>
          <a:r>
            <a:rPr lang="es-ES" sz="1600" b="1" dirty="0" smtClean="0"/>
            <a:t>Federación</a:t>
          </a:r>
          <a:r>
            <a:rPr lang="es-ES" sz="1800" b="1" dirty="0" smtClean="0"/>
            <a:t> </a:t>
          </a:r>
        </a:p>
        <a:p>
          <a:pPr algn="ctr"/>
          <a:r>
            <a:rPr lang="es-ES" sz="1800" b="1" dirty="0" smtClean="0"/>
            <a:t>25%</a:t>
          </a:r>
          <a:endParaRPr lang="es-MX" sz="1800" b="1" dirty="0"/>
        </a:p>
      </dgm:t>
    </dgm:pt>
    <dgm:pt modelId="{836F05C0-DF6B-429D-8A1E-0FA372F1D322}" type="parTrans" cxnId="{2ECF4E88-1820-428B-958D-34081E8C0918}">
      <dgm:prSet/>
      <dgm:spPr/>
      <dgm:t>
        <a:bodyPr/>
        <a:lstStyle/>
        <a:p>
          <a:pPr algn="ctr"/>
          <a:endParaRPr lang="es-MX"/>
        </a:p>
      </dgm:t>
    </dgm:pt>
    <dgm:pt modelId="{D277BBDC-5AE6-4EF1-8E4E-6D2F92CE5F36}" type="sibTrans" cxnId="{2ECF4E88-1820-428B-958D-34081E8C0918}">
      <dgm:prSet/>
      <dgm:spPr/>
      <dgm:t>
        <a:bodyPr/>
        <a:lstStyle/>
        <a:p>
          <a:pPr algn="ctr"/>
          <a:endParaRPr lang="es-MX"/>
        </a:p>
      </dgm:t>
    </dgm:pt>
    <dgm:pt modelId="{440B1FC7-9014-4DC3-8117-A0A447D3EF04}">
      <dgm:prSet phldrT="[Texto]" custT="1"/>
      <dgm:spPr/>
      <dgm:t>
        <a:bodyPr/>
        <a:lstStyle/>
        <a:p>
          <a:pPr algn="ctr"/>
          <a:r>
            <a:rPr lang="es-ES" sz="1600" b="1" dirty="0" smtClean="0"/>
            <a:t>Estado (</a:t>
          </a:r>
          <a:r>
            <a:rPr lang="es-ES" sz="1600" b="1" dirty="0" err="1" smtClean="0"/>
            <a:t>COECyTJAL</a:t>
          </a:r>
          <a:r>
            <a:rPr lang="es-ES" sz="1600" b="1" dirty="0" smtClean="0"/>
            <a:t>)</a:t>
          </a:r>
        </a:p>
        <a:p>
          <a:pPr algn="ctr"/>
          <a:r>
            <a:rPr lang="es-ES" sz="1800" b="1" dirty="0" smtClean="0"/>
            <a:t> 25%</a:t>
          </a:r>
          <a:endParaRPr lang="es-MX" sz="1800" b="1" dirty="0"/>
        </a:p>
      </dgm:t>
    </dgm:pt>
    <dgm:pt modelId="{B51C824D-DAE6-45E6-9362-B2341E91C404}" type="parTrans" cxnId="{125EE4B9-7F06-492D-970D-E037225681F8}">
      <dgm:prSet/>
      <dgm:spPr/>
      <dgm:t>
        <a:bodyPr/>
        <a:lstStyle/>
        <a:p>
          <a:pPr algn="ctr"/>
          <a:endParaRPr lang="es-MX"/>
        </a:p>
      </dgm:t>
    </dgm:pt>
    <dgm:pt modelId="{7393E9DF-51E8-48EF-A076-96CFFAC27345}" type="sibTrans" cxnId="{125EE4B9-7F06-492D-970D-E037225681F8}">
      <dgm:prSet/>
      <dgm:spPr/>
      <dgm:t>
        <a:bodyPr/>
        <a:lstStyle/>
        <a:p>
          <a:pPr algn="ctr"/>
          <a:endParaRPr lang="es-MX"/>
        </a:p>
      </dgm:t>
    </dgm:pt>
    <dgm:pt modelId="{1CEE1AC4-A07C-4654-8544-813047131CBE}">
      <dgm:prSet phldrT="[Texto]" custT="1"/>
      <dgm:spPr/>
      <dgm:t>
        <a:bodyPr/>
        <a:lstStyle/>
        <a:p>
          <a:pPr algn="ctr"/>
          <a:r>
            <a:rPr lang="es-ES" sz="1700" b="1" dirty="0" smtClean="0"/>
            <a:t>Aportación de la Empresa</a:t>
          </a:r>
        </a:p>
        <a:p>
          <a:pPr algn="ctr"/>
          <a:r>
            <a:rPr lang="es-ES" sz="1600" b="1" dirty="0" smtClean="0"/>
            <a:t>(líquida)</a:t>
          </a:r>
        </a:p>
      </dgm:t>
    </dgm:pt>
    <dgm:pt modelId="{A5E2A295-41F8-499E-9B83-DC152B16BE2E}" type="parTrans" cxnId="{27B5B707-D4A9-4CBA-8E3C-2E1220F0BFB0}">
      <dgm:prSet/>
      <dgm:spPr/>
      <dgm:t>
        <a:bodyPr/>
        <a:lstStyle/>
        <a:p>
          <a:pPr algn="ctr"/>
          <a:endParaRPr lang="es-MX"/>
        </a:p>
      </dgm:t>
    </dgm:pt>
    <dgm:pt modelId="{E9F6660F-3E24-403D-83AF-6896570863A4}" type="sibTrans" cxnId="{27B5B707-D4A9-4CBA-8E3C-2E1220F0BFB0}">
      <dgm:prSet/>
      <dgm:spPr/>
      <dgm:t>
        <a:bodyPr/>
        <a:lstStyle/>
        <a:p>
          <a:pPr algn="ctr"/>
          <a:endParaRPr lang="es-MX"/>
        </a:p>
      </dgm:t>
    </dgm:pt>
    <dgm:pt modelId="{F1E4D99C-79B9-4E38-8008-58B0F2548E2F}">
      <dgm:prSet phldrT="[Texto]" custT="1"/>
      <dgm:spPr/>
      <dgm:t>
        <a:bodyPr/>
        <a:lstStyle/>
        <a:p>
          <a:pPr algn="ctr"/>
          <a:r>
            <a:rPr lang="es-ES" sz="1800" b="1" dirty="0" smtClean="0"/>
            <a:t>50%</a:t>
          </a:r>
          <a:endParaRPr lang="es-MX" sz="1500" b="1" dirty="0"/>
        </a:p>
      </dgm:t>
    </dgm:pt>
    <dgm:pt modelId="{F79161F0-4160-4BB8-94AC-1066A3DA26D3}" type="parTrans" cxnId="{F484898A-A125-4A4F-974A-93E98A7097B5}">
      <dgm:prSet/>
      <dgm:spPr/>
      <dgm:t>
        <a:bodyPr/>
        <a:lstStyle/>
        <a:p>
          <a:pPr algn="ctr"/>
          <a:endParaRPr lang="es-MX"/>
        </a:p>
      </dgm:t>
    </dgm:pt>
    <dgm:pt modelId="{225D3898-C266-4AB5-8BD6-0FAFF03AC234}" type="sibTrans" cxnId="{F484898A-A125-4A4F-974A-93E98A7097B5}">
      <dgm:prSet/>
      <dgm:spPr/>
      <dgm:t>
        <a:bodyPr/>
        <a:lstStyle/>
        <a:p>
          <a:pPr algn="ctr"/>
          <a:endParaRPr lang="es-MX"/>
        </a:p>
      </dgm:t>
    </dgm:pt>
    <dgm:pt modelId="{20728308-68B9-4CFC-9475-632A8B4625CC}" type="pres">
      <dgm:prSet presAssocID="{EA9EE1FF-37AA-4006-B834-BB0D41819CAC}" presName="Name0" presStyleCnt="0">
        <dgm:presLayoutVars>
          <dgm:chPref val="1"/>
          <dgm:dir/>
          <dgm:animOne val="branch"/>
          <dgm:animLvl val="lvl"/>
          <dgm:resizeHandles/>
        </dgm:presLayoutVars>
      </dgm:prSet>
      <dgm:spPr/>
      <dgm:t>
        <a:bodyPr/>
        <a:lstStyle/>
        <a:p>
          <a:endParaRPr lang="es-MX"/>
        </a:p>
      </dgm:t>
    </dgm:pt>
    <dgm:pt modelId="{0855D371-2CED-496B-8822-F058A917198F}" type="pres">
      <dgm:prSet presAssocID="{331698EA-14FC-4DBD-8780-F35D7D4694D9}" presName="vertOne" presStyleCnt="0"/>
      <dgm:spPr/>
      <dgm:t>
        <a:bodyPr/>
        <a:lstStyle/>
        <a:p>
          <a:endParaRPr lang="es-MX"/>
        </a:p>
      </dgm:t>
    </dgm:pt>
    <dgm:pt modelId="{079EF8DB-DBFA-45C4-9FAE-EDBF31F68092}" type="pres">
      <dgm:prSet presAssocID="{331698EA-14FC-4DBD-8780-F35D7D4694D9}" presName="txOne" presStyleLbl="node0" presStyleIdx="0" presStyleCnt="1" custScaleY="41284">
        <dgm:presLayoutVars>
          <dgm:chPref val="3"/>
        </dgm:presLayoutVars>
      </dgm:prSet>
      <dgm:spPr/>
      <dgm:t>
        <a:bodyPr/>
        <a:lstStyle/>
        <a:p>
          <a:endParaRPr lang="es-MX"/>
        </a:p>
      </dgm:t>
    </dgm:pt>
    <dgm:pt modelId="{B0FED160-B64A-43B9-8FC6-CF30A1BB25E1}" type="pres">
      <dgm:prSet presAssocID="{331698EA-14FC-4DBD-8780-F35D7D4694D9}" presName="parTransOne" presStyleCnt="0"/>
      <dgm:spPr/>
      <dgm:t>
        <a:bodyPr/>
        <a:lstStyle/>
        <a:p>
          <a:endParaRPr lang="es-MX"/>
        </a:p>
      </dgm:t>
    </dgm:pt>
    <dgm:pt modelId="{D9652E0D-CFC0-444F-8B2A-1BC6963214F7}" type="pres">
      <dgm:prSet presAssocID="{331698EA-14FC-4DBD-8780-F35D7D4694D9}" presName="horzOne" presStyleCnt="0"/>
      <dgm:spPr/>
      <dgm:t>
        <a:bodyPr/>
        <a:lstStyle/>
        <a:p>
          <a:endParaRPr lang="es-MX"/>
        </a:p>
      </dgm:t>
    </dgm:pt>
    <dgm:pt modelId="{CEEEA95A-1FB5-413A-8FE9-EF2710D097CD}" type="pres">
      <dgm:prSet presAssocID="{0042BFC6-726A-4470-A2EA-6B58B4AAAACF}" presName="vertTwo" presStyleCnt="0"/>
      <dgm:spPr/>
      <dgm:t>
        <a:bodyPr/>
        <a:lstStyle/>
        <a:p>
          <a:endParaRPr lang="es-MX"/>
        </a:p>
      </dgm:t>
    </dgm:pt>
    <dgm:pt modelId="{B0E08863-BD7A-462B-9505-F355256D0C91}" type="pres">
      <dgm:prSet presAssocID="{0042BFC6-726A-4470-A2EA-6B58B4AAAACF}" presName="txTwo" presStyleLbl="node2" presStyleIdx="0" presStyleCnt="2">
        <dgm:presLayoutVars>
          <dgm:chPref val="3"/>
        </dgm:presLayoutVars>
      </dgm:prSet>
      <dgm:spPr/>
      <dgm:t>
        <a:bodyPr/>
        <a:lstStyle/>
        <a:p>
          <a:endParaRPr lang="es-MX"/>
        </a:p>
      </dgm:t>
    </dgm:pt>
    <dgm:pt modelId="{1233772F-B5CF-43F1-91C1-26E881ECAC6E}" type="pres">
      <dgm:prSet presAssocID="{0042BFC6-726A-4470-A2EA-6B58B4AAAACF}" presName="parTransTwo" presStyleCnt="0"/>
      <dgm:spPr/>
      <dgm:t>
        <a:bodyPr/>
        <a:lstStyle/>
        <a:p>
          <a:endParaRPr lang="es-MX"/>
        </a:p>
      </dgm:t>
    </dgm:pt>
    <dgm:pt modelId="{748F6458-D934-4BDB-AC3C-63DE53807035}" type="pres">
      <dgm:prSet presAssocID="{0042BFC6-726A-4470-A2EA-6B58B4AAAACF}" presName="horzTwo" presStyleCnt="0"/>
      <dgm:spPr/>
      <dgm:t>
        <a:bodyPr/>
        <a:lstStyle/>
        <a:p>
          <a:endParaRPr lang="es-MX"/>
        </a:p>
      </dgm:t>
    </dgm:pt>
    <dgm:pt modelId="{48BE98EF-DE28-486F-B910-327F259E5767}" type="pres">
      <dgm:prSet presAssocID="{028FCC68-CD96-4D99-A9FE-4AA305D1ED00}" presName="vertThree" presStyleCnt="0"/>
      <dgm:spPr/>
      <dgm:t>
        <a:bodyPr/>
        <a:lstStyle/>
        <a:p>
          <a:endParaRPr lang="es-MX"/>
        </a:p>
      </dgm:t>
    </dgm:pt>
    <dgm:pt modelId="{6FA5225C-E0EF-4CF5-9502-68AEC03A7426}" type="pres">
      <dgm:prSet presAssocID="{028FCC68-CD96-4D99-A9FE-4AA305D1ED00}" presName="txThree" presStyleLbl="node3" presStyleIdx="0" presStyleCnt="3" custScaleX="80152" custLinFactNeighborX="-4822" custLinFactNeighborY="873">
        <dgm:presLayoutVars>
          <dgm:chPref val="3"/>
        </dgm:presLayoutVars>
      </dgm:prSet>
      <dgm:spPr/>
      <dgm:t>
        <a:bodyPr/>
        <a:lstStyle/>
        <a:p>
          <a:endParaRPr lang="es-MX"/>
        </a:p>
      </dgm:t>
    </dgm:pt>
    <dgm:pt modelId="{43189761-4DD4-4D8F-9E4D-95146B1348F1}" type="pres">
      <dgm:prSet presAssocID="{028FCC68-CD96-4D99-A9FE-4AA305D1ED00}" presName="horzThree" presStyleCnt="0"/>
      <dgm:spPr/>
      <dgm:t>
        <a:bodyPr/>
        <a:lstStyle/>
        <a:p>
          <a:endParaRPr lang="es-MX"/>
        </a:p>
      </dgm:t>
    </dgm:pt>
    <dgm:pt modelId="{94B8D6AB-1C90-467F-BB35-EAAA518BB931}" type="pres">
      <dgm:prSet presAssocID="{D277BBDC-5AE6-4EF1-8E4E-6D2F92CE5F36}" presName="sibSpaceThree" presStyleCnt="0"/>
      <dgm:spPr/>
      <dgm:t>
        <a:bodyPr/>
        <a:lstStyle/>
        <a:p>
          <a:endParaRPr lang="es-MX"/>
        </a:p>
      </dgm:t>
    </dgm:pt>
    <dgm:pt modelId="{23CE4D21-CEDA-4B32-8E19-181389D8DB07}" type="pres">
      <dgm:prSet presAssocID="{440B1FC7-9014-4DC3-8117-A0A447D3EF04}" presName="vertThree" presStyleCnt="0"/>
      <dgm:spPr/>
      <dgm:t>
        <a:bodyPr/>
        <a:lstStyle/>
        <a:p>
          <a:endParaRPr lang="es-MX"/>
        </a:p>
      </dgm:t>
    </dgm:pt>
    <dgm:pt modelId="{0A0BEAE3-EBA7-46CA-8217-A824967B17B4}" type="pres">
      <dgm:prSet presAssocID="{440B1FC7-9014-4DC3-8117-A0A447D3EF04}" presName="txThree" presStyleLbl="node3" presStyleIdx="1" presStyleCnt="3" custScaleX="92146">
        <dgm:presLayoutVars>
          <dgm:chPref val="3"/>
        </dgm:presLayoutVars>
      </dgm:prSet>
      <dgm:spPr/>
      <dgm:t>
        <a:bodyPr/>
        <a:lstStyle/>
        <a:p>
          <a:endParaRPr lang="es-MX"/>
        </a:p>
      </dgm:t>
    </dgm:pt>
    <dgm:pt modelId="{120D9EE4-3164-4599-8729-AAEBC1893338}" type="pres">
      <dgm:prSet presAssocID="{440B1FC7-9014-4DC3-8117-A0A447D3EF04}" presName="horzThree" presStyleCnt="0"/>
      <dgm:spPr/>
      <dgm:t>
        <a:bodyPr/>
        <a:lstStyle/>
        <a:p>
          <a:endParaRPr lang="es-MX"/>
        </a:p>
      </dgm:t>
    </dgm:pt>
    <dgm:pt modelId="{5D72B909-321A-44D7-A2DF-7C394A71E39D}" type="pres">
      <dgm:prSet presAssocID="{15EB19F9-097B-421F-8ACF-EDC60630566C}" presName="sibSpaceTwo" presStyleCnt="0"/>
      <dgm:spPr/>
      <dgm:t>
        <a:bodyPr/>
        <a:lstStyle/>
        <a:p>
          <a:endParaRPr lang="es-MX"/>
        </a:p>
      </dgm:t>
    </dgm:pt>
    <dgm:pt modelId="{1DA488FF-8736-4825-824E-D426BF3CBE6B}" type="pres">
      <dgm:prSet presAssocID="{1CEE1AC4-A07C-4654-8544-813047131CBE}" presName="vertTwo" presStyleCnt="0"/>
      <dgm:spPr/>
      <dgm:t>
        <a:bodyPr/>
        <a:lstStyle/>
        <a:p>
          <a:endParaRPr lang="es-MX"/>
        </a:p>
      </dgm:t>
    </dgm:pt>
    <dgm:pt modelId="{8D4F6FAE-64D1-4800-9D22-34F29B1AD6EE}" type="pres">
      <dgm:prSet presAssocID="{1CEE1AC4-A07C-4654-8544-813047131CBE}" presName="txTwo" presStyleLbl="node2" presStyleIdx="1" presStyleCnt="2">
        <dgm:presLayoutVars>
          <dgm:chPref val="3"/>
        </dgm:presLayoutVars>
      </dgm:prSet>
      <dgm:spPr/>
      <dgm:t>
        <a:bodyPr/>
        <a:lstStyle/>
        <a:p>
          <a:endParaRPr lang="es-MX"/>
        </a:p>
      </dgm:t>
    </dgm:pt>
    <dgm:pt modelId="{D2FC2E1E-DDE8-4E30-BA1C-19916C8762B6}" type="pres">
      <dgm:prSet presAssocID="{1CEE1AC4-A07C-4654-8544-813047131CBE}" presName="parTransTwo" presStyleCnt="0"/>
      <dgm:spPr/>
      <dgm:t>
        <a:bodyPr/>
        <a:lstStyle/>
        <a:p>
          <a:endParaRPr lang="es-MX"/>
        </a:p>
      </dgm:t>
    </dgm:pt>
    <dgm:pt modelId="{D67B9A78-6176-4EBE-B38F-63E16E92B967}" type="pres">
      <dgm:prSet presAssocID="{1CEE1AC4-A07C-4654-8544-813047131CBE}" presName="horzTwo" presStyleCnt="0"/>
      <dgm:spPr/>
      <dgm:t>
        <a:bodyPr/>
        <a:lstStyle/>
        <a:p>
          <a:endParaRPr lang="es-MX"/>
        </a:p>
      </dgm:t>
    </dgm:pt>
    <dgm:pt modelId="{309FAFC3-7C8C-49EA-B42C-F481917F7394}" type="pres">
      <dgm:prSet presAssocID="{F1E4D99C-79B9-4E38-8008-58B0F2548E2F}" presName="vertThree" presStyleCnt="0"/>
      <dgm:spPr/>
      <dgm:t>
        <a:bodyPr/>
        <a:lstStyle/>
        <a:p>
          <a:endParaRPr lang="es-MX"/>
        </a:p>
      </dgm:t>
    </dgm:pt>
    <dgm:pt modelId="{E1B2C6C9-CCCA-4BAF-AE8E-248DBBA7FCA4}" type="pres">
      <dgm:prSet presAssocID="{F1E4D99C-79B9-4E38-8008-58B0F2548E2F}" presName="txThree" presStyleLbl="node3" presStyleIdx="2" presStyleCnt="3">
        <dgm:presLayoutVars>
          <dgm:chPref val="3"/>
        </dgm:presLayoutVars>
      </dgm:prSet>
      <dgm:spPr/>
      <dgm:t>
        <a:bodyPr/>
        <a:lstStyle/>
        <a:p>
          <a:endParaRPr lang="es-MX"/>
        </a:p>
      </dgm:t>
    </dgm:pt>
    <dgm:pt modelId="{F3E0102E-8BBD-4D0E-9F1F-DFA1DADA7D13}" type="pres">
      <dgm:prSet presAssocID="{F1E4D99C-79B9-4E38-8008-58B0F2548E2F}" presName="horzThree" presStyleCnt="0"/>
      <dgm:spPr/>
      <dgm:t>
        <a:bodyPr/>
        <a:lstStyle/>
        <a:p>
          <a:endParaRPr lang="es-MX"/>
        </a:p>
      </dgm:t>
    </dgm:pt>
  </dgm:ptLst>
  <dgm:cxnLst>
    <dgm:cxn modelId="{65AC8380-931E-4718-8E0A-0E20A5DE1BA7}" type="presOf" srcId="{0042BFC6-726A-4470-A2EA-6B58B4AAAACF}" destId="{B0E08863-BD7A-462B-9505-F355256D0C91}" srcOrd="0" destOrd="0" presId="urn:microsoft.com/office/officeart/2005/8/layout/hierarchy4"/>
    <dgm:cxn modelId="{2195F1CE-BD65-4790-BDAA-C50682882FBB}" type="presOf" srcId="{331698EA-14FC-4DBD-8780-F35D7D4694D9}" destId="{079EF8DB-DBFA-45C4-9FAE-EDBF31F68092}" srcOrd="0" destOrd="0" presId="urn:microsoft.com/office/officeart/2005/8/layout/hierarchy4"/>
    <dgm:cxn modelId="{2ECF4E88-1820-428B-958D-34081E8C0918}" srcId="{0042BFC6-726A-4470-A2EA-6B58B4AAAACF}" destId="{028FCC68-CD96-4D99-A9FE-4AA305D1ED00}" srcOrd="0" destOrd="0" parTransId="{836F05C0-DF6B-429D-8A1E-0FA372F1D322}" sibTransId="{D277BBDC-5AE6-4EF1-8E4E-6D2F92CE5F36}"/>
    <dgm:cxn modelId="{4D663515-65EB-45FA-A07A-3541C1FD6099}" type="presOf" srcId="{440B1FC7-9014-4DC3-8117-A0A447D3EF04}" destId="{0A0BEAE3-EBA7-46CA-8217-A824967B17B4}" srcOrd="0" destOrd="0" presId="urn:microsoft.com/office/officeart/2005/8/layout/hierarchy4"/>
    <dgm:cxn modelId="{7C0A0D64-12E8-4F1E-A3FB-320A2286B000}" type="presOf" srcId="{EA9EE1FF-37AA-4006-B834-BB0D41819CAC}" destId="{20728308-68B9-4CFC-9475-632A8B4625CC}" srcOrd="0" destOrd="0" presId="urn:microsoft.com/office/officeart/2005/8/layout/hierarchy4"/>
    <dgm:cxn modelId="{125EE4B9-7F06-492D-970D-E037225681F8}" srcId="{0042BFC6-726A-4470-A2EA-6B58B4AAAACF}" destId="{440B1FC7-9014-4DC3-8117-A0A447D3EF04}" srcOrd="1" destOrd="0" parTransId="{B51C824D-DAE6-45E6-9362-B2341E91C404}" sibTransId="{7393E9DF-51E8-48EF-A076-96CFFAC27345}"/>
    <dgm:cxn modelId="{AF8D8692-2CB8-4D29-B65E-C2D13C715C3D}" type="presOf" srcId="{028FCC68-CD96-4D99-A9FE-4AA305D1ED00}" destId="{6FA5225C-E0EF-4CF5-9502-68AEC03A7426}" srcOrd="0" destOrd="0" presId="urn:microsoft.com/office/officeart/2005/8/layout/hierarchy4"/>
    <dgm:cxn modelId="{27B5B707-D4A9-4CBA-8E3C-2E1220F0BFB0}" srcId="{331698EA-14FC-4DBD-8780-F35D7D4694D9}" destId="{1CEE1AC4-A07C-4654-8544-813047131CBE}" srcOrd="1" destOrd="0" parTransId="{A5E2A295-41F8-499E-9B83-DC152B16BE2E}" sibTransId="{E9F6660F-3E24-403D-83AF-6896570863A4}"/>
    <dgm:cxn modelId="{EEE74689-286F-4AA2-A9D5-8D772B805FD8}" srcId="{331698EA-14FC-4DBD-8780-F35D7D4694D9}" destId="{0042BFC6-726A-4470-A2EA-6B58B4AAAACF}" srcOrd="0" destOrd="0" parTransId="{98D0B739-B3C6-4707-B27D-1CB659782BC8}" sibTransId="{15EB19F9-097B-421F-8ACF-EDC60630566C}"/>
    <dgm:cxn modelId="{D8AA7068-AECE-4477-AA54-CEF47E5117EE}" srcId="{EA9EE1FF-37AA-4006-B834-BB0D41819CAC}" destId="{331698EA-14FC-4DBD-8780-F35D7D4694D9}" srcOrd="0" destOrd="0" parTransId="{E98D3FFB-5F7C-4313-AE88-A8552E04D203}" sibTransId="{F9890469-8C47-43F1-BFEE-10F218695474}"/>
    <dgm:cxn modelId="{0BF824C8-4C0F-497F-BA16-E07A07C606D8}" type="presOf" srcId="{F1E4D99C-79B9-4E38-8008-58B0F2548E2F}" destId="{E1B2C6C9-CCCA-4BAF-AE8E-248DBBA7FCA4}" srcOrd="0" destOrd="0" presId="urn:microsoft.com/office/officeart/2005/8/layout/hierarchy4"/>
    <dgm:cxn modelId="{6FDE0CD2-8C45-4FB6-89C9-001C0DF113D9}" type="presOf" srcId="{1CEE1AC4-A07C-4654-8544-813047131CBE}" destId="{8D4F6FAE-64D1-4800-9D22-34F29B1AD6EE}" srcOrd="0" destOrd="0" presId="urn:microsoft.com/office/officeart/2005/8/layout/hierarchy4"/>
    <dgm:cxn modelId="{F484898A-A125-4A4F-974A-93E98A7097B5}" srcId="{1CEE1AC4-A07C-4654-8544-813047131CBE}" destId="{F1E4D99C-79B9-4E38-8008-58B0F2548E2F}" srcOrd="0" destOrd="0" parTransId="{F79161F0-4160-4BB8-94AC-1066A3DA26D3}" sibTransId="{225D3898-C266-4AB5-8BD6-0FAFF03AC234}"/>
    <dgm:cxn modelId="{B39DF149-1391-4BAF-ABDA-7AF32E7B9051}" type="presParOf" srcId="{20728308-68B9-4CFC-9475-632A8B4625CC}" destId="{0855D371-2CED-496B-8822-F058A917198F}" srcOrd="0" destOrd="0" presId="urn:microsoft.com/office/officeart/2005/8/layout/hierarchy4"/>
    <dgm:cxn modelId="{5E33531B-765B-4976-9340-BD4BEBD92636}" type="presParOf" srcId="{0855D371-2CED-496B-8822-F058A917198F}" destId="{079EF8DB-DBFA-45C4-9FAE-EDBF31F68092}" srcOrd="0" destOrd="0" presId="urn:microsoft.com/office/officeart/2005/8/layout/hierarchy4"/>
    <dgm:cxn modelId="{0065373F-9E56-4639-8AAE-5BAA2323884D}" type="presParOf" srcId="{0855D371-2CED-496B-8822-F058A917198F}" destId="{B0FED160-B64A-43B9-8FC6-CF30A1BB25E1}" srcOrd="1" destOrd="0" presId="urn:microsoft.com/office/officeart/2005/8/layout/hierarchy4"/>
    <dgm:cxn modelId="{4C4000D5-E75A-4C36-BB75-938ECDF54492}" type="presParOf" srcId="{0855D371-2CED-496B-8822-F058A917198F}" destId="{D9652E0D-CFC0-444F-8B2A-1BC6963214F7}" srcOrd="2" destOrd="0" presId="urn:microsoft.com/office/officeart/2005/8/layout/hierarchy4"/>
    <dgm:cxn modelId="{6CE7794E-B1DB-45C6-B41B-3DC0D4339F62}" type="presParOf" srcId="{D9652E0D-CFC0-444F-8B2A-1BC6963214F7}" destId="{CEEEA95A-1FB5-413A-8FE9-EF2710D097CD}" srcOrd="0" destOrd="0" presId="urn:microsoft.com/office/officeart/2005/8/layout/hierarchy4"/>
    <dgm:cxn modelId="{8094D07B-E9A7-46F9-9ABB-C0E935CBE0CA}" type="presParOf" srcId="{CEEEA95A-1FB5-413A-8FE9-EF2710D097CD}" destId="{B0E08863-BD7A-462B-9505-F355256D0C91}" srcOrd="0" destOrd="0" presId="urn:microsoft.com/office/officeart/2005/8/layout/hierarchy4"/>
    <dgm:cxn modelId="{024A76F1-3647-45F1-9AB0-7081CA6CB1C1}" type="presParOf" srcId="{CEEEA95A-1FB5-413A-8FE9-EF2710D097CD}" destId="{1233772F-B5CF-43F1-91C1-26E881ECAC6E}" srcOrd="1" destOrd="0" presId="urn:microsoft.com/office/officeart/2005/8/layout/hierarchy4"/>
    <dgm:cxn modelId="{A69D7891-3F6E-49BA-A93C-E772F70E44F7}" type="presParOf" srcId="{CEEEA95A-1FB5-413A-8FE9-EF2710D097CD}" destId="{748F6458-D934-4BDB-AC3C-63DE53807035}" srcOrd="2" destOrd="0" presId="urn:microsoft.com/office/officeart/2005/8/layout/hierarchy4"/>
    <dgm:cxn modelId="{D3B44F44-ECDA-4147-AA2B-88A2C29985E5}" type="presParOf" srcId="{748F6458-D934-4BDB-AC3C-63DE53807035}" destId="{48BE98EF-DE28-486F-B910-327F259E5767}" srcOrd="0" destOrd="0" presId="urn:microsoft.com/office/officeart/2005/8/layout/hierarchy4"/>
    <dgm:cxn modelId="{FDCF44E7-D674-439A-B680-D610A7D45EE5}" type="presParOf" srcId="{48BE98EF-DE28-486F-B910-327F259E5767}" destId="{6FA5225C-E0EF-4CF5-9502-68AEC03A7426}" srcOrd="0" destOrd="0" presId="urn:microsoft.com/office/officeart/2005/8/layout/hierarchy4"/>
    <dgm:cxn modelId="{0E41D26D-0494-4969-867F-68A359A6CCAB}" type="presParOf" srcId="{48BE98EF-DE28-486F-B910-327F259E5767}" destId="{43189761-4DD4-4D8F-9E4D-95146B1348F1}" srcOrd="1" destOrd="0" presId="urn:microsoft.com/office/officeart/2005/8/layout/hierarchy4"/>
    <dgm:cxn modelId="{B5ADB36B-C68D-4922-95C1-A65340CB2FAD}" type="presParOf" srcId="{748F6458-D934-4BDB-AC3C-63DE53807035}" destId="{94B8D6AB-1C90-467F-BB35-EAAA518BB931}" srcOrd="1" destOrd="0" presId="urn:microsoft.com/office/officeart/2005/8/layout/hierarchy4"/>
    <dgm:cxn modelId="{4DB36C3F-1C73-4EF6-BFCE-F673674A3F21}" type="presParOf" srcId="{748F6458-D934-4BDB-AC3C-63DE53807035}" destId="{23CE4D21-CEDA-4B32-8E19-181389D8DB07}" srcOrd="2" destOrd="0" presId="urn:microsoft.com/office/officeart/2005/8/layout/hierarchy4"/>
    <dgm:cxn modelId="{39027C83-E1B1-4934-B59A-8DD8F31A4581}" type="presParOf" srcId="{23CE4D21-CEDA-4B32-8E19-181389D8DB07}" destId="{0A0BEAE3-EBA7-46CA-8217-A824967B17B4}" srcOrd="0" destOrd="0" presId="urn:microsoft.com/office/officeart/2005/8/layout/hierarchy4"/>
    <dgm:cxn modelId="{0F56AE79-AFF0-4A62-9EB0-AC144E3F3470}" type="presParOf" srcId="{23CE4D21-CEDA-4B32-8E19-181389D8DB07}" destId="{120D9EE4-3164-4599-8729-AAEBC1893338}" srcOrd="1" destOrd="0" presId="urn:microsoft.com/office/officeart/2005/8/layout/hierarchy4"/>
    <dgm:cxn modelId="{943A36DA-A84E-4FDF-96E8-6D6097361C94}" type="presParOf" srcId="{D9652E0D-CFC0-444F-8B2A-1BC6963214F7}" destId="{5D72B909-321A-44D7-A2DF-7C394A71E39D}" srcOrd="1" destOrd="0" presId="urn:microsoft.com/office/officeart/2005/8/layout/hierarchy4"/>
    <dgm:cxn modelId="{E31558EF-00BA-4292-9BAD-50D3F78246D0}" type="presParOf" srcId="{D9652E0D-CFC0-444F-8B2A-1BC6963214F7}" destId="{1DA488FF-8736-4825-824E-D426BF3CBE6B}" srcOrd="2" destOrd="0" presId="urn:microsoft.com/office/officeart/2005/8/layout/hierarchy4"/>
    <dgm:cxn modelId="{7D905AA9-497A-43D5-BF6D-76492312318E}" type="presParOf" srcId="{1DA488FF-8736-4825-824E-D426BF3CBE6B}" destId="{8D4F6FAE-64D1-4800-9D22-34F29B1AD6EE}" srcOrd="0" destOrd="0" presId="urn:microsoft.com/office/officeart/2005/8/layout/hierarchy4"/>
    <dgm:cxn modelId="{F73031C1-4676-4BC6-8AD6-5E0DCBF325F1}" type="presParOf" srcId="{1DA488FF-8736-4825-824E-D426BF3CBE6B}" destId="{D2FC2E1E-DDE8-4E30-BA1C-19916C8762B6}" srcOrd="1" destOrd="0" presId="urn:microsoft.com/office/officeart/2005/8/layout/hierarchy4"/>
    <dgm:cxn modelId="{7E36ABCA-F294-4EB4-9FAB-0796A690525F}" type="presParOf" srcId="{1DA488FF-8736-4825-824E-D426BF3CBE6B}" destId="{D67B9A78-6176-4EBE-B38F-63E16E92B967}" srcOrd="2" destOrd="0" presId="urn:microsoft.com/office/officeart/2005/8/layout/hierarchy4"/>
    <dgm:cxn modelId="{37C6A838-083F-475E-B820-0C82F14FC699}" type="presParOf" srcId="{D67B9A78-6176-4EBE-B38F-63E16E92B967}" destId="{309FAFC3-7C8C-49EA-B42C-F481917F7394}" srcOrd="0" destOrd="0" presId="urn:microsoft.com/office/officeart/2005/8/layout/hierarchy4"/>
    <dgm:cxn modelId="{076B556C-FDAE-4D8B-8B4F-9BFE6E7F29C5}" type="presParOf" srcId="{309FAFC3-7C8C-49EA-B42C-F481917F7394}" destId="{E1B2C6C9-CCCA-4BAF-AE8E-248DBBA7FCA4}" srcOrd="0" destOrd="0" presId="urn:microsoft.com/office/officeart/2005/8/layout/hierarchy4"/>
    <dgm:cxn modelId="{59EF1F11-824D-4C82-BFBE-FF0E662EC1DA}" type="presParOf" srcId="{309FAFC3-7C8C-49EA-B42C-F481917F7394}" destId="{F3E0102E-8BBD-4D0E-9F1F-DFA1DADA7D1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96F0C4-E6E8-407B-AE84-77CC1F26D424}" type="doc">
      <dgm:prSet loTypeId="urn:microsoft.com/office/officeart/2005/8/layout/vList4#1" loCatId="list" qsTypeId="urn:microsoft.com/office/officeart/2005/8/quickstyle/simple4" qsCatId="simple" csTypeId="urn:microsoft.com/office/officeart/2005/8/colors/accent2_2" csCatId="accent2" phldr="1"/>
      <dgm:spPr/>
      <dgm:t>
        <a:bodyPr/>
        <a:lstStyle/>
        <a:p>
          <a:endParaRPr lang="es-MX"/>
        </a:p>
      </dgm:t>
    </dgm:pt>
    <dgm:pt modelId="{02F4722B-556F-46F2-A7ED-1B33AB27405B}">
      <dgm:prSet custT="1"/>
      <dgm:spPr/>
      <dgm:t>
        <a:bodyPr/>
        <a:lstStyle/>
        <a:p>
          <a:r>
            <a:rPr lang="es-MX" sz="1800" b="1" dirty="0" smtClean="0"/>
            <a:t> Desarrollo de software </a:t>
          </a:r>
          <a:endParaRPr lang="es-ES" sz="1800" b="1" dirty="0" smtClean="0"/>
        </a:p>
      </dgm:t>
    </dgm:pt>
    <dgm:pt modelId="{E7EC31D7-1E4C-44E0-8C75-960B91806FF5}" type="parTrans" cxnId="{D290F0AB-2C6B-4B35-96A9-F95E9B0203F8}">
      <dgm:prSet/>
      <dgm:spPr/>
      <dgm:t>
        <a:bodyPr/>
        <a:lstStyle/>
        <a:p>
          <a:endParaRPr lang="es-MX"/>
        </a:p>
      </dgm:t>
    </dgm:pt>
    <dgm:pt modelId="{166A984A-F670-499D-9AC4-1F0F3F41CA69}" type="sibTrans" cxnId="{D290F0AB-2C6B-4B35-96A9-F95E9B0203F8}">
      <dgm:prSet/>
      <dgm:spPr/>
      <dgm:t>
        <a:bodyPr/>
        <a:lstStyle/>
        <a:p>
          <a:endParaRPr lang="es-MX"/>
        </a:p>
      </dgm:t>
    </dgm:pt>
    <dgm:pt modelId="{934C51F0-F367-404C-849C-5A72809B9E74}">
      <dgm:prSet custT="1"/>
      <dgm:spPr/>
      <dgm:t>
        <a:bodyPr/>
        <a:lstStyle/>
        <a:p>
          <a:r>
            <a:rPr lang="es-MX" sz="1800" b="1" dirty="0" smtClean="0"/>
            <a:t>         Servicios de TI </a:t>
          </a:r>
          <a:endParaRPr lang="es-ES" sz="1800" b="1" dirty="0" smtClean="0"/>
        </a:p>
      </dgm:t>
    </dgm:pt>
    <dgm:pt modelId="{9129F523-0FE3-4EB1-9C85-25748873D298}" type="parTrans" cxnId="{FDE20243-0370-43BF-BBAE-9DFD8E9F0ABC}">
      <dgm:prSet/>
      <dgm:spPr/>
      <dgm:t>
        <a:bodyPr/>
        <a:lstStyle/>
        <a:p>
          <a:endParaRPr lang="es-MX"/>
        </a:p>
      </dgm:t>
    </dgm:pt>
    <dgm:pt modelId="{1C822683-86E8-42DA-B9A1-F391B059BD2F}" type="sibTrans" cxnId="{FDE20243-0370-43BF-BBAE-9DFD8E9F0ABC}">
      <dgm:prSet/>
      <dgm:spPr/>
      <dgm:t>
        <a:bodyPr/>
        <a:lstStyle/>
        <a:p>
          <a:endParaRPr lang="es-MX"/>
        </a:p>
      </dgm:t>
    </dgm:pt>
    <dgm:pt modelId="{939DFCBD-A383-45D7-BF83-CDE846047C74}">
      <dgm:prSet custT="1"/>
      <dgm:spPr/>
      <dgm:t>
        <a:bodyPr/>
        <a:lstStyle/>
        <a:p>
          <a:r>
            <a:rPr lang="en-US" sz="1800" b="1" dirty="0" smtClean="0"/>
            <a:t>Contact y Call Centers </a:t>
          </a:r>
          <a:endParaRPr lang="es-ES" sz="1800" b="1" dirty="0" smtClean="0"/>
        </a:p>
      </dgm:t>
    </dgm:pt>
    <dgm:pt modelId="{17893BAF-7F32-4D14-8272-A614942ADEF2}" type="parTrans" cxnId="{0C77B397-7D5C-4128-ADFD-D2ABE2E350ED}">
      <dgm:prSet/>
      <dgm:spPr/>
      <dgm:t>
        <a:bodyPr/>
        <a:lstStyle/>
        <a:p>
          <a:endParaRPr lang="es-MX"/>
        </a:p>
      </dgm:t>
    </dgm:pt>
    <dgm:pt modelId="{296E8296-F718-4591-A54C-008C4C088E09}" type="sibTrans" cxnId="{0C77B397-7D5C-4128-ADFD-D2ABE2E350ED}">
      <dgm:prSet/>
      <dgm:spPr/>
      <dgm:t>
        <a:bodyPr/>
        <a:lstStyle/>
        <a:p>
          <a:endParaRPr lang="es-MX"/>
        </a:p>
      </dgm:t>
    </dgm:pt>
    <dgm:pt modelId="{A8DB30D9-A261-4A67-8408-5445CFDC4970}">
      <dgm:prSet custT="1"/>
      <dgm:spPr/>
      <dgm:t>
        <a:bodyPr/>
        <a:lstStyle/>
        <a:p>
          <a:r>
            <a:rPr lang="es-MX" sz="1800" b="1" dirty="0" smtClean="0"/>
            <a:t> </a:t>
          </a:r>
          <a:r>
            <a:rPr lang="es-MX" sz="1800" b="1" dirty="0" err="1" smtClean="0"/>
            <a:t>Embedded</a:t>
          </a:r>
          <a:r>
            <a:rPr lang="es-MX" sz="1800" b="1" dirty="0" smtClean="0"/>
            <a:t> software </a:t>
          </a:r>
          <a:endParaRPr lang="es-ES" sz="1800" b="1" dirty="0" smtClean="0"/>
        </a:p>
      </dgm:t>
    </dgm:pt>
    <dgm:pt modelId="{9606ECCB-02D3-4249-A9E5-E645CFA81A7A}" type="parTrans" cxnId="{2F4EA4D6-123B-4184-8EC0-DE5BA68058C1}">
      <dgm:prSet/>
      <dgm:spPr/>
      <dgm:t>
        <a:bodyPr/>
        <a:lstStyle/>
        <a:p>
          <a:endParaRPr lang="es-MX"/>
        </a:p>
      </dgm:t>
    </dgm:pt>
    <dgm:pt modelId="{CE603A30-B2E2-4471-9367-BE8B96C566EF}" type="sibTrans" cxnId="{2F4EA4D6-123B-4184-8EC0-DE5BA68058C1}">
      <dgm:prSet/>
      <dgm:spPr/>
      <dgm:t>
        <a:bodyPr/>
        <a:lstStyle/>
        <a:p>
          <a:endParaRPr lang="es-MX"/>
        </a:p>
      </dgm:t>
    </dgm:pt>
    <dgm:pt modelId="{DEFFB63E-1386-46B4-87E5-6F2AA52DF6A2}">
      <dgm:prSet custT="1"/>
      <dgm:spPr/>
      <dgm:t>
        <a:bodyPr/>
        <a:lstStyle/>
        <a:p>
          <a:r>
            <a:rPr lang="es-MX" sz="1800" b="1" dirty="0" smtClean="0"/>
            <a:t>Multimedia </a:t>
          </a:r>
          <a:endParaRPr lang="es-ES" sz="1800" b="1" dirty="0" smtClean="0"/>
        </a:p>
      </dgm:t>
    </dgm:pt>
    <dgm:pt modelId="{9B10ECFA-A63A-4DE6-A17C-A10833D52A0C}" type="parTrans" cxnId="{29147549-6868-423A-A365-0B65C045DCB0}">
      <dgm:prSet/>
      <dgm:spPr/>
      <dgm:t>
        <a:bodyPr/>
        <a:lstStyle/>
        <a:p>
          <a:endParaRPr lang="es-MX"/>
        </a:p>
      </dgm:t>
    </dgm:pt>
    <dgm:pt modelId="{186B2068-27BC-4DB8-B3C3-99FCE1BAB5A3}" type="sibTrans" cxnId="{29147549-6868-423A-A365-0B65C045DCB0}">
      <dgm:prSet/>
      <dgm:spPr/>
      <dgm:t>
        <a:bodyPr/>
        <a:lstStyle/>
        <a:p>
          <a:endParaRPr lang="es-MX"/>
        </a:p>
      </dgm:t>
    </dgm:pt>
    <dgm:pt modelId="{C04F33DC-69B1-4FA6-8C86-70D95B242C71}" type="pres">
      <dgm:prSet presAssocID="{7C96F0C4-E6E8-407B-AE84-77CC1F26D424}" presName="linear" presStyleCnt="0">
        <dgm:presLayoutVars>
          <dgm:dir/>
          <dgm:resizeHandles val="exact"/>
        </dgm:presLayoutVars>
      </dgm:prSet>
      <dgm:spPr/>
      <dgm:t>
        <a:bodyPr/>
        <a:lstStyle/>
        <a:p>
          <a:endParaRPr lang="es-MX"/>
        </a:p>
      </dgm:t>
    </dgm:pt>
    <dgm:pt modelId="{C4AB0002-3BD0-4704-B079-6DC1D2DE60F8}" type="pres">
      <dgm:prSet presAssocID="{02F4722B-556F-46F2-A7ED-1B33AB27405B}" presName="comp" presStyleCnt="0"/>
      <dgm:spPr/>
      <dgm:t>
        <a:bodyPr/>
        <a:lstStyle/>
        <a:p>
          <a:endParaRPr lang="es-MX"/>
        </a:p>
      </dgm:t>
    </dgm:pt>
    <dgm:pt modelId="{1E2FF724-0572-44C8-AAD8-34F2EEC7E568}" type="pres">
      <dgm:prSet presAssocID="{02F4722B-556F-46F2-A7ED-1B33AB27405B}" presName="box" presStyleLbl="node1" presStyleIdx="0" presStyleCnt="5" custScaleX="55532" custLinFactNeighborX="-9415" custLinFactNeighborY="36376"/>
      <dgm:spPr/>
      <dgm:t>
        <a:bodyPr/>
        <a:lstStyle/>
        <a:p>
          <a:endParaRPr lang="es-MX"/>
        </a:p>
      </dgm:t>
    </dgm:pt>
    <dgm:pt modelId="{99FC2834-F78A-415E-870C-CCDDE884952F}" type="pres">
      <dgm:prSet presAssocID="{02F4722B-556F-46F2-A7ED-1B33AB27405B}" presName="img" presStyleLbl="fgImgPlace1" presStyleIdx="0" presStyleCnt="5" custScaleX="109758" custScaleY="245059" custLinFactX="117620" custLinFactNeighborX="200000" custLinFactNeighborY="44095"/>
      <dgm:spPr>
        <a:blipFill rotWithShape="0">
          <a:blip xmlns:r="http://schemas.openxmlformats.org/officeDocument/2006/relationships" r:embed="rId1" cstate="screen">
            <a:extLst/>
          </a:blip>
          <a:stretch>
            <a:fillRect/>
          </a:stretch>
        </a:blipFill>
      </dgm:spPr>
      <dgm:t>
        <a:bodyPr/>
        <a:lstStyle/>
        <a:p>
          <a:endParaRPr lang="es-MX"/>
        </a:p>
      </dgm:t>
    </dgm:pt>
    <dgm:pt modelId="{AAD3DEDB-EF32-4A5E-9861-45CA623D49BC}" type="pres">
      <dgm:prSet presAssocID="{02F4722B-556F-46F2-A7ED-1B33AB27405B}" presName="text" presStyleLbl="node1" presStyleIdx="0" presStyleCnt="5">
        <dgm:presLayoutVars>
          <dgm:bulletEnabled val="1"/>
        </dgm:presLayoutVars>
      </dgm:prSet>
      <dgm:spPr/>
      <dgm:t>
        <a:bodyPr/>
        <a:lstStyle/>
        <a:p>
          <a:endParaRPr lang="es-MX"/>
        </a:p>
      </dgm:t>
    </dgm:pt>
    <dgm:pt modelId="{ED272714-1A77-45F2-9863-75EC3D1AED45}" type="pres">
      <dgm:prSet presAssocID="{166A984A-F670-499D-9AC4-1F0F3F41CA69}" presName="spacer" presStyleCnt="0"/>
      <dgm:spPr/>
      <dgm:t>
        <a:bodyPr/>
        <a:lstStyle/>
        <a:p>
          <a:endParaRPr lang="es-MX"/>
        </a:p>
      </dgm:t>
    </dgm:pt>
    <dgm:pt modelId="{527992B4-3A7C-4956-8AC6-51F3BAF60476}" type="pres">
      <dgm:prSet presAssocID="{939DFCBD-A383-45D7-BF83-CDE846047C74}" presName="comp" presStyleCnt="0"/>
      <dgm:spPr/>
      <dgm:t>
        <a:bodyPr/>
        <a:lstStyle/>
        <a:p>
          <a:endParaRPr lang="es-MX"/>
        </a:p>
      </dgm:t>
    </dgm:pt>
    <dgm:pt modelId="{84F78DC0-BA2A-416E-B8B0-2809A7374D8A}" type="pres">
      <dgm:prSet presAssocID="{939DFCBD-A383-45D7-BF83-CDE846047C74}" presName="box" presStyleLbl="node1" presStyleIdx="1" presStyleCnt="5" custScaleX="67619" custLinFactNeighborX="-4075" custLinFactNeighborY="71854"/>
      <dgm:spPr/>
      <dgm:t>
        <a:bodyPr/>
        <a:lstStyle/>
        <a:p>
          <a:endParaRPr lang="es-MX"/>
        </a:p>
      </dgm:t>
    </dgm:pt>
    <dgm:pt modelId="{64935F25-8153-4B53-B55F-BEDE1B15A28D}" type="pres">
      <dgm:prSet presAssocID="{939DFCBD-A383-45D7-BF83-CDE846047C74}" presName="img" presStyleLbl="fgImgPlace1" presStyleIdx="1" presStyleCnt="5" custScaleY="237093" custLinFactNeighborX="-9810" custLinFactNeighborY="65636"/>
      <dgm:spPr>
        <a:blipFill rotWithShape="0">
          <a:blip xmlns:r="http://schemas.openxmlformats.org/officeDocument/2006/relationships" r:embed="rId2" cstate="screen">
            <a:extLst/>
          </a:blip>
          <a:stretch>
            <a:fillRect/>
          </a:stretch>
        </a:blipFill>
      </dgm:spPr>
      <dgm:t>
        <a:bodyPr/>
        <a:lstStyle/>
        <a:p>
          <a:endParaRPr lang="es-MX"/>
        </a:p>
      </dgm:t>
    </dgm:pt>
    <dgm:pt modelId="{F00B4028-A375-46CE-A201-EEB9CB8B1DC1}" type="pres">
      <dgm:prSet presAssocID="{939DFCBD-A383-45D7-BF83-CDE846047C74}" presName="text" presStyleLbl="node1" presStyleIdx="1" presStyleCnt="5">
        <dgm:presLayoutVars>
          <dgm:bulletEnabled val="1"/>
        </dgm:presLayoutVars>
      </dgm:prSet>
      <dgm:spPr/>
      <dgm:t>
        <a:bodyPr/>
        <a:lstStyle/>
        <a:p>
          <a:endParaRPr lang="es-MX"/>
        </a:p>
      </dgm:t>
    </dgm:pt>
    <dgm:pt modelId="{A8B4BC4F-344A-4626-9470-DB0441E0EECC}" type="pres">
      <dgm:prSet presAssocID="{296E8296-F718-4591-A54C-008C4C088E09}" presName="spacer" presStyleCnt="0"/>
      <dgm:spPr/>
      <dgm:t>
        <a:bodyPr/>
        <a:lstStyle/>
        <a:p>
          <a:endParaRPr lang="es-MX"/>
        </a:p>
      </dgm:t>
    </dgm:pt>
    <dgm:pt modelId="{A7C8F9D9-B0BB-4F79-93A6-DE658B4C73CF}" type="pres">
      <dgm:prSet presAssocID="{934C51F0-F367-404C-849C-5A72809B9E74}" presName="comp" presStyleCnt="0"/>
      <dgm:spPr/>
      <dgm:t>
        <a:bodyPr/>
        <a:lstStyle/>
        <a:p>
          <a:endParaRPr lang="es-MX"/>
        </a:p>
      </dgm:t>
    </dgm:pt>
    <dgm:pt modelId="{D5ED9652-176B-4334-BBAC-7946AEBF0FAB}" type="pres">
      <dgm:prSet presAssocID="{934C51F0-F367-404C-849C-5A72809B9E74}" presName="box" presStyleLbl="node1" presStyleIdx="2" presStyleCnt="5" custScaleX="48571" custLinFactNeighborX="-604" custLinFactNeighborY="46981"/>
      <dgm:spPr/>
      <dgm:t>
        <a:bodyPr/>
        <a:lstStyle/>
        <a:p>
          <a:endParaRPr lang="es-MX"/>
        </a:p>
      </dgm:t>
    </dgm:pt>
    <dgm:pt modelId="{241A96E1-4BC2-4FB8-926C-4E8691B80CCA}" type="pres">
      <dgm:prSet presAssocID="{934C51F0-F367-404C-849C-5A72809B9E74}" presName="img" presStyleLbl="fgImgPlace1" presStyleIdx="2" presStyleCnt="5" custScaleY="306270" custLinFactX="134348" custLinFactNeighborX="200000" custLinFactNeighborY="68269"/>
      <dgm:spPr>
        <a:blipFill rotWithShape="0">
          <a:blip xmlns:r="http://schemas.openxmlformats.org/officeDocument/2006/relationships" r:embed="rId3" cstate="screen">
            <a:extLst/>
          </a:blip>
          <a:stretch>
            <a:fillRect/>
          </a:stretch>
        </a:blipFill>
      </dgm:spPr>
      <dgm:t>
        <a:bodyPr/>
        <a:lstStyle/>
        <a:p>
          <a:endParaRPr lang="es-MX"/>
        </a:p>
      </dgm:t>
    </dgm:pt>
    <dgm:pt modelId="{DCE800AA-9AB6-48B5-B272-92530A6C63CF}" type="pres">
      <dgm:prSet presAssocID="{934C51F0-F367-404C-849C-5A72809B9E74}" presName="text" presStyleLbl="node1" presStyleIdx="2" presStyleCnt="5">
        <dgm:presLayoutVars>
          <dgm:bulletEnabled val="1"/>
        </dgm:presLayoutVars>
      </dgm:prSet>
      <dgm:spPr/>
      <dgm:t>
        <a:bodyPr/>
        <a:lstStyle/>
        <a:p>
          <a:endParaRPr lang="es-MX"/>
        </a:p>
      </dgm:t>
    </dgm:pt>
    <dgm:pt modelId="{7FE430A4-7ABE-4F90-94DD-275C77EB4FEE}" type="pres">
      <dgm:prSet presAssocID="{1C822683-86E8-42DA-B9A1-F391B059BD2F}" presName="spacer" presStyleCnt="0"/>
      <dgm:spPr/>
      <dgm:t>
        <a:bodyPr/>
        <a:lstStyle/>
        <a:p>
          <a:endParaRPr lang="es-MX"/>
        </a:p>
      </dgm:t>
    </dgm:pt>
    <dgm:pt modelId="{2732DB6C-7109-4461-BA52-4A28719B674F}" type="pres">
      <dgm:prSet presAssocID="{A8DB30D9-A261-4A67-8408-5445CFDC4970}" presName="comp" presStyleCnt="0"/>
      <dgm:spPr/>
      <dgm:t>
        <a:bodyPr/>
        <a:lstStyle/>
        <a:p>
          <a:endParaRPr lang="es-MX"/>
        </a:p>
      </dgm:t>
    </dgm:pt>
    <dgm:pt modelId="{EFEB2E61-3806-4D09-BBF7-646ECA3C8103}" type="pres">
      <dgm:prSet presAssocID="{A8DB30D9-A261-4A67-8408-5445CFDC4970}" presName="box" presStyleLbl="node1" presStyleIdx="3" presStyleCnt="5" custScaleX="42857" custScaleY="138449" custLinFactY="85999" custLinFactNeighborX="-11004" custLinFactNeighborY="100000"/>
      <dgm:spPr/>
      <dgm:t>
        <a:bodyPr/>
        <a:lstStyle/>
        <a:p>
          <a:endParaRPr lang="es-MX"/>
        </a:p>
      </dgm:t>
    </dgm:pt>
    <dgm:pt modelId="{025E118C-BEC7-46FD-A1D5-446E9B4DEC81}" type="pres">
      <dgm:prSet presAssocID="{A8DB30D9-A261-4A67-8408-5445CFDC4970}" presName="img" presStyleLbl="fgImgPlace1" presStyleIdx="3" presStyleCnt="5" custScaleY="279466" custLinFactX="100000" custLinFactY="100000" custLinFactNeighborX="196180" custLinFactNeighborY="125743"/>
      <dgm:spPr>
        <a:blipFill rotWithShape="0">
          <a:blip xmlns:r="http://schemas.openxmlformats.org/officeDocument/2006/relationships" r:embed="rId4" cstate="screen">
            <a:extLst/>
          </a:blip>
          <a:stretch>
            <a:fillRect/>
          </a:stretch>
        </a:blipFill>
      </dgm:spPr>
      <dgm:t>
        <a:bodyPr/>
        <a:lstStyle/>
        <a:p>
          <a:endParaRPr lang="es-MX"/>
        </a:p>
      </dgm:t>
    </dgm:pt>
    <dgm:pt modelId="{2BB40378-E461-4A80-AD6B-9D6B5279EE4C}" type="pres">
      <dgm:prSet presAssocID="{A8DB30D9-A261-4A67-8408-5445CFDC4970}" presName="text" presStyleLbl="node1" presStyleIdx="3" presStyleCnt="5">
        <dgm:presLayoutVars>
          <dgm:bulletEnabled val="1"/>
        </dgm:presLayoutVars>
      </dgm:prSet>
      <dgm:spPr/>
      <dgm:t>
        <a:bodyPr/>
        <a:lstStyle/>
        <a:p>
          <a:endParaRPr lang="es-MX"/>
        </a:p>
      </dgm:t>
    </dgm:pt>
    <dgm:pt modelId="{0250E06D-3703-4B2F-ADF5-341EAB36BA0D}" type="pres">
      <dgm:prSet presAssocID="{CE603A30-B2E2-4471-9367-BE8B96C566EF}" presName="spacer" presStyleCnt="0"/>
      <dgm:spPr/>
      <dgm:t>
        <a:bodyPr/>
        <a:lstStyle/>
        <a:p>
          <a:endParaRPr lang="es-MX"/>
        </a:p>
      </dgm:t>
    </dgm:pt>
    <dgm:pt modelId="{110A5EE4-BA44-4128-B259-2E282029872F}" type="pres">
      <dgm:prSet presAssocID="{DEFFB63E-1386-46B4-87E5-6F2AA52DF6A2}" presName="comp" presStyleCnt="0"/>
      <dgm:spPr/>
      <dgm:t>
        <a:bodyPr/>
        <a:lstStyle/>
        <a:p>
          <a:endParaRPr lang="es-MX"/>
        </a:p>
      </dgm:t>
    </dgm:pt>
    <dgm:pt modelId="{01423CF8-543D-4FB0-A81B-19191031F4D1}" type="pres">
      <dgm:prSet presAssocID="{DEFFB63E-1386-46B4-87E5-6F2AA52DF6A2}" presName="box" presStyleLbl="node1" presStyleIdx="4" presStyleCnt="5" custScaleX="35238" custLinFactY="-100000" custLinFactNeighborX="-26601" custLinFactNeighborY="-164955"/>
      <dgm:spPr/>
      <dgm:t>
        <a:bodyPr/>
        <a:lstStyle/>
        <a:p>
          <a:endParaRPr lang="es-MX"/>
        </a:p>
      </dgm:t>
    </dgm:pt>
    <dgm:pt modelId="{A738151A-7F44-4621-B9AB-185A17CBE8BB}" type="pres">
      <dgm:prSet presAssocID="{DEFFB63E-1386-46B4-87E5-6F2AA52DF6A2}" presName="img" presStyleLbl="fgImgPlace1" presStyleIdx="4" presStyleCnt="5" custScaleX="71531" custScaleY="335386" custLinFactY="-150329" custLinFactNeighborX="-39242" custLinFactNeighborY="-200000"/>
      <dgm:spPr>
        <a:blipFill rotWithShape="0">
          <a:blip xmlns:r="http://schemas.openxmlformats.org/officeDocument/2006/relationships" r:embed="rId5" cstate="screen">
            <a:extLst/>
          </a:blip>
          <a:stretch>
            <a:fillRect/>
          </a:stretch>
        </a:blipFill>
      </dgm:spPr>
      <dgm:t>
        <a:bodyPr/>
        <a:lstStyle/>
        <a:p>
          <a:endParaRPr lang="es-MX"/>
        </a:p>
      </dgm:t>
    </dgm:pt>
    <dgm:pt modelId="{382C161D-B885-4108-858E-0AB54E064D96}" type="pres">
      <dgm:prSet presAssocID="{DEFFB63E-1386-46B4-87E5-6F2AA52DF6A2}" presName="text" presStyleLbl="node1" presStyleIdx="4" presStyleCnt="5">
        <dgm:presLayoutVars>
          <dgm:bulletEnabled val="1"/>
        </dgm:presLayoutVars>
      </dgm:prSet>
      <dgm:spPr/>
      <dgm:t>
        <a:bodyPr/>
        <a:lstStyle/>
        <a:p>
          <a:endParaRPr lang="es-MX"/>
        </a:p>
      </dgm:t>
    </dgm:pt>
  </dgm:ptLst>
  <dgm:cxnLst>
    <dgm:cxn modelId="{186D4BB8-598E-46B7-B809-51B7BE4A6DD0}" type="presOf" srcId="{DEFFB63E-1386-46B4-87E5-6F2AA52DF6A2}" destId="{382C161D-B885-4108-858E-0AB54E064D96}" srcOrd="1" destOrd="0" presId="urn:microsoft.com/office/officeart/2005/8/layout/vList4#1"/>
    <dgm:cxn modelId="{7C0E1136-98AF-428E-81CE-1F993C5378A2}" type="presOf" srcId="{7C96F0C4-E6E8-407B-AE84-77CC1F26D424}" destId="{C04F33DC-69B1-4FA6-8C86-70D95B242C71}" srcOrd="0" destOrd="0" presId="urn:microsoft.com/office/officeart/2005/8/layout/vList4#1"/>
    <dgm:cxn modelId="{04261FD6-B4E7-4C38-9D09-EAF1B25679FB}" type="presOf" srcId="{02F4722B-556F-46F2-A7ED-1B33AB27405B}" destId="{1E2FF724-0572-44C8-AAD8-34F2EEC7E568}" srcOrd="0" destOrd="0" presId="urn:microsoft.com/office/officeart/2005/8/layout/vList4#1"/>
    <dgm:cxn modelId="{FDE20243-0370-43BF-BBAE-9DFD8E9F0ABC}" srcId="{7C96F0C4-E6E8-407B-AE84-77CC1F26D424}" destId="{934C51F0-F367-404C-849C-5A72809B9E74}" srcOrd="2" destOrd="0" parTransId="{9129F523-0FE3-4EB1-9C85-25748873D298}" sibTransId="{1C822683-86E8-42DA-B9A1-F391B059BD2F}"/>
    <dgm:cxn modelId="{29147549-6868-423A-A365-0B65C045DCB0}" srcId="{7C96F0C4-E6E8-407B-AE84-77CC1F26D424}" destId="{DEFFB63E-1386-46B4-87E5-6F2AA52DF6A2}" srcOrd="4" destOrd="0" parTransId="{9B10ECFA-A63A-4DE6-A17C-A10833D52A0C}" sibTransId="{186B2068-27BC-4DB8-B3C3-99FCE1BAB5A3}"/>
    <dgm:cxn modelId="{AD7376DD-FCCF-4485-893F-EB7FA9301BEE}" type="presOf" srcId="{02F4722B-556F-46F2-A7ED-1B33AB27405B}" destId="{AAD3DEDB-EF32-4A5E-9861-45CA623D49BC}" srcOrd="1" destOrd="0" presId="urn:microsoft.com/office/officeart/2005/8/layout/vList4#1"/>
    <dgm:cxn modelId="{0C77B397-7D5C-4128-ADFD-D2ABE2E350ED}" srcId="{7C96F0C4-E6E8-407B-AE84-77CC1F26D424}" destId="{939DFCBD-A383-45D7-BF83-CDE846047C74}" srcOrd="1" destOrd="0" parTransId="{17893BAF-7F32-4D14-8272-A614942ADEF2}" sibTransId="{296E8296-F718-4591-A54C-008C4C088E09}"/>
    <dgm:cxn modelId="{92135441-A33C-42D2-B88B-C75B5FEBAC76}" type="presOf" srcId="{934C51F0-F367-404C-849C-5A72809B9E74}" destId="{DCE800AA-9AB6-48B5-B272-92530A6C63CF}" srcOrd="1" destOrd="0" presId="urn:microsoft.com/office/officeart/2005/8/layout/vList4#1"/>
    <dgm:cxn modelId="{C0799B40-FF33-4618-A0EC-92638880E894}" type="presOf" srcId="{DEFFB63E-1386-46B4-87E5-6F2AA52DF6A2}" destId="{01423CF8-543D-4FB0-A81B-19191031F4D1}" srcOrd="0" destOrd="0" presId="urn:microsoft.com/office/officeart/2005/8/layout/vList4#1"/>
    <dgm:cxn modelId="{35753781-E590-4FB6-B181-15821A4E3FF5}" type="presOf" srcId="{934C51F0-F367-404C-849C-5A72809B9E74}" destId="{D5ED9652-176B-4334-BBAC-7946AEBF0FAB}" srcOrd="0" destOrd="0" presId="urn:microsoft.com/office/officeart/2005/8/layout/vList4#1"/>
    <dgm:cxn modelId="{241DB35A-5D3E-4BF5-9B7E-58A29DF6DAA4}" type="presOf" srcId="{939DFCBD-A383-45D7-BF83-CDE846047C74}" destId="{84F78DC0-BA2A-416E-B8B0-2809A7374D8A}" srcOrd="0" destOrd="0" presId="urn:microsoft.com/office/officeart/2005/8/layout/vList4#1"/>
    <dgm:cxn modelId="{D705EAE3-9761-4611-B263-AA72C53E285C}" type="presOf" srcId="{A8DB30D9-A261-4A67-8408-5445CFDC4970}" destId="{EFEB2E61-3806-4D09-BBF7-646ECA3C8103}" srcOrd="0" destOrd="0" presId="urn:microsoft.com/office/officeart/2005/8/layout/vList4#1"/>
    <dgm:cxn modelId="{2F4EA4D6-123B-4184-8EC0-DE5BA68058C1}" srcId="{7C96F0C4-E6E8-407B-AE84-77CC1F26D424}" destId="{A8DB30D9-A261-4A67-8408-5445CFDC4970}" srcOrd="3" destOrd="0" parTransId="{9606ECCB-02D3-4249-A9E5-E645CFA81A7A}" sibTransId="{CE603A30-B2E2-4471-9367-BE8B96C566EF}"/>
    <dgm:cxn modelId="{4EBB3AA9-A756-41F6-AF76-A622BA7B8A8A}" type="presOf" srcId="{A8DB30D9-A261-4A67-8408-5445CFDC4970}" destId="{2BB40378-E461-4A80-AD6B-9D6B5279EE4C}" srcOrd="1" destOrd="0" presId="urn:microsoft.com/office/officeart/2005/8/layout/vList4#1"/>
    <dgm:cxn modelId="{D290F0AB-2C6B-4B35-96A9-F95E9B0203F8}" srcId="{7C96F0C4-E6E8-407B-AE84-77CC1F26D424}" destId="{02F4722B-556F-46F2-A7ED-1B33AB27405B}" srcOrd="0" destOrd="0" parTransId="{E7EC31D7-1E4C-44E0-8C75-960B91806FF5}" sibTransId="{166A984A-F670-499D-9AC4-1F0F3F41CA69}"/>
    <dgm:cxn modelId="{F8CA04E0-A63D-4312-9D79-DE158DEE92E4}" type="presOf" srcId="{939DFCBD-A383-45D7-BF83-CDE846047C74}" destId="{F00B4028-A375-46CE-A201-EEB9CB8B1DC1}" srcOrd="1" destOrd="0" presId="urn:microsoft.com/office/officeart/2005/8/layout/vList4#1"/>
    <dgm:cxn modelId="{ADFBFAC1-DE9A-45AE-AB1E-9928D975D44C}" type="presParOf" srcId="{C04F33DC-69B1-4FA6-8C86-70D95B242C71}" destId="{C4AB0002-3BD0-4704-B079-6DC1D2DE60F8}" srcOrd="0" destOrd="0" presId="urn:microsoft.com/office/officeart/2005/8/layout/vList4#1"/>
    <dgm:cxn modelId="{8411072D-213F-435C-BCEF-17FE2E1DCB49}" type="presParOf" srcId="{C4AB0002-3BD0-4704-B079-6DC1D2DE60F8}" destId="{1E2FF724-0572-44C8-AAD8-34F2EEC7E568}" srcOrd="0" destOrd="0" presId="urn:microsoft.com/office/officeart/2005/8/layout/vList4#1"/>
    <dgm:cxn modelId="{29E5C239-97E0-44BE-939A-B8B2121BCB8B}" type="presParOf" srcId="{C4AB0002-3BD0-4704-B079-6DC1D2DE60F8}" destId="{99FC2834-F78A-415E-870C-CCDDE884952F}" srcOrd="1" destOrd="0" presId="urn:microsoft.com/office/officeart/2005/8/layout/vList4#1"/>
    <dgm:cxn modelId="{9A8F29A9-2131-4459-9E22-FB64C49A6D6D}" type="presParOf" srcId="{C4AB0002-3BD0-4704-B079-6DC1D2DE60F8}" destId="{AAD3DEDB-EF32-4A5E-9861-45CA623D49BC}" srcOrd="2" destOrd="0" presId="urn:microsoft.com/office/officeart/2005/8/layout/vList4#1"/>
    <dgm:cxn modelId="{766EEDFD-EBAD-441C-A39B-5BBB584F6537}" type="presParOf" srcId="{C04F33DC-69B1-4FA6-8C86-70D95B242C71}" destId="{ED272714-1A77-45F2-9863-75EC3D1AED45}" srcOrd="1" destOrd="0" presId="urn:microsoft.com/office/officeart/2005/8/layout/vList4#1"/>
    <dgm:cxn modelId="{FA8CA024-8B9C-41C1-8B63-120FC6056947}" type="presParOf" srcId="{C04F33DC-69B1-4FA6-8C86-70D95B242C71}" destId="{527992B4-3A7C-4956-8AC6-51F3BAF60476}" srcOrd="2" destOrd="0" presId="urn:microsoft.com/office/officeart/2005/8/layout/vList4#1"/>
    <dgm:cxn modelId="{EAE47D69-90D4-4101-B675-FF53235D8ABA}" type="presParOf" srcId="{527992B4-3A7C-4956-8AC6-51F3BAF60476}" destId="{84F78DC0-BA2A-416E-B8B0-2809A7374D8A}" srcOrd="0" destOrd="0" presId="urn:microsoft.com/office/officeart/2005/8/layout/vList4#1"/>
    <dgm:cxn modelId="{93762C2D-67A4-46D5-B5BA-9DA4BDA93D56}" type="presParOf" srcId="{527992B4-3A7C-4956-8AC6-51F3BAF60476}" destId="{64935F25-8153-4B53-B55F-BEDE1B15A28D}" srcOrd="1" destOrd="0" presId="urn:microsoft.com/office/officeart/2005/8/layout/vList4#1"/>
    <dgm:cxn modelId="{8A31D9E7-021D-466D-A0D0-13B3703A5100}" type="presParOf" srcId="{527992B4-3A7C-4956-8AC6-51F3BAF60476}" destId="{F00B4028-A375-46CE-A201-EEB9CB8B1DC1}" srcOrd="2" destOrd="0" presId="urn:microsoft.com/office/officeart/2005/8/layout/vList4#1"/>
    <dgm:cxn modelId="{CFAE460C-B0A5-40ED-9AF6-1D53254FBB9D}" type="presParOf" srcId="{C04F33DC-69B1-4FA6-8C86-70D95B242C71}" destId="{A8B4BC4F-344A-4626-9470-DB0441E0EECC}" srcOrd="3" destOrd="0" presId="urn:microsoft.com/office/officeart/2005/8/layout/vList4#1"/>
    <dgm:cxn modelId="{303E84F8-E832-42F3-A2A7-4D5038742695}" type="presParOf" srcId="{C04F33DC-69B1-4FA6-8C86-70D95B242C71}" destId="{A7C8F9D9-B0BB-4F79-93A6-DE658B4C73CF}" srcOrd="4" destOrd="0" presId="urn:microsoft.com/office/officeart/2005/8/layout/vList4#1"/>
    <dgm:cxn modelId="{0AD6EF14-8FEA-4D4A-AAE3-92FC842D863F}" type="presParOf" srcId="{A7C8F9D9-B0BB-4F79-93A6-DE658B4C73CF}" destId="{D5ED9652-176B-4334-BBAC-7946AEBF0FAB}" srcOrd="0" destOrd="0" presId="urn:microsoft.com/office/officeart/2005/8/layout/vList4#1"/>
    <dgm:cxn modelId="{EE151A9D-83C4-49CF-87D8-038EC55DAF71}" type="presParOf" srcId="{A7C8F9D9-B0BB-4F79-93A6-DE658B4C73CF}" destId="{241A96E1-4BC2-4FB8-926C-4E8691B80CCA}" srcOrd="1" destOrd="0" presId="urn:microsoft.com/office/officeart/2005/8/layout/vList4#1"/>
    <dgm:cxn modelId="{AB8C74EB-59CD-44CC-A213-AB70AAFF1B8F}" type="presParOf" srcId="{A7C8F9D9-B0BB-4F79-93A6-DE658B4C73CF}" destId="{DCE800AA-9AB6-48B5-B272-92530A6C63CF}" srcOrd="2" destOrd="0" presId="urn:microsoft.com/office/officeart/2005/8/layout/vList4#1"/>
    <dgm:cxn modelId="{057FBC12-5500-4001-9D81-4AA05426A179}" type="presParOf" srcId="{C04F33DC-69B1-4FA6-8C86-70D95B242C71}" destId="{7FE430A4-7ABE-4F90-94DD-275C77EB4FEE}" srcOrd="5" destOrd="0" presId="urn:microsoft.com/office/officeart/2005/8/layout/vList4#1"/>
    <dgm:cxn modelId="{77B2E66E-0A62-4EE4-85B3-1EA3497A1EA8}" type="presParOf" srcId="{C04F33DC-69B1-4FA6-8C86-70D95B242C71}" destId="{2732DB6C-7109-4461-BA52-4A28719B674F}" srcOrd="6" destOrd="0" presId="urn:microsoft.com/office/officeart/2005/8/layout/vList4#1"/>
    <dgm:cxn modelId="{77FA22D4-E86A-4CA9-955E-6A142D0227E4}" type="presParOf" srcId="{2732DB6C-7109-4461-BA52-4A28719B674F}" destId="{EFEB2E61-3806-4D09-BBF7-646ECA3C8103}" srcOrd="0" destOrd="0" presId="urn:microsoft.com/office/officeart/2005/8/layout/vList4#1"/>
    <dgm:cxn modelId="{1993E080-257D-4524-833E-314BDB1126D2}" type="presParOf" srcId="{2732DB6C-7109-4461-BA52-4A28719B674F}" destId="{025E118C-BEC7-46FD-A1D5-446E9B4DEC81}" srcOrd="1" destOrd="0" presId="urn:microsoft.com/office/officeart/2005/8/layout/vList4#1"/>
    <dgm:cxn modelId="{694C7392-C426-4A4D-B5F2-13DFD6620D3A}" type="presParOf" srcId="{2732DB6C-7109-4461-BA52-4A28719B674F}" destId="{2BB40378-E461-4A80-AD6B-9D6B5279EE4C}" srcOrd="2" destOrd="0" presId="urn:microsoft.com/office/officeart/2005/8/layout/vList4#1"/>
    <dgm:cxn modelId="{B8594639-B452-4BBD-9A9C-ECE20C3C54A1}" type="presParOf" srcId="{C04F33DC-69B1-4FA6-8C86-70D95B242C71}" destId="{0250E06D-3703-4B2F-ADF5-341EAB36BA0D}" srcOrd="7" destOrd="0" presId="urn:microsoft.com/office/officeart/2005/8/layout/vList4#1"/>
    <dgm:cxn modelId="{4378BA53-4251-42C4-9A45-73DEB5D956CB}" type="presParOf" srcId="{C04F33DC-69B1-4FA6-8C86-70D95B242C71}" destId="{110A5EE4-BA44-4128-B259-2E282029872F}" srcOrd="8" destOrd="0" presId="urn:microsoft.com/office/officeart/2005/8/layout/vList4#1"/>
    <dgm:cxn modelId="{30DF3367-3498-44E6-937E-411BAB0696A9}" type="presParOf" srcId="{110A5EE4-BA44-4128-B259-2E282029872F}" destId="{01423CF8-543D-4FB0-A81B-19191031F4D1}" srcOrd="0" destOrd="0" presId="urn:microsoft.com/office/officeart/2005/8/layout/vList4#1"/>
    <dgm:cxn modelId="{B8B9D1EE-BBC6-4322-B4EF-66403BF2AF6E}" type="presParOf" srcId="{110A5EE4-BA44-4128-B259-2E282029872F}" destId="{A738151A-7F44-4621-B9AB-185A17CBE8BB}" srcOrd="1" destOrd="0" presId="urn:microsoft.com/office/officeart/2005/8/layout/vList4#1"/>
    <dgm:cxn modelId="{54629401-A371-4FE4-9E04-04C7FF13E9DF}" type="presParOf" srcId="{110A5EE4-BA44-4128-B259-2E282029872F}" destId="{382C161D-B885-4108-858E-0AB54E064D96}" srcOrd="2" destOrd="0" presId="urn:microsoft.com/office/officeart/2005/8/layout/vList4#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EE1FF-37AA-4006-B834-BB0D41819CAC}" type="doc">
      <dgm:prSet loTypeId="urn:microsoft.com/office/officeart/2005/8/layout/hierarchy4" loCatId="hierarchy" qsTypeId="urn:microsoft.com/office/officeart/2005/8/quickstyle/simple5" qsCatId="simple" csTypeId="urn:microsoft.com/office/officeart/2005/8/colors/accent6_2" csCatId="accent6" phldr="1"/>
      <dgm:spPr/>
      <dgm:t>
        <a:bodyPr/>
        <a:lstStyle/>
        <a:p>
          <a:endParaRPr lang="es-MX"/>
        </a:p>
      </dgm:t>
    </dgm:pt>
    <dgm:pt modelId="{331698EA-14FC-4DBD-8780-F35D7D4694D9}">
      <dgm:prSet phldrT="[Texto]" custT="1"/>
      <dgm:spPr>
        <a:xfrm>
          <a:off x="958" y="411"/>
          <a:ext cx="4412038" cy="393516"/>
        </a:xfrm>
        <a:prstGeom prst="roundRect">
          <a:avLst>
            <a:gd name="adj" fmla="val 10000"/>
          </a:avLst>
        </a:prstGeom>
        <a:gradFill rotWithShape="0">
          <a:gsLst>
            <a:gs pos="0">
              <a:srgbClr val="730E00">
                <a:hueOff val="0"/>
                <a:satOff val="0"/>
                <a:lumOff val="0"/>
                <a:alphaOff val="0"/>
                <a:tint val="83000"/>
                <a:shade val="100000"/>
                <a:alpha val="100000"/>
                <a:hueMod val="100000"/>
                <a:satMod val="220000"/>
                <a:lumMod val="90000"/>
              </a:srgbClr>
            </a:gs>
            <a:gs pos="76000">
              <a:srgbClr val="730E00">
                <a:hueOff val="0"/>
                <a:satOff val="0"/>
                <a:lumOff val="0"/>
                <a:alphaOff val="0"/>
                <a:shade val="100000"/>
              </a:srgbClr>
            </a:gs>
            <a:gs pos="100000">
              <a:srgbClr val="730E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730E00">
              <a:hueOff val="0"/>
              <a:satOff val="0"/>
              <a:lumOff val="0"/>
              <a:alphaOff val="0"/>
            </a:srgbClr>
          </a:contourClr>
        </a:sp3d>
      </dgm:spPr>
      <dgm:t>
        <a:bodyPr/>
        <a:lstStyle/>
        <a:p>
          <a:pPr algn="ctr"/>
          <a:r>
            <a:rPr lang="es-ES" sz="2800" b="1" dirty="0" smtClean="0">
              <a:solidFill>
                <a:sysClr val="window" lastClr="FFFFFF"/>
              </a:solidFill>
              <a:latin typeface="Century Gothic"/>
              <a:ea typeface="+mn-ea"/>
              <a:cs typeface="+mn-cs"/>
            </a:rPr>
            <a:t>Recursos</a:t>
          </a:r>
          <a:endParaRPr lang="es-MX" sz="2800" b="1" dirty="0">
            <a:solidFill>
              <a:sysClr val="window" lastClr="FFFFFF"/>
            </a:solidFill>
            <a:latin typeface="Century Gothic"/>
            <a:ea typeface="+mn-ea"/>
            <a:cs typeface="+mn-cs"/>
          </a:endParaRPr>
        </a:p>
      </dgm:t>
    </dgm:pt>
    <dgm:pt modelId="{E98D3FFB-5F7C-4313-AE88-A8552E04D203}" type="parTrans" cxnId="{D8AA7068-AECE-4477-AA54-CEF47E5117EE}">
      <dgm:prSet/>
      <dgm:spPr/>
      <dgm:t>
        <a:bodyPr/>
        <a:lstStyle/>
        <a:p>
          <a:pPr algn="ctr"/>
          <a:endParaRPr lang="es-MX" b="1"/>
        </a:p>
      </dgm:t>
    </dgm:pt>
    <dgm:pt modelId="{F9890469-8C47-43F1-BFEE-10F218695474}" type="sibTrans" cxnId="{D8AA7068-AECE-4477-AA54-CEF47E5117EE}">
      <dgm:prSet/>
      <dgm:spPr/>
      <dgm:t>
        <a:bodyPr/>
        <a:lstStyle/>
        <a:p>
          <a:pPr algn="ctr"/>
          <a:endParaRPr lang="es-MX" b="1"/>
        </a:p>
      </dgm:t>
    </dgm:pt>
    <dgm:pt modelId="{0042BFC6-726A-4470-A2EA-6B58B4AAAACF}">
      <dgm:prSet phldrT="[Texto]"/>
      <dgm:spPr>
        <a:xfrm>
          <a:off x="5264" y="488552"/>
          <a:ext cx="2139313" cy="953194"/>
        </a:xfrm>
        <a:prstGeom prst="roundRect">
          <a:avLst>
            <a:gd name="adj" fmla="val 10000"/>
          </a:avLst>
        </a:prstGeom>
        <a:gradFill rotWithShape="0">
          <a:gsLst>
            <a:gs pos="0">
              <a:srgbClr val="730E00">
                <a:hueOff val="0"/>
                <a:satOff val="0"/>
                <a:lumOff val="0"/>
                <a:alphaOff val="0"/>
                <a:tint val="83000"/>
                <a:shade val="100000"/>
                <a:alpha val="100000"/>
                <a:hueMod val="100000"/>
                <a:satMod val="220000"/>
                <a:lumMod val="90000"/>
              </a:srgbClr>
            </a:gs>
            <a:gs pos="76000">
              <a:srgbClr val="730E00">
                <a:hueOff val="0"/>
                <a:satOff val="0"/>
                <a:lumOff val="0"/>
                <a:alphaOff val="0"/>
                <a:shade val="100000"/>
              </a:srgbClr>
            </a:gs>
            <a:gs pos="100000">
              <a:srgbClr val="730E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730E00">
              <a:hueOff val="0"/>
              <a:satOff val="0"/>
              <a:lumOff val="0"/>
              <a:alphaOff val="0"/>
            </a:srgbClr>
          </a:contourClr>
        </a:sp3d>
      </dgm:spPr>
      <dgm:t>
        <a:bodyPr/>
        <a:lstStyle/>
        <a:p>
          <a:pPr algn="ctr"/>
          <a:r>
            <a:rPr lang="es-ES" b="1" dirty="0" smtClean="0">
              <a:solidFill>
                <a:sysClr val="window" lastClr="FFFFFF"/>
              </a:solidFill>
              <a:latin typeface="Century Gothic"/>
              <a:ea typeface="+mn-ea"/>
              <a:cs typeface="+mn-cs"/>
            </a:rPr>
            <a:t>Aportación de la Empresa</a:t>
          </a:r>
          <a:endParaRPr lang="es-MX" b="1" dirty="0">
            <a:solidFill>
              <a:sysClr val="window" lastClr="FFFFFF"/>
            </a:solidFill>
            <a:latin typeface="Century Gothic"/>
            <a:ea typeface="+mn-ea"/>
            <a:cs typeface="+mn-cs"/>
          </a:endParaRPr>
        </a:p>
      </dgm:t>
    </dgm:pt>
    <dgm:pt modelId="{98D0B739-B3C6-4707-B27D-1CB659782BC8}" type="parTrans" cxnId="{EEE74689-286F-4AA2-A9D5-8D772B805FD8}">
      <dgm:prSet/>
      <dgm:spPr/>
      <dgm:t>
        <a:bodyPr/>
        <a:lstStyle/>
        <a:p>
          <a:pPr algn="ctr"/>
          <a:endParaRPr lang="es-MX" b="1"/>
        </a:p>
      </dgm:t>
    </dgm:pt>
    <dgm:pt modelId="{15EB19F9-097B-421F-8ACF-EDC60630566C}" type="sibTrans" cxnId="{EEE74689-286F-4AA2-A9D5-8D772B805FD8}">
      <dgm:prSet/>
      <dgm:spPr/>
      <dgm:t>
        <a:bodyPr/>
        <a:lstStyle/>
        <a:p>
          <a:pPr algn="ctr"/>
          <a:endParaRPr lang="es-MX" b="1"/>
        </a:p>
      </dgm:t>
    </dgm:pt>
    <dgm:pt modelId="{440B1FC7-9014-4DC3-8117-A0A447D3EF04}">
      <dgm:prSet phldrT="[Texto]"/>
      <dgm:spPr>
        <a:xfrm>
          <a:off x="5264" y="1536371"/>
          <a:ext cx="2139313" cy="913513"/>
        </a:xfrm>
        <a:prstGeom prst="roundRect">
          <a:avLst>
            <a:gd name="adj" fmla="val 10000"/>
          </a:avLst>
        </a:prstGeom>
        <a:gradFill rotWithShape="0">
          <a:gsLst>
            <a:gs pos="0">
              <a:srgbClr val="730E00">
                <a:hueOff val="0"/>
                <a:satOff val="0"/>
                <a:lumOff val="0"/>
                <a:alphaOff val="0"/>
                <a:tint val="83000"/>
                <a:shade val="100000"/>
                <a:alpha val="100000"/>
                <a:hueMod val="100000"/>
                <a:satMod val="220000"/>
                <a:lumMod val="90000"/>
              </a:srgbClr>
            </a:gs>
            <a:gs pos="76000">
              <a:srgbClr val="730E00">
                <a:hueOff val="0"/>
                <a:satOff val="0"/>
                <a:lumOff val="0"/>
                <a:alphaOff val="0"/>
                <a:shade val="100000"/>
              </a:srgbClr>
            </a:gs>
            <a:gs pos="100000">
              <a:srgbClr val="730E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730E00">
              <a:hueOff val="0"/>
              <a:satOff val="0"/>
              <a:lumOff val="0"/>
              <a:alphaOff val="0"/>
            </a:srgbClr>
          </a:contourClr>
        </a:sp3d>
      </dgm:spPr>
      <dgm:t>
        <a:bodyPr/>
        <a:lstStyle/>
        <a:p>
          <a:pPr algn="ctr"/>
          <a:r>
            <a:rPr lang="es-ES" b="1" dirty="0" smtClean="0">
              <a:solidFill>
                <a:sysClr val="window" lastClr="FFFFFF"/>
              </a:solidFill>
              <a:latin typeface="Century Gothic"/>
              <a:ea typeface="+mn-ea"/>
              <a:cs typeface="+mn-cs"/>
            </a:rPr>
            <a:t>50%</a:t>
          </a:r>
          <a:endParaRPr lang="es-MX" b="1" dirty="0">
            <a:solidFill>
              <a:sysClr val="window" lastClr="FFFFFF"/>
            </a:solidFill>
            <a:latin typeface="Century Gothic"/>
            <a:ea typeface="+mn-ea"/>
            <a:cs typeface="+mn-cs"/>
          </a:endParaRPr>
        </a:p>
      </dgm:t>
    </dgm:pt>
    <dgm:pt modelId="{B51C824D-DAE6-45E6-9362-B2341E91C404}" type="parTrans" cxnId="{125EE4B9-7F06-492D-970D-E037225681F8}">
      <dgm:prSet/>
      <dgm:spPr/>
      <dgm:t>
        <a:bodyPr/>
        <a:lstStyle/>
        <a:p>
          <a:pPr algn="ctr"/>
          <a:endParaRPr lang="es-MX" b="1"/>
        </a:p>
      </dgm:t>
    </dgm:pt>
    <dgm:pt modelId="{7393E9DF-51E8-48EF-A076-96CFFAC27345}" type="sibTrans" cxnId="{125EE4B9-7F06-492D-970D-E037225681F8}">
      <dgm:prSet/>
      <dgm:spPr/>
      <dgm:t>
        <a:bodyPr/>
        <a:lstStyle/>
        <a:p>
          <a:pPr algn="ctr"/>
          <a:endParaRPr lang="es-MX" b="1"/>
        </a:p>
      </dgm:t>
    </dgm:pt>
    <dgm:pt modelId="{1CEE1AC4-A07C-4654-8544-813047131CBE}">
      <dgm:prSet phldrT="[Texto]"/>
      <dgm:spPr>
        <a:xfrm>
          <a:off x="2320026" y="488552"/>
          <a:ext cx="2088663" cy="953194"/>
        </a:xfrm>
        <a:prstGeom prst="roundRect">
          <a:avLst>
            <a:gd name="adj" fmla="val 10000"/>
          </a:avLst>
        </a:prstGeom>
        <a:gradFill rotWithShape="0">
          <a:gsLst>
            <a:gs pos="0">
              <a:srgbClr val="730E00">
                <a:hueOff val="0"/>
                <a:satOff val="0"/>
                <a:lumOff val="0"/>
                <a:alphaOff val="0"/>
                <a:tint val="83000"/>
                <a:shade val="100000"/>
                <a:alpha val="100000"/>
                <a:hueMod val="100000"/>
                <a:satMod val="220000"/>
                <a:lumMod val="90000"/>
              </a:srgbClr>
            </a:gs>
            <a:gs pos="76000">
              <a:srgbClr val="730E00">
                <a:hueOff val="0"/>
                <a:satOff val="0"/>
                <a:lumOff val="0"/>
                <a:alphaOff val="0"/>
                <a:shade val="100000"/>
              </a:srgbClr>
            </a:gs>
            <a:gs pos="100000">
              <a:srgbClr val="730E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730E00">
              <a:hueOff val="0"/>
              <a:satOff val="0"/>
              <a:lumOff val="0"/>
              <a:alphaOff val="0"/>
            </a:srgbClr>
          </a:contourClr>
        </a:sp3d>
      </dgm:spPr>
      <dgm:t>
        <a:bodyPr/>
        <a:lstStyle/>
        <a:p>
          <a:pPr algn="ctr"/>
          <a:r>
            <a:rPr lang="es-ES" b="1" dirty="0" smtClean="0">
              <a:solidFill>
                <a:sysClr val="window" lastClr="FFFFFF"/>
              </a:solidFill>
              <a:latin typeface="Century Gothic"/>
              <a:ea typeface="+mn-ea"/>
              <a:cs typeface="+mn-cs"/>
            </a:rPr>
            <a:t>Aportación del CONACyT</a:t>
          </a:r>
          <a:endParaRPr lang="es-MX" b="1" dirty="0">
            <a:solidFill>
              <a:sysClr val="window" lastClr="FFFFFF"/>
            </a:solidFill>
            <a:latin typeface="Century Gothic"/>
            <a:ea typeface="+mn-ea"/>
            <a:cs typeface="+mn-cs"/>
          </a:endParaRPr>
        </a:p>
      </dgm:t>
    </dgm:pt>
    <dgm:pt modelId="{A5E2A295-41F8-499E-9B83-DC152B16BE2E}" type="parTrans" cxnId="{27B5B707-D4A9-4CBA-8E3C-2E1220F0BFB0}">
      <dgm:prSet/>
      <dgm:spPr/>
      <dgm:t>
        <a:bodyPr/>
        <a:lstStyle/>
        <a:p>
          <a:pPr algn="ctr"/>
          <a:endParaRPr lang="es-MX" b="1"/>
        </a:p>
      </dgm:t>
    </dgm:pt>
    <dgm:pt modelId="{E9F6660F-3E24-403D-83AF-6896570863A4}" type="sibTrans" cxnId="{27B5B707-D4A9-4CBA-8E3C-2E1220F0BFB0}">
      <dgm:prSet/>
      <dgm:spPr/>
      <dgm:t>
        <a:bodyPr/>
        <a:lstStyle/>
        <a:p>
          <a:pPr algn="ctr"/>
          <a:endParaRPr lang="es-MX" b="1"/>
        </a:p>
      </dgm:t>
    </dgm:pt>
    <dgm:pt modelId="{F1E4D99C-79B9-4E38-8008-58B0F2548E2F}">
      <dgm:prSet phldrT="[Texto]"/>
      <dgm:spPr>
        <a:xfrm>
          <a:off x="2320026" y="1536371"/>
          <a:ext cx="2088663" cy="953194"/>
        </a:xfrm>
        <a:prstGeom prst="roundRect">
          <a:avLst>
            <a:gd name="adj" fmla="val 10000"/>
          </a:avLst>
        </a:prstGeom>
        <a:gradFill rotWithShape="0">
          <a:gsLst>
            <a:gs pos="0">
              <a:srgbClr val="730E00">
                <a:hueOff val="0"/>
                <a:satOff val="0"/>
                <a:lumOff val="0"/>
                <a:alphaOff val="0"/>
                <a:tint val="83000"/>
                <a:shade val="100000"/>
                <a:alpha val="100000"/>
                <a:hueMod val="100000"/>
                <a:satMod val="220000"/>
                <a:lumMod val="90000"/>
              </a:srgbClr>
            </a:gs>
            <a:gs pos="76000">
              <a:srgbClr val="730E00">
                <a:hueOff val="0"/>
                <a:satOff val="0"/>
                <a:lumOff val="0"/>
                <a:alphaOff val="0"/>
                <a:shade val="100000"/>
              </a:srgbClr>
            </a:gs>
            <a:gs pos="100000">
              <a:srgbClr val="730E00">
                <a:hueOff val="0"/>
                <a:satOff val="0"/>
                <a:lumOff val="0"/>
                <a:alphaOff val="0"/>
                <a:shade val="93000"/>
                <a:alpha val="100000"/>
                <a:satMod val="100000"/>
                <a:lumMod val="93000"/>
              </a:srgb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rgbClr val="730E00">
              <a:hueOff val="0"/>
              <a:satOff val="0"/>
              <a:lumOff val="0"/>
              <a:alphaOff val="0"/>
            </a:srgbClr>
          </a:contourClr>
        </a:sp3d>
      </dgm:spPr>
      <dgm:t>
        <a:bodyPr/>
        <a:lstStyle/>
        <a:p>
          <a:pPr algn="ctr"/>
          <a:r>
            <a:rPr lang="es-ES" b="1" dirty="0" smtClean="0">
              <a:solidFill>
                <a:sysClr val="window" lastClr="FFFFFF"/>
              </a:solidFill>
              <a:latin typeface="Century Gothic"/>
              <a:ea typeface="+mn-ea"/>
              <a:cs typeface="+mn-cs"/>
            </a:rPr>
            <a:t>50%</a:t>
          </a:r>
          <a:endParaRPr lang="es-MX" b="1" dirty="0">
            <a:solidFill>
              <a:sysClr val="window" lastClr="FFFFFF"/>
            </a:solidFill>
            <a:latin typeface="Century Gothic"/>
            <a:ea typeface="+mn-ea"/>
            <a:cs typeface="+mn-cs"/>
          </a:endParaRPr>
        </a:p>
      </dgm:t>
    </dgm:pt>
    <dgm:pt modelId="{F79161F0-4160-4BB8-94AC-1066A3DA26D3}" type="parTrans" cxnId="{F484898A-A125-4A4F-974A-93E98A7097B5}">
      <dgm:prSet/>
      <dgm:spPr/>
      <dgm:t>
        <a:bodyPr/>
        <a:lstStyle/>
        <a:p>
          <a:pPr algn="ctr"/>
          <a:endParaRPr lang="es-MX" b="1"/>
        </a:p>
      </dgm:t>
    </dgm:pt>
    <dgm:pt modelId="{225D3898-C266-4AB5-8BD6-0FAFF03AC234}" type="sibTrans" cxnId="{F484898A-A125-4A4F-974A-93E98A7097B5}">
      <dgm:prSet/>
      <dgm:spPr/>
      <dgm:t>
        <a:bodyPr/>
        <a:lstStyle/>
        <a:p>
          <a:pPr algn="ctr"/>
          <a:endParaRPr lang="es-MX" b="1"/>
        </a:p>
      </dgm:t>
    </dgm:pt>
    <dgm:pt modelId="{20728308-68B9-4CFC-9475-632A8B4625CC}" type="pres">
      <dgm:prSet presAssocID="{EA9EE1FF-37AA-4006-B834-BB0D41819CAC}" presName="Name0" presStyleCnt="0">
        <dgm:presLayoutVars>
          <dgm:chPref val="1"/>
          <dgm:dir/>
          <dgm:animOne val="branch"/>
          <dgm:animLvl val="lvl"/>
          <dgm:resizeHandles/>
        </dgm:presLayoutVars>
      </dgm:prSet>
      <dgm:spPr/>
      <dgm:t>
        <a:bodyPr/>
        <a:lstStyle/>
        <a:p>
          <a:endParaRPr lang="es-MX"/>
        </a:p>
      </dgm:t>
    </dgm:pt>
    <dgm:pt modelId="{0855D371-2CED-496B-8822-F058A917198F}" type="pres">
      <dgm:prSet presAssocID="{331698EA-14FC-4DBD-8780-F35D7D4694D9}" presName="vertOne" presStyleCnt="0"/>
      <dgm:spPr/>
      <dgm:t>
        <a:bodyPr/>
        <a:lstStyle/>
        <a:p>
          <a:endParaRPr lang="es-MX"/>
        </a:p>
      </dgm:t>
    </dgm:pt>
    <dgm:pt modelId="{079EF8DB-DBFA-45C4-9FAE-EDBF31F68092}" type="pres">
      <dgm:prSet presAssocID="{331698EA-14FC-4DBD-8780-F35D7D4694D9}" presName="txOne" presStyleLbl="node0" presStyleIdx="0" presStyleCnt="1" custScaleY="41284">
        <dgm:presLayoutVars>
          <dgm:chPref val="3"/>
        </dgm:presLayoutVars>
      </dgm:prSet>
      <dgm:spPr/>
      <dgm:t>
        <a:bodyPr/>
        <a:lstStyle/>
        <a:p>
          <a:endParaRPr lang="es-MX"/>
        </a:p>
      </dgm:t>
    </dgm:pt>
    <dgm:pt modelId="{B0FED160-B64A-43B9-8FC6-CF30A1BB25E1}" type="pres">
      <dgm:prSet presAssocID="{331698EA-14FC-4DBD-8780-F35D7D4694D9}" presName="parTransOne" presStyleCnt="0"/>
      <dgm:spPr/>
      <dgm:t>
        <a:bodyPr/>
        <a:lstStyle/>
        <a:p>
          <a:endParaRPr lang="es-MX"/>
        </a:p>
      </dgm:t>
    </dgm:pt>
    <dgm:pt modelId="{D9652E0D-CFC0-444F-8B2A-1BC6963214F7}" type="pres">
      <dgm:prSet presAssocID="{331698EA-14FC-4DBD-8780-F35D7D4694D9}" presName="horzOne" presStyleCnt="0"/>
      <dgm:spPr/>
      <dgm:t>
        <a:bodyPr/>
        <a:lstStyle/>
        <a:p>
          <a:endParaRPr lang="es-MX"/>
        </a:p>
      </dgm:t>
    </dgm:pt>
    <dgm:pt modelId="{CEEEA95A-1FB5-413A-8FE9-EF2710D097CD}" type="pres">
      <dgm:prSet presAssocID="{0042BFC6-726A-4470-A2EA-6B58B4AAAACF}" presName="vertTwo" presStyleCnt="0"/>
      <dgm:spPr/>
      <dgm:t>
        <a:bodyPr/>
        <a:lstStyle/>
        <a:p>
          <a:endParaRPr lang="es-MX"/>
        </a:p>
      </dgm:t>
    </dgm:pt>
    <dgm:pt modelId="{B0E08863-BD7A-462B-9505-F355256D0C91}" type="pres">
      <dgm:prSet presAssocID="{0042BFC6-726A-4470-A2EA-6B58B4AAAACF}" presName="txTwo" presStyleLbl="node2" presStyleIdx="0" presStyleCnt="2">
        <dgm:presLayoutVars>
          <dgm:chPref val="3"/>
        </dgm:presLayoutVars>
      </dgm:prSet>
      <dgm:spPr/>
      <dgm:t>
        <a:bodyPr/>
        <a:lstStyle/>
        <a:p>
          <a:endParaRPr lang="es-MX"/>
        </a:p>
      </dgm:t>
    </dgm:pt>
    <dgm:pt modelId="{1233772F-B5CF-43F1-91C1-26E881ECAC6E}" type="pres">
      <dgm:prSet presAssocID="{0042BFC6-726A-4470-A2EA-6B58B4AAAACF}" presName="parTransTwo" presStyleCnt="0"/>
      <dgm:spPr/>
      <dgm:t>
        <a:bodyPr/>
        <a:lstStyle/>
        <a:p>
          <a:endParaRPr lang="es-MX"/>
        </a:p>
      </dgm:t>
    </dgm:pt>
    <dgm:pt modelId="{748F6458-D934-4BDB-AC3C-63DE53807035}" type="pres">
      <dgm:prSet presAssocID="{0042BFC6-726A-4470-A2EA-6B58B4AAAACF}" presName="horzTwo" presStyleCnt="0"/>
      <dgm:spPr/>
      <dgm:t>
        <a:bodyPr/>
        <a:lstStyle/>
        <a:p>
          <a:endParaRPr lang="es-MX"/>
        </a:p>
      </dgm:t>
    </dgm:pt>
    <dgm:pt modelId="{23CE4D21-CEDA-4B32-8E19-181389D8DB07}" type="pres">
      <dgm:prSet presAssocID="{440B1FC7-9014-4DC3-8117-A0A447D3EF04}" presName="vertThree" presStyleCnt="0"/>
      <dgm:spPr/>
      <dgm:t>
        <a:bodyPr/>
        <a:lstStyle/>
        <a:p>
          <a:endParaRPr lang="es-MX"/>
        </a:p>
      </dgm:t>
    </dgm:pt>
    <dgm:pt modelId="{0A0BEAE3-EBA7-46CA-8217-A824967B17B4}" type="pres">
      <dgm:prSet presAssocID="{440B1FC7-9014-4DC3-8117-A0A447D3EF04}" presName="txThree" presStyleLbl="node3" presStyleIdx="0" presStyleCnt="2" custScaleX="102425" custScaleY="95837">
        <dgm:presLayoutVars>
          <dgm:chPref val="3"/>
        </dgm:presLayoutVars>
      </dgm:prSet>
      <dgm:spPr/>
      <dgm:t>
        <a:bodyPr/>
        <a:lstStyle/>
        <a:p>
          <a:endParaRPr lang="es-MX"/>
        </a:p>
      </dgm:t>
    </dgm:pt>
    <dgm:pt modelId="{120D9EE4-3164-4599-8729-AAEBC1893338}" type="pres">
      <dgm:prSet presAssocID="{440B1FC7-9014-4DC3-8117-A0A447D3EF04}" presName="horzThree" presStyleCnt="0"/>
      <dgm:spPr/>
      <dgm:t>
        <a:bodyPr/>
        <a:lstStyle/>
        <a:p>
          <a:endParaRPr lang="es-MX"/>
        </a:p>
      </dgm:t>
    </dgm:pt>
    <dgm:pt modelId="{5D72B909-321A-44D7-A2DF-7C394A71E39D}" type="pres">
      <dgm:prSet presAssocID="{15EB19F9-097B-421F-8ACF-EDC60630566C}" presName="sibSpaceTwo" presStyleCnt="0"/>
      <dgm:spPr/>
      <dgm:t>
        <a:bodyPr/>
        <a:lstStyle/>
        <a:p>
          <a:endParaRPr lang="es-MX"/>
        </a:p>
      </dgm:t>
    </dgm:pt>
    <dgm:pt modelId="{1DA488FF-8736-4825-824E-D426BF3CBE6B}" type="pres">
      <dgm:prSet presAssocID="{1CEE1AC4-A07C-4654-8544-813047131CBE}" presName="vertTwo" presStyleCnt="0"/>
      <dgm:spPr/>
      <dgm:t>
        <a:bodyPr/>
        <a:lstStyle/>
        <a:p>
          <a:endParaRPr lang="es-MX"/>
        </a:p>
      </dgm:t>
    </dgm:pt>
    <dgm:pt modelId="{8D4F6FAE-64D1-4800-9D22-34F29B1AD6EE}" type="pres">
      <dgm:prSet presAssocID="{1CEE1AC4-A07C-4654-8544-813047131CBE}" presName="txTwo" presStyleLbl="node2" presStyleIdx="1" presStyleCnt="2">
        <dgm:presLayoutVars>
          <dgm:chPref val="3"/>
        </dgm:presLayoutVars>
      </dgm:prSet>
      <dgm:spPr/>
      <dgm:t>
        <a:bodyPr/>
        <a:lstStyle/>
        <a:p>
          <a:endParaRPr lang="es-MX"/>
        </a:p>
      </dgm:t>
    </dgm:pt>
    <dgm:pt modelId="{D2FC2E1E-DDE8-4E30-BA1C-19916C8762B6}" type="pres">
      <dgm:prSet presAssocID="{1CEE1AC4-A07C-4654-8544-813047131CBE}" presName="parTransTwo" presStyleCnt="0"/>
      <dgm:spPr/>
      <dgm:t>
        <a:bodyPr/>
        <a:lstStyle/>
        <a:p>
          <a:endParaRPr lang="es-MX"/>
        </a:p>
      </dgm:t>
    </dgm:pt>
    <dgm:pt modelId="{D67B9A78-6176-4EBE-B38F-63E16E92B967}" type="pres">
      <dgm:prSet presAssocID="{1CEE1AC4-A07C-4654-8544-813047131CBE}" presName="horzTwo" presStyleCnt="0"/>
      <dgm:spPr/>
      <dgm:t>
        <a:bodyPr/>
        <a:lstStyle/>
        <a:p>
          <a:endParaRPr lang="es-MX"/>
        </a:p>
      </dgm:t>
    </dgm:pt>
    <dgm:pt modelId="{309FAFC3-7C8C-49EA-B42C-F481917F7394}" type="pres">
      <dgm:prSet presAssocID="{F1E4D99C-79B9-4E38-8008-58B0F2548E2F}" presName="vertThree" presStyleCnt="0"/>
      <dgm:spPr/>
      <dgm:t>
        <a:bodyPr/>
        <a:lstStyle/>
        <a:p>
          <a:endParaRPr lang="es-MX"/>
        </a:p>
      </dgm:t>
    </dgm:pt>
    <dgm:pt modelId="{E1B2C6C9-CCCA-4BAF-AE8E-248DBBA7FCA4}" type="pres">
      <dgm:prSet presAssocID="{F1E4D99C-79B9-4E38-8008-58B0F2548E2F}" presName="txThree" presStyleLbl="node3" presStyleIdx="1" presStyleCnt="2">
        <dgm:presLayoutVars>
          <dgm:chPref val="3"/>
        </dgm:presLayoutVars>
      </dgm:prSet>
      <dgm:spPr/>
      <dgm:t>
        <a:bodyPr/>
        <a:lstStyle/>
        <a:p>
          <a:endParaRPr lang="es-MX"/>
        </a:p>
      </dgm:t>
    </dgm:pt>
    <dgm:pt modelId="{F3E0102E-8BBD-4D0E-9F1F-DFA1DADA7D13}" type="pres">
      <dgm:prSet presAssocID="{F1E4D99C-79B9-4E38-8008-58B0F2548E2F}" presName="horzThree" presStyleCnt="0"/>
      <dgm:spPr/>
      <dgm:t>
        <a:bodyPr/>
        <a:lstStyle/>
        <a:p>
          <a:endParaRPr lang="es-MX"/>
        </a:p>
      </dgm:t>
    </dgm:pt>
  </dgm:ptLst>
  <dgm:cxnLst>
    <dgm:cxn modelId="{CB3979AE-57B6-4DC0-ABE2-570870840C9C}" type="presOf" srcId="{440B1FC7-9014-4DC3-8117-A0A447D3EF04}" destId="{0A0BEAE3-EBA7-46CA-8217-A824967B17B4}" srcOrd="0" destOrd="0" presId="urn:microsoft.com/office/officeart/2005/8/layout/hierarchy4"/>
    <dgm:cxn modelId="{916E2464-6934-4265-8D96-FEBBE2A003F5}" type="presOf" srcId="{F1E4D99C-79B9-4E38-8008-58B0F2548E2F}" destId="{E1B2C6C9-CCCA-4BAF-AE8E-248DBBA7FCA4}" srcOrd="0" destOrd="0" presId="urn:microsoft.com/office/officeart/2005/8/layout/hierarchy4"/>
    <dgm:cxn modelId="{CF8ACB34-E318-46C0-A1C6-B2723278B685}" type="presOf" srcId="{0042BFC6-726A-4470-A2EA-6B58B4AAAACF}" destId="{B0E08863-BD7A-462B-9505-F355256D0C91}" srcOrd="0" destOrd="0" presId="urn:microsoft.com/office/officeart/2005/8/layout/hierarchy4"/>
    <dgm:cxn modelId="{125EE4B9-7F06-492D-970D-E037225681F8}" srcId="{0042BFC6-726A-4470-A2EA-6B58B4AAAACF}" destId="{440B1FC7-9014-4DC3-8117-A0A447D3EF04}" srcOrd="0" destOrd="0" parTransId="{B51C824D-DAE6-45E6-9362-B2341E91C404}" sibTransId="{7393E9DF-51E8-48EF-A076-96CFFAC27345}"/>
    <dgm:cxn modelId="{27B5B707-D4A9-4CBA-8E3C-2E1220F0BFB0}" srcId="{331698EA-14FC-4DBD-8780-F35D7D4694D9}" destId="{1CEE1AC4-A07C-4654-8544-813047131CBE}" srcOrd="1" destOrd="0" parTransId="{A5E2A295-41F8-499E-9B83-DC152B16BE2E}" sibTransId="{E9F6660F-3E24-403D-83AF-6896570863A4}"/>
    <dgm:cxn modelId="{FE3D51A1-6F92-4A56-8FF2-A3E6FB205269}" type="presOf" srcId="{EA9EE1FF-37AA-4006-B834-BB0D41819CAC}" destId="{20728308-68B9-4CFC-9475-632A8B4625CC}" srcOrd="0" destOrd="0" presId="urn:microsoft.com/office/officeart/2005/8/layout/hierarchy4"/>
    <dgm:cxn modelId="{EEE74689-286F-4AA2-A9D5-8D772B805FD8}" srcId="{331698EA-14FC-4DBD-8780-F35D7D4694D9}" destId="{0042BFC6-726A-4470-A2EA-6B58B4AAAACF}" srcOrd="0" destOrd="0" parTransId="{98D0B739-B3C6-4707-B27D-1CB659782BC8}" sibTransId="{15EB19F9-097B-421F-8ACF-EDC60630566C}"/>
    <dgm:cxn modelId="{D8AA7068-AECE-4477-AA54-CEF47E5117EE}" srcId="{EA9EE1FF-37AA-4006-B834-BB0D41819CAC}" destId="{331698EA-14FC-4DBD-8780-F35D7D4694D9}" srcOrd="0" destOrd="0" parTransId="{E98D3FFB-5F7C-4313-AE88-A8552E04D203}" sibTransId="{F9890469-8C47-43F1-BFEE-10F218695474}"/>
    <dgm:cxn modelId="{9E853619-4375-46AB-ADD4-C611C600123F}" type="presOf" srcId="{331698EA-14FC-4DBD-8780-F35D7D4694D9}" destId="{079EF8DB-DBFA-45C4-9FAE-EDBF31F68092}" srcOrd="0" destOrd="0" presId="urn:microsoft.com/office/officeart/2005/8/layout/hierarchy4"/>
    <dgm:cxn modelId="{9DC0A392-ECC3-4219-967A-35BD2D7C7ACC}" type="presOf" srcId="{1CEE1AC4-A07C-4654-8544-813047131CBE}" destId="{8D4F6FAE-64D1-4800-9D22-34F29B1AD6EE}" srcOrd="0" destOrd="0" presId="urn:microsoft.com/office/officeart/2005/8/layout/hierarchy4"/>
    <dgm:cxn modelId="{F484898A-A125-4A4F-974A-93E98A7097B5}" srcId="{1CEE1AC4-A07C-4654-8544-813047131CBE}" destId="{F1E4D99C-79B9-4E38-8008-58B0F2548E2F}" srcOrd="0" destOrd="0" parTransId="{F79161F0-4160-4BB8-94AC-1066A3DA26D3}" sibTransId="{225D3898-C266-4AB5-8BD6-0FAFF03AC234}"/>
    <dgm:cxn modelId="{6C865AE8-EE66-4BA7-AD38-CB11565C3755}" type="presParOf" srcId="{20728308-68B9-4CFC-9475-632A8B4625CC}" destId="{0855D371-2CED-496B-8822-F058A917198F}" srcOrd="0" destOrd="0" presId="urn:microsoft.com/office/officeart/2005/8/layout/hierarchy4"/>
    <dgm:cxn modelId="{85C9F3B0-C500-42B1-8B62-FB20DFBC8AEE}" type="presParOf" srcId="{0855D371-2CED-496B-8822-F058A917198F}" destId="{079EF8DB-DBFA-45C4-9FAE-EDBF31F68092}" srcOrd="0" destOrd="0" presId="urn:microsoft.com/office/officeart/2005/8/layout/hierarchy4"/>
    <dgm:cxn modelId="{57157541-00E5-4FC5-B243-B70F0AC9F42E}" type="presParOf" srcId="{0855D371-2CED-496B-8822-F058A917198F}" destId="{B0FED160-B64A-43B9-8FC6-CF30A1BB25E1}" srcOrd="1" destOrd="0" presId="urn:microsoft.com/office/officeart/2005/8/layout/hierarchy4"/>
    <dgm:cxn modelId="{5BCF8AFB-7B22-40D6-882A-D2795091A7C2}" type="presParOf" srcId="{0855D371-2CED-496B-8822-F058A917198F}" destId="{D9652E0D-CFC0-444F-8B2A-1BC6963214F7}" srcOrd="2" destOrd="0" presId="urn:microsoft.com/office/officeart/2005/8/layout/hierarchy4"/>
    <dgm:cxn modelId="{EF072E0F-43EA-45FC-9BB2-FEDDEDADD752}" type="presParOf" srcId="{D9652E0D-CFC0-444F-8B2A-1BC6963214F7}" destId="{CEEEA95A-1FB5-413A-8FE9-EF2710D097CD}" srcOrd="0" destOrd="0" presId="urn:microsoft.com/office/officeart/2005/8/layout/hierarchy4"/>
    <dgm:cxn modelId="{1507B4DB-DEF7-4264-996C-57C5513D400B}" type="presParOf" srcId="{CEEEA95A-1FB5-413A-8FE9-EF2710D097CD}" destId="{B0E08863-BD7A-462B-9505-F355256D0C91}" srcOrd="0" destOrd="0" presId="urn:microsoft.com/office/officeart/2005/8/layout/hierarchy4"/>
    <dgm:cxn modelId="{1B3D7EF1-5F96-4392-85FE-1BBA2FF9ECCE}" type="presParOf" srcId="{CEEEA95A-1FB5-413A-8FE9-EF2710D097CD}" destId="{1233772F-B5CF-43F1-91C1-26E881ECAC6E}" srcOrd="1" destOrd="0" presId="urn:microsoft.com/office/officeart/2005/8/layout/hierarchy4"/>
    <dgm:cxn modelId="{C56ED4A5-31F0-4184-9E1B-153D4B45EEC4}" type="presParOf" srcId="{CEEEA95A-1FB5-413A-8FE9-EF2710D097CD}" destId="{748F6458-D934-4BDB-AC3C-63DE53807035}" srcOrd="2" destOrd="0" presId="urn:microsoft.com/office/officeart/2005/8/layout/hierarchy4"/>
    <dgm:cxn modelId="{65853D66-9C91-49F6-A8FB-1295385BB874}" type="presParOf" srcId="{748F6458-D934-4BDB-AC3C-63DE53807035}" destId="{23CE4D21-CEDA-4B32-8E19-181389D8DB07}" srcOrd="0" destOrd="0" presId="urn:microsoft.com/office/officeart/2005/8/layout/hierarchy4"/>
    <dgm:cxn modelId="{338FD8C5-3678-4850-9D0C-10606E4B1493}" type="presParOf" srcId="{23CE4D21-CEDA-4B32-8E19-181389D8DB07}" destId="{0A0BEAE3-EBA7-46CA-8217-A824967B17B4}" srcOrd="0" destOrd="0" presId="urn:microsoft.com/office/officeart/2005/8/layout/hierarchy4"/>
    <dgm:cxn modelId="{2BC79EEF-5D71-4D72-9830-00E8DA677F75}" type="presParOf" srcId="{23CE4D21-CEDA-4B32-8E19-181389D8DB07}" destId="{120D9EE4-3164-4599-8729-AAEBC1893338}" srcOrd="1" destOrd="0" presId="urn:microsoft.com/office/officeart/2005/8/layout/hierarchy4"/>
    <dgm:cxn modelId="{A2125CA7-975E-4D2F-BF79-E54653ADFD22}" type="presParOf" srcId="{D9652E0D-CFC0-444F-8B2A-1BC6963214F7}" destId="{5D72B909-321A-44D7-A2DF-7C394A71E39D}" srcOrd="1" destOrd="0" presId="urn:microsoft.com/office/officeart/2005/8/layout/hierarchy4"/>
    <dgm:cxn modelId="{B7572B29-BDA5-46A4-BF08-D183F7E4C3D9}" type="presParOf" srcId="{D9652E0D-CFC0-444F-8B2A-1BC6963214F7}" destId="{1DA488FF-8736-4825-824E-D426BF3CBE6B}" srcOrd="2" destOrd="0" presId="urn:microsoft.com/office/officeart/2005/8/layout/hierarchy4"/>
    <dgm:cxn modelId="{23FF588D-53AF-4D3E-A868-2D1015EB4344}" type="presParOf" srcId="{1DA488FF-8736-4825-824E-D426BF3CBE6B}" destId="{8D4F6FAE-64D1-4800-9D22-34F29B1AD6EE}" srcOrd="0" destOrd="0" presId="urn:microsoft.com/office/officeart/2005/8/layout/hierarchy4"/>
    <dgm:cxn modelId="{A7BD5EDF-666D-4ABD-8787-F9F49D6C1406}" type="presParOf" srcId="{1DA488FF-8736-4825-824E-D426BF3CBE6B}" destId="{D2FC2E1E-DDE8-4E30-BA1C-19916C8762B6}" srcOrd="1" destOrd="0" presId="urn:microsoft.com/office/officeart/2005/8/layout/hierarchy4"/>
    <dgm:cxn modelId="{CE533B7B-164E-4927-9BD5-F8D7849026B8}" type="presParOf" srcId="{1DA488FF-8736-4825-824E-D426BF3CBE6B}" destId="{D67B9A78-6176-4EBE-B38F-63E16E92B967}" srcOrd="2" destOrd="0" presId="urn:microsoft.com/office/officeart/2005/8/layout/hierarchy4"/>
    <dgm:cxn modelId="{CF702A10-8FB0-4EE0-8C7C-A53F33C7A9CA}" type="presParOf" srcId="{D67B9A78-6176-4EBE-B38F-63E16E92B967}" destId="{309FAFC3-7C8C-49EA-B42C-F481917F7394}" srcOrd="0" destOrd="0" presId="urn:microsoft.com/office/officeart/2005/8/layout/hierarchy4"/>
    <dgm:cxn modelId="{CB688235-C2FB-479C-A8D4-78104C266C51}" type="presParOf" srcId="{309FAFC3-7C8C-49EA-B42C-F481917F7394}" destId="{E1B2C6C9-CCCA-4BAF-AE8E-248DBBA7FCA4}" srcOrd="0" destOrd="0" presId="urn:microsoft.com/office/officeart/2005/8/layout/hierarchy4"/>
    <dgm:cxn modelId="{46AF64A9-B2BC-49F2-87D1-4C4BD6D20E15}" type="presParOf" srcId="{309FAFC3-7C8C-49EA-B42C-F481917F7394}" destId="{F3E0102E-8BBD-4D0E-9F1F-DFA1DADA7D1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EE1FF-37AA-4006-B834-BB0D41819CAC}" type="doc">
      <dgm:prSet loTypeId="urn:microsoft.com/office/officeart/2005/8/layout/hierarchy4" loCatId="hierarchy" qsTypeId="urn:microsoft.com/office/officeart/2005/8/quickstyle/simple4" qsCatId="simple" csTypeId="urn:microsoft.com/office/officeart/2005/8/colors/accent2_2" csCatId="accent2" phldr="1"/>
      <dgm:spPr/>
      <dgm:t>
        <a:bodyPr/>
        <a:lstStyle/>
        <a:p>
          <a:endParaRPr lang="es-MX"/>
        </a:p>
      </dgm:t>
    </dgm:pt>
    <dgm:pt modelId="{331698EA-14FC-4DBD-8780-F35D7D4694D9}">
      <dgm:prSet phldrT="[Texto]" custT="1"/>
      <dgm:spPr/>
      <dgm:t>
        <a:bodyPr/>
        <a:lstStyle/>
        <a:p>
          <a:pPr algn="ctr"/>
          <a:r>
            <a:rPr lang="es-ES" sz="2400" b="1" dirty="0" smtClean="0"/>
            <a:t>Recursos</a:t>
          </a:r>
          <a:endParaRPr lang="es-MX" sz="2400" b="1" dirty="0"/>
        </a:p>
      </dgm:t>
    </dgm:pt>
    <dgm:pt modelId="{E98D3FFB-5F7C-4313-AE88-A8552E04D203}" type="parTrans" cxnId="{D8AA7068-AECE-4477-AA54-CEF47E5117EE}">
      <dgm:prSet/>
      <dgm:spPr/>
      <dgm:t>
        <a:bodyPr/>
        <a:lstStyle/>
        <a:p>
          <a:pPr algn="ctr"/>
          <a:endParaRPr lang="es-MX" sz="2000" b="1"/>
        </a:p>
      </dgm:t>
    </dgm:pt>
    <dgm:pt modelId="{F9890469-8C47-43F1-BFEE-10F218695474}" type="sibTrans" cxnId="{D8AA7068-AECE-4477-AA54-CEF47E5117EE}">
      <dgm:prSet/>
      <dgm:spPr/>
      <dgm:t>
        <a:bodyPr/>
        <a:lstStyle/>
        <a:p>
          <a:pPr algn="ctr"/>
          <a:endParaRPr lang="es-MX" sz="2000" b="1"/>
        </a:p>
      </dgm:t>
    </dgm:pt>
    <dgm:pt modelId="{0042BFC6-726A-4470-A2EA-6B58B4AAAACF}">
      <dgm:prSet phldrT="[Texto]" custT="1"/>
      <dgm:spPr/>
      <dgm:t>
        <a:bodyPr/>
        <a:lstStyle/>
        <a:p>
          <a:pPr algn="ctr"/>
          <a:r>
            <a:rPr lang="es-ES" sz="1800" b="1" dirty="0" smtClean="0"/>
            <a:t>A Fondo Perdido</a:t>
          </a:r>
          <a:endParaRPr lang="es-MX" sz="1800" b="1" dirty="0"/>
        </a:p>
      </dgm:t>
    </dgm:pt>
    <dgm:pt modelId="{98D0B739-B3C6-4707-B27D-1CB659782BC8}" type="parTrans" cxnId="{EEE74689-286F-4AA2-A9D5-8D772B805FD8}">
      <dgm:prSet/>
      <dgm:spPr/>
      <dgm:t>
        <a:bodyPr/>
        <a:lstStyle/>
        <a:p>
          <a:pPr algn="ctr"/>
          <a:endParaRPr lang="es-MX" sz="2000" b="1"/>
        </a:p>
      </dgm:t>
    </dgm:pt>
    <dgm:pt modelId="{15EB19F9-097B-421F-8ACF-EDC60630566C}" type="sibTrans" cxnId="{EEE74689-286F-4AA2-A9D5-8D772B805FD8}">
      <dgm:prSet/>
      <dgm:spPr/>
      <dgm:t>
        <a:bodyPr/>
        <a:lstStyle/>
        <a:p>
          <a:pPr algn="ctr"/>
          <a:endParaRPr lang="es-MX" sz="2000" b="1"/>
        </a:p>
      </dgm:t>
    </dgm:pt>
    <dgm:pt modelId="{440B1FC7-9014-4DC3-8117-A0A447D3EF04}">
      <dgm:prSet phldrT="[Texto]" custT="1"/>
      <dgm:spPr/>
      <dgm:t>
        <a:bodyPr/>
        <a:lstStyle/>
        <a:p>
          <a:pPr algn="ctr"/>
          <a:r>
            <a:rPr lang="es-ES" sz="1800" b="1" dirty="0" smtClean="0"/>
            <a:t>FOMIX JAL</a:t>
          </a:r>
        </a:p>
        <a:p>
          <a:pPr algn="ctr"/>
          <a:r>
            <a:rPr lang="es-ES" sz="1800" b="1" dirty="0" smtClean="0"/>
            <a:t> 50%</a:t>
          </a:r>
          <a:endParaRPr lang="es-MX" sz="1800" b="1" dirty="0"/>
        </a:p>
      </dgm:t>
    </dgm:pt>
    <dgm:pt modelId="{B51C824D-DAE6-45E6-9362-B2341E91C404}" type="parTrans" cxnId="{125EE4B9-7F06-492D-970D-E037225681F8}">
      <dgm:prSet/>
      <dgm:spPr/>
      <dgm:t>
        <a:bodyPr/>
        <a:lstStyle/>
        <a:p>
          <a:pPr algn="ctr"/>
          <a:endParaRPr lang="es-MX" sz="2000" b="1"/>
        </a:p>
      </dgm:t>
    </dgm:pt>
    <dgm:pt modelId="{7393E9DF-51E8-48EF-A076-96CFFAC27345}" type="sibTrans" cxnId="{125EE4B9-7F06-492D-970D-E037225681F8}">
      <dgm:prSet/>
      <dgm:spPr/>
      <dgm:t>
        <a:bodyPr/>
        <a:lstStyle/>
        <a:p>
          <a:pPr algn="ctr"/>
          <a:endParaRPr lang="es-MX" sz="2000" b="1"/>
        </a:p>
      </dgm:t>
    </dgm:pt>
    <dgm:pt modelId="{1CEE1AC4-A07C-4654-8544-813047131CBE}">
      <dgm:prSet phldrT="[Texto]" custT="1"/>
      <dgm:spPr/>
      <dgm:t>
        <a:bodyPr/>
        <a:lstStyle/>
        <a:p>
          <a:pPr algn="ctr"/>
          <a:r>
            <a:rPr lang="es-ES" sz="1800" b="1" dirty="0" smtClean="0"/>
            <a:t>Aportación de la Empresa (líquida)</a:t>
          </a:r>
          <a:endParaRPr lang="es-MX" sz="1800" b="1" dirty="0"/>
        </a:p>
      </dgm:t>
    </dgm:pt>
    <dgm:pt modelId="{A5E2A295-41F8-499E-9B83-DC152B16BE2E}" type="parTrans" cxnId="{27B5B707-D4A9-4CBA-8E3C-2E1220F0BFB0}">
      <dgm:prSet/>
      <dgm:spPr/>
      <dgm:t>
        <a:bodyPr/>
        <a:lstStyle/>
        <a:p>
          <a:pPr algn="ctr"/>
          <a:endParaRPr lang="es-MX" sz="2000" b="1"/>
        </a:p>
      </dgm:t>
    </dgm:pt>
    <dgm:pt modelId="{E9F6660F-3E24-403D-83AF-6896570863A4}" type="sibTrans" cxnId="{27B5B707-D4A9-4CBA-8E3C-2E1220F0BFB0}">
      <dgm:prSet/>
      <dgm:spPr/>
      <dgm:t>
        <a:bodyPr/>
        <a:lstStyle/>
        <a:p>
          <a:pPr algn="ctr"/>
          <a:endParaRPr lang="es-MX" sz="2000" b="1"/>
        </a:p>
      </dgm:t>
    </dgm:pt>
    <dgm:pt modelId="{F1E4D99C-79B9-4E38-8008-58B0F2548E2F}">
      <dgm:prSet phldrT="[Texto]" custT="1"/>
      <dgm:spPr/>
      <dgm:t>
        <a:bodyPr/>
        <a:lstStyle/>
        <a:p>
          <a:pPr algn="ctr"/>
          <a:r>
            <a:rPr lang="es-ES" sz="1800" b="1" dirty="0" smtClean="0"/>
            <a:t>50%</a:t>
          </a:r>
          <a:endParaRPr lang="es-MX" sz="1800" b="1" dirty="0"/>
        </a:p>
      </dgm:t>
    </dgm:pt>
    <dgm:pt modelId="{F79161F0-4160-4BB8-94AC-1066A3DA26D3}" type="parTrans" cxnId="{F484898A-A125-4A4F-974A-93E98A7097B5}">
      <dgm:prSet/>
      <dgm:spPr/>
      <dgm:t>
        <a:bodyPr/>
        <a:lstStyle/>
        <a:p>
          <a:pPr algn="ctr"/>
          <a:endParaRPr lang="es-MX" sz="2000" b="1"/>
        </a:p>
      </dgm:t>
    </dgm:pt>
    <dgm:pt modelId="{225D3898-C266-4AB5-8BD6-0FAFF03AC234}" type="sibTrans" cxnId="{F484898A-A125-4A4F-974A-93E98A7097B5}">
      <dgm:prSet/>
      <dgm:spPr/>
      <dgm:t>
        <a:bodyPr/>
        <a:lstStyle/>
        <a:p>
          <a:pPr algn="ctr"/>
          <a:endParaRPr lang="es-MX" sz="2000" b="1"/>
        </a:p>
      </dgm:t>
    </dgm:pt>
    <dgm:pt modelId="{20728308-68B9-4CFC-9475-632A8B4625CC}" type="pres">
      <dgm:prSet presAssocID="{EA9EE1FF-37AA-4006-B834-BB0D41819CAC}" presName="Name0" presStyleCnt="0">
        <dgm:presLayoutVars>
          <dgm:chPref val="1"/>
          <dgm:dir/>
          <dgm:animOne val="branch"/>
          <dgm:animLvl val="lvl"/>
          <dgm:resizeHandles/>
        </dgm:presLayoutVars>
      </dgm:prSet>
      <dgm:spPr/>
      <dgm:t>
        <a:bodyPr/>
        <a:lstStyle/>
        <a:p>
          <a:endParaRPr lang="es-MX"/>
        </a:p>
      </dgm:t>
    </dgm:pt>
    <dgm:pt modelId="{0855D371-2CED-496B-8822-F058A917198F}" type="pres">
      <dgm:prSet presAssocID="{331698EA-14FC-4DBD-8780-F35D7D4694D9}" presName="vertOne" presStyleCnt="0"/>
      <dgm:spPr/>
      <dgm:t>
        <a:bodyPr/>
        <a:lstStyle/>
        <a:p>
          <a:endParaRPr lang="es-MX"/>
        </a:p>
      </dgm:t>
    </dgm:pt>
    <dgm:pt modelId="{079EF8DB-DBFA-45C4-9FAE-EDBF31F68092}" type="pres">
      <dgm:prSet presAssocID="{331698EA-14FC-4DBD-8780-F35D7D4694D9}" presName="txOne" presStyleLbl="node0" presStyleIdx="0" presStyleCnt="1" custScaleY="41284" custLinFactNeighborX="3370" custLinFactNeighborY="-80411">
        <dgm:presLayoutVars>
          <dgm:chPref val="3"/>
        </dgm:presLayoutVars>
      </dgm:prSet>
      <dgm:spPr/>
      <dgm:t>
        <a:bodyPr/>
        <a:lstStyle/>
        <a:p>
          <a:endParaRPr lang="es-MX"/>
        </a:p>
      </dgm:t>
    </dgm:pt>
    <dgm:pt modelId="{B0FED160-B64A-43B9-8FC6-CF30A1BB25E1}" type="pres">
      <dgm:prSet presAssocID="{331698EA-14FC-4DBD-8780-F35D7D4694D9}" presName="parTransOne" presStyleCnt="0"/>
      <dgm:spPr/>
      <dgm:t>
        <a:bodyPr/>
        <a:lstStyle/>
        <a:p>
          <a:endParaRPr lang="es-MX"/>
        </a:p>
      </dgm:t>
    </dgm:pt>
    <dgm:pt modelId="{D9652E0D-CFC0-444F-8B2A-1BC6963214F7}" type="pres">
      <dgm:prSet presAssocID="{331698EA-14FC-4DBD-8780-F35D7D4694D9}" presName="horzOne" presStyleCnt="0"/>
      <dgm:spPr/>
      <dgm:t>
        <a:bodyPr/>
        <a:lstStyle/>
        <a:p>
          <a:endParaRPr lang="es-MX"/>
        </a:p>
      </dgm:t>
    </dgm:pt>
    <dgm:pt modelId="{CEEEA95A-1FB5-413A-8FE9-EF2710D097CD}" type="pres">
      <dgm:prSet presAssocID="{0042BFC6-726A-4470-A2EA-6B58B4AAAACF}" presName="vertTwo" presStyleCnt="0"/>
      <dgm:spPr/>
      <dgm:t>
        <a:bodyPr/>
        <a:lstStyle/>
        <a:p>
          <a:endParaRPr lang="es-MX"/>
        </a:p>
      </dgm:t>
    </dgm:pt>
    <dgm:pt modelId="{B0E08863-BD7A-462B-9505-F355256D0C91}" type="pres">
      <dgm:prSet presAssocID="{0042BFC6-726A-4470-A2EA-6B58B4AAAACF}" presName="txTwo" presStyleLbl="node2" presStyleIdx="0" presStyleCnt="2">
        <dgm:presLayoutVars>
          <dgm:chPref val="3"/>
        </dgm:presLayoutVars>
      </dgm:prSet>
      <dgm:spPr/>
      <dgm:t>
        <a:bodyPr/>
        <a:lstStyle/>
        <a:p>
          <a:endParaRPr lang="es-MX"/>
        </a:p>
      </dgm:t>
    </dgm:pt>
    <dgm:pt modelId="{1233772F-B5CF-43F1-91C1-26E881ECAC6E}" type="pres">
      <dgm:prSet presAssocID="{0042BFC6-726A-4470-A2EA-6B58B4AAAACF}" presName="parTransTwo" presStyleCnt="0"/>
      <dgm:spPr/>
      <dgm:t>
        <a:bodyPr/>
        <a:lstStyle/>
        <a:p>
          <a:endParaRPr lang="es-MX"/>
        </a:p>
      </dgm:t>
    </dgm:pt>
    <dgm:pt modelId="{748F6458-D934-4BDB-AC3C-63DE53807035}" type="pres">
      <dgm:prSet presAssocID="{0042BFC6-726A-4470-A2EA-6B58B4AAAACF}" presName="horzTwo" presStyleCnt="0"/>
      <dgm:spPr/>
      <dgm:t>
        <a:bodyPr/>
        <a:lstStyle/>
        <a:p>
          <a:endParaRPr lang="es-MX"/>
        </a:p>
      </dgm:t>
    </dgm:pt>
    <dgm:pt modelId="{23CE4D21-CEDA-4B32-8E19-181389D8DB07}" type="pres">
      <dgm:prSet presAssocID="{440B1FC7-9014-4DC3-8117-A0A447D3EF04}" presName="vertThree" presStyleCnt="0"/>
      <dgm:spPr/>
      <dgm:t>
        <a:bodyPr/>
        <a:lstStyle/>
        <a:p>
          <a:endParaRPr lang="es-MX"/>
        </a:p>
      </dgm:t>
    </dgm:pt>
    <dgm:pt modelId="{0A0BEAE3-EBA7-46CA-8217-A824967B17B4}" type="pres">
      <dgm:prSet presAssocID="{440B1FC7-9014-4DC3-8117-A0A447D3EF04}" presName="txThree" presStyleLbl="node3" presStyleIdx="0" presStyleCnt="2" custScaleX="102425" custScaleY="95837">
        <dgm:presLayoutVars>
          <dgm:chPref val="3"/>
        </dgm:presLayoutVars>
      </dgm:prSet>
      <dgm:spPr/>
      <dgm:t>
        <a:bodyPr/>
        <a:lstStyle/>
        <a:p>
          <a:endParaRPr lang="es-MX"/>
        </a:p>
      </dgm:t>
    </dgm:pt>
    <dgm:pt modelId="{120D9EE4-3164-4599-8729-AAEBC1893338}" type="pres">
      <dgm:prSet presAssocID="{440B1FC7-9014-4DC3-8117-A0A447D3EF04}" presName="horzThree" presStyleCnt="0"/>
      <dgm:spPr/>
      <dgm:t>
        <a:bodyPr/>
        <a:lstStyle/>
        <a:p>
          <a:endParaRPr lang="es-MX"/>
        </a:p>
      </dgm:t>
    </dgm:pt>
    <dgm:pt modelId="{5D72B909-321A-44D7-A2DF-7C394A71E39D}" type="pres">
      <dgm:prSet presAssocID="{15EB19F9-097B-421F-8ACF-EDC60630566C}" presName="sibSpaceTwo" presStyleCnt="0"/>
      <dgm:spPr/>
      <dgm:t>
        <a:bodyPr/>
        <a:lstStyle/>
        <a:p>
          <a:endParaRPr lang="es-MX"/>
        </a:p>
      </dgm:t>
    </dgm:pt>
    <dgm:pt modelId="{1DA488FF-8736-4825-824E-D426BF3CBE6B}" type="pres">
      <dgm:prSet presAssocID="{1CEE1AC4-A07C-4654-8544-813047131CBE}" presName="vertTwo" presStyleCnt="0"/>
      <dgm:spPr/>
      <dgm:t>
        <a:bodyPr/>
        <a:lstStyle/>
        <a:p>
          <a:endParaRPr lang="es-MX"/>
        </a:p>
      </dgm:t>
    </dgm:pt>
    <dgm:pt modelId="{8D4F6FAE-64D1-4800-9D22-34F29B1AD6EE}" type="pres">
      <dgm:prSet presAssocID="{1CEE1AC4-A07C-4654-8544-813047131CBE}" presName="txTwo" presStyleLbl="node2" presStyleIdx="1" presStyleCnt="2">
        <dgm:presLayoutVars>
          <dgm:chPref val="3"/>
        </dgm:presLayoutVars>
      </dgm:prSet>
      <dgm:spPr/>
      <dgm:t>
        <a:bodyPr/>
        <a:lstStyle/>
        <a:p>
          <a:endParaRPr lang="es-MX"/>
        </a:p>
      </dgm:t>
    </dgm:pt>
    <dgm:pt modelId="{D2FC2E1E-DDE8-4E30-BA1C-19916C8762B6}" type="pres">
      <dgm:prSet presAssocID="{1CEE1AC4-A07C-4654-8544-813047131CBE}" presName="parTransTwo" presStyleCnt="0"/>
      <dgm:spPr/>
      <dgm:t>
        <a:bodyPr/>
        <a:lstStyle/>
        <a:p>
          <a:endParaRPr lang="es-MX"/>
        </a:p>
      </dgm:t>
    </dgm:pt>
    <dgm:pt modelId="{D67B9A78-6176-4EBE-B38F-63E16E92B967}" type="pres">
      <dgm:prSet presAssocID="{1CEE1AC4-A07C-4654-8544-813047131CBE}" presName="horzTwo" presStyleCnt="0"/>
      <dgm:spPr/>
      <dgm:t>
        <a:bodyPr/>
        <a:lstStyle/>
        <a:p>
          <a:endParaRPr lang="es-MX"/>
        </a:p>
      </dgm:t>
    </dgm:pt>
    <dgm:pt modelId="{309FAFC3-7C8C-49EA-B42C-F481917F7394}" type="pres">
      <dgm:prSet presAssocID="{F1E4D99C-79B9-4E38-8008-58B0F2548E2F}" presName="vertThree" presStyleCnt="0"/>
      <dgm:spPr/>
      <dgm:t>
        <a:bodyPr/>
        <a:lstStyle/>
        <a:p>
          <a:endParaRPr lang="es-MX"/>
        </a:p>
      </dgm:t>
    </dgm:pt>
    <dgm:pt modelId="{E1B2C6C9-CCCA-4BAF-AE8E-248DBBA7FCA4}" type="pres">
      <dgm:prSet presAssocID="{F1E4D99C-79B9-4E38-8008-58B0F2548E2F}" presName="txThree" presStyleLbl="node3" presStyleIdx="1" presStyleCnt="2">
        <dgm:presLayoutVars>
          <dgm:chPref val="3"/>
        </dgm:presLayoutVars>
      </dgm:prSet>
      <dgm:spPr/>
      <dgm:t>
        <a:bodyPr/>
        <a:lstStyle/>
        <a:p>
          <a:endParaRPr lang="es-MX"/>
        </a:p>
      </dgm:t>
    </dgm:pt>
    <dgm:pt modelId="{F3E0102E-8BBD-4D0E-9F1F-DFA1DADA7D13}" type="pres">
      <dgm:prSet presAssocID="{F1E4D99C-79B9-4E38-8008-58B0F2548E2F}" presName="horzThree" presStyleCnt="0"/>
      <dgm:spPr/>
      <dgm:t>
        <a:bodyPr/>
        <a:lstStyle/>
        <a:p>
          <a:endParaRPr lang="es-MX"/>
        </a:p>
      </dgm:t>
    </dgm:pt>
  </dgm:ptLst>
  <dgm:cxnLst>
    <dgm:cxn modelId="{2AB7DC96-02ED-4FDF-85DF-986CCEB92E66}" type="presOf" srcId="{EA9EE1FF-37AA-4006-B834-BB0D41819CAC}" destId="{20728308-68B9-4CFC-9475-632A8B4625CC}" srcOrd="0" destOrd="0" presId="urn:microsoft.com/office/officeart/2005/8/layout/hierarchy4"/>
    <dgm:cxn modelId="{69B5AD98-7F79-43B4-AD96-36904807B3E2}" type="presOf" srcId="{0042BFC6-726A-4470-A2EA-6B58B4AAAACF}" destId="{B0E08863-BD7A-462B-9505-F355256D0C91}" srcOrd="0" destOrd="0" presId="urn:microsoft.com/office/officeart/2005/8/layout/hierarchy4"/>
    <dgm:cxn modelId="{125EE4B9-7F06-492D-970D-E037225681F8}" srcId="{0042BFC6-726A-4470-A2EA-6B58B4AAAACF}" destId="{440B1FC7-9014-4DC3-8117-A0A447D3EF04}" srcOrd="0" destOrd="0" parTransId="{B51C824D-DAE6-45E6-9362-B2341E91C404}" sibTransId="{7393E9DF-51E8-48EF-A076-96CFFAC27345}"/>
    <dgm:cxn modelId="{589C0CC0-D7D4-4920-9B49-B92530F58A0C}" type="presOf" srcId="{F1E4D99C-79B9-4E38-8008-58B0F2548E2F}" destId="{E1B2C6C9-CCCA-4BAF-AE8E-248DBBA7FCA4}" srcOrd="0" destOrd="0" presId="urn:microsoft.com/office/officeart/2005/8/layout/hierarchy4"/>
    <dgm:cxn modelId="{9989A27E-5CF1-4DE3-92C0-5F1DFCF70DE0}" type="presOf" srcId="{331698EA-14FC-4DBD-8780-F35D7D4694D9}" destId="{079EF8DB-DBFA-45C4-9FAE-EDBF31F68092}" srcOrd="0" destOrd="0" presId="urn:microsoft.com/office/officeart/2005/8/layout/hierarchy4"/>
    <dgm:cxn modelId="{27B5B707-D4A9-4CBA-8E3C-2E1220F0BFB0}" srcId="{331698EA-14FC-4DBD-8780-F35D7D4694D9}" destId="{1CEE1AC4-A07C-4654-8544-813047131CBE}" srcOrd="1" destOrd="0" parTransId="{A5E2A295-41F8-499E-9B83-DC152B16BE2E}" sibTransId="{E9F6660F-3E24-403D-83AF-6896570863A4}"/>
    <dgm:cxn modelId="{18306B2A-BC1A-446F-8C97-BD7D724AB83F}" type="presOf" srcId="{440B1FC7-9014-4DC3-8117-A0A447D3EF04}" destId="{0A0BEAE3-EBA7-46CA-8217-A824967B17B4}" srcOrd="0" destOrd="0" presId="urn:microsoft.com/office/officeart/2005/8/layout/hierarchy4"/>
    <dgm:cxn modelId="{EEE74689-286F-4AA2-A9D5-8D772B805FD8}" srcId="{331698EA-14FC-4DBD-8780-F35D7D4694D9}" destId="{0042BFC6-726A-4470-A2EA-6B58B4AAAACF}" srcOrd="0" destOrd="0" parTransId="{98D0B739-B3C6-4707-B27D-1CB659782BC8}" sibTransId="{15EB19F9-097B-421F-8ACF-EDC60630566C}"/>
    <dgm:cxn modelId="{D8AA7068-AECE-4477-AA54-CEF47E5117EE}" srcId="{EA9EE1FF-37AA-4006-B834-BB0D41819CAC}" destId="{331698EA-14FC-4DBD-8780-F35D7D4694D9}" srcOrd="0" destOrd="0" parTransId="{E98D3FFB-5F7C-4313-AE88-A8552E04D203}" sibTransId="{F9890469-8C47-43F1-BFEE-10F218695474}"/>
    <dgm:cxn modelId="{D40484D4-0972-4061-9C85-FA5572A60172}" type="presOf" srcId="{1CEE1AC4-A07C-4654-8544-813047131CBE}" destId="{8D4F6FAE-64D1-4800-9D22-34F29B1AD6EE}" srcOrd="0" destOrd="0" presId="urn:microsoft.com/office/officeart/2005/8/layout/hierarchy4"/>
    <dgm:cxn modelId="{F484898A-A125-4A4F-974A-93E98A7097B5}" srcId="{1CEE1AC4-A07C-4654-8544-813047131CBE}" destId="{F1E4D99C-79B9-4E38-8008-58B0F2548E2F}" srcOrd="0" destOrd="0" parTransId="{F79161F0-4160-4BB8-94AC-1066A3DA26D3}" sibTransId="{225D3898-C266-4AB5-8BD6-0FAFF03AC234}"/>
    <dgm:cxn modelId="{5676CF52-A271-499B-B0E7-90AF9871F87A}" type="presParOf" srcId="{20728308-68B9-4CFC-9475-632A8B4625CC}" destId="{0855D371-2CED-496B-8822-F058A917198F}" srcOrd="0" destOrd="0" presId="urn:microsoft.com/office/officeart/2005/8/layout/hierarchy4"/>
    <dgm:cxn modelId="{652DB3FC-76CF-4D29-A91C-7DA966E3C173}" type="presParOf" srcId="{0855D371-2CED-496B-8822-F058A917198F}" destId="{079EF8DB-DBFA-45C4-9FAE-EDBF31F68092}" srcOrd="0" destOrd="0" presId="urn:microsoft.com/office/officeart/2005/8/layout/hierarchy4"/>
    <dgm:cxn modelId="{3E8661A4-3F11-46BE-B820-2EB8B15F599C}" type="presParOf" srcId="{0855D371-2CED-496B-8822-F058A917198F}" destId="{B0FED160-B64A-43B9-8FC6-CF30A1BB25E1}" srcOrd="1" destOrd="0" presId="urn:microsoft.com/office/officeart/2005/8/layout/hierarchy4"/>
    <dgm:cxn modelId="{0616CA5E-DD78-4638-8B43-4D4C620EFA61}" type="presParOf" srcId="{0855D371-2CED-496B-8822-F058A917198F}" destId="{D9652E0D-CFC0-444F-8B2A-1BC6963214F7}" srcOrd="2" destOrd="0" presId="urn:microsoft.com/office/officeart/2005/8/layout/hierarchy4"/>
    <dgm:cxn modelId="{14132E3C-DA27-44CE-B073-7253A1CB8EE2}" type="presParOf" srcId="{D9652E0D-CFC0-444F-8B2A-1BC6963214F7}" destId="{CEEEA95A-1FB5-413A-8FE9-EF2710D097CD}" srcOrd="0" destOrd="0" presId="urn:microsoft.com/office/officeart/2005/8/layout/hierarchy4"/>
    <dgm:cxn modelId="{AF4C726F-CCA7-4606-9187-8140604DEB1D}" type="presParOf" srcId="{CEEEA95A-1FB5-413A-8FE9-EF2710D097CD}" destId="{B0E08863-BD7A-462B-9505-F355256D0C91}" srcOrd="0" destOrd="0" presId="urn:microsoft.com/office/officeart/2005/8/layout/hierarchy4"/>
    <dgm:cxn modelId="{9C9E4E23-91BF-431E-BD04-CF36735F8F2B}" type="presParOf" srcId="{CEEEA95A-1FB5-413A-8FE9-EF2710D097CD}" destId="{1233772F-B5CF-43F1-91C1-26E881ECAC6E}" srcOrd="1" destOrd="0" presId="urn:microsoft.com/office/officeart/2005/8/layout/hierarchy4"/>
    <dgm:cxn modelId="{2067A621-9014-4E13-967A-A64DD1260549}" type="presParOf" srcId="{CEEEA95A-1FB5-413A-8FE9-EF2710D097CD}" destId="{748F6458-D934-4BDB-AC3C-63DE53807035}" srcOrd="2" destOrd="0" presId="urn:microsoft.com/office/officeart/2005/8/layout/hierarchy4"/>
    <dgm:cxn modelId="{725E0878-BB6C-47C3-B7F6-43C3E9B6F3B8}" type="presParOf" srcId="{748F6458-D934-4BDB-AC3C-63DE53807035}" destId="{23CE4D21-CEDA-4B32-8E19-181389D8DB07}" srcOrd="0" destOrd="0" presId="urn:microsoft.com/office/officeart/2005/8/layout/hierarchy4"/>
    <dgm:cxn modelId="{0E35419A-CDEC-4B8D-875C-50C23AE651AE}" type="presParOf" srcId="{23CE4D21-CEDA-4B32-8E19-181389D8DB07}" destId="{0A0BEAE3-EBA7-46CA-8217-A824967B17B4}" srcOrd="0" destOrd="0" presId="urn:microsoft.com/office/officeart/2005/8/layout/hierarchy4"/>
    <dgm:cxn modelId="{E75B60F4-C47E-4F51-9132-FB78C5F1857D}" type="presParOf" srcId="{23CE4D21-CEDA-4B32-8E19-181389D8DB07}" destId="{120D9EE4-3164-4599-8729-AAEBC1893338}" srcOrd="1" destOrd="0" presId="urn:microsoft.com/office/officeart/2005/8/layout/hierarchy4"/>
    <dgm:cxn modelId="{F8D4DEB8-7BBD-4F12-BAE1-C369CF21A5C8}" type="presParOf" srcId="{D9652E0D-CFC0-444F-8B2A-1BC6963214F7}" destId="{5D72B909-321A-44D7-A2DF-7C394A71E39D}" srcOrd="1" destOrd="0" presId="urn:microsoft.com/office/officeart/2005/8/layout/hierarchy4"/>
    <dgm:cxn modelId="{2D356B10-543D-4491-BF50-533A89CB5036}" type="presParOf" srcId="{D9652E0D-CFC0-444F-8B2A-1BC6963214F7}" destId="{1DA488FF-8736-4825-824E-D426BF3CBE6B}" srcOrd="2" destOrd="0" presId="urn:microsoft.com/office/officeart/2005/8/layout/hierarchy4"/>
    <dgm:cxn modelId="{49BF2496-65E1-4B71-9300-BF5B01F9C75F}" type="presParOf" srcId="{1DA488FF-8736-4825-824E-D426BF3CBE6B}" destId="{8D4F6FAE-64D1-4800-9D22-34F29B1AD6EE}" srcOrd="0" destOrd="0" presId="urn:microsoft.com/office/officeart/2005/8/layout/hierarchy4"/>
    <dgm:cxn modelId="{ADB65FBD-EDDE-4726-8C65-C514C0351635}" type="presParOf" srcId="{1DA488FF-8736-4825-824E-D426BF3CBE6B}" destId="{D2FC2E1E-DDE8-4E30-BA1C-19916C8762B6}" srcOrd="1" destOrd="0" presId="urn:microsoft.com/office/officeart/2005/8/layout/hierarchy4"/>
    <dgm:cxn modelId="{22467F84-DC0E-40A0-921D-6EE17B68439B}" type="presParOf" srcId="{1DA488FF-8736-4825-824E-D426BF3CBE6B}" destId="{D67B9A78-6176-4EBE-B38F-63E16E92B967}" srcOrd="2" destOrd="0" presId="urn:microsoft.com/office/officeart/2005/8/layout/hierarchy4"/>
    <dgm:cxn modelId="{27722262-ADBE-48A1-A4B9-9CDAF637AE17}" type="presParOf" srcId="{D67B9A78-6176-4EBE-B38F-63E16E92B967}" destId="{309FAFC3-7C8C-49EA-B42C-F481917F7394}" srcOrd="0" destOrd="0" presId="urn:microsoft.com/office/officeart/2005/8/layout/hierarchy4"/>
    <dgm:cxn modelId="{3ACAD183-DC59-467D-B8DC-BD4BA4877736}" type="presParOf" srcId="{309FAFC3-7C8C-49EA-B42C-F481917F7394}" destId="{E1B2C6C9-CCCA-4BAF-AE8E-248DBBA7FCA4}" srcOrd="0" destOrd="0" presId="urn:microsoft.com/office/officeart/2005/8/layout/hierarchy4"/>
    <dgm:cxn modelId="{F7B3A679-C542-4A84-806F-B8E317271BBE}" type="presParOf" srcId="{309FAFC3-7C8C-49EA-B42C-F481917F7394}" destId="{F3E0102E-8BBD-4D0E-9F1F-DFA1DADA7D1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62985F-E3C8-41C8-BFD4-455FFE6F224B}">
      <dsp:nvSpPr>
        <dsp:cNvPr id="0" name=""/>
        <dsp:cNvSpPr/>
      </dsp:nvSpPr>
      <dsp:spPr>
        <a:xfrm>
          <a:off x="0" y="4499317"/>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E14349-A611-461B-A0AC-574E0A0B0764}">
      <dsp:nvSpPr>
        <dsp:cNvPr id="0" name=""/>
        <dsp:cNvSpPr/>
      </dsp:nvSpPr>
      <dsp:spPr>
        <a:xfrm>
          <a:off x="0" y="4210918"/>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73C06-AF23-4B1D-A3D0-91047A1344F9}">
      <dsp:nvSpPr>
        <dsp:cNvPr id="0" name=""/>
        <dsp:cNvSpPr/>
      </dsp:nvSpPr>
      <dsp:spPr>
        <a:xfrm>
          <a:off x="0" y="3833216"/>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8A6C6B-A167-48F8-B816-55B8174D8F0A}">
      <dsp:nvSpPr>
        <dsp:cNvPr id="0" name=""/>
        <dsp:cNvSpPr/>
      </dsp:nvSpPr>
      <dsp:spPr>
        <a:xfrm>
          <a:off x="0" y="3455514"/>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3881-B995-412F-AE2D-A8EC328622B3}">
      <dsp:nvSpPr>
        <dsp:cNvPr id="0" name=""/>
        <dsp:cNvSpPr/>
      </dsp:nvSpPr>
      <dsp:spPr>
        <a:xfrm>
          <a:off x="0" y="3167115"/>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D1117F-BB6F-4562-A479-091CB7C3D520}">
      <dsp:nvSpPr>
        <dsp:cNvPr id="0" name=""/>
        <dsp:cNvSpPr/>
      </dsp:nvSpPr>
      <dsp:spPr>
        <a:xfrm>
          <a:off x="0" y="2824948"/>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02B78-2BF2-4AB5-8384-F4D8F6C9946A}">
      <dsp:nvSpPr>
        <dsp:cNvPr id="0" name=""/>
        <dsp:cNvSpPr/>
      </dsp:nvSpPr>
      <dsp:spPr>
        <a:xfrm>
          <a:off x="0" y="2482781"/>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0FCBAF-72D1-4E70-8B41-89BFDBCBC4F3}">
      <dsp:nvSpPr>
        <dsp:cNvPr id="0" name=""/>
        <dsp:cNvSpPr/>
      </dsp:nvSpPr>
      <dsp:spPr>
        <a:xfrm>
          <a:off x="0" y="2194382"/>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675217-0E8E-42C1-AA76-BA72843A5625}">
      <dsp:nvSpPr>
        <dsp:cNvPr id="0" name=""/>
        <dsp:cNvSpPr/>
      </dsp:nvSpPr>
      <dsp:spPr>
        <a:xfrm>
          <a:off x="0" y="1811947"/>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E3708-80E2-4147-A5FB-0FE94AE5638A}">
      <dsp:nvSpPr>
        <dsp:cNvPr id="0" name=""/>
        <dsp:cNvSpPr/>
      </dsp:nvSpPr>
      <dsp:spPr>
        <a:xfrm>
          <a:off x="0" y="1429513"/>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773662-F864-4239-8E4F-2E2E1983190D}">
      <dsp:nvSpPr>
        <dsp:cNvPr id="0" name=""/>
        <dsp:cNvSpPr/>
      </dsp:nvSpPr>
      <dsp:spPr>
        <a:xfrm>
          <a:off x="0" y="1141114"/>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A1778-DB92-41F0-AB71-A336D58FF2EB}">
      <dsp:nvSpPr>
        <dsp:cNvPr id="0" name=""/>
        <dsp:cNvSpPr/>
      </dsp:nvSpPr>
      <dsp:spPr>
        <a:xfrm>
          <a:off x="0" y="852715"/>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23C20-3EAB-4D08-929F-4A97A1CE99CA}">
      <dsp:nvSpPr>
        <dsp:cNvPr id="0" name=""/>
        <dsp:cNvSpPr/>
      </dsp:nvSpPr>
      <dsp:spPr>
        <a:xfrm>
          <a:off x="0" y="564316"/>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4AE18-5396-4AFD-ACA0-03C89E5DACA1}">
      <dsp:nvSpPr>
        <dsp:cNvPr id="0" name=""/>
        <dsp:cNvSpPr/>
      </dsp:nvSpPr>
      <dsp:spPr>
        <a:xfrm>
          <a:off x="0" y="275917"/>
          <a:ext cx="8358214" cy="0"/>
        </a:xfrm>
        <a:prstGeom prst="line">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3EB8CE-DDF8-4198-844E-0C2CE49F610B}">
      <dsp:nvSpPr>
        <dsp:cNvPr id="0" name=""/>
        <dsp:cNvSpPr/>
      </dsp:nvSpPr>
      <dsp:spPr>
        <a:xfrm>
          <a:off x="2173135" y="1252"/>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Comercialización de Investigación y Desarrollo Alberta - Jalisco</a:t>
          </a:r>
          <a:endParaRPr lang="es-MX" sz="1400" b="1" kern="1200" dirty="0">
            <a:solidFill>
              <a:schemeClr val="tx1"/>
            </a:solidFill>
            <a:latin typeface="+mn-lt"/>
          </a:endParaRPr>
        </a:p>
      </dsp:txBody>
      <dsp:txXfrm>
        <a:off x="2173135" y="1252"/>
        <a:ext cx="6185078" cy="274665"/>
      </dsp:txXfrm>
    </dsp:sp>
    <dsp:sp modelId="{D3F50789-3FD3-49B6-B716-95F7261468BA}">
      <dsp:nvSpPr>
        <dsp:cNvPr id="0" name=""/>
        <dsp:cNvSpPr/>
      </dsp:nvSpPr>
      <dsp:spPr>
        <a:xfrm>
          <a:off x="0" y="1252"/>
          <a:ext cx="2173135" cy="274665"/>
        </a:xfrm>
        <a:prstGeom prst="round2SameRect">
          <a:avLst>
            <a:gd name="adj1" fmla="val 16670"/>
            <a:gd name="adj2" fmla="val 0"/>
          </a:avLst>
        </a:prstGeom>
        <a:no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tx1"/>
              </a:solidFill>
              <a:latin typeface="+mj-lt"/>
            </a:rPr>
            <a:t>ALBERTA – JALISCO</a:t>
          </a:r>
          <a:endParaRPr lang="es-MX" sz="1600" b="1" kern="1200" dirty="0">
            <a:solidFill>
              <a:schemeClr val="tx1"/>
            </a:solidFill>
            <a:latin typeface="+mj-lt"/>
          </a:endParaRPr>
        </a:p>
      </dsp:txBody>
      <dsp:txXfrm>
        <a:off x="0" y="1252"/>
        <a:ext cx="2173135" cy="274665"/>
      </dsp:txXfrm>
    </dsp:sp>
    <dsp:sp modelId="{3AD7E08D-01D1-4506-B301-4A2ED0B6E480}">
      <dsp:nvSpPr>
        <dsp:cNvPr id="0" name=""/>
        <dsp:cNvSpPr/>
      </dsp:nvSpPr>
      <dsp:spPr>
        <a:xfrm>
          <a:off x="2173135" y="289651"/>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para el Desarrollo de la Industria del Software </a:t>
          </a:r>
          <a:endParaRPr lang="es-MX" sz="1400" b="1" kern="1200" dirty="0">
            <a:solidFill>
              <a:schemeClr val="tx1"/>
            </a:solidFill>
            <a:latin typeface="+mn-lt"/>
          </a:endParaRPr>
        </a:p>
      </dsp:txBody>
      <dsp:txXfrm>
        <a:off x="2173135" y="289651"/>
        <a:ext cx="6185078" cy="274665"/>
      </dsp:txXfrm>
    </dsp:sp>
    <dsp:sp modelId="{93AA66E2-9DDE-4B7A-8D26-E3189F6A703D}">
      <dsp:nvSpPr>
        <dsp:cNvPr id="0" name=""/>
        <dsp:cNvSpPr/>
      </dsp:nvSpPr>
      <dsp:spPr>
        <a:xfrm>
          <a:off x="0" y="289651"/>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PROSOFT</a:t>
          </a:r>
          <a:endParaRPr lang="es-MX" sz="1800" b="1" kern="1200" dirty="0">
            <a:solidFill>
              <a:schemeClr val="bg1"/>
            </a:solidFill>
            <a:latin typeface="+mj-lt"/>
          </a:endParaRPr>
        </a:p>
      </dsp:txBody>
      <dsp:txXfrm>
        <a:off x="0" y="289651"/>
        <a:ext cx="2173135" cy="274665"/>
      </dsp:txXfrm>
    </dsp:sp>
    <dsp:sp modelId="{3279295C-A847-4F32-ACC5-69AAB189DE88}">
      <dsp:nvSpPr>
        <dsp:cNvPr id="0" name=""/>
        <dsp:cNvSpPr/>
      </dsp:nvSpPr>
      <dsp:spPr>
        <a:xfrm>
          <a:off x="2173135" y="578049"/>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Fondos Sectoriales CONACyT – Secretarías Federales</a:t>
          </a:r>
          <a:endParaRPr lang="es-MX" sz="1400" b="1" kern="1200" dirty="0">
            <a:solidFill>
              <a:schemeClr val="tx1"/>
            </a:solidFill>
            <a:latin typeface="+mn-lt"/>
          </a:endParaRPr>
        </a:p>
      </dsp:txBody>
      <dsp:txXfrm>
        <a:off x="2173135" y="578049"/>
        <a:ext cx="6185078" cy="274665"/>
      </dsp:txXfrm>
    </dsp:sp>
    <dsp:sp modelId="{0A08537B-EB66-43F2-A494-65DD712A9CEA}">
      <dsp:nvSpPr>
        <dsp:cNvPr id="0" name=""/>
        <dsp:cNvSpPr/>
      </dsp:nvSpPr>
      <dsp:spPr>
        <a:xfrm>
          <a:off x="0" y="575418"/>
          <a:ext cx="2173135" cy="274665"/>
        </a:xfrm>
        <a:prstGeom prst="round2SameRect">
          <a:avLst>
            <a:gd name="adj1" fmla="val 1667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tx1"/>
              </a:solidFill>
              <a:latin typeface="+mj-lt"/>
            </a:rPr>
            <a:t>FONDOS</a:t>
          </a:r>
          <a:r>
            <a:rPr lang="es-MX" sz="1600" b="1" kern="1200" dirty="0" smtClean="0">
              <a:solidFill>
                <a:schemeClr val="tx1"/>
              </a:solidFill>
              <a:latin typeface="+mj-lt"/>
            </a:rPr>
            <a:t> </a:t>
          </a:r>
          <a:r>
            <a:rPr lang="es-MX" sz="1400" b="1" kern="1200" dirty="0" smtClean="0">
              <a:solidFill>
                <a:schemeClr val="tx1"/>
              </a:solidFill>
              <a:latin typeface="+mj-lt"/>
            </a:rPr>
            <a:t>SECTORIALES</a:t>
          </a:r>
          <a:endParaRPr lang="es-MX" sz="1600" b="1" kern="1200" dirty="0">
            <a:solidFill>
              <a:schemeClr val="tx1"/>
            </a:solidFill>
            <a:latin typeface="+mj-lt"/>
          </a:endParaRPr>
        </a:p>
      </dsp:txBody>
      <dsp:txXfrm>
        <a:off x="0" y="575418"/>
        <a:ext cx="2173135" cy="274665"/>
      </dsp:txXfrm>
    </dsp:sp>
    <dsp:sp modelId="{6381F41D-2809-4383-9845-6FEBDDA20A87}">
      <dsp:nvSpPr>
        <dsp:cNvPr id="0" name=""/>
        <dsp:cNvSpPr/>
      </dsp:nvSpPr>
      <dsp:spPr>
        <a:xfrm>
          <a:off x="2173135" y="786705"/>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Estímulos a la Innovación  - CONACYT</a:t>
          </a:r>
          <a:endParaRPr lang="es-MX" sz="1400" b="1" kern="1200" dirty="0">
            <a:solidFill>
              <a:schemeClr val="tx1"/>
            </a:solidFill>
            <a:latin typeface="+mn-lt"/>
          </a:endParaRPr>
        </a:p>
      </dsp:txBody>
      <dsp:txXfrm>
        <a:off x="2173135" y="786705"/>
        <a:ext cx="6185078" cy="274665"/>
      </dsp:txXfrm>
    </dsp:sp>
    <dsp:sp modelId="{48A86859-F70F-4679-9ABC-D073AEC7A136}">
      <dsp:nvSpPr>
        <dsp:cNvPr id="0" name=""/>
        <dsp:cNvSpPr/>
      </dsp:nvSpPr>
      <dsp:spPr>
        <a:xfrm>
          <a:off x="0" y="866448"/>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PEI</a:t>
          </a:r>
          <a:endParaRPr lang="es-MX" sz="1800" b="1" kern="1200" dirty="0">
            <a:solidFill>
              <a:schemeClr val="bg1"/>
            </a:solidFill>
            <a:latin typeface="+mj-lt"/>
          </a:endParaRPr>
        </a:p>
      </dsp:txBody>
      <dsp:txXfrm>
        <a:off x="0" y="866448"/>
        <a:ext cx="2173135" cy="274665"/>
      </dsp:txXfrm>
    </dsp:sp>
    <dsp:sp modelId="{4661987F-88DD-4E8C-B751-55D8D6F82435}">
      <dsp:nvSpPr>
        <dsp:cNvPr id="0" name=""/>
        <dsp:cNvSpPr/>
      </dsp:nvSpPr>
      <dsp:spPr>
        <a:xfrm>
          <a:off x="2173135" y="1067959"/>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Fondo CONACyT – Gobierno de Jalisco</a:t>
          </a:r>
          <a:endParaRPr lang="es-MX" sz="1400" b="1" kern="1200" dirty="0">
            <a:solidFill>
              <a:schemeClr val="tx1"/>
            </a:solidFill>
            <a:latin typeface="+mn-lt"/>
          </a:endParaRPr>
        </a:p>
      </dsp:txBody>
      <dsp:txXfrm>
        <a:off x="2173135" y="1067959"/>
        <a:ext cx="6185078" cy="274665"/>
      </dsp:txXfrm>
    </dsp:sp>
    <dsp:sp modelId="{CF05F915-1AAD-4020-A63A-FEDD4ACBD9F1}">
      <dsp:nvSpPr>
        <dsp:cNvPr id="0" name=""/>
        <dsp:cNvSpPr/>
      </dsp:nvSpPr>
      <dsp:spPr>
        <a:xfrm>
          <a:off x="0" y="1154847"/>
          <a:ext cx="2173135" cy="274665"/>
        </a:xfrm>
        <a:prstGeom prst="round2SameRect">
          <a:avLst>
            <a:gd name="adj1" fmla="val 1667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Fondo Mixto</a:t>
          </a:r>
          <a:endParaRPr lang="es-MX" sz="1800" b="1" kern="1200" dirty="0">
            <a:latin typeface="+mj-lt"/>
          </a:endParaRPr>
        </a:p>
      </dsp:txBody>
      <dsp:txXfrm>
        <a:off x="0" y="1154847"/>
        <a:ext cx="2173135" cy="274665"/>
      </dsp:txXfrm>
    </dsp:sp>
    <dsp:sp modelId="{E0D31D1D-58A3-4851-A2F8-BC83654F847E}">
      <dsp:nvSpPr>
        <dsp:cNvPr id="0" name=""/>
        <dsp:cNvSpPr/>
      </dsp:nvSpPr>
      <dsp:spPr>
        <a:xfrm>
          <a:off x="2173135" y="1353727"/>
          <a:ext cx="6185078" cy="462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Incorporación de Jóvenes Jaliscienses con grado de maestría o doctorado</a:t>
          </a:r>
          <a:endParaRPr lang="es-MX" sz="1400" b="1" kern="1200" dirty="0">
            <a:solidFill>
              <a:schemeClr val="tx1"/>
            </a:solidFill>
            <a:latin typeface="+mn-lt"/>
          </a:endParaRPr>
        </a:p>
      </dsp:txBody>
      <dsp:txXfrm>
        <a:off x="2173135" y="1353727"/>
        <a:ext cx="6185078" cy="462737"/>
      </dsp:txXfrm>
    </dsp:sp>
    <dsp:sp modelId="{84774568-B11F-4FF9-9837-FA41BA61BACF}">
      <dsp:nvSpPr>
        <dsp:cNvPr id="0" name=""/>
        <dsp:cNvSpPr/>
      </dsp:nvSpPr>
      <dsp:spPr>
        <a:xfrm>
          <a:off x="0" y="1537282"/>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PROTALENTO</a:t>
          </a:r>
          <a:endParaRPr lang="es-MX" sz="1800" b="1" kern="1200" dirty="0">
            <a:solidFill>
              <a:schemeClr val="bg1"/>
            </a:solidFill>
            <a:latin typeface="+mj-lt"/>
          </a:endParaRPr>
        </a:p>
      </dsp:txBody>
      <dsp:txXfrm>
        <a:off x="0" y="1537282"/>
        <a:ext cx="2173135" cy="274665"/>
      </dsp:txXfrm>
    </dsp:sp>
    <dsp:sp modelId="{BCB64ED9-B0F8-4722-9C61-6E118DA6621B}">
      <dsp:nvSpPr>
        <dsp:cNvPr id="0" name=""/>
        <dsp:cNvSpPr/>
      </dsp:nvSpPr>
      <dsp:spPr>
        <a:xfrm>
          <a:off x="2173135" y="1919716"/>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Apoyo a la Incubación de Empresas  de Tecnologías de Información y Comunicación</a:t>
          </a:r>
          <a:endParaRPr lang="es-MX" sz="1400" b="1" kern="1200" dirty="0">
            <a:solidFill>
              <a:schemeClr val="tx1"/>
            </a:solidFill>
            <a:latin typeface="+mn-lt"/>
          </a:endParaRPr>
        </a:p>
      </dsp:txBody>
      <dsp:txXfrm>
        <a:off x="2173135" y="1919716"/>
        <a:ext cx="6185078" cy="274665"/>
      </dsp:txXfrm>
    </dsp:sp>
    <dsp:sp modelId="{A7A761A3-08C7-4E9F-84F7-3792B8BD94E4}">
      <dsp:nvSpPr>
        <dsp:cNvPr id="0" name=""/>
        <dsp:cNvSpPr/>
      </dsp:nvSpPr>
      <dsp:spPr>
        <a:xfrm>
          <a:off x="0" y="1919716"/>
          <a:ext cx="2173135" cy="274665"/>
        </a:xfrm>
        <a:prstGeom prst="round2SameRect">
          <a:avLst>
            <a:gd name="adj1" fmla="val 1667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INCUBATIC</a:t>
          </a:r>
          <a:endParaRPr lang="es-MX" sz="1800" b="1" kern="1200" dirty="0">
            <a:latin typeface="+mj-lt"/>
          </a:endParaRPr>
        </a:p>
      </dsp:txBody>
      <dsp:txXfrm>
        <a:off x="0" y="1919716"/>
        <a:ext cx="2173135" cy="274665"/>
      </dsp:txXfrm>
    </dsp:sp>
    <dsp:sp modelId="{D90ACC35-C1E3-48F6-8EDE-358DDF73BE43}">
      <dsp:nvSpPr>
        <dsp:cNvPr id="0" name=""/>
        <dsp:cNvSpPr/>
      </dsp:nvSpPr>
      <dsp:spPr>
        <a:xfrm>
          <a:off x="2173135" y="2208115"/>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para el Desarrollo de Prototipos</a:t>
          </a:r>
          <a:endParaRPr lang="es-MX" sz="1400" b="1" kern="1200" dirty="0">
            <a:solidFill>
              <a:schemeClr val="tx1"/>
            </a:solidFill>
            <a:latin typeface="+mn-lt"/>
          </a:endParaRPr>
        </a:p>
      </dsp:txBody>
      <dsp:txXfrm>
        <a:off x="2173135" y="2208115"/>
        <a:ext cx="6185078" cy="274665"/>
      </dsp:txXfrm>
    </dsp:sp>
    <dsp:sp modelId="{3A12B890-8696-4A2D-B67C-2F885BF5CB3F}">
      <dsp:nvSpPr>
        <dsp:cNvPr id="0" name=""/>
        <dsp:cNvSpPr/>
      </dsp:nvSpPr>
      <dsp:spPr>
        <a:xfrm>
          <a:off x="0" y="2208115"/>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PRODEPRO</a:t>
          </a:r>
          <a:endParaRPr lang="es-MX" sz="1800" b="1" kern="1200" dirty="0">
            <a:solidFill>
              <a:schemeClr val="bg1"/>
            </a:solidFill>
            <a:latin typeface="+mj-lt"/>
          </a:endParaRPr>
        </a:p>
      </dsp:txBody>
      <dsp:txXfrm>
        <a:off x="0" y="2208115"/>
        <a:ext cx="2173135" cy="274665"/>
      </dsp:txXfrm>
    </dsp:sp>
    <dsp:sp modelId="{46036592-7493-4885-8F9A-47A30772A296}">
      <dsp:nvSpPr>
        <dsp:cNvPr id="0" name=""/>
        <dsp:cNvSpPr/>
      </dsp:nvSpPr>
      <dsp:spPr>
        <a:xfrm>
          <a:off x="2173135" y="2474607"/>
          <a:ext cx="6185078" cy="382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Difusión y Divulgación de la Ciencia, Tecnología e Innovación</a:t>
          </a:r>
          <a:endParaRPr lang="es-MX" sz="1400" b="1" kern="1200" dirty="0">
            <a:solidFill>
              <a:schemeClr val="tx1"/>
            </a:solidFill>
            <a:latin typeface="+mn-lt"/>
          </a:endParaRPr>
        </a:p>
      </dsp:txBody>
      <dsp:txXfrm>
        <a:off x="2173135" y="2474607"/>
        <a:ext cx="6185078" cy="382202"/>
      </dsp:txXfrm>
    </dsp:sp>
    <dsp:sp modelId="{E8A24524-254A-402A-B28B-3CE64B7485F8}">
      <dsp:nvSpPr>
        <dsp:cNvPr id="0" name=""/>
        <dsp:cNvSpPr/>
      </dsp:nvSpPr>
      <dsp:spPr>
        <a:xfrm>
          <a:off x="0" y="2550282"/>
          <a:ext cx="2173135" cy="274665"/>
        </a:xfrm>
        <a:prstGeom prst="round2SameRect">
          <a:avLst>
            <a:gd name="adj1" fmla="val 16670"/>
            <a:gd name="adj2" fmla="val 0"/>
          </a:avLst>
        </a:prstGeom>
        <a:solidFill>
          <a:schemeClr val="bg1"/>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mj-lt"/>
            </a:rPr>
            <a:t>D&amp;D</a:t>
          </a:r>
          <a:endParaRPr lang="es-MX" sz="1800" b="1" kern="1200" dirty="0">
            <a:solidFill>
              <a:schemeClr val="tx1"/>
            </a:solidFill>
            <a:latin typeface="+mj-lt"/>
          </a:endParaRPr>
        </a:p>
      </dsp:txBody>
      <dsp:txXfrm>
        <a:off x="0" y="2550282"/>
        <a:ext cx="2173135" cy="274665"/>
      </dsp:txXfrm>
    </dsp:sp>
    <dsp:sp modelId="{27558BB4-2D73-431B-A885-F5390E492F18}">
      <dsp:nvSpPr>
        <dsp:cNvPr id="0" name=""/>
        <dsp:cNvSpPr/>
      </dsp:nvSpPr>
      <dsp:spPr>
        <a:xfrm>
          <a:off x="2173135" y="2836742"/>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Fomento a la Propiedad Intelectual</a:t>
          </a:r>
          <a:endParaRPr lang="es-MX" sz="1400" b="1" kern="1200" dirty="0">
            <a:solidFill>
              <a:schemeClr val="tx1"/>
            </a:solidFill>
            <a:latin typeface="+mn-lt"/>
          </a:endParaRPr>
        </a:p>
      </dsp:txBody>
      <dsp:txXfrm>
        <a:off x="2173135" y="2836742"/>
        <a:ext cx="6185078" cy="274665"/>
      </dsp:txXfrm>
    </dsp:sp>
    <dsp:sp modelId="{E72D9A19-ED44-4114-BC1E-5F2F5053EB5B}">
      <dsp:nvSpPr>
        <dsp:cNvPr id="0" name=""/>
        <dsp:cNvSpPr/>
      </dsp:nvSpPr>
      <dsp:spPr>
        <a:xfrm>
          <a:off x="0" y="2892450"/>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PROPIN</a:t>
          </a:r>
          <a:endParaRPr lang="es-MX" sz="1800" b="1" kern="1200" dirty="0">
            <a:solidFill>
              <a:schemeClr val="bg1"/>
            </a:solidFill>
            <a:latin typeface="+mj-lt"/>
          </a:endParaRPr>
        </a:p>
      </dsp:txBody>
      <dsp:txXfrm>
        <a:off x="0" y="2892450"/>
        <a:ext cx="2173135" cy="274665"/>
      </dsp:txXfrm>
    </dsp:sp>
    <dsp:sp modelId="{39645543-701C-4175-902B-C54709206EE2}">
      <dsp:nvSpPr>
        <dsp:cNvPr id="0" name=""/>
        <dsp:cNvSpPr/>
      </dsp:nvSpPr>
      <dsp:spPr>
        <a:xfrm>
          <a:off x="2173135" y="3105277"/>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Cluster's de Ciencia, Tecnología e Innovación</a:t>
          </a:r>
          <a:endParaRPr lang="es-MX" sz="1400" b="1" kern="1200" dirty="0">
            <a:solidFill>
              <a:schemeClr val="tx1"/>
            </a:solidFill>
            <a:latin typeface="+mn-lt"/>
          </a:endParaRPr>
        </a:p>
      </dsp:txBody>
      <dsp:txXfrm>
        <a:off x="2173135" y="3105277"/>
        <a:ext cx="6185078" cy="274665"/>
      </dsp:txXfrm>
    </dsp:sp>
    <dsp:sp modelId="{76FC5A90-C9CF-48EB-B15A-F9A834DDC805}">
      <dsp:nvSpPr>
        <dsp:cNvPr id="0" name=""/>
        <dsp:cNvSpPr/>
      </dsp:nvSpPr>
      <dsp:spPr>
        <a:xfrm>
          <a:off x="0" y="3180849"/>
          <a:ext cx="2173135" cy="274665"/>
        </a:xfrm>
        <a:prstGeom prst="round2SameRect">
          <a:avLst>
            <a:gd name="adj1" fmla="val 16670"/>
            <a:gd name="adj2" fmla="val 0"/>
          </a:avLst>
        </a:prstGeom>
        <a:solidFill>
          <a:schemeClr val="bg1"/>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latin typeface="+mj-lt"/>
            </a:rPr>
            <a:t>CLUSTERS</a:t>
          </a:r>
          <a:endParaRPr lang="es-MX" sz="1800" b="1" kern="1200" dirty="0">
            <a:solidFill>
              <a:schemeClr val="tx1"/>
            </a:solidFill>
            <a:latin typeface="+mj-lt"/>
          </a:endParaRPr>
        </a:p>
      </dsp:txBody>
      <dsp:txXfrm>
        <a:off x="0" y="3180849"/>
        <a:ext cx="2173135" cy="274665"/>
      </dsp:txXfrm>
    </dsp:sp>
    <dsp:sp modelId="{5B853F60-B46A-4E37-BDE1-D7B5C1ED566A}">
      <dsp:nvSpPr>
        <dsp:cNvPr id="0" name=""/>
        <dsp:cNvSpPr/>
      </dsp:nvSpPr>
      <dsp:spPr>
        <a:xfrm>
          <a:off x="2173135" y="3380610"/>
          <a:ext cx="6185078" cy="453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Programa de Desarrollo de Aplicaciones Móviles con Alto Impacto Social Y Ambiental Jalisco</a:t>
          </a:r>
          <a:endParaRPr lang="es-MX" sz="1400" b="1" kern="1200" dirty="0">
            <a:solidFill>
              <a:schemeClr val="tx1"/>
            </a:solidFill>
            <a:latin typeface="+mn-lt"/>
          </a:endParaRPr>
        </a:p>
      </dsp:txBody>
      <dsp:txXfrm>
        <a:off x="2173135" y="3380610"/>
        <a:ext cx="6185078" cy="453272"/>
      </dsp:txXfrm>
    </dsp:sp>
    <dsp:sp modelId="{E3862657-6C21-4A74-8961-7F897B7C1115}">
      <dsp:nvSpPr>
        <dsp:cNvPr id="0" name=""/>
        <dsp:cNvSpPr/>
      </dsp:nvSpPr>
      <dsp:spPr>
        <a:xfrm>
          <a:off x="0" y="3558551"/>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latin typeface="+mj-lt"/>
            </a:rPr>
            <a:t>APPS </a:t>
          </a:r>
          <a:r>
            <a:rPr lang="es-MX" sz="1800" b="1" kern="1200" dirty="0" smtClean="0">
              <a:solidFill>
                <a:schemeClr val="bg1"/>
              </a:solidFill>
              <a:latin typeface="+mn-lt"/>
            </a:rPr>
            <a:t>2015</a:t>
          </a:r>
          <a:endParaRPr lang="es-MX" sz="1800" b="1" kern="1200" dirty="0">
            <a:solidFill>
              <a:schemeClr val="bg1"/>
            </a:solidFill>
            <a:latin typeface="+mn-lt"/>
          </a:endParaRPr>
        </a:p>
      </dsp:txBody>
      <dsp:txXfrm>
        <a:off x="0" y="3558551"/>
        <a:ext cx="2173135" cy="274665"/>
      </dsp:txXfrm>
    </dsp:sp>
    <dsp:sp modelId="{70FE598A-8960-4706-ADC0-F9E21148EA40}">
      <dsp:nvSpPr>
        <dsp:cNvPr id="0" name=""/>
        <dsp:cNvSpPr/>
      </dsp:nvSpPr>
      <dsp:spPr>
        <a:xfrm>
          <a:off x="2173135" y="3896734"/>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Fondos Regionales</a:t>
          </a:r>
          <a:endParaRPr lang="es-MX" sz="1400" b="1" kern="1200" dirty="0">
            <a:solidFill>
              <a:schemeClr val="tx1"/>
            </a:solidFill>
            <a:latin typeface="+mn-lt"/>
          </a:endParaRPr>
        </a:p>
      </dsp:txBody>
      <dsp:txXfrm>
        <a:off x="2173135" y="3896734"/>
        <a:ext cx="6185078" cy="274665"/>
      </dsp:txXfrm>
    </dsp:sp>
    <dsp:sp modelId="{59432271-838C-462A-AA54-20586C91CC77}">
      <dsp:nvSpPr>
        <dsp:cNvPr id="0" name=""/>
        <dsp:cNvSpPr/>
      </dsp:nvSpPr>
      <dsp:spPr>
        <a:xfrm>
          <a:off x="0" y="3936253"/>
          <a:ext cx="2173135" cy="274665"/>
        </a:xfrm>
        <a:prstGeom prst="round2SameRect">
          <a:avLst>
            <a:gd name="adj1" fmla="val 1667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MX" sz="1800" b="1" kern="1200" dirty="0" smtClean="0">
              <a:latin typeface="+mj-lt"/>
            </a:rPr>
            <a:t>FORDECyT</a:t>
          </a:r>
          <a:endParaRPr lang="es-MX" sz="1800" b="1" kern="1200" dirty="0">
            <a:latin typeface="+mj-lt"/>
          </a:endParaRPr>
        </a:p>
      </dsp:txBody>
      <dsp:txXfrm>
        <a:off x="0" y="3936253"/>
        <a:ext cx="2173135" cy="274665"/>
      </dsp:txXfrm>
    </dsp:sp>
    <dsp:sp modelId="{502E7540-2EDC-4084-A95D-9341CD1A0B23}">
      <dsp:nvSpPr>
        <dsp:cNvPr id="0" name=""/>
        <dsp:cNvSpPr/>
      </dsp:nvSpPr>
      <dsp:spPr>
        <a:xfrm>
          <a:off x="2173135" y="4224652"/>
          <a:ext cx="6185078" cy="274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pPr>
          <a:r>
            <a:rPr lang="es-MX" sz="1400" b="1" kern="1200" dirty="0" smtClean="0">
              <a:solidFill>
                <a:schemeClr val="tx1"/>
              </a:solidFill>
              <a:latin typeface="+mn-lt"/>
            </a:rPr>
            <a:t>Becas CONACYT-Gobierno del Estado de Jalisco</a:t>
          </a:r>
        </a:p>
      </dsp:txBody>
      <dsp:txXfrm>
        <a:off x="2173135" y="4224652"/>
        <a:ext cx="6185078" cy="274665"/>
      </dsp:txXfrm>
    </dsp:sp>
    <dsp:sp modelId="{BB333536-640C-4133-8614-4BFE545E6C12}">
      <dsp:nvSpPr>
        <dsp:cNvPr id="0" name=""/>
        <dsp:cNvSpPr/>
      </dsp:nvSpPr>
      <dsp:spPr>
        <a:xfrm>
          <a:off x="0" y="4224652"/>
          <a:ext cx="2173135" cy="274665"/>
        </a:xfrm>
        <a:prstGeom prst="round2SameRect">
          <a:avLst>
            <a:gd name="adj1" fmla="val 16670"/>
            <a:gd name="adj2" fmla="val 0"/>
          </a:avLst>
        </a:prstGeom>
        <a:solidFill>
          <a:srgbClr val="C00000"/>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MX" sz="1400" b="1" kern="1200" dirty="0" smtClean="0">
              <a:solidFill>
                <a:schemeClr val="bg1"/>
              </a:solidFill>
              <a:latin typeface="+mj-lt"/>
            </a:rPr>
            <a:t>BECAS AL EXTRANEJRO</a:t>
          </a:r>
        </a:p>
      </dsp:txBody>
      <dsp:txXfrm>
        <a:off x="0" y="4224652"/>
        <a:ext cx="2173135" cy="2746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9EF8DB-DBFA-45C4-9FAE-EDBF31F68092}">
      <dsp:nvSpPr>
        <dsp:cNvPr id="0" name=""/>
        <dsp:cNvSpPr/>
      </dsp:nvSpPr>
      <dsp:spPr>
        <a:xfrm>
          <a:off x="2793" y="361"/>
          <a:ext cx="4698596" cy="41165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t>Recursos</a:t>
          </a:r>
          <a:endParaRPr lang="es-MX" sz="2800" b="1" kern="1200" dirty="0"/>
        </a:p>
      </dsp:txBody>
      <dsp:txXfrm>
        <a:off x="2793" y="361"/>
        <a:ext cx="4698596" cy="411653"/>
      </dsp:txXfrm>
    </dsp:sp>
    <dsp:sp modelId="{B0E08863-BD7A-462B-9505-F355256D0C91}">
      <dsp:nvSpPr>
        <dsp:cNvPr id="0" name=""/>
        <dsp:cNvSpPr/>
      </dsp:nvSpPr>
      <dsp:spPr>
        <a:xfrm>
          <a:off x="7379" y="512732"/>
          <a:ext cx="2905159" cy="9971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A Fondo Perdido</a:t>
          </a:r>
          <a:endParaRPr lang="es-MX" sz="2000" b="1" kern="1200" dirty="0"/>
        </a:p>
      </dsp:txBody>
      <dsp:txXfrm>
        <a:off x="7379" y="512732"/>
        <a:ext cx="2905159" cy="997126"/>
      </dsp:txXfrm>
    </dsp:sp>
    <dsp:sp modelId="{6FA5225C-E0EF-4CF5-9502-68AEC03A7426}">
      <dsp:nvSpPr>
        <dsp:cNvPr id="0" name=""/>
        <dsp:cNvSpPr/>
      </dsp:nvSpPr>
      <dsp:spPr>
        <a:xfrm>
          <a:off x="0" y="1610937"/>
          <a:ext cx="1319302" cy="9971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Federación</a:t>
          </a:r>
          <a:r>
            <a:rPr lang="es-ES" sz="1800" b="1" kern="1200" dirty="0" smtClean="0"/>
            <a:t> </a:t>
          </a:r>
        </a:p>
        <a:p>
          <a:pPr lvl="0" algn="ctr" defTabSz="711200">
            <a:lnSpc>
              <a:spcPct val="90000"/>
            </a:lnSpc>
            <a:spcBef>
              <a:spcPct val="0"/>
            </a:spcBef>
            <a:spcAft>
              <a:spcPct val="35000"/>
            </a:spcAft>
          </a:pPr>
          <a:r>
            <a:rPr lang="es-ES" sz="1800" b="1" kern="1200" dirty="0" smtClean="0"/>
            <a:t>25%</a:t>
          </a:r>
          <a:endParaRPr lang="es-MX" sz="1800" b="1" kern="1200" dirty="0"/>
        </a:p>
      </dsp:txBody>
      <dsp:txXfrm>
        <a:off x="0" y="1610937"/>
        <a:ext cx="1319302" cy="997126"/>
      </dsp:txXfrm>
    </dsp:sp>
    <dsp:sp modelId="{0A0BEAE3-EBA7-46CA-8217-A824967B17B4}">
      <dsp:nvSpPr>
        <dsp:cNvPr id="0" name=""/>
        <dsp:cNvSpPr/>
      </dsp:nvSpPr>
      <dsp:spPr>
        <a:xfrm>
          <a:off x="1395814" y="1610576"/>
          <a:ext cx="1516724" cy="9971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smtClean="0"/>
            <a:t>Estado (</a:t>
          </a:r>
          <a:r>
            <a:rPr lang="es-ES" sz="1600" b="1" kern="1200" dirty="0" err="1" smtClean="0"/>
            <a:t>COECyTJAL</a:t>
          </a:r>
          <a:r>
            <a:rPr lang="es-ES" sz="1600" b="1" kern="1200" dirty="0" smtClean="0"/>
            <a:t>)</a:t>
          </a:r>
        </a:p>
        <a:p>
          <a:pPr lvl="0" algn="ctr" defTabSz="711200">
            <a:lnSpc>
              <a:spcPct val="90000"/>
            </a:lnSpc>
            <a:spcBef>
              <a:spcPct val="0"/>
            </a:spcBef>
            <a:spcAft>
              <a:spcPct val="35000"/>
            </a:spcAft>
          </a:pPr>
          <a:r>
            <a:rPr lang="es-ES" sz="1800" b="1" kern="1200" dirty="0" smtClean="0"/>
            <a:t> 25%</a:t>
          </a:r>
          <a:endParaRPr lang="es-MX" sz="1800" b="1" kern="1200" dirty="0"/>
        </a:p>
      </dsp:txBody>
      <dsp:txXfrm>
        <a:off x="1395814" y="1610576"/>
        <a:ext cx="1516724" cy="997126"/>
      </dsp:txXfrm>
    </dsp:sp>
    <dsp:sp modelId="{8D4F6FAE-64D1-4800-9D22-34F29B1AD6EE}">
      <dsp:nvSpPr>
        <dsp:cNvPr id="0" name=""/>
        <dsp:cNvSpPr/>
      </dsp:nvSpPr>
      <dsp:spPr>
        <a:xfrm>
          <a:off x="3050803" y="512732"/>
          <a:ext cx="1646001" cy="9971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t>Aportación de la Empresa</a:t>
          </a:r>
        </a:p>
        <a:p>
          <a:pPr lvl="0" algn="ctr" defTabSz="755650">
            <a:lnSpc>
              <a:spcPct val="90000"/>
            </a:lnSpc>
            <a:spcBef>
              <a:spcPct val="0"/>
            </a:spcBef>
            <a:spcAft>
              <a:spcPct val="35000"/>
            </a:spcAft>
          </a:pPr>
          <a:r>
            <a:rPr lang="es-ES" sz="1600" b="1" kern="1200" dirty="0" smtClean="0"/>
            <a:t>(líquida)</a:t>
          </a:r>
        </a:p>
      </dsp:txBody>
      <dsp:txXfrm>
        <a:off x="3050803" y="512732"/>
        <a:ext cx="1646001" cy="997126"/>
      </dsp:txXfrm>
    </dsp:sp>
    <dsp:sp modelId="{E1B2C6C9-CCCA-4BAF-AE8E-248DBBA7FCA4}">
      <dsp:nvSpPr>
        <dsp:cNvPr id="0" name=""/>
        <dsp:cNvSpPr/>
      </dsp:nvSpPr>
      <dsp:spPr>
        <a:xfrm>
          <a:off x="3050803" y="1610576"/>
          <a:ext cx="1646001" cy="99712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50%</a:t>
          </a:r>
          <a:endParaRPr lang="es-MX" sz="1500" b="1" kern="1200" dirty="0"/>
        </a:p>
      </dsp:txBody>
      <dsp:txXfrm>
        <a:off x="3050803" y="1610576"/>
        <a:ext cx="1646001" cy="99712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2FF724-0572-44C8-AAD8-34F2EEC7E568}">
      <dsp:nvSpPr>
        <dsp:cNvPr id="0" name=""/>
        <dsp:cNvSpPr/>
      </dsp:nvSpPr>
      <dsp:spPr>
        <a:xfrm>
          <a:off x="1670617" y="316067"/>
          <a:ext cx="3841014" cy="3744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 Desarrollo de software </a:t>
          </a:r>
          <a:endParaRPr lang="es-ES" sz="1800" b="1" kern="1200" dirty="0" smtClean="0"/>
        </a:p>
      </dsp:txBody>
      <dsp:txXfrm>
        <a:off x="2459616" y="316067"/>
        <a:ext cx="3052015" cy="374489"/>
      </dsp:txXfrm>
    </dsp:sp>
    <dsp:sp modelId="{99FC2834-F78A-415E-870C-CCDDE884952F}">
      <dsp:nvSpPr>
        <dsp:cNvPr id="0" name=""/>
        <dsp:cNvSpPr/>
      </dsp:nvSpPr>
      <dsp:spPr>
        <a:xfrm>
          <a:off x="5147714" y="132104"/>
          <a:ext cx="1518339" cy="734175"/>
        </a:xfrm>
        <a:prstGeom prst="roundRect">
          <a:avLst>
            <a:gd name="adj" fmla="val 10000"/>
          </a:avLst>
        </a:prstGeom>
        <a:blipFill rotWithShape="0">
          <a:blip xmlns:r="http://schemas.openxmlformats.org/officeDocument/2006/relationships" r:embed="rId1" cstate="screen">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4F78DC0-BA2A-416E-B8B0-2809A7374D8A}">
      <dsp:nvSpPr>
        <dsp:cNvPr id="0" name=""/>
        <dsp:cNvSpPr/>
      </dsp:nvSpPr>
      <dsp:spPr>
        <a:xfrm>
          <a:off x="1379204" y="1208620"/>
          <a:ext cx="4677042" cy="3744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Contact y Call Centers </a:t>
          </a:r>
          <a:endParaRPr lang="es-ES" sz="1800" b="1" kern="1200" dirty="0" smtClean="0"/>
        </a:p>
      </dsp:txBody>
      <dsp:txXfrm>
        <a:off x="2339935" y="1208620"/>
        <a:ext cx="3716311" cy="374489"/>
      </dsp:txXfrm>
    </dsp:sp>
    <dsp:sp modelId="{64935F25-8153-4B53-B55F-BEDE1B15A28D}">
      <dsp:nvSpPr>
        <dsp:cNvPr id="0" name=""/>
        <dsp:cNvSpPr/>
      </dsp:nvSpPr>
      <dsp:spPr>
        <a:xfrm>
          <a:off x="442946" y="968264"/>
          <a:ext cx="1383351" cy="710310"/>
        </a:xfrm>
        <a:prstGeom prst="roundRect">
          <a:avLst>
            <a:gd name="adj" fmla="val 10000"/>
          </a:avLst>
        </a:prstGeom>
        <a:blipFill rotWithShape="0">
          <a:blip xmlns:r="http://schemas.openxmlformats.org/officeDocument/2006/relationships" r:embed="rId2" cstate="screen">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5ED9652-176B-4334-BBAC-7946AEBF0FAB}">
      <dsp:nvSpPr>
        <dsp:cNvPr id="0" name=""/>
        <dsp:cNvSpPr/>
      </dsp:nvSpPr>
      <dsp:spPr>
        <a:xfrm>
          <a:off x="2607412" y="1966857"/>
          <a:ext cx="3359538" cy="3744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         Servicios de TI </a:t>
          </a:r>
          <a:endParaRPr lang="es-ES" sz="1800" b="1" kern="1200" dirty="0" smtClean="0"/>
        </a:p>
      </dsp:txBody>
      <dsp:txXfrm>
        <a:off x="3297509" y="1966857"/>
        <a:ext cx="2669441" cy="374489"/>
      </dsp:txXfrm>
    </dsp:sp>
    <dsp:sp modelId="{241A96E1-4BC2-4FB8-926C-4E8691B80CCA}">
      <dsp:nvSpPr>
        <dsp:cNvPr id="0" name=""/>
        <dsp:cNvSpPr/>
      </dsp:nvSpPr>
      <dsp:spPr>
        <a:xfrm>
          <a:off x="5533237" y="1723912"/>
          <a:ext cx="1383351" cy="917558"/>
        </a:xfrm>
        <a:prstGeom prst="roundRect">
          <a:avLst>
            <a:gd name="adj" fmla="val 10000"/>
          </a:avLst>
        </a:prstGeom>
        <a:blipFill rotWithShape="0">
          <a:blip xmlns:r="http://schemas.openxmlformats.org/officeDocument/2006/relationships" r:embed="rId3" cstate="screen">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EB2E61-3806-4D09-BBF7-646ECA3C8103}">
      <dsp:nvSpPr>
        <dsp:cNvPr id="0" name=""/>
        <dsp:cNvSpPr/>
      </dsp:nvSpPr>
      <dsp:spPr>
        <a:xfrm>
          <a:off x="2184487" y="3330327"/>
          <a:ext cx="2964314" cy="5184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 </a:t>
          </a:r>
          <a:r>
            <a:rPr lang="es-MX" sz="1800" b="1" kern="1200" dirty="0" err="1" smtClean="0"/>
            <a:t>Embedded</a:t>
          </a:r>
          <a:r>
            <a:rPr lang="es-MX" sz="1800" b="1" kern="1200" dirty="0" smtClean="0"/>
            <a:t> software </a:t>
          </a:r>
          <a:endParaRPr lang="es-ES" sz="1800" b="1" kern="1200" dirty="0" smtClean="0"/>
        </a:p>
      </dsp:txBody>
      <dsp:txXfrm>
        <a:off x="2793400" y="3330327"/>
        <a:ext cx="2355402" cy="518476"/>
      </dsp:txXfrm>
    </dsp:sp>
    <dsp:sp modelId="{025E118C-BEC7-46FD-A1D5-446E9B4DEC81}">
      <dsp:nvSpPr>
        <dsp:cNvPr id="0" name=""/>
        <dsp:cNvSpPr/>
      </dsp:nvSpPr>
      <dsp:spPr>
        <a:xfrm>
          <a:off x="5104045" y="3150698"/>
          <a:ext cx="1383351" cy="837256"/>
        </a:xfrm>
        <a:prstGeom prst="roundRect">
          <a:avLst>
            <a:gd name="adj" fmla="val 10000"/>
          </a:avLst>
        </a:prstGeom>
        <a:blipFill rotWithShape="0">
          <a:blip xmlns:r="http://schemas.openxmlformats.org/officeDocument/2006/relationships" r:embed="rId4" cstate="screen">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423CF8-543D-4FB0-A81B-19191031F4D1}">
      <dsp:nvSpPr>
        <dsp:cNvPr id="0" name=""/>
        <dsp:cNvSpPr/>
      </dsp:nvSpPr>
      <dsp:spPr>
        <a:xfrm>
          <a:off x="1402465" y="2672018"/>
          <a:ext cx="2437327" cy="37448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Multimedia </a:t>
          </a:r>
          <a:endParaRPr lang="es-ES" sz="1800" b="1" kern="1200" dirty="0" smtClean="0"/>
        </a:p>
      </dsp:txBody>
      <dsp:txXfrm>
        <a:off x="1903126" y="2672018"/>
        <a:ext cx="1936665" cy="374489"/>
      </dsp:txXfrm>
    </dsp:sp>
    <dsp:sp modelId="{A738151A-7F44-4621-B9AB-185A17CBE8BB}">
      <dsp:nvSpPr>
        <dsp:cNvPr id="0" name=""/>
        <dsp:cNvSpPr/>
      </dsp:nvSpPr>
      <dsp:spPr>
        <a:xfrm>
          <a:off x="694183" y="2299541"/>
          <a:ext cx="989525" cy="1004787"/>
        </a:xfrm>
        <a:prstGeom prst="roundRect">
          <a:avLst>
            <a:gd name="adj" fmla="val 10000"/>
          </a:avLst>
        </a:prstGeom>
        <a:blipFill rotWithShape="0">
          <a:blip xmlns:r="http://schemas.openxmlformats.org/officeDocument/2006/relationships" r:embed="rId5" cstate="screen">
            <a:extLst/>
          </a:blip>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9">
  <dgm:title val="Lista de pestañas"/>
  <dgm:desc val="Utilícelo para mostrar bloques no secuenciales o agrupados de información. Funciona bien para listas con pequeñas cantidades de texto de Nivel 1. El primer Nivel 2 aparece junto al texto de Nivel 1 y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37B2F-5DC9-4981-BAEF-DDB8D4C0ABCE}" type="datetimeFigureOut">
              <a:rPr lang="es-MX" smtClean="0"/>
              <a:pPr/>
              <a:t>19/02/2016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497ABE-E77D-4ED9-8237-B25134DD14B9}" type="slidenum">
              <a:rPr lang="es-MX" smtClean="0"/>
              <a:pPr/>
              <a:t>‹Nº›</a:t>
            </a:fld>
            <a:endParaRPr lang="es-MX"/>
          </a:p>
        </p:txBody>
      </p:sp>
    </p:spTree>
    <p:extLst>
      <p:ext uri="{BB962C8B-B14F-4D97-AF65-F5344CB8AC3E}">
        <p14:creationId xmlns:p14="http://schemas.microsoft.com/office/powerpoint/2010/main" xmlns="" val="359203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D8497ABE-E77D-4ED9-8237-B25134DD14B9}" type="slidenum">
              <a:rPr lang="es-MX" smtClean="0"/>
              <a:pPr/>
              <a:t>64</a:t>
            </a:fld>
            <a:endParaRPr lang="es-MX"/>
          </a:p>
        </p:txBody>
      </p:sp>
    </p:spTree>
    <p:extLst>
      <p:ext uri="{BB962C8B-B14F-4D97-AF65-F5344CB8AC3E}">
        <p14:creationId xmlns:p14="http://schemas.microsoft.com/office/powerpoint/2010/main" xmlns="" val="219964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256821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2585461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3404326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107429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379213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194780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335189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555312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364448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249434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5A26E5E-DB3C-4676-BF07-9DFEEBFF591A}" type="datetimeFigureOut">
              <a:rPr lang="es-MX" smtClean="0"/>
              <a:pPr/>
              <a:t>19/02/2016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113263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26E5E-DB3C-4676-BF07-9DFEEBFF591A}" type="datetimeFigureOut">
              <a:rPr lang="es-MX" smtClean="0"/>
              <a:pPr/>
              <a:t>19/02/2016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BB53D-612A-41C8-B402-61AAF3F4563E}" type="slidenum">
              <a:rPr lang="es-MX" smtClean="0"/>
              <a:pPr/>
              <a:t>‹Nº›</a:t>
            </a:fld>
            <a:endParaRPr lang="es-MX"/>
          </a:p>
        </p:txBody>
      </p:sp>
    </p:spTree>
    <p:extLst>
      <p:ext uri="{BB962C8B-B14F-4D97-AF65-F5344CB8AC3E}">
        <p14:creationId xmlns:p14="http://schemas.microsoft.com/office/powerpoint/2010/main" xmlns="" val="27520668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adriana.diaz@coecytjal.org.mx" TargetMode="External"/><Relationship Id="rId2" Type="http://schemas.openxmlformats.org/officeDocument/2006/relationships/hyperlink" Target="http://www.conacyt.gob.mx/"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gloria.arreola@coecytjal.org.mx" TargetMode="External"/><Relationship Id="rId2" Type="http://schemas.openxmlformats.org/officeDocument/2006/relationships/hyperlink" Target="mailto:melissa.ornelas@jalisco.gob.mx" TargetMode="External"/><Relationship Id="rId1" Type="http://schemas.openxmlformats.org/officeDocument/2006/relationships/slideLayout" Target="../slideLayouts/slideLayout2.xml"/><Relationship Id="rId6" Type="http://schemas.openxmlformats.org/officeDocument/2006/relationships/hyperlink" Target="mailto:manuel.davalos@coecytjal.org.mx" TargetMode="External"/><Relationship Id="rId5" Type="http://schemas.openxmlformats.org/officeDocument/2006/relationships/hyperlink" Target="mailto:job.torres@coecytjal.org.mx" TargetMode="External"/><Relationship Id="rId4" Type="http://schemas.openxmlformats.org/officeDocument/2006/relationships/hyperlink" Target="mailto:david.valle@coecytjal.org.mx"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285992"/>
            <a:ext cx="7772400" cy="14700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6600" b="1" i="1" dirty="0" smtClean="0">
                <a:solidFill>
                  <a:srgbClr val="C00000"/>
                </a:solidFill>
                <a:effectLst>
                  <a:outerShdw blurRad="38100" dist="38100" dir="2700000" algn="tl">
                    <a:srgbClr val="000000">
                      <a:alpha val="43137"/>
                    </a:srgbClr>
                  </a:outerShdw>
                </a:effectLst>
              </a:rPr>
              <a:t>SESIÓN INFORMATIVA</a:t>
            </a:r>
            <a:endParaRPr lang="es-MX" sz="6600" b="1" i="1" dirty="0">
              <a:solidFill>
                <a:srgbClr val="C0000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714348" y="4000504"/>
            <a:ext cx="7809866" cy="1752600"/>
          </a:xfrm>
        </p:spPr>
        <p:txBody>
          <a:bodyPr>
            <a:noAutofit/>
          </a:bodyPr>
          <a:lstStyle/>
          <a:p>
            <a:r>
              <a:rPr lang="es-ES" sz="4400" b="1" dirty="0">
                <a:solidFill>
                  <a:schemeClr val="bg1">
                    <a:lumMod val="65000"/>
                  </a:schemeClr>
                </a:solidFill>
                <a:effectLst>
                  <a:outerShdw blurRad="38100" dist="38100" dir="2700000" algn="tl">
                    <a:srgbClr val="000000">
                      <a:alpha val="43137"/>
                    </a:srgbClr>
                  </a:outerShdw>
                </a:effectLst>
                <a:latin typeface="+mj-lt"/>
                <a:ea typeface="+mj-ea"/>
                <a:cs typeface="+mj-cs"/>
              </a:rPr>
              <a:t>FONDOS</a:t>
            </a:r>
            <a:r>
              <a:rPr lang="es-ES" sz="3600" b="1" dirty="0" smtClean="0">
                <a:solidFill>
                  <a:schemeClr val="bg1">
                    <a:lumMod val="65000"/>
                  </a:schemeClr>
                </a:solidFill>
              </a:rPr>
              <a:t> </a:t>
            </a:r>
            <a:r>
              <a:rPr lang="es-ES" sz="4400" b="1" dirty="0">
                <a:solidFill>
                  <a:schemeClr val="bg1">
                    <a:lumMod val="65000"/>
                  </a:schemeClr>
                </a:solidFill>
                <a:effectLst>
                  <a:outerShdw blurRad="38100" dist="38100" dir="2700000" algn="tl">
                    <a:srgbClr val="000000">
                      <a:alpha val="43137"/>
                    </a:srgbClr>
                  </a:outerShdw>
                </a:effectLst>
                <a:latin typeface="+mj-lt"/>
                <a:ea typeface="+mj-ea"/>
                <a:cs typeface="+mj-cs"/>
              </a:rPr>
              <a:t>Y PROGRAMAS DE APOYO COECYTJAL</a:t>
            </a:r>
          </a:p>
          <a:p>
            <a:endParaRPr lang="es-MX" sz="2000" dirty="0" smtClean="0"/>
          </a:p>
          <a:p>
            <a:r>
              <a:rPr lang="es-MX" sz="2800" b="1" smtClean="0">
                <a:solidFill>
                  <a:schemeClr val="tx1">
                    <a:lumMod val="95000"/>
                    <a:lumOff val="5000"/>
                  </a:schemeClr>
                </a:solidFill>
                <a:latin typeface="Century Gothic" panose="020B0502020202020204" pitchFamily="34" charset="0"/>
              </a:rPr>
              <a:t>2016</a:t>
            </a:r>
            <a:endParaRPr lang="es-ES" sz="2800" b="1"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xmlns="" val="247063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928802"/>
            <a:ext cx="8001056" cy="4737010"/>
          </a:xfrm>
        </p:spPr>
        <p:txBody>
          <a:bodyPr>
            <a:normAutofit fontScale="92500" lnSpcReduction="20000"/>
          </a:bodyPr>
          <a:lstStyle/>
          <a:p>
            <a:pPr algn="just">
              <a:buNone/>
            </a:pPr>
            <a:r>
              <a:rPr lang="es-MX" sz="3600" dirty="0" smtClean="0">
                <a:solidFill>
                  <a:srgbClr val="C00000"/>
                </a:solidFill>
              </a:rPr>
              <a:t>Sujetos de Apoyo en el </a:t>
            </a:r>
            <a:r>
              <a:rPr lang="es-MX" sz="3600" b="1" dirty="0">
                <a:solidFill>
                  <a:srgbClr val="C00000"/>
                </a:solidFill>
              </a:rPr>
              <a:t>S</a:t>
            </a:r>
            <a:r>
              <a:rPr lang="es-MX" sz="3600" b="1" dirty="0" smtClean="0">
                <a:solidFill>
                  <a:srgbClr val="C00000"/>
                </a:solidFill>
              </a:rPr>
              <a:t>ector de TI </a:t>
            </a:r>
            <a:r>
              <a:rPr lang="es-MX" sz="3600" dirty="0" smtClean="0">
                <a:solidFill>
                  <a:srgbClr val="C00000"/>
                </a:solidFill>
              </a:rPr>
              <a:t>y </a:t>
            </a:r>
            <a:r>
              <a:rPr lang="es-MX" sz="3600" b="1" dirty="0" smtClean="0">
                <a:solidFill>
                  <a:srgbClr val="C00000"/>
                </a:solidFill>
              </a:rPr>
              <a:t>Usuarios de TI</a:t>
            </a:r>
            <a:r>
              <a:rPr lang="es-MX" sz="3600" dirty="0" smtClean="0">
                <a:solidFill>
                  <a:srgbClr val="C00000"/>
                </a:solidFill>
              </a:rPr>
              <a:t>:</a:t>
            </a:r>
          </a:p>
          <a:p>
            <a:pPr>
              <a:buNone/>
            </a:pPr>
            <a:endParaRPr lang="es-MX" sz="2400" dirty="0" smtClean="0"/>
          </a:p>
          <a:p>
            <a:pPr lvl="1" algn="just">
              <a:lnSpc>
                <a:spcPct val="90000"/>
              </a:lnSpc>
              <a:buFont typeface="Arial" pitchFamily="34" charset="0"/>
              <a:buChar char="•"/>
            </a:pPr>
            <a:r>
              <a:rPr lang="es-MX" sz="3000" dirty="0" smtClean="0">
                <a:solidFill>
                  <a:srgbClr val="000000"/>
                </a:solidFill>
              </a:rPr>
              <a:t>Personas morales. </a:t>
            </a:r>
          </a:p>
          <a:p>
            <a:pPr lvl="1" algn="just">
              <a:lnSpc>
                <a:spcPct val="90000"/>
              </a:lnSpc>
              <a:buFont typeface="Arial" pitchFamily="34" charset="0"/>
              <a:buChar char="•"/>
            </a:pPr>
            <a:endParaRPr lang="es-MX" dirty="0" smtClean="0">
              <a:solidFill>
                <a:srgbClr val="000000"/>
              </a:solidFill>
            </a:endParaRPr>
          </a:p>
          <a:p>
            <a:pPr lvl="1" algn="just">
              <a:lnSpc>
                <a:spcPct val="90000"/>
              </a:lnSpc>
              <a:buFont typeface="Arial" pitchFamily="34" charset="0"/>
              <a:buChar char="•"/>
            </a:pPr>
            <a:r>
              <a:rPr lang="es-MX" sz="3000" dirty="0" smtClean="0">
                <a:solidFill>
                  <a:srgbClr val="000000"/>
                </a:solidFill>
              </a:rPr>
              <a:t>Los organismos, grupos de empresas, empresas integradoras y asociaciones civiles sin fines de lucro.</a:t>
            </a:r>
          </a:p>
          <a:p>
            <a:pPr lvl="1" algn="just">
              <a:lnSpc>
                <a:spcPct val="90000"/>
              </a:lnSpc>
              <a:buFont typeface="Arial" pitchFamily="34" charset="0"/>
              <a:buChar char="•"/>
            </a:pPr>
            <a:endParaRPr lang="es-MX" dirty="0" smtClean="0">
              <a:solidFill>
                <a:srgbClr val="000000"/>
              </a:solidFill>
            </a:endParaRPr>
          </a:p>
          <a:p>
            <a:pPr lvl="1" algn="just">
              <a:lnSpc>
                <a:spcPct val="90000"/>
              </a:lnSpc>
              <a:buFont typeface="Arial" pitchFamily="34" charset="0"/>
              <a:buChar char="•"/>
            </a:pPr>
            <a:r>
              <a:rPr lang="es-MX" sz="3000" dirty="0" smtClean="0">
                <a:solidFill>
                  <a:srgbClr val="000000"/>
                </a:solidFill>
              </a:rPr>
              <a:t>Las instituciones académicas.</a:t>
            </a:r>
          </a:p>
          <a:p>
            <a:pPr lvl="1" algn="just">
              <a:lnSpc>
                <a:spcPct val="90000"/>
              </a:lnSpc>
              <a:buFont typeface="Arial" pitchFamily="34" charset="0"/>
              <a:buChar char="•"/>
            </a:pPr>
            <a:endParaRPr lang="es-MX" dirty="0" smtClean="0">
              <a:solidFill>
                <a:srgbClr val="000000"/>
              </a:solidFill>
            </a:endParaRPr>
          </a:p>
          <a:p>
            <a:pPr lvl="1" algn="just">
              <a:lnSpc>
                <a:spcPct val="90000"/>
              </a:lnSpc>
              <a:buFont typeface="Arial" pitchFamily="34" charset="0"/>
              <a:buChar char="•"/>
            </a:pPr>
            <a:r>
              <a:rPr lang="es-MX" sz="3000" dirty="0" smtClean="0">
                <a:solidFill>
                  <a:srgbClr val="000000"/>
                </a:solidFill>
              </a:rPr>
              <a:t>Organismos públicos, privados o mixtos sin fines de lucro.</a:t>
            </a:r>
          </a:p>
        </p:txBody>
      </p:sp>
    </p:spTree>
    <p:extLst>
      <p:ext uri="{BB962C8B-B14F-4D97-AF65-F5344CB8AC3E}">
        <p14:creationId xmlns:p14="http://schemas.microsoft.com/office/powerpoint/2010/main" xmlns="" val="10145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1612"/>
            <a:ext cx="8229600" cy="1143000"/>
          </a:xfrm>
        </p:spPr>
        <p:txBody>
          <a:bodyPr>
            <a:normAutofit/>
          </a:bodyPr>
          <a:lstStyle/>
          <a:p>
            <a:r>
              <a:rPr lang="es-MX" b="1" i="1" dirty="0" smtClean="0">
                <a:solidFill>
                  <a:srgbClr val="C00000"/>
                </a:solidFill>
                <a:latin typeface="Franklin Gothic Book" pitchFamily="34" charset="0"/>
              </a:rPr>
              <a:t>Población Objetivo de TI:</a:t>
            </a:r>
            <a:endParaRPr lang="es-MX" i="1" dirty="0">
              <a:solidFill>
                <a:srgbClr val="C00000"/>
              </a:solidFill>
            </a:endParaRPr>
          </a:p>
        </p:txBody>
      </p:sp>
      <p:graphicFrame>
        <p:nvGraphicFramePr>
          <p:cNvPr id="5" name="4 Diagrama"/>
          <p:cNvGraphicFramePr/>
          <p:nvPr>
            <p:extLst>
              <p:ext uri="{D42A27DB-BD31-4B8C-83A1-F6EECF244321}">
                <p14:modId xmlns:p14="http://schemas.microsoft.com/office/powerpoint/2010/main" xmlns="" val="2328860406"/>
              </p:ext>
            </p:extLst>
          </p:nvPr>
        </p:nvGraphicFramePr>
        <p:xfrm>
          <a:off x="1142976" y="2500306"/>
          <a:ext cx="6916758" cy="435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33885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1571612"/>
            <a:ext cx="8229600" cy="1143000"/>
          </a:xfrm>
        </p:spPr>
        <p:txBody>
          <a:bodyPr>
            <a:normAutofit/>
          </a:bodyPr>
          <a:lstStyle/>
          <a:p>
            <a:pPr algn="just"/>
            <a:r>
              <a:rPr lang="es-MX" b="1" i="1" dirty="0" smtClean="0">
                <a:solidFill>
                  <a:srgbClr val="800000"/>
                </a:solidFill>
              </a:rPr>
              <a:t>Conceptos de Apoyo:</a:t>
            </a:r>
            <a:endParaRPr lang="es-MX" i="1" dirty="0"/>
          </a:p>
        </p:txBody>
      </p:sp>
      <p:sp>
        <p:nvSpPr>
          <p:cNvPr id="3" name="2 Marcador de contenido"/>
          <p:cNvSpPr>
            <a:spLocks noGrp="1"/>
          </p:cNvSpPr>
          <p:nvPr>
            <p:ph idx="1"/>
          </p:nvPr>
        </p:nvSpPr>
        <p:spPr>
          <a:xfrm>
            <a:off x="357158" y="2571744"/>
            <a:ext cx="8229600" cy="4525963"/>
          </a:xfrm>
        </p:spPr>
        <p:txBody>
          <a:bodyPr>
            <a:noAutofit/>
          </a:bodyPr>
          <a:lstStyle/>
          <a:p>
            <a:pPr>
              <a:buNone/>
            </a:pPr>
            <a:r>
              <a:rPr lang="es-MX" sz="2000" b="1" dirty="0" smtClean="0">
                <a:solidFill>
                  <a:schemeClr val="bg1">
                    <a:lumMod val="50000"/>
                  </a:schemeClr>
                </a:solidFill>
              </a:rPr>
              <a:t>1. </a:t>
            </a:r>
            <a:r>
              <a:rPr lang="es-MX" sz="2000" b="1" dirty="0" smtClean="0"/>
              <a:t>Capacitación y certificación.</a:t>
            </a:r>
          </a:p>
          <a:p>
            <a:pPr>
              <a:buNone/>
            </a:pPr>
            <a:r>
              <a:rPr lang="es-MX" sz="2000" b="1" dirty="0">
                <a:solidFill>
                  <a:schemeClr val="bg1">
                    <a:lumMod val="50000"/>
                  </a:schemeClr>
                </a:solidFill>
              </a:rPr>
              <a:t>2. </a:t>
            </a:r>
            <a:r>
              <a:rPr lang="es-MX" sz="2000" b="1" dirty="0" smtClean="0"/>
              <a:t>Habilitación y equipamiento tecnológico.</a:t>
            </a:r>
          </a:p>
          <a:p>
            <a:pPr>
              <a:buNone/>
            </a:pPr>
            <a:r>
              <a:rPr lang="es-MX" sz="2000" b="1" dirty="0">
                <a:solidFill>
                  <a:schemeClr val="bg1">
                    <a:lumMod val="50000"/>
                  </a:schemeClr>
                </a:solidFill>
              </a:rPr>
              <a:t>3. </a:t>
            </a:r>
            <a:r>
              <a:rPr lang="es-MX" sz="2000" b="1" dirty="0" smtClean="0"/>
              <a:t>Normas y modelos.</a:t>
            </a:r>
          </a:p>
          <a:p>
            <a:pPr>
              <a:buNone/>
            </a:pPr>
            <a:r>
              <a:rPr lang="es-MX" sz="2000" b="1" dirty="0">
                <a:solidFill>
                  <a:schemeClr val="bg1">
                    <a:lumMod val="50000"/>
                  </a:schemeClr>
                </a:solidFill>
              </a:rPr>
              <a:t>4. </a:t>
            </a:r>
            <a:r>
              <a:rPr lang="es-MX" sz="2000" b="1" dirty="0" smtClean="0"/>
              <a:t>Adopción y producción de TI.</a:t>
            </a:r>
          </a:p>
          <a:p>
            <a:pPr>
              <a:buNone/>
            </a:pPr>
            <a:r>
              <a:rPr lang="es-MX" sz="2000" b="1" dirty="0">
                <a:solidFill>
                  <a:schemeClr val="bg1">
                    <a:lumMod val="50000"/>
                  </a:schemeClr>
                </a:solidFill>
              </a:rPr>
              <a:t>5. </a:t>
            </a:r>
            <a:r>
              <a:rPr lang="es-MX" sz="2000" b="1" dirty="0" smtClean="0"/>
              <a:t>Innovación.</a:t>
            </a:r>
          </a:p>
          <a:p>
            <a:pPr>
              <a:buNone/>
            </a:pPr>
            <a:r>
              <a:rPr lang="es-MX" sz="2000" b="1" dirty="0">
                <a:solidFill>
                  <a:schemeClr val="bg1">
                    <a:lumMod val="50000"/>
                  </a:schemeClr>
                </a:solidFill>
              </a:rPr>
              <a:t>6. </a:t>
            </a:r>
            <a:r>
              <a:rPr lang="es-MX" sz="2000" b="1" dirty="0" smtClean="0"/>
              <a:t>Comercialización.</a:t>
            </a:r>
          </a:p>
          <a:p>
            <a:pPr>
              <a:buNone/>
            </a:pPr>
            <a:r>
              <a:rPr lang="es-MX" sz="2000" b="1" dirty="0">
                <a:solidFill>
                  <a:schemeClr val="bg1">
                    <a:lumMod val="50000"/>
                  </a:schemeClr>
                </a:solidFill>
              </a:rPr>
              <a:t>7. </a:t>
            </a:r>
            <a:r>
              <a:rPr lang="es-MX" sz="2000" b="1" dirty="0" smtClean="0"/>
              <a:t>Estudios para desarrollar capacidades de negocio.</a:t>
            </a:r>
          </a:p>
          <a:p>
            <a:pPr>
              <a:buNone/>
            </a:pPr>
            <a:r>
              <a:rPr lang="es-MX" sz="2000" b="1" dirty="0">
                <a:solidFill>
                  <a:schemeClr val="bg1">
                    <a:lumMod val="50000"/>
                  </a:schemeClr>
                </a:solidFill>
              </a:rPr>
              <a:t>8. </a:t>
            </a:r>
            <a:r>
              <a:rPr lang="es-MX" sz="2000" b="1" dirty="0" smtClean="0"/>
              <a:t>Servicios profesionales diversos.</a:t>
            </a:r>
          </a:p>
          <a:p>
            <a:pPr>
              <a:buNone/>
            </a:pPr>
            <a:r>
              <a:rPr lang="es-MX" sz="2000" b="1" dirty="0">
                <a:solidFill>
                  <a:schemeClr val="bg1">
                    <a:lumMod val="50000"/>
                  </a:schemeClr>
                </a:solidFill>
              </a:rPr>
              <a:t>9. </a:t>
            </a:r>
            <a:r>
              <a:rPr lang="es-MX" sz="2000" b="1" dirty="0" smtClean="0"/>
              <a:t>Eventos.</a:t>
            </a:r>
          </a:p>
          <a:p>
            <a:pPr>
              <a:buNone/>
            </a:pPr>
            <a:r>
              <a:rPr lang="es-MX" sz="2000" b="1" dirty="0">
                <a:solidFill>
                  <a:schemeClr val="bg1">
                    <a:lumMod val="50000"/>
                  </a:schemeClr>
                </a:solidFill>
              </a:rPr>
              <a:t>10. </a:t>
            </a:r>
            <a:r>
              <a:rPr lang="es-MX" sz="2000" b="1" dirty="0" smtClean="0"/>
              <a:t>Creación y fortalecimiento de fondos.</a:t>
            </a:r>
          </a:p>
          <a:p>
            <a:pPr>
              <a:buNone/>
            </a:pPr>
            <a:r>
              <a:rPr lang="es-MX" sz="2000" b="1" dirty="0">
                <a:solidFill>
                  <a:schemeClr val="bg1">
                    <a:lumMod val="50000"/>
                  </a:schemeClr>
                </a:solidFill>
              </a:rPr>
              <a:t>11. </a:t>
            </a:r>
            <a:r>
              <a:rPr lang="es-MX" sz="2000" b="1" dirty="0" smtClean="0"/>
              <a:t>Aceleración de la política pública.</a:t>
            </a:r>
            <a:endParaRPr lang="es-MX" sz="2400" b="1" dirty="0" smtClean="0">
              <a:solidFill>
                <a:srgbClr val="800000"/>
              </a:solidFill>
            </a:endParaRPr>
          </a:p>
          <a:p>
            <a:pPr marL="0" indent="0">
              <a:buNone/>
            </a:pPr>
            <a:endParaRPr lang="es-MX" sz="2400" dirty="0"/>
          </a:p>
        </p:txBody>
      </p:sp>
    </p:spTree>
    <p:extLst>
      <p:ext uri="{BB962C8B-B14F-4D97-AF65-F5344CB8AC3E}">
        <p14:creationId xmlns:p14="http://schemas.microsoft.com/office/powerpoint/2010/main" xmlns="" val="62044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714488"/>
            <a:ext cx="8229600" cy="1143000"/>
          </a:xfrm>
        </p:spPr>
        <p:txBody>
          <a:bodyPr>
            <a:noAutofit/>
          </a:bodyPr>
          <a:lstStyle/>
          <a:p>
            <a:pPr algn="just"/>
            <a:r>
              <a:rPr lang="es-ES" sz="3200" b="1" i="1" dirty="0" smtClean="0">
                <a:solidFill>
                  <a:srgbClr val="C00000"/>
                </a:solidFill>
              </a:rPr>
              <a:t>Las reglas de Operación </a:t>
            </a:r>
            <a:r>
              <a:rPr lang="es-ES" sz="3200" b="1" i="1" dirty="0" smtClean="0">
                <a:solidFill>
                  <a:srgbClr val="C00000"/>
                </a:solidFill>
                <a:latin typeface="+mn-lt"/>
              </a:rPr>
              <a:t>2016</a:t>
            </a:r>
            <a:r>
              <a:rPr lang="es-ES" sz="3200" b="1" i="1" dirty="0" smtClean="0">
                <a:solidFill>
                  <a:srgbClr val="C00000"/>
                </a:solidFill>
              </a:rPr>
              <a:t> se encuentran en la página:</a:t>
            </a:r>
            <a:endParaRPr lang="es-MX" sz="3200" b="1" i="1" dirty="0">
              <a:solidFill>
                <a:srgbClr val="C00000"/>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14348" y="2831948"/>
            <a:ext cx="7658096" cy="4026052"/>
          </a:xfrm>
        </p:spPr>
      </p:pic>
    </p:spTree>
    <p:extLst>
      <p:ext uri="{BB962C8B-B14F-4D97-AF65-F5344CB8AC3E}">
        <p14:creationId xmlns:p14="http://schemas.microsoft.com/office/powerpoint/2010/main" xmlns="" val="613701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286124"/>
            <a:ext cx="8229600" cy="1143000"/>
          </a:xfrm>
        </p:spPr>
        <p:txBody>
          <a:bodyPr>
            <a:noAutofit/>
          </a:bodyPr>
          <a:lstStyle/>
          <a:p>
            <a:r>
              <a:rPr lang="es-MX" sz="6000" b="1" dirty="0">
                <a:solidFill>
                  <a:srgbClr val="C00000"/>
                </a:solidFill>
                <a:effectLst>
                  <a:outerShdw blurRad="38100" dist="38100" dir="2700000" algn="tl">
                    <a:srgbClr val="000000">
                      <a:alpha val="43137"/>
                    </a:srgbClr>
                  </a:outerShdw>
                </a:effectLst>
              </a:rPr>
              <a:t>Programa de Estímulos a la </a:t>
            </a:r>
            <a:r>
              <a:rPr lang="es-MX" sz="6000" b="1" dirty="0" smtClean="0">
                <a:solidFill>
                  <a:srgbClr val="C00000"/>
                </a:solidFill>
                <a:effectLst>
                  <a:outerShdw blurRad="38100" dist="38100" dir="2700000" algn="tl">
                    <a:srgbClr val="000000">
                      <a:alpha val="43137"/>
                    </a:srgbClr>
                  </a:outerShdw>
                </a:effectLst>
              </a:rPr>
              <a:t>Innovación</a:t>
            </a:r>
            <a:r>
              <a:rPr lang="es-MX" sz="6000" b="1" dirty="0">
                <a:solidFill>
                  <a:srgbClr val="C00000"/>
                </a:solidFill>
                <a:effectLst>
                  <a:outerShdw blurRad="38100" dist="38100" dir="2700000" algn="tl">
                    <a:srgbClr val="000000">
                      <a:alpha val="43137"/>
                    </a:srgbClr>
                  </a:outerShdw>
                </a:effectLst>
              </a:rPr>
              <a:t/>
            </a:r>
            <a:br>
              <a:rPr lang="es-MX" sz="6000" b="1" dirty="0">
                <a:solidFill>
                  <a:srgbClr val="C00000"/>
                </a:solidFill>
                <a:effectLst>
                  <a:outerShdw blurRad="38100" dist="38100" dir="2700000" algn="tl">
                    <a:srgbClr val="000000">
                      <a:alpha val="43137"/>
                    </a:srgbClr>
                  </a:outerShdw>
                </a:effectLst>
              </a:rPr>
            </a:br>
            <a:r>
              <a:rPr lang="es-MX" sz="6000" b="1" dirty="0">
                <a:solidFill>
                  <a:srgbClr val="C00000"/>
                </a:solidFill>
                <a:effectLst>
                  <a:outerShdw blurRad="38100" dist="38100" dir="2700000" algn="tl">
                    <a:srgbClr val="000000">
                      <a:alpha val="43137"/>
                    </a:srgbClr>
                  </a:outerShdw>
                </a:effectLst>
              </a:rPr>
              <a:t> PEI </a:t>
            </a:r>
            <a:r>
              <a:rPr lang="es-MX" sz="6000" b="1" dirty="0">
                <a:solidFill>
                  <a:srgbClr val="C00000"/>
                </a:solidFill>
                <a:effectLst>
                  <a:outerShdw blurRad="38100" dist="38100" dir="2700000" algn="tl">
                    <a:srgbClr val="000000">
                      <a:alpha val="43137"/>
                    </a:srgbClr>
                  </a:outerShdw>
                </a:effectLst>
                <a:latin typeface="+mn-lt"/>
              </a:rPr>
              <a:t>2016</a:t>
            </a: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00892" y="4929198"/>
            <a:ext cx="1301462" cy="980728"/>
          </a:xfrm>
          <a:prstGeom prst="rect">
            <a:avLst/>
          </a:prstGeom>
        </p:spPr>
      </p:pic>
      <p:sp>
        <p:nvSpPr>
          <p:cNvPr id="6" name="Rectángulo 4"/>
          <p:cNvSpPr/>
          <p:nvPr/>
        </p:nvSpPr>
        <p:spPr>
          <a:xfrm>
            <a:off x="3143240" y="6215082"/>
            <a:ext cx="3120342" cy="461665"/>
          </a:xfrm>
          <a:prstGeom prst="rect">
            <a:avLst/>
          </a:prstGeom>
        </p:spPr>
        <p:txBody>
          <a:bodyPr wrap="none">
            <a:spAutoFit/>
          </a:bodyPr>
          <a:lstStyle/>
          <a:p>
            <a:pPr algn="ctr" eaLnBrk="1" hangingPunct="1">
              <a:defRPr/>
            </a:pPr>
            <a:r>
              <a:rPr lang="es-MX" sz="2400" b="1" dirty="0">
                <a:latin typeface="+mj-lt"/>
              </a:rPr>
              <a:t>www.conacyt.gob.mx</a:t>
            </a:r>
            <a:endParaRPr lang="es-MX" sz="2000" b="1" dirty="0">
              <a:latin typeface="+mj-lt"/>
            </a:endParaRPr>
          </a:p>
        </p:txBody>
      </p:sp>
    </p:spTree>
    <p:extLst>
      <p:ext uri="{BB962C8B-B14F-4D97-AF65-F5344CB8AC3E}">
        <p14:creationId xmlns:p14="http://schemas.microsoft.com/office/powerpoint/2010/main" xmlns="" val="1630507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idx="1"/>
          </p:nvPr>
        </p:nvSpPr>
        <p:spPr>
          <a:xfrm>
            <a:off x="500034" y="3143248"/>
            <a:ext cx="4040188" cy="639762"/>
          </a:xfrm>
        </p:spPr>
        <p:txBody>
          <a:bodyPr/>
          <a:lstStyle/>
          <a:p>
            <a:r>
              <a:rPr lang="es-ES" dirty="0">
                <a:solidFill>
                  <a:srgbClr val="C00000"/>
                </a:solidFill>
              </a:rPr>
              <a:t>Características del PEI</a:t>
            </a:r>
            <a:endParaRPr lang="es-MX" dirty="0">
              <a:solidFill>
                <a:srgbClr val="C00000"/>
              </a:solidFill>
            </a:endParaRPr>
          </a:p>
        </p:txBody>
      </p:sp>
      <p:sp>
        <p:nvSpPr>
          <p:cNvPr id="11" name="10 Marcador de contenido"/>
          <p:cNvSpPr>
            <a:spLocks noGrp="1"/>
          </p:cNvSpPr>
          <p:nvPr>
            <p:ph sz="half" idx="2"/>
          </p:nvPr>
        </p:nvSpPr>
        <p:spPr>
          <a:xfrm>
            <a:off x="285720" y="3812540"/>
            <a:ext cx="8533611" cy="3045460"/>
          </a:xfrm>
        </p:spPr>
        <p:txBody>
          <a:bodyPr>
            <a:noAutofit/>
          </a:bodyPr>
          <a:lstStyle/>
          <a:p>
            <a:pPr algn="just">
              <a:lnSpc>
                <a:spcPct val="120000"/>
              </a:lnSpc>
            </a:pPr>
            <a:r>
              <a:rPr lang="es-MX" sz="1800" b="1" dirty="0" smtClean="0">
                <a:solidFill>
                  <a:srgbClr val="000000"/>
                </a:solidFill>
              </a:rPr>
              <a:t>Apoyos económicos complementarios </a:t>
            </a:r>
            <a:r>
              <a:rPr lang="es-MX" sz="1800" dirty="0" smtClean="0">
                <a:solidFill>
                  <a:srgbClr val="000000"/>
                </a:solidFill>
              </a:rPr>
              <a:t>a las </a:t>
            </a:r>
            <a:r>
              <a:rPr lang="es-MX" sz="1800" b="1" dirty="0" smtClean="0">
                <a:solidFill>
                  <a:srgbClr val="000000"/>
                </a:solidFill>
              </a:rPr>
              <a:t>Empresas que realicen </a:t>
            </a:r>
            <a:r>
              <a:rPr lang="es-MX" sz="1800" dirty="0" smtClean="0">
                <a:solidFill>
                  <a:srgbClr val="000000"/>
                </a:solidFill>
              </a:rPr>
              <a:t>actividades relacionadas a la investigación, desarrollo tecnológico o innovación </a:t>
            </a:r>
            <a:r>
              <a:rPr lang="es-MX" sz="1800" b="1" dirty="0" smtClean="0">
                <a:solidFill>
                  <a:srgbClr val="000000"/>
                </a:solidFill>
              </a:rPr>
              <a:t>I+D+I.</a:t>
            </a:r>
            <a:endParaRPr lang="es-MX" sz="1050" b="1" dirty="0" smtClean="0">
              <a:solidFill>
                <a:srgbClr val="000000"/>
              </a:solidFill>
            </a:endParaRPr>
          </a:p>
          <a:p>
            <a:pPr algn="just">
              <a:lnSpc>
                <a:spcPct val="120000"/>
              </a:lnSpc>
            </a:pPr>
            <a:r>
              <a:rPr lang="es-MX" sz="1800" b="1" dirty="0" smtClean="0">
                <a:solidFill>
                  <a:srgbClr val="000000"/>
                </a:solidFill>
              </a:rPr>
              <a:t>Se privilegia colaboración </a:t>
            </a:r>
            <a:r>
              <a:rPr lang="es-MX" sz="1800" dirty="0" smtClean="0">
                <a:solidFill>
                  <a:srgbClr val="000000"/>
                </a:solidFill>
              </a:rPr>
              <a:t>con otras instituciones de educación superior y/o centros e institutos de investigación, ya sean públicos o privados.</a:t>
            </a:r>
            <a:endParaRPr lang="es-MX" sz="1000" dirty="0" smtClean="0">
              <a:solidFill>
                <a:srgbClr val="000000"/>
              </a:solidFill>
            </a:endParaRPr>
          </a:p>
          <a:p>
            <a:pPr algn="just">
              <a:lnSpc>
                <a:spcPct val="120000"/>
              </a:lnSpc>
            </a:pPr>
            <a:r>
              <a:rPr lang="es-MX" sz="1800" dirty="0" smtClean="0">
                <a:solidFill>
                  <a:srgbClr val="000000"/>
                </a:solidFill>
              </a:rPr>
              <a:t>Busca que los apoyos tengan el mayor </a:t>
            </a:r>
            <a:r>
              <a:rPr lang="es-MX" sz="1800" b="1" dirty="0" smtClean="0">
                <a:solidFill>
                  <a:srgbClr val="000000"/>
                </a:solidFill>
              </a:rPr>
              <a:t>impacto</a:t>
            </a:r>
            <a:r>
              <a:rPr lang="es-MX" sz="1800" dirty="0" smtClean="0">
                <a:solidFill>
                  <a:srgbClr val="000000"/>
                </a:solidFill>
              </a:rPr>
              <a:t> posible sobre la </a:t>
            </a:r>
            <a:r>
              <a:rPr lang="es-MX" sz="1800" b="1" dirty="0" smtClean="0">
                <a:solidFill>
                  <a:srgbClr val="000000"/>
                </a:solidFill>
              </a:rPr>
              <a:t>competitividad</a:t>
            </a:r>
            <a:r>
              <a:rPr lang="es-MX" sz="1800" dirty="0" smtClean="0">
                <a:solidFill>
                  <a:srgbClr val="000000"/>
                </a:solidFill>
              </a:rPr>
              <a:t> de la economía nacional.</a:t>
            </a:r>
          </a:p>
        </p:txBody>
      </p:sp>
      <p:sp>
        <p:nvSpPr>
          <p:cNvPr id="5" name="4 Rectángulo"/>
          <p:cNvSpPr/>
          <p:nvPr/>
        </p:nvSpPr>
        <p:spPr>
          <a:xfrm>
            <a:off x="285720" y="1857364"/>
            <a:ext cx="8280920" cy="1323439"/>
          </a:xfrm>
          <a:prstGeom prst="rect">
            <a:avLst/>
          </a:prstGeom>
        </p:spPr>
        <p:txBody>
          <a:bodyPr wrap="square">
            <a:spAutoFit/>
          </a:bodyPr>
          <a:lstStyle/>
          <a:p>
            <a:pPr algn="just"/>
            <a:r>
              <a:rPr lang="es-MX" sz="2000" i="1" dirty="0" smtClean="0">
                <a:solidFill>
                  <a:srgbClr val="000000"/>
                </a:solidFill>
              </a:rPr>
              <a:t>El Programa de Estímulos a la Innovación (PEI) es el instrumento a través del cuál el CONACYT destina recursos económicos para fomentar en las empresas la </a:t>
            </a:r>
            <a:r>
              <a:rPr lang="es-MX" sz="2000" b="1" i="1" dirty="0" smtClean="0">
                <a:solidFill>
                  <a:srgbClr val="000000"/>
                </a:solidFill>
              </a:rPr>
              <a:t>inversión en innovaciones </a:t>
            </a:r>
            <a:r>
              <a:rPr lang="es-MX" sz="2000" i="1" dirty="0" smtClean="0">
                <a:solidFill>
                  <a:srgbClr val="000000"/>
                </a:solidFill>
              </a:rPr>
              <a:t>que se traduzcan en </a:t>
            </a:r>
            <a:r>
              <a:rPr lang="es-MX" sz="2000" b="1" i="1" dirty="0" smtClean="0"/>
              <a:t>Oportunidades de Negocio.</a:t>
            </a:r>
          </a:p>
        </p:txBody>
      </p:sp>
    </p:spTree>
    <p:extLst>
      <p:ext uri="{BB962C8B-B14F-4D97-AF65-F5344CB8AC3E}">
        <p14:creationId xmlns:p14="http://schemas.microsoft.com/office/powerpoint/2010/main" xmlns="" val="261129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00174"/>
            <a:ext cx="8229600" cy="1143000"/>
          </a:xfrm>
        </p:spPr>
        <p:txBody>
          <a:bodyPr/>
          <a:lstStyle/>
          <a:p>
            <a:r>
              <a:rPr lang="es-ES" b="1" i="1" dirty="0" smtClean="0">
                <a:solidFill>
                  <a:srgbClr val="C00000"/>
                </a:solidFill>
              </a:rPr>
              <a:t>¿A quien convoca el PEI?</a:t>
            </a:r>
            <a:endParaRPr lang="es-MX" i="1" dirty="0">
              <a:solidFill>
                <a:srgbClr val="C00000"/>
              </a:solidFill>
            </a:endParaRPr>
          </a:p>
        </p:txBody>
      </p:sp>
      <p:sp>
        <p:nvSpPr>
          <p:cNvPr id="3" name="2 Marcador de contenido"/>
          <p:cNvSpPr>
            <a:spLocks noGrp="1"/>
          </p:cNvSpPr>
          <p:nvPr>
            <p:ph idx="1"/>
          </p:nvPr>
        </p:nvSpPr>
        <p:spPr>
          <a:xfrm>
            <a:off x="428596" y="2571744"/>
            <a:ext cx="8229600" cy="4525963"/>
          </a:xfrm>
        </p:spPr>
        <p:txBody>
          <a:bodyPr>
            <a:normAutofit/>
          </a:bodyPr>
          <a:lstStyle/>
          <a:p>
            <a:pPr marL="0" indent="0" algn="just">
              <a:lnSpc>
                <a:spcPct val="120000"/>
              </a:lnSpc>
              <a:buNone/>
              <a:defRPr/>
            </a:pPr>
            <a:r>
              <a:rPr lang="es-MX" sz="2000" b="1" dirty="0"/>
              <a:t>Empresas mexicanas</a:t>
            </a:r>
            <a:r>
              <a:rPr lang="es-MX" sz="2000" b="1" dirty="0" smtClean="0"/>
              <a:t>:</a:t>
            </a:r>
            <a:endParaRPr lang="es-MX" sz="2000" b="1" dirty="0"/>
          </a:p>
          <a:p>
            <a:pPr algn="just">
              <a:lnSpc>
                <a:spcPct val="120000"/>
              </a:lnSpc>
              <a:defRPr/>
            </a:pPr>
            <a:r>
              <a:rPr lang="es-MX" sz="2000" dirty="0"/>
              <a:t>Inscritas en el Registro Nacional de Instituciones y Empresas Científicas y Tecnológicas (</a:t>
            </a:r>
            <a:r>
              <a:rPr lang="es-MX" sz="2000" b="1" dirty="0"/>
              <a:t>RENIECYT</a:t>
            </a:r>
            <a:r>
              <a:rPr lang="es-MX" sz="2000" dirty="0" smtClean="0"/>
              <a:t>).</a:t>
            </a:r>
          </a:p>
          <a:p>
            <a:pPr algn="just">
              <a:lnSpc>
                <a:spcPct val="120000"/>
              </a:lnSpc>
              <a:buNone/>
              <a:defRPr/>
            </a:pPr>
            <a:endParaRPr lang="es-MX" sz="2000" dirty="0"/>
          </a:p>
          <a:p>
            <a:pPr algn="just">
              <a:lnSpc>
                <a:spcPct val="120000"/>
              </a:lnSpc>
              <a:defRPr/>
            </a:pPr>
            <a:r>
              <a:rPr lang="es-MX" sz="2000" dirty="0"/>
              <a:t>Realicen </a:t>
            </a:r>
            <a:r>
              <a:rPr lang="es-MX" sz="2000" b="1" dirty="0"/>
              <a:t>actividades</a:t>
            </a:r>
            <a:r>
              <a:rPr lang="es-MX" sz="2000" dirty="0"/>
              <a:t> de Investigación, Desarrollo Tecnológico e Innovación (</a:t>
            </a:r>
            <a:r>
              <a:rPr lang="es-MX" sz="2000" b="1" dirty="0"/>
              <a:t>IDTI</a:t>
            </a:r>
            <a:r>
              <a:rPr lang="es-MX" sz="2000" dirty="0"/>
              <a:t>) en el país, de manera individual o</a:t>
            </a:r>
          </a:p>
          <a:p>
            <a:pPr algn="just">
              <a:lnSpc>
                <a:spcPct val="120000"/>
              </a:lnSpc>
              <a:defRPr/>
            </a:pPr>
            <a:endParaRPr lang="es-MX" sz="2000" dirty="0"/>
          </a:p>
          <a:p>
            <a:pPr algn="just">
              <a:lnSpc>
                <a:spcPct val="120000"/>
              </a:lnSpc>
              <a:defRPr/>
            </a:pPr>
            <a:r>
              <a:rPr lang="es-MX" sz="2000" dirty="0"/>
              <a:t>En </a:t>
            </a:r>
            <a:r>
              <a:rPr lang="es-MX" sz="2000" b="1" dirty="0"/>
              <a:t>vinculación con </a:t>
            </a:r>
            <a:r>
              <a:rPr lang="es-MX" sz="2000" dirty="0"/>
              <a:t>Instituciones de Educación Superior públicas o privadas nacionales (</a:t>
            </a:r>
            <a:r>
              <a:rPr lang="es-MX" sz="2000" b="1" dirty="0"/>
              <a:t>IES</a:t>
            </a:r>
            <a:r>
              <a:rPr lang="es-MX" sz="2000" dirty="0"/>
              <a:t>) y/o Centros e Institutos de Investigación públicos nacionales (</a:t>
            </a:r>
            <a:r>
              <a:rPr lang="es-MX" sz="2000" b="1" dirty="0"/>
              <a:t>CI</a:t>
            </a:r>
            <a:r>
              <a:rPr lang="es-MX" sz="2000" dirty="0" smtClean="0"/>
              <a:t>).</a:t>
            </a:r>
            <a:endParaRPr lang="es-MX" sz="2000" dirty="0"/>
          </a:p>
        </p:txBody>
      </p:sp>
    </p:spTree>
    <p:extLst>
      <p:ext uri="{BB962C8B-B14F-4D97-AF65-F5344CB8AC3E}">
        <p14:creationId xmlns:p14="http://schemas.microsoft.com/office/powerpoint/2010/main" xmlns="" val="374283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1612"/>
            <a:ext cx="8229600" cy="1143000"/>
          </a:xfrm>
        </p:spPr>
        <p:txBody>
          <a:bodyPr/>
          <a:lstStyle/>
          <a:p>
            <a:r>
              <a:rPr lang="es-ES" b="1" dirty="0" smtClean="0">
                <a:solidFill>
                  <a:srgbClr val="C00000"/>
                </a:solidFill>
              </a:rPr>
              <a:t>Modalidades del PEI</a:t>
            </a:r>
            <a:endParaRPr lang="es-MX" dirty="0">
              <a:solidFill>
                <a:srgbClr val="C00000"/>
              </a:solidFill>
            </a:endParaRPr>
          </a:p>
        </p:txBody>
      </p:sp>
      <p:sp>
        <p:nvSpPr>
          <p:cNvPr id="3" name="2 Marcador de contenido"/>
          <p:cNvSpPr>
            <a:spLocks noGrp="1"/>
          </p:cNvSpPr>
          <p:nvPr>
            <p:ph idx="1"/>
          </p:nvPr>
        </p:nvSpPr>
        <p:spPr>
          <a:xfrm>
            <a:off x="0" y="2571744"/>
            <a:ext cx="8643998" cy="4525963"/>
          </a:xfrm>
        </p:spPr>
        <p:txBody>
          <a:bodyPr>
            <a:normAutofit/>
          </a:bodyPr>
          <a:lstStyle/>
          <a:p>
            <a:pPr algn="just">
              <a:lnSpc>
                <a:spcPct val="90000"/>
              </a:lnSpc>
            </a:pPr>
            <a:r>
              <a:rPr lang="es-MX" sz="2800" b="1" dirty="0" smtClean="0">
                <a:solidFill>
                  <a:schemeClr val="bg1">
                    <a:lumMod val="50000"/>
                  </a:schemeClr>
                </a:solidFill>
              </a:rPr>
              <a:t>INNOVAPYME: </a:t>
            </a:r>
            <a:r>
              <a:rPr lang="es-MX" sz="2800" dirty="0" smtClean="0"/>
              <a:t>Para empresas </a:t>
            </a:r>
            <a:r>
              <a:rPr lang="es-MX" sz="2800" dirty="0" err="1" smtClean="0"/>
              <a:t>MIPyMES</a:t>
            </a:r>
            <a:r>
              <a:rPr lang="es-MX" sz="2800" dirty="0" smtClean="0"/>
              <a:t> con proyectos individuales </a:t>
            </a:r>
            <a:r>
              <a:rPr lang="es-MX" sz="2800" dirty="0" err="1" smtClean="0"/>
              <a:t>ó</a:t>
            </a:r>
            <a:r>
              <a:rPr lang="es-MX" sz="2800" dirty="0" smtClean="0"/>
              <a:t> con una vinculación.</a:t>
            </a:r>
          </a:p>
          <a:p>
            <a:pPr>
              <a:lnSpc>
                <a:spcPct val="90000"/>
              </a:lnSpc>
              <a:buNone/>
            </a:pPr>
            <a:endParaRPr lang="es-MX" sz="2800" dirty="0" smtClean="0"/>
          </a:p>
          <a:p>
            <a:pPr algn="just">
              <a:lnSpc>
                <a:spcPct val="90000"/>
              </a:lnSpc>
            </a:pPr>
            <a:r>
              <a:rPr lang="es-MX" sz="2800" b="1" dirty="0" smtClean="0">
                <a:solidFill>
                  <a:schemeClr val="bg1">
                    <a:lumMod val="50000"/>
                  </a:schemeClr>
                </a:solidFill>
              </a:rPr>
              <a:t>INNOVATEC: </a:t>
            </a:r>
            <a:r>
              <a:rPr lang="es-MX" sz="2800" dirty="0" smtClean="0"/>
              <a:t>Para empresas grandes con proyectos individuales </a:t>
            </a:r>
            <a:r>
              <a:rPr lang="es-MX" sz="2800" dirty="0" err="1" smtClean="0"/>
              <a:t>ó</a:t>
            </a:r>
            <a:r>
              <a:rPr lang="es-MX" sz="2800" dirty="0" smtClean="0"/>
              <a:t> con una vinculación.</a:t>
            </a:r>
          </a:p>
          <a:p>
            <a:pPr>
              <a:lnSpc>
                <a:spcPct val="90000"/>
              </a:lnSpc>
            </a:pPr>
            <a:endParaRPr lang="es-MX" sz="2800" dirty="0" smtClean="0"/>
          </a:p>
          <a:p>
            <a:pPr algn="just">
              <a:lnSpc>
                <a:spcPct val="90000"/>
              </a:lnSpc>
            </a:pPr>
            <a:r>
              <a:rPr lang="es-MX" sz="2800" b="1" dirty="0" smtClean="0">
                <a:solidFill>
                  <a:schemeClr val="bg1">
                    <a:lumMod val="50000"/>
                  </a:schemeClr>
                </a:solidFill>
              </a:rPr>
              <a:t>PROINNOVA: </a:t>
            </a:r>
            <a:r>
              <a:rPr lang="es-MX" sz="2800" dirty="0" smtClean="0"/>
              <a:t>Para todas las empresas con al menos dos vinculaciones con IES o CI. </a:t>
            </a:r>
          </a:p>
          <a:p>
            <a:pPr marL="0" indent="0">
              <a:buNone/>
            </a:pPr>
            <a:endParaRPr lang="es-MX" dirty="0"/>
          </a:p>
        </p:txBody>
      </p:sp>
    </p:spTree>
    <p:extLst>
      <p:ext uri="{BB962C8B-B14F-4D97-AF65-F5344CB8AC3E}">
        <p14:creationId xmlns:p14="http://schemas.microsoft.com/office/powerpoint/2010/main" xmlns="" val="574204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71612"/>
            <a:ext cx="8229600" cy="1143000"/>
          </a:xfrm>
        </p:spPr>
        <p:txBody>
          <a:bodyPr>
            <a:normAutofit/>
          </a:bodyPr>
          <a:lstStyle/>
          <a:p>
            <a:r>
              <a:rPr lang="es-MX" sz="4800" b="1" i="1" dirty="0" smtClean="0">
                <a:solidFill>
                  <a:srgbClr val="C00000"/>
                </a:solidFill>
              </a:rPr>
              <a:t>Proceso de Innovación</a:t>
            </a:r>
            <a:endParaRPr lang="es-MX" sz="4800" b="1" i="1" dirty="0">
              <a:solidFill>
                <a:srgbClr val="C00000"/>
              </a:solidFill>
            </a:endParaRPr>
          </a:p>
        </p:txBody>
      </p:sp>
      <p:pic>
        <p:nvPicPr>
          <p:cNvPr id="3074" name="Picture 2"/>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4">
                    <a14:imgEffect>
                      <a14:sharpenSoften amount="25000"/>
                    </a14:imgEffect>
                  </a14:imgLayer>
                </a14:imgProps>
              </a:ext>
            </a:extLst>
          </a:blip>
          <a:srcRect/>
          <a:stretch>
            <a:fillRect/>
          </a:stretch>
        </p:blipFill>
        <p:spPr bwMode="auto">
          <a:xfrm>
            <a:off x="928662" y="2643182"/>
            <a:ext cx="7286676" cy="4059845"/>
          </a:xfrm>
          <a:prstGeom prst="rect">
            <a:avLst/>
          </a:prstGeom>
          <a:noFill/>
          <a:ln w="9525">
            <a:noFill/>
            <a:miter lim="800000"/>
            <a:headEnd/>
            <a:tailEnd/>
          </a:ln>
        </p:spPr>
      </p:pic>
    </p:spTree>
    <p:extLst>
      <p:ext uri="{BB962C8B-B14F-4D97-AF65-F5344CB8AC3E}">
        <p14:creationId xmlns:p14="http://schemas.microsoft.com/office/powerpoint/2010/main" xmlns="" val="930371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1785926"/>
            <a:ext cx="6400800" cy="792088"/>
          </a:xfrm>
        </p:spPr>
        <p:txBody>
          <a:bodyPr>
            <a:noAutofit/>
          </a:bodyPr>
          <a:lstStyle/>
          <a:p>
            <a:r>
              <a:rPr lang="es-MX" sz="5400" b="1" i="1" dirty="0" smtClean="0">
                <a:solidFill>
                  <a:srgbClr val="C00000"/>
                </a:solidFill>
                <a:latin typeface="+mj-lt"/>
              </a:rPr>
              <a:t>Porcentajes </a:t>
            </a:r>
            <a:r>
              <a:rPr lang="es-MX" sz="5400" b="1" i="1" dirty="0">
                <a:solidFill>
                  <a:srgbClr val="C00000"/>
                </a:solidFill>
                <a:latin typeface="+mj-lt"/>
              </a:rPr>
              <a:t>d</a:t>
            </a:r>
            <a:r>
              <a:rPr lang="es-MX" sz="5400" b="1" i="1" dirty="0" smtClean="0">
                <a:solidFill>
                  <a:srgbClr val="C00000"/>
                </a:solidFill>
                <a:latin typeface="+mj-lt"/>
              </a:rPr>
              <a:t>el PEI</a:t>
            </a:r>
            <a:endParaRPr lang="es-MX" sz="5400" b="1" i="1" dirty="0">
              <a:solidFill>
                <a:srgbClr val="C00000"/>
              </a:solidFill>
              <a:latin typeface="+mj-lt"/>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Lst>
          </a:blip>
          <a:srcRect/>
          <a:stretch>
            <a:fillRect/>
          </a:stretch>
        </p:blipFill>
        <p:spPr bwMode="auto">
          <a:xfrm>
            <a:off x="428596" y="2714620"/>
            <a:ext cx="8420100" cy="3970560"/>
          </a:xfrm>
          <a:prstGeom prst="rect">
            <a:avLst/>
          </a:prstGeom>
          <a:noFill/>
          <a:ln w="9525">
            <a:noFill/>
            <a:miter lim="800000"/>
            <a:headEnd/>
            <a:tailEnd/>
          </a:ln>
        </p:spPr>
      </p:pic>
    </p:spTree>
    <p:extLst>
      <p:ext uri="{BB962C8B-B14F-4D97-AF65-F5344CB8AC3E}">
        <p14:creationId xmlns:p14="http://schemas.microsoft.com/office/powerpoint/2010/main" xmlns="" val="2878314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1143000"/>
          </a:xfrm>
        </p:spPr>
        <p:txBody>
          <a:bodyPr/>
          <a:lstStyle/>
          <a:p>
            <a:pPr algn="just"/>
            <a:r>
              <a:rPr lang="es-MX" b="1" dirty="0" smtClean="0">
                <a:solidFill>
                  <a:srgbClr val="C00000"/>
                </a:solidFill>
                <a:effectLst>
                  <a:outerShdw blurRad="38100" dist="38100" dir="2700000" algn="tl">
                    <a:srgbClr val="000000">
                      <a:alpha val="43137"/>
                    </a:srgbClr>
                  </a:outerShdw>
                </a:effectLst>
              </a:rPr>
              <a:t>CONTENIDO</a:t>
            </a:r>
            <a:endParaRPr lang="es-MX" b="1" dirty="0">
              <a:solidFill>
                <a:srgbClr val="C000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28596" y="2500306"/>
            <a:ext cx="8229600" cy="4572007"/>
          </a:xfrm>
        </p:spPr>
        <p:txBody>
          <a:bodyPr>
            <a:normAutofit fontScale="77500" lnSpcReduction="20000"/>
          </a:bodyPr>
          <a:lstStyle/>
          <a:p>
            <a:pPr marL="514350" indent="-514350">
              <a:buAutoNum type="arabicPeriod"/>
            </a:pPr>
            <a:r>
              <a:rPr lang="es-MX" dirty="0" err="1" smtClean="0"/>
              <a:t>COECyTJAL</a:t>
            </a:r>
            <a:r>
              <a:rPr lang="es-MX" dirty="0" smtClean="0"/>
              <a:t> y la </a:t>
            </a:r>
            <a:r>
              <a:rPr lang="es-MX" dirty="0" err="1" smtClean="0"/>
              <a:t>SICyT</a:t>
            </a:r>
            <a:endParaRPr lang="es-MX" dirty="0" smtClean="0"/>
          </a:p>
          <a:p>
            <a:pPr marL="514350" indent="-514350">
              <a:buNone/>
            </a:pPr>
            <a:endParaRPr lang="es-MX" dirty="0" smtClean="0"/>
          </a:p>
          <a:p>
            <a:pPr marL="514350" indent="-514350">
              <a:buNone/>
            </a:pPr>
            <a:r>
              <a:rPr lang="es-MX" dirty="0" smtClean="0"/>
              <a:t>2.	</a:t>
            </a:r>
            <a:r>
              <a:rPr lang="es-MX" b="1" dirty="0" smtClean="0"/>
              <a:t>Fondos y Programas de Apoyo a Proyectos de Investigación Científica, Tecnológica e Innovación</a:t>
            </a:r>
          </a:p>
          <a:p>
            <a:pPr marL="457200" indent="-457200" algn="just">
              <a:buNone/>
            </a:pPr>
            <a:endParaRPr lang="es-MX" dirty="0" smtClean="0"/>
          </a:p>
          <a:p>
            <a:pPr marL="457200" indent="-457200" algn="just">
              <a:buNone/>
            </a:pPr>
            <a:r>
              <a:rPr lang="es-MX" dirty="0" smtClean="0"/>
              <a:t>3.	</a:t>
            </a:r>
            <a:r>
              <a:rPr lang="es-MX" b="1" dirty="0" smtClean="0"/>
              <a:t>Proceso para la Gestión de Fondos en </a:t>
            </a:r>
            <a:r>
              <a:rPr lang="es-MX" b="1" dirty="0" err="1" smtClean="0"/>
              <a:t>COECyTJAL</a:t>
            </a:r>
            <a:endParaRPr lang="es-MX" b="1" dirty="0" smtClean="0"/>
          </a:p>
          <a:p>
            <a:pPr marL="457200" indent="-457200" algn="just">
              <a:buNone/>
            </a:pPr>
            <a:endParaRPr lang="es-MX" dirty="0" smtClean="0"/>
          </a:p>
          <a:p>
            <a:pPr marL="457200" indent="-457200">
              <a:buNone/>
            </a:pPr>
            <a:r>
              <a:rPr lang="es-MX" dirty="0" smtClean="0"/>
              <a:t>4.</a:t>
            </a:r>
            <a:r>
              <a:rPr lang="es-MX" b="1" dirty="0" smtClean="0"/>
              <a:t>	Recomendaciones</a:t>
            </a:r>
          </a:p>
          <a:p>
            <a:pPr marL="457200" indent="-457200">
              <a:buNone/>
            </a:pPr>
            <a:endParaRPr lang="es-MX" dirty="0" smtClean="0"/>
          </a:p>
          <a:p>
            <a:pPr marL="457200" indent="-457200">
              <a:buNone/>
            </a:pPr>
            <a:r>
              <a:rPr lang="es-MX" dirty="0" smtClean="0"/>
              <a:t>5.	</a:t>
            </a:r>
            <a:r>
              <a:rPr lang="es-MX" b="1" dirty="0" smtClean="0"/>
              <a:t>Sesión de preguntas</a:t>
            </a:r>
          </a:p>
          <a:p>
            <a:pPr marL="0" indent="0">
              <a:buNone/>
            </a:pPr>
            <a:endParaRPr lang="es-MX" dirty="0"/>
          </a:p>
        </p:txBody>
      </p:sp>
    </p:spTree>
    <p:extLst>
      <p:ext uri="{BB962C8B-B14F-4D97-AF65-F5344CB8AC3E}">
        <p14:creationId xmlns:p14="http://schemas.microsoft.com/office/powerpoint/2010/main" xmlns="" val="1587435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42844" y="285728"/>
          <a:ext cx="8786874" cy="6143668"/>
        </p:xfrm>
        <a:graphic>
          <a:graphicData uri="http://schemas.openxmlformats.org/drawingml/2006/table">
            <a:tbl>
              <a:tblPr/>
              <a:tblGrid>
                <a:gridCol w="1647251"/>
                <a:gridCol w="2183994"/>
                <a:gridCol w="1457538"/>
                <a:gridCol w="2183994"/>
                <a:gridCol w="1314097"/>
              </a:tblGrid>
              <a:tr h="385183">
                <a:tc gridSpan="5">
                  <a:txBody>
                    <a:bodyPr/>
                    <a:lstStyle/>
                    <a:p>
                      <a:pPr algn="ctr" fontAlgn="b"/>
                      <a:r>
                        <a:rPr lang="es-MX" sz="1100" b="1" i="0" u="none" strike="noStrike" dirty="0">
                          <a:solidFill>
                            <a:srgbClr val="000000"/>
                          </a:solidFill>
                          <a:latin typeface="Calibri"/>
                        </a:rPr>
                        <a:t>Monto del Proyecto: $1,000,000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85183">
                <a:tc gridSpan="2">
                  <a:txBody>
                    <a:bodyPr/>
                    <a:lstStyle/>
                    <a:p>
                      <a:pPr algn="ctr" fontAlgn="b"/>
                      <a:r>
                        <a:rPr lang="es-MX" sz="1100" b="1" i="0" u="none" strike="noStrike">
                          <a:solidFill>
                            <a:srgbClr val="000000"/>
                          </a:solidFill>
                          <a:latin typeface="Calibri"/>
                        </a:rPr>
                        <a:t>Monto Empresa: $700,000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s-MX"/>
                    </a:p>
                  </a:txBody>
                  <a:tcPr/>
                </a:tc>
                <a:tc gridSpan="2">
                  <a:txBody>
                    <a:bodyPr/>
                    <a:lstStyle/>
                    <a:p>
                      <a:pPr algn="ctr" fontAlgn="b"/>
                      <a:r>
                        <a:rPr lang="es-MX" sz="1100" b="1" i="0" u="none" strike="noStrike">
                          <a:solidFill>
                            <a:srgbClr val="000000"/>
                          </a:solidFill>
                          <a:latin typeface="Calibri"/>
                        </a:rPr>
                        <a:t>Monto Vinculación: $300,000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s-MX"/>
                    </a:p>
                  </a:txBody>
                  <a:tcPr/>
                </a:tc>
                <a:tc>
                  <a:txBody>
                    <a:bodyPr/>
                    <a:lstStyle/>
                    <a:p>
                      <a:pPr algn="l" fontAlgn="b"/>
                      <a:r>
                        <a:rPr lang="es-MX" sz="11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731848">
                <a:tc rowSpan="3">
                  <a:txBody>
                    <a:bodyPr/>
                    <a:lstStyle/>
                    <a:p>
                      <a:pPr algn="ctr" fontAlgn="ctr"/>
                      <a:r>
                        <a:rPr lang="es-MX" sz="1100" b="0" i="0" u="none" strike="noStrike">
                          <a:solidFill>
                            <a:srgbClr val="000000"/>
                          </a:solidFill>
                          <a:latin typeface="Calibri"/>
                        </a:rPr>
                        <a:t>Modalidad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rowSpan="3">
                  <a:txBody>
                    <a:bodyPr/>
                    <a:lstStyle/>
                    <a:p>
                      <a:pPr algn="ctr" fontAlgn="ctr"/>
                      <a:r>
                        <a:rPr lang="es-MX" sz="1100" b="0" i="0" u="none" strike="noStrike">
                          <a:solidFill>
                            <a:srgbClr val="000000"/>
                          </a:solidFill>
                          <a:latin typeface="Calibri"/>
                        </a:rPr>
                        <a:t>Tamaño de Empresa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3">
                  <a:txBody>
                    <a:bodyPr/>
                    <a:lstStyle/>
                    <a:p>
                      <a:pPr algn="ctr" fontAlgn="b"/>
                      <a:r>
                        <a:rPr lang="es-MX" sz="1100" b="0" i="0" u="none" strike="noStrike">
                          <a:solidFill>
                            <a:srgbClr val="000000"/>
                          </a:solidFill>
                          <a:latin typeface="Calibri"/>
                        </a:rPr>
                        <a:t>Porcentaje de apoyo respecto al gasto elegible del proyecto en el ejercicio fiscal 2016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s-MX"/>
                    </a:p>
                  </a:txBody>
                  <a:tcPr/>
                </a:tc>
                <a:tc hMerge="1">
                  <a:txBody>
                    <a:bodyPr/>
                    <a:lstStyle/>
                    <a:p>
                      <a:endParaRPr lang="es-MX"/>
                    </a:p>
                  </a:txBody>
                  <a:tcPr/>
                </a:tc>
              </a:tr>
              <a:tr h="770366">
                <a:tc vMerge="1">
                  <a:txBody>
                    <a:bodyPr/>
                    <a:lstStyle/>
                    <a:p>
                      <a:endParaRPr lang="es-MX"/>
                    </a:p>
                  </a:txBody>
                  <a:tcPr/>
                </a:tc>
                <a:tc vMerge="1">
                  <a:txBody>
                    <a:bodyPr/>
                    <a:lstStyle/>
                    <a:p>
                      <a:endParaRPr lang="es-MX"/>
                    </a:p>
                  </a:txBody>
                  <a:tcPr/>
                </a:tc>
                <a:tc>
                  <a:txBody>
                    <a:bodyPr/>
                    <a:lstStyle/>
                    <a:p>
                      <a:pPr algn="ctr" fontAlgn="b"/>
                      <a:r>
                        <a:rPr lang="es-MX" sz="1100" b="0" i="0" u="none" strike="noStrike">
                          <a:solidFill>
                            <a:srgbClr val="000000"/>
                          </a:solidFill>
                          <a:latin typeface="Calibri"/>
                        </a:rPr>
                        <a:t>Proyecto Individual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a:txBody>
                    <a:bodyPr/>
                    <a:lstStyle/>
                    <a:p>
                      <a:pPr algn="ctr" fontAlgn="b"/>
                      <a:r>
                        <a:rPr lang="es-MX" sz="1100" b="0" i="0" u="none" strike="noStrike">
                          <a:solidFill>
                            <a:srgbClr val="000000"/>
                          </a:solidFill>
                          <a:latin typeface="Calibri"/>
                        </a:rPr>
                        <a:t>Proyecto en vinculación con IES/CI</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es-MX"/>
                    </a:p>
                  </a:txBody>
                  <a:tcPr/>
                </a:tc>
              </a:tr>
              <a:tr h="770366">
                <a:tc vMerge="1">
                  <a:txBody>
                    <a:bodyPr/>
                    <a:lstStyle/>
                    <a:p>
                      <a:endParaRPr lang="es-MX"/>
                    </a:p>
                  </a:txBody>
                  <a:tcPr/>
                </a:tc>
                <a:tc vMerge="1">
                  <a:txBody>
                    <a:bodyPr/>
                    <a:lstStyle/>
                    <a:p>
                      <a:endParaRPr lang="es-MX"/>
                    </a:p>
                  </a:txBody>
                  <a:tcPr/>
                </a:tc>
                <a:tc>
                  <a:txBody>
                    <a:bodyPr/>
                    <a:lstStyle/>
                    <a:p>
                      <a:pPr algn="ctr" fontAlgn="b"/>
                      <a:r>
                        <a:rPr lang="es-MX" sz="1100" b="0" i="0" u="none" strike="noStrike">
                          <a:solidFill>
                            <a:srgbClr val="000000"/>
                          </a:solidFill>
                          <a:latin typeface="Calibri"/>
                        </a:rPr>
                        <a:t>% del gasto de la empresa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 del gasto subsidiado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0366">
                <a:tc>
                  <a:txBody>
                    <a:bodyPr/>
                    <a:lstStyle/>
                    <a:p>
                      <a:pPr algn="ctr" fontAlgn="b"/>
                      <a:r>
                        <a:rPr lang="es-MX" sz="1100" b="0" i="0" u="none" strike="noStrike">
                          <a:solidFill>
                            <a:srgbClr val="000000"/>
                          </a:solidFill>
                          <a:latin typeface="Calibri"/>
                        </a:rPr>
                        <a:t>INNOVAPYME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MX" sz="1100" b="0" i="0" u="none" strike="noStrike">
                          <a:solidFill>
                            <a:srgbClr val="000000"/>
                          </a:solidFill>
                          <a:latin typeface="Calibri"/>
                        </a:rPr>
                        <a:t>MIPYMES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MX" sz="1100" b="0" i="0" u="none" strike="noStrike">
                          <a:solidFill>
                            <a:srgbClr val="000000"/>
                          </a:solidFill>
                          <a:latin typeface="Calibri"/>
                        </a:rPr>
                        <a:t>$300,000 (30%)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b"/>
                      <a:r>
                        <a:rPr lang="es-MX" sz="1100" b="0" i="0" u="none" strike="noStrike">
                          <a:solidFill>
                            <a:srgbClr val="000000"/>
                          </a:solidFill>
                          <a:latin typeface="Calibri"/>
                        </a:rPr>
                        <a:t>$245,000 (35%) + $225,000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MX" sz="1100" b="0" i="0" u="none" strike="noStrike">
                          <a:solidFill>
                            <a:srgbClr val="000000"/>
                          </a:solidFill>
                          <a:latin typeface="Calibri"/>
                        </a:rPr>
                        <a:t>$470,000 (47%)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770366">
                <a:tc>
                  <a:txBody>
                    <a:bodyPr/>
                    <a:lstStyle/>
                    <a:p>
                      <a:pPr algn="ctr" fontAlgn="b"/>
                      <a:r>
                        <a:rPr lang="es-MX" sz="1100" b="0" i="0" u="none" strike="noStrike">
                          <a:solidFill>
                            <a:srgbClr val="000000"/>
                          </a:solidFill>
                          <a:latin typeface="Calibri"/>
                        </a:rPr>
                        <a:t>INNOVATEC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Empresas Grandes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$250,000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latin typeface="Calibri"/>
                        </a:rPr>
                        <a:t>$210,000 (30%) + $210,000 (70%)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a:solidFill>
                            <a:srgbClr val="000000"/>
                          </a:solidFill>
                          <a:latin typeface="Calibri"/>
                        </a:rPr>
                        <a:t>$420,000 (42%)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0366">
                <a:tc rowSpan="2">
                  <a:txBody>
                    <a:bodyPr/>
                    <a:lstStyle/>
                    <a:p>
                      <a:pPr algn="ctr" fontAlgn="ctr"/>
                      <a:r>
                        <a:rPr lang="es-MX" sz="1100" b="0" i="0" u="none" strike="noStrike">
                          <a:solidFill>
                            <a:srgbClr val="000000"/>
                          </a:solidFill>
                          <a:latin typeface="Calibri"/>
                        </a:rPr>
                        <a:t>PROINNOVA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ctr" fontAlgn="b"/>
                      <a:r>
                        <a:rPr lang="es-MX" sz="1100" b="0" i="0" u="none" strike="noStrike">
                          <a:solidFill>
                            <a:srgbClr val="000000"/>
                          </a:solidFill>
                          <a:latin typeface="Calibri"/>
                        </a:rPr>
                        <a:t>MIPYMES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2">
                  <a:txBody>
                    <a:bodyPr/>
                    <a:lstStyle/>
                    <a:p>
                      <a:pPr algn="ctr" fontAlgn="ctr"/>
                      <a:r>
                        <a:rPr lang="es-MX" sz="1100" b="0" i="0" u="none" strike="noStrike">
                          <a:solidFill>
                            <a:srgbClr val="000000"/>
                          </a:solidFill>
                          <a:latin typeface="Calibri"/>
                        </a:rPr>
                        <a:t>No aplica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l" fontAlgn="b"/>
                      <a:r>
                        <a:rPr lang="es-MX" sz="1100" b="0" i="0" u="none" strike="noStrike" dirty="0">
                          <a:solidFill>
                            <a:srgbClr val="000000"/>
                          </a:solidFill>
                          <a:latin typeface="Calibri"/>
                        </a:rPr>
                        <a:t>$350,000 (50%) + $225,000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s-MX" sz="1100" b="0" i="0" u="none" strike="noStrike">
                          <a:solidFill>
                            <a:srgbClr val="000000"/>
                          </a:solidFill>
                          <a:latin typeface="Calibri"/>
                        </a:rPr>
                        <a:t>$575,000 (57.5%)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789624">
                <a:tc vMerge="1">
                  <a:txBody>
                    <a:bodyPr/>
                    <a:lstStyle/>
                    <a:p>
                      <a:endParaRPr lang="es-MX"/>
                    </a:p>
                  </a:txBody>
                  <a:tcPr/>
                </a:tc>
                <a:tc>
                  <a:txBody>
                    <a:bodyPr/>
                    <a:lstStyle/>
                    <a:p>
                      <a:pPr algn="ctr" fontAlgn="b"/>
                      <a:r>
                        <a:rPr lang="es-MX" sz="1100" b="0" i="0" u="none" strike="noStrike" dirty="0">
                          <a:solidFill>
                            <a:srgbClr val="000000"/>
                          </a:solidFill>
                          <a:latin typeface="Calibri"/>
                        </a:rPr>
                        <a:t>Empresas Grandes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a:txBody>
                    <a:bodyPr/>
                    <a:lstStyle/>
                    <a:p>
                      <a:pPr algn="l" fontAlgn="b"/>
                      <a:r>
                        <a:rPr lang="es-MX" sz="1100" b="0" i="0" u="none" strike="noStrike">
                          <a:solidFill>
                            <a:srgbClr val="000000"/>
                          </a:solidFill>
                          <a:latin typeface="Calibri"/>
                        </a:rPr>
                        <a:t>$245,000 (35%) + $225,000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a:solidFill>
                            <a:srgbClr val="000000"/>
                          </a:solidFill>
                          <a:latin typeface="Calibri"/>
                        </a:rPr>
                        <a:t>$470,000 (47%)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04529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1143000"/>
          </a:xfrm>
        </p:spPr>
        <p:txBody>
          <a:bodyPr/>
          <a:lstStyle/>
          <a:p>
            <a:r>
              <a:rPr lang="es-MX" b="1" i="1" dirty="0" smtClean="0">
                <a:solidFill>
                  <a:srgbClr val="C00000"/>
                </a:solidFill>
              </a:rPr>
              <a:t>Fechas Tentativas</a:t>
            </a:r>
            <a:endParaRPr lang="es-MX" b="1" i="1" dirty="0">
              <a:solidFill>
                <a:srgbClr val="C00000"/>
              </a:solidFill>
            </a:endParaRPr>
          </a:p>
        </p:txBody>
      </p:sp>
      <p:sp>
        <p:nvSpPr>
          <p:cNvPr id="3" name="2 Marcador de contenido"/>
          <p:cNvSpPr>
            <a:spLocks noGrp="1"/>
          </p:cNvSpPr>
          <p:nvPr>
            <p:ph idx="1"/>
          </p:nvPr>
        </p:nvSpPr>
        <p:spPr>
          <a:xfrm>
            <a:off x="564196" y="2571744"/>
            <a:ext cx="8579804" cy="4525963"/>
          </a:xfrm>
        </p:spPr>
        <p:txBody>
          <a:bodyPr>
            <a:noAutofit/>
          </a:bodyPr>
          <a:lstStyle/>
          <a:p>
            <a:pPr>
              <a:buNone/>
            </a:pPr>
            <a:r>
              <a:rPr lang="es-MX" sz="2000" dirty="0" smtClean="0"/>
              <a:t>Apertura </a:t>
            </a:r>
            <a:r>
              <a:rPr lang="es-MX" sz="2000" dirty="0"/>
              <a:t>del Sistema de </a:t>
            </a:r>
            <a:r>
              <a:rPr lang="es-MX" sz="2000" dirty="0" smtClean="0"/>
              <a:t>		</a:t>
            </a:r>
            <a:r>
              <a:rPr lang="es-MX" sz="2000" b="1" dirty="0" smtClean="0">
                <a:solidFill>
                  <a:srgbClr val="C00000"/>
                </a:solidFill>
              </a:rPr>
              <a:t>Mes de Agosto 2016</a:t>
            </a:r>
          </a:p>
          <a:p>
            <a:pPr>
              <a:buNone/>
            </a:pPr>
            <a:r>
              <a:rPr lang="es-MX" sz="2000" dirty="0"/>
              <a:t>L</a:t>
            </a:r>
            <a:r>
              <a:rPr lang="es-MX" sz="2000" dirty="0" smtClean="0"/>
              <a:t>lenado </a:t>
            </a:r>
            <a:r>
              <a:rPr lang="es-MX" sz="2000" dirty="0"/>
              <a:t>de P</a:t>
            </a:r>
            <a:r>
              <a:rPr lang="es-MX" sz="2000" dirty="0" smtClean="0"/>
              <a:t>ropuestas:</a:t>
            </a:r>
            <a:endParaRPr lang="es-MX" sz="2000" b="1" dirty="0">
              <a:solidFill>
                <a:srgbClr val="C00000"/>
              </a:solidFill>
            </a:endParaRPr>
          </a:p>
          <a:p>
            <a:endParaRPr lang="es-MX" sz="1050" dirty="0"/>
          </a:p>
          <a:p>
            <a:pPr fontAlgn="t">
              <a:buNone/>
            </a:pPr>
            <a:r>
              <a:rPr lang="es-MX" sz="2000" dirty="0" smtClean="0"/>
              <a:t>Cierre </a:t>
            </a:r>
            <a:r>
              <a:rPr lang="es-MX" sz="2000" dirty="0"/>
              <a:t>del Sistema de </a:t>
            </a:r>
            <a:r>
              <a:rPr lang="es-MX" sz="2000" dirty="0" smtClean="0"/>
              <a:t>		             </a:t>
            </a:r>
            <a:r>
              <a:rPr lang="es-MX" sz="2000" b="1" dirty="0" smtClean="0">
                <a:solidFill>
                  <a:srgbClr val="C00000"/>
                </a:solidFill>
              </a:rPr>
              <a:t>Mes de Octubre 2016</a:t>
            </a:r>
          </a:p>
          <a:p>
            <a:pPr fontAlgn="t">
              <a:buNone/>
            </a:pPr>
            <a:r>
              <a:rPr lang="es-MX" sz="2000" dirty="0" smtClean="0"/>
              <a:t>Llenado </a:t>
            </a:r>
            <a:r>
              <a:rPr lang="es-MX" sz="2000" dirty="0"/>
              <a:t>de </a:t>
            </a:r>
            <a:r>
              <a:rPr lang="es-MX" sz="2000" dirty="0" smtClean="0"/>
              <a:t>Propuestas:</a:t>
            </a:r>
            <a:endParaRPr lang="es-MX" sz="2000" dirty="0" smtClean="0">
              <a:solidFill>
                <a:srgbClr val="C00000"/>
              </a:solidFill>
            </a:endParaRPr>
          </a:p>
          <a:p>
            <a:pPr fontAlgn="t">
              <a:buNone/>
            </a:pPr>
            <a:endParaRPr lang="es-MX" sz="1050" b="1" dirty="0"/>
          </a:p>
          <a:p>
            <a:pPr fontAlgn="t">
              <a:buNone/>
            </a:pPr>
            <a:r>
              <a:rPr lang="es-MX" sz="2000" dirty="0" smtClean="0"/>
              <a:t>Límite </a:t>
            </a:r>
            <a:r>
              <a:rPr lang="es-MX" sz="2000" dirty="0"/>
              <a:t>de Inicio </a:t>
            </a:r>
            <a:r>
              <a:rPr lang="es-MX" sz="2000" dirty="0" smtClean="0"/>
              <a:t>			 </a:t>
            </a:r>
            <a:r>
              <a:rPr lang="es-MX" sz="2000" b="1" dirty="0" smtClean="0">
                <a:solidFill>
                  <a:srgbClr val="C00000"/>
                </a:solidFill>
              </a:rPr>
              <a:t>01 de </a:t>
            </a:r>
            <a:r>
              <a:rPr lang="es-MX" sz="2000" b="1" dirty="0">
                <a:solidFill>
                  <a:srgbClr val="C00000"/>
                </a:solidFill>
              </a:rPr>
              <a:t>E</a:t>
            </a:r>
            <a:r>
              <a:rPr lang="es-MX" sz="2000" b="1" dirty="0" smtClean="0">
                <a:solidFill>
                  <a:srgbClr val="C00000"/>
                </a:solidFill>
              </a:rPr>
              <a:t>nero 2017</a:t>
            </a:r>
          </a:p>
          <a:p>
            <a:pPr fontAlgn="t">
              <a:buNone/>
            </a:pPr>
            <a:r>
              <a:rPr lang="es-MX" sz="2000" dirty="0" smtClean="0"/>
              <a:t>de </a:t>
            </a:r>
            <a:r>
              <a:rPr lang="es-MX" sz="2000" dirty="0"/>
              <a:t>Proyectos</a:t>
            </a:r>
            <a:r>
              <a:rPr lang="es-MX" sz="2000" dirty="0" smtClean="0"/>
              <a:t>:</a:t>
            </a:r>
          </a:p>
          <a:p>
            <a:pPr fontAlgn="t">
              <a:buNone/>
            </a:pPr>
            <a:endParaRPr lang="es-MX" sz="1050" dirty="0"/>
          </a:p>
          <a:p>
            <a:pPr fontAlgn="t">
              <a:buNone/>
            </a:pPr>
            <a:r>
              <a:rPr lang="es-MX" sz="2000" dirty="0" smtClean="0"/>
              <a:t>Límite </a:t>
            </a:r>
            <a:r>
              <a:rPr lang="es-MX" sz="2000" dirty="0"/>
              <a:t>de Cierre </a:t>
            </a:r>
            <a:r>
              <a:rPr lang="es-MX" sz="2000" dirty="0" smtClean="0"/>
              <a:t>			</a:t>
            </a:r>
            <a:r>
              <a:rPr lang="es-MX" sz="2000" b="1" dirty="0" smtClean="0">
                <a:solidFill>
                  <a:srgbClr val="C00000"/>
                </a:solidFill>
              </a:rPr>
              <a:t>31 de Diciembre 2017 </a:t>
            </a:r>
          </a:p>
          <a:p>
            <a:pPr fontAlgn="t">
              <a:buNone/>
            </a:pPr>
            <a:r>
              <a:rPr lang="es-MX" sz="2000" dirty="0" smtClean="0"/>
              <a:t>de Proyectos:					</a:t>
            </a:r>
            <a:endParaRPr lang="es-MX" sz="2000" b="1" dirty="0" smtClean="0">
              <a:solidFill>
                <a:srgbClr val="C00000"/>
              </a:solidFill>
            </a:endParaRPr>
          </a:p>
          <a:p>
            <a:pPr fontAlgn="t">
              <a:buNone/>
            </a:pPr>
            <a:endParaRPr lang="es-MX" sz="1050" dirty="0" smtClean="0"/>
          </a:p>
          <a:p>
            <a:pPr fontAlgn="t">
              <a:buNone/>
            </a:pPr>
            <a:r>
              <a:rPr lang="es-MX" sz="2000" dirty="0" smtClean="0"/>
              <a:t>Entrega de Reportes Finales: 	    	</a:t>
            </a:r>
            <a:r>
              <a:rPr lang="es-MX" sz="2000" b="1" dirty="0" smtClean="0">
                <a:solidFill>
                  <a:srgbClr val="C00000"/>
                </a:solidFill>
              </a:rPr>
              <a:t>Enero 2018</a:t>
            </a:r>
            <a:endParaRPr lang="es-MX" sz="2000" b="1" dirty="0">
              <a:solidFill>
                <a:srgbClr val="C00000"/>
              </a:solidFill>
            </a:endParaRPr>
          </a:p>
        </p:txBody>
      </p:sp>
    </p:spTree>
    <p:extLst>
      <p:ext uri="{BB962C8B-B14F-4D97-AF65-F5344CB8AC3E}">
        <p14:creationId xmlns:p14="http://schemas.microsoft.com/office/powerpoint/2010/main" xmlns="" val="587232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429000"/>
            <a:ext cx="8507796" cy="1143000"/>
          </a:xfrm>
        </p:spPr>
        <p:txBody>
          <a:bodyPr>
            <a:noAutofit/>
          </a:bodyPr>
          <a:lstStyle/>
          <a:p>
            <a:r>
              <a:rPr lang="es-MX" sz="4800" b="1" dirty="0">
                <a:solidFill>
                  <a:srgbClr val="C00000"/>
                </a:solidFill>
                <a:effectLst>
                  <a:outerShdw blurRad="38100" dist="38100" dir="2700000" algn="tl">
                    <a:srgbClr val="000000">
                      <a:alpha val="43137"/>
                    </a:srgbClr>
                  </a:outerShdw>
                </a:effectLst>
              </a:rPr>
              <a:t>Programa de Incorporación de Jóvenes Jaliscienses con grado de maestría o </a:t>
            </a:r>
            <a:r>
              <a:rPr lang="es-MX" sz="4800" b="1" dirty="0" smtClean="0">
                <a:solidFill>
                  <a:srgbClr val="C00000"/>
                </a:solidFill>
                <a:effectLst>
                  <a:outerShdw blurRad="38100" dist="38100" dir="2700000" algn="tl">
                    <a:srgbClr val="000000">
                      <a:alpha val="43137"/>
                    </a:srgbClr>
                  </a:outerShdw>
                </a:effectLst>
              </a:rPr>
              <a:t>doctorado</a:t>
            </a:r>
            <a:r>
              <a:rPr lang="es-MX" sz="6000" b="1" dirty="0">
                <a:solidFill>
                  <a:srgbClr val="C00000"/>
                </a:solidFill>
                <a:effectLst>
                  <a:outerShdw blurRad="38100" dist="38100" dir="2700000" algn="tl">
                    <a:srgbClr val="000000">
                      <a:alpha val="43137"/>
                    </a:srgbClr>
                  </a:outerShdw>
                </a:effectLst>
              </a:rPr>
              <a:t/>
            </a:r>
            <a:br>
              <a:rPr lang="es-MX" sz="6000" b="1" dirty="0">
                <a:solidFill>
                  <a:srgbClr val="C00000"/>
                </a:solidFill>
                <a:effectLst>
                  <a:outerShdw blurRad="38100" dist="38100" dir="2700000" algn="tl">
                    <a:srgbClr val="000000">
                      <a:alpha val="43137"/>
                    </a:srgbClr>
                  </a:outerShdw>
                </a:effectLst>
              </a:rPr>
            </a:br>
            <a:r>
              <a:rPr lang="es-MX" sz="6000" b="1" dirty="0">
                <a:solidFill>
                  <a:srgbClr val="C00000"/>
                </a:solidFill>
                <a:effectLst>
                  <a:outerShdw blurRad="38100" dist="38100" dir="2700000" algn="tl">
                    <a:srgbClr val="000000">
                      <a:alpha val="43137"/>
                    </a:srgbClr>
                  </a:outerShdw>
                </a:effectLst>
              </a:rPr>
              <a:t>PROTALENTO</a:t>
            </a: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215206" y="5357826"/>
            <a:ext cx="1242900" cy="936599"/>
          </a:xfrm>
        </p:spPr>
      </p:pic>
      <p:sp>
        <p:nvSpPr>
          <p:cNvPr id="6" name="Rectángulo 4"/>
          <p:cNvSpPr/>
          <p:nvPr/>
        </p:nvSpPr>
        <p:spPr>
          <a:xfrm>
            <a:off x="3071802" y="6215082"/>
            <a:ext cx="3120342" cy="461665"/>
          </a:xfrm>
          <a:prstGeom prst="rect">
            <a:avLst/>
          </a:prstGeom>
        </p:spPr>
        <p:txBody>
          <a:bodyPr wrap="none">
            <a:spAutoFit/>
          </a:bodyPr>
          <a:lstStyle/>
          <a:p>
            <a:pPr algn="ctr" eaLnBrk="1" hangingPunct="1">
              <a:defRPr/>
            </a:pPr>
            <a:r>
              <a:rPr lang="es-MX" sz="2400" b="1" dirty="0">
                <a:latin typeface="+mj-lt"/>
              </a:rPr>
              <a:t>www.conacyt.gob.mx</a:t>
            </a:r>
          </a:p>
        </p:txBody>
      </p:sp>
    </p:spTree>
    <p:extLst>
      <p:ext uri="{BB962C8B-B14F-4D97-AF65-F5344CB8AC3E}">
        <p14:creationId xmlns:p14="http://schemas.microsoft.com/office/powerpoint/2010/main" xmlns="" val="1311142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lstStyle/>
          <a:p>
            <a:r>
              <a:rPr lang="es-MX" sz="4800" b="1" i="1" dirty="0" smtClean="0">
                <a:solidFill>
                  <a:srgbClr val="C00000"/>
                </a:solidFill>
              </a:rPr>
              <a:t>Objetivo</a:t>
            </a:r>
            <a:endParaRPr lang="es-MX" b="1" i="1" dirty="0">
              <a:solidFill>
                <a:srgbClr val="C00000"/>
              </a:solidFill>
            </a:endParaRPr>
          </a:p>
        </p:txBody>
      </p:sp>
      <p:sp>
        <p:nvSpPr>
          <p:cNvPr id="3" name="2 Marcador de contenido"/>
          <p:cNvSpPr>
            <a:spLocks noGrp="1"/>
          </p:cNvSpPr>
          <p:nvPr>
            <p:ph idx="1"/>
          </p:nvPr>
        </p:nvSpPr>
        <p:spPr>
          <a:xfrm>
            <a:off x="428596" y="2580928"/>
            <a:ext cx="8291264" cy="4277072"/>
          </a:xfrm>
        </p:spPr>
        <p:txBody>
          <a:bodyPr>
            <a:noAutofit/>
          </a:bodyPr>
          <a:lstStyle/>
          <a:p>
            <a:pPr algn="just">
              <a:lnSpc>
                <a:spcPct val="150000"/>
              </a:lnSpc>
              <a:buNone/>
            </a:pPr>
            <a:r>
              <a:rPr lang="es-MX" sz="2800" dirty="0">
                <a:solidFill>
                  <a:srgbClr val="000000"/>
                </a:solidFill>
              </a:rPr>
              <a:t>Vincular a Maestros y Doctores de áreas Científicas y Tecnológicas con el Sector Privado, además de generar conocimientos a través del “Diplomado Gestión Estratégica de Proyectos Innovación: Un enfoque práctico”</a:t>
            </a:r>
          </a:p>
          <a:p>
            <a:pPr marL="0" indent="0">
              <a:buNone/>
            </a:pPr>
            <a:endParaRPr lang="es-MX" sz="2800" dirty="0"/>
          </a:p>
        </p:txBody>
      </p:sp>
    </p:spTree>
    <p:extLst>
      <p:ext uri="{BB962C8B-B14F-4D97-AF65-F5344CB8AC3E}">
        <p14:creationId xmlns:p14="http://schemas.microsoft.com/office/powerpoint/2010/main" xmlns="" val="1917582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85720" y="1857364"/>
            <a:ext cx="8640959" cy="3194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ES" sz="3600" b="1" i="1" dirty="0" smtClean="0">
                <a:solidFill>
                  <a:srgbClr val="820000"/>
                </a:solidFill>
                <a:latin typeface="+mj-lt"/>
              </a:rPr>
              <a:t>Apoyo al Becado: </a:t>
            </a:r>
            <a:endParaRPr lang="es-ES" sz="2800" dirty="0" smtClean="0">
              <a:solidFill>
                <a:srgbClr val="000000"/>
              </a:solidFill>
            </a:endParaRPr>
          </a:p>
          <a:p>
            <a:pPr algn="just">
              <a:buClr>
                <a:srgbClr val="C00000"/>
              </a:buClr>
              <a:buFont typeface="Wingdings" pitchFamily="2" charset="2"/>
              <a:buChar char="§"/>
            </a:pPr>
            <a:r>
              <a:rPr lang="es-ES" sz="2400" dirty="0" smtClean="0">
                <a:solidFill>
                  <a:srgbClr val="000000"/>
                </a:solidFill>
              </a:rPr>
              <a:t>Asistencia al Diplomado </a:t>
            </a:r>
            <a:r>
              <a:rPr lang="es-ES" sz="2400" b="1" dirty="0" smtClean="0">
                <a:solidFill>
                  <a:srgbClr val="000000"/>
                </a:solidFill>
              </a:rPr>
              <a:t>“Gestión Estratégica de Proyectos Innovación: Un enfoque práctico”, </a:t>
            </a:r>
            <a:r>
              <a:rPr lang="es-ES" sz="2400" dirty="0" smtClean="0">
                <a:solidFill>
                  <a:srgbClr val="000000"/>
                </a:solidFill>
              </a:rPr>
              <a:t>con duración de 70 horas</a:t>
            </a:r>
            <a:r>
              <a:rPr lang="es-ES" sz="2400" dirty="0">
                <a:solidFill>
                  <a:srgbClr val="000000"/>
                </a:solidFill>
              </a:rPr>
              <a:t>. </a:t>
            </a:r>
            <a:endParaRPr lang="es-ES" sz="2400" dirty="0" smtClean="0">
              <a:solidFill>
                <a:srgbClr val="000000"/>
              </a:solidFill>
            </a:endParaRPr>
          </a:p>
          <a:p>
            <a:pPr algn="just">
              <a:buClr>
                <a:srgbClr val="C00000"/>
              </a:buClr>
              <a:buFont typeface="Wingdings" pitchFamily="2" charset="2"/>
              <a:buChar char="§"/>
            </a:pPr>
            <a:r>
              <a:rPr lang="es-ES" sz="2400" dirty="0" smtClean="0">
                <a:solidFill>
                  <a:srgbClr val="000000"/>
                </a:solidFill>
              </a:rPr>
              <a:t>Recurso </a:t>
            </a:r>
            <a:r>
              <a:rPr lang="es-ES" sz="2400" dirty="0">
                <a:solidFill>
                  <a:srgbClr val="000000"/>
                </a:solidFill>
              </a:rPr>
              <a:t>económico de </a:t>
            </a:r>
            <a:r>
              <a:rPr lang="es-ES" sz="2400" b="1" dirty="0">
                <a:solidFill>
                  <a:srgbClr val="000000"/>
                </a:solidFill>
              </a:rPr>
              <a:t>$20,000 M.N. a los Maestros y $30,000 M.N. a los Doctores</a:t>
            </a:r>
            <a:r>
              <a:rPr lang="es-ES" sz="2400" dirty="0">
                <a:solidFill>
                  <a:srgbClr val="000000"/>
                </a:solidFill>
              </a:rPr>
              <a:t> mensualmente por año.</a:t>
            </a:r>
            <a:endParaRPr lang="es-MX" sz="2400" dirty="0"/>
          </a:p>
          <a:p>
            <a:pPr marL="0" indent="0" algn="just">
              <a:buFont typeface="Arial" panose="020B0604020202020204" pitchFamily="34" charset="0"/>
              <a:buNone/>
            </a:pPr>
            <a:endParaRPr lang="es-ES" sz="2800" dirty="0" smtClean="0">
              <a:solidFill>
                <a:srgbClr val="000000"/>
              </a:solidFill>
            </a:endParaRPr>
          </a:p>
        </p:txBody>
      </p:sp>
      <p:graphicFrame>
        <p:nvGraphicFramePr>
          <p:cNvPr id="6" name="5 Diagrama"/>
          <p:cNvGraphicFramePr/>
          <p:nvPr>
            <p:extLst>
              <p:ext uri="{D42A27DB-BD31-4B8C-83A1-F6EECF244321}">
                <p14:modId xmlns:p14="http://schemas.microsoft.com/office/powerpoint/2010/main" xmlns="" val="66296602"/>
              </p:ext>
            </p:extLst>
          </p:nvPr>
        </p:nvGraphicFramePr>
        <p:xfrm>
          <a:off x="2714612" y="4841776"/>
          <a:ext cx="4413955"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3822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1143000"/>
          </a:xfrm>
        </p:spPr>
        <p:txBody>
          <a:bodyPr/>
          <a:lstStyle/>
          <a:p>
            <a:r>
              <a:rPr lang="es-MX" b="1" i="1" dirty="0" smtClean="0">
                <a:solidFill>
                  <a:srgbClr val="C00000"/>
                </a:solidFill>
              </a:rPr>
              <a:t>Fechas Tentativas</a:t>
            </a:r>
            <a:endParaRPr lang="es-MX" b="1" i="1" dirty="0">
              <a:solidFill>
                <a:srgbClr val="C00000"/>
              </a:solidFill>
            </a:endParaRPr>
          </a:p>
        </p:txBody>
      </p:sp>
      <p:sp>
        <p:nvSpPr>
          <p:cNvPr id="5" name="2 Marcador de contenido"/>
          <p:cNvSpPr txBox="1">
            <a:spLocks/>
          </p:cNvSpPr>
          <p:nvPr/>
        </p:nvSpPr>
        <p:spPr>
          <a:xfrm>
            <a:off x="214282" y="2500306"/>
            <a:ext cx="857256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s-MX" sz="2400" dirty="0" smtClean="0"/>
              <a:t>Apertura del Sistema de 		</a:t>
            </a:r>
            <a:r>
              <a:rPr lang="es-MX" sz="2400" b="1" dirty="0" smtClean="0">
                <a:solidFill>
                  <a:srgbClr val="C00000"/>
                </a:solidFill>
              </a:rPr>
              <a:t>Mes de Mayo 2016</a:t>
            </a:r>
          </a:p>
          <a:p>
            <a:pPr>
              <a:buFont typeface="Arial" panose="020B0604020202020204" pitchFamily="34" charset="0"/>
              <a:buNone/>
            </a:pPr>
            <a:r>
              <a:rPr lang="es-MX" sz="2400" dirty="0" smtClean="0"/>
              <a:t>Llenado de Propuestas:</a:t>
            </a:r>
            <a:endParaRPr lang="es-MX" sz="2400" b="1" dirty="0" smtClean="0">
              <a:solidFill>
                <a:srgbClr val="C00000"/>
              </a:solidFill>
            </a:endParaRPr>
          </a:p>
          <a:p>
            <a:endParaRPr lang="es-MX" sz="1100" dirty="0" smtClean="0"/>
          </a:p>
          <a:p>
            <a:endParaRPr lang="es-MX" sz="1100" dirty="0" smtClean="0"/>
          </a:p>
          <a:p>
            <a:pPr fontAlgn="t">
              <a:buFont typeface="Arial" panose="020B0604020202020204" pitchFamily="34" charset="0"/>
              <a:buNone/>
            </a:pPr>
            <a:r>
              <a:rPr lang="es-MX" sz="2400" dirty="0" smtClean="0"/>
              <a:t>Cierre del Sistema de 		</a:t>
            </a:r>
            <a:r>
              <a:rPr lang="es-MX" sz="2400" b="1" dirty="0" smtClean="0">
                <a:solidFill>
                  <a:srgbClr val="C00000"/>
                </a:solidFill>
              </a:rPr>
              <a:t>Mes de Septiembre 2016</a:t>
            </a:r>
          </a:p>
          <a:p>
            <a:pPr fontAlgn="t">
              <a:buFont typeface="Arial" panose="020B0604020202020204" pitchFamily="34" charset="0"/>
              <a:buNone/>
            </a:pPr>
            <a:r>
              <a:rPr lang="es-MX" sz="2400" dirty="0" smtClean="0"/>
              <a:t>Llenado de Propuestas:</a:t>
            </a:r>
            <a:endParaRPr lang="es-MX" sz="2400" dirty="0" smtClean="0">
              <a:solidFill>
                <a:srgbClr val="C00000"/>
              </a:solidFill>
            </a:endParaRPr>
          </a:p>
          <a:p>
            <a:pPr fontAlgn="t">
              <a:buFont typeface="Arial" panose="020B0604020202020204" pitchFamily="34" charset="0"/>
              <a:buNone/>
            </a:pPr>
            <a:endParaRPr lang="es-MX" sz="1200" b="1" dirty="0" smtClean="0"/>
          </a:p>
          <a:p>
            <a:pPr fontAlgn="t">
              <a:buFont typeface="Arial" panose="020B0604020202020204" pitchFamily="34" charset="0"/>
              <a:buNone/>
            </a:pPr>
            <a:endParaRPr lang="es-MX" sz="1200" b="1" dirty="0" smtClean="0"/>
          </a:p>
          <a:p>
            <a:pPr algn="ctr" fontAlgn="t">
              <a:buFont typeface="Arial" panose="020B0604020202020204" pitchFamily="34" charset="0"/>
              <a:buNone/>
            </a:pPr>
            <a:r>
              <a:rPr lang="es-MX" sz="2400" b="1" dirty="0" smtClean="0"/>
              <a:t>Esta información puede variar conforme a las fechas acordadas con CONACYT</a:t>
            </a:r>
          </a:p>
        </p:txBody>
      </p:sp>
    </p:spTree>
    <p:extLst>
      <p:ext uri="{BB962C8B-B14F-4D97-AF65-F5344CB8AC3E}">
        <p14:creationId xmlns:p14="http://schemas.microsoft.com/office/powerpoint/2010/main" xmlns="" val="2329444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071810"/>
            <a:ext cx="8640960" cy="1143000"/>
          </a:xfrm>
        </p:spPr>
        <p:txBody>
          <a:bodyPr>
            <a:noAutofit/>
          </a:bodyPr>
          <a:lstStyle/>
          <a:p>
            <a:r>
              <a:rPr lang="es-MX" b="1" dirty="0">
                <a:solidFill>
                  <a:srgbClr val="C00000"/>
                </a:solidFill>
                <a:effectLst>
                  <a:outerShdw blurRad="38100" dist="38100" dir="2700000" algn="tl">
                    <a:srgbClr val="000000">
                      <a:alpha val="43137"/>
                    </a:srgbClr>
                  </a:outerShdw>
                </a:effectLst>
              </a:rPr>
              <a:t>Programa de Apoyo a la Incubación de Empresas de Tecnologías de</a:t>
            </a:r>
            <a:br>
              <a:rPr lang="es-MX" b="1" dirty="0">
                <a:solidFill>
                  <a:srgbClr val="C00000"/>
                </a:solidFill>
                <a:effectLst>
                  <a:outerShdw blurRad="38100" dist="38100" dir="2700000" algn="tl">
                    <a:srgbClr val="000000">
                      <a:alpha val="43137"/>
                    </a:srgbClr>
                  </a:outerShdw>
                </a:effectLst>
              </a:rPr>
            </a:br>
            <a:r>
              <a:rPr lang="es-MX" b="1" dirty="0">
                <a:solidFill>
                  <a:srgbClr val="C00000"/>
                </a:solidFill>
                <a:effectLst>
                  <a:outerShdw blurRad="38100" dist="38100" dir="2700000" algn="tl">
                    <a:srgbClr val="000000">
                      <a:alpha val="43137"/>
                    </a:srgbClr>
                  </a:outerShdw>
                </a:effectLst>
              </a:rPr>
              <a:t>Información y </a:t>
            </a:r>
            <a:r>
              <a:rPr lang="es-MX" b="1" dirty="0" smtClean="0">
                <a:solidFill>
                  <a:srgbClr val="C00000"/>
                </a:solidFill>
                <a:effectLst>
                  <a:outerShdw blurRad="38100" dist="38100" dir="2700000" algn="tl">
                    <a:srgbClr val="000000">
                      <a:alpha val="43137"/>
                    </a:srgbClr>
                  </a:outerShdw>
                </a:effectLst>
              </a:rPr>
              <a:t>Comunicación</a:t>
            </a:r>
            <a:r>
              <a:rPr lang="es-MX" b="1" dirty="0">
                <a:solidFill>
                  <a:srgbClr val="C00000"/>
                </a:solidFill>
                <a:effectLst>
                  <a:outerShdw blurRad="38100" dist="38100" dir="2700000" algn="tl">
                    <a:srgbClr val="000000">
                      <a:alpha val="43137"/>
                    </a:srgbClr>
                  </a:outerShdw>
                </a:effectLst>
              </a:rPr>
              <a:t/>
            </a:r>
            <a:br>
              <a:rPr lang="es-MX" b="1" dirty="0">
                <a:solidFill>
                  <a:srgbClr val="C00000"/>
                </a:solidFill>
                <a:effectLst>
                  <a:outerShdw blurRad="38100" dist="38100" dir="2700000" algn="tl">
                    <a:srgbClr val="000000">
                      <a:alpha val="43137"/>
                    </a:srgbClr>
                  </a:outerShdw>
                </a:effectLst>
              </a:rPr>
            </a:br>
            <a:r>
              <a:rPr lang="es-MX" b="1" dirty="0">
                <a:solidFill>
                  <a:srgbClr val="C00000"/>
                </a:solidFill>
                <a:effectLst>
                  <a:outerShdw blurRad="38100" dist="38100" dir="2700000" algn="tl">
                    <a:srgbClr val="000000">
                      <a:alpha val="43137"/>
                    </a:srgbClr>
                  </a:outerShdw>
                </a:effectLst>
              </a:rPr>
              <a:t>INCUBATIC</a:t>
            </a: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14546" y="5500702"/>
            <a:ext cx="4791744" cy="743054"/>
          </a:xfrm>
        </p:spPr>
      </p:pic>
      <p:sp>
        <p:nvSpPr>
          <p:cNvPr id="6" name="Rectángulo 4"/>
          <p:cNvSpPr/>
          <p:nvPr/>
        </p:nvSpPr>
        <p:spPr>
          <a:xfrm>
            <a:off x="3000364" y="6396335"/>
            <a:ext cx="3120342" cy="461665"/>
          </a:xfrm>
          <a:prstGeom prst="rect">
            <a:avLst/>
          </a:prstGeom>
        </p:spPr>
        <p:txBody>
          <a:bodyPr wrap="none">
            <a:spAutoFit/>
          </a:bodyPr>
          <a:lstStyle/>
          <a:p>
            <a:pPr algn="ctr" eaLnBrk="1" hangingPunct="1">
              <a:defRPr/>
            </a:pPr>
            <a:r>
              <a:rPr lang="es-MX" sz="2400" b="1" dirty="0">
                <a:latin typeface="+mj-lt"/>
              </a:rPr>
              <a:t>www.conacyt.gob.mx</a:t>
            </a:r>
            <a:endParaRPr lang="es-MX" sz="2000" b="1" dirty="0">
              <a:latin typeface="+mj-lt"/>
            </a:endParaRPr>
          </a:p>
        </p:txBody>
      </p:sp>
    </p:spTree>
    <p:extLst>
      <p:ext uri="{BB962C8B-B14F-4D97-AF65-F5344CB8AC3E}">
        <p14:creationId xmlns:p14="http://schemas.microsoft.com/office/powerpoint/2010/main" xmlns="" val="3870599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357158" y="1785926"/>
            <a:ext cx="8352928" cy="5293757"/>
          </a:xfrm>
          <a:prstGeom prst="rect">
            <a:avLst/>
          </a:prstGeom>
          <a:noFill/>
        </p:spPr>
        <p:txBody>
          <a:bodyPr wrap="square" rtlCol="0">
            <a:spAutoFit/>
          </a:bodyPr>
          <a:lstStyle/>
          <a:p>
            <a:pPr algn="ctr"/>
            <a:r>
              <a:rPr lang="es-MX" sz="4000" b="1" i="1" dirty="0" smtClean="0">
                <a:solidFill>
                  <a:srgbClr val="820000"/>
                </a:solidFill>
              </a:rPr>
              <a:t>Objetivo</a:t>
            </a:r>
          </a:p>
          <a:p>
            <a:pPr algn="just"/>
            <a:endParaRPr lang="es-MX" sz="2800" b="1" i="1" dirty="0">
              <a:solidFill>
                <a:srgbClr val="820000"/>
              </a:solidFill>
            </a:endParaRPr>
          </a:p>
          <a:p>
            <a:pPr algn="just">
              <a:lnSpc>
                <a:spcPct val="150000"/>
              </a:lnSpc>
            </a:pPr>
            <a:r>
              <a:rPr lang="es-MX" sz="2400" dirty="0">
                <a:solidFill>
                  <a:srgbClr val="000000"/>
                </a:solidFill>
              </a:rPr>
              <a:t>Creación e incubación de micro y pequeñas empresas (MIPYMES) de base tecnológica dirigido al sector de Tecnologías de Información y Comunicación. </a:t>
            </a:r>
          </a:p>
          <a:p>
            <a:pPr algn="just">
              <a:lnSpc>
                <a:spcPct val="150000"/>
              </a:lnSpc>
            </a:pPr>
            <a:r>
              <a:rPr lang="es-MX" sz="2400" dirty="0">
                <a:solidFill>
                  <a:srgbClr val="000000"/>
                </a:solidFill>
              </a:rPr>
              <a:t>Las MIPYMES de base tecnológica se crean en sociedad entre jóvenes emprendedores y empresarios exitosos del sector. </a:t>
            </a:r>
          </a:p>
          <a:p>
            <a:endParaRPr lang="es-MX" dirty="0"/>
          </a:p>
        </p:txBody>
      </p:sp>
    </p:spTree>
    <p:extLst>
      <p:ext uri="{BB962C8B-B14F-4D97-AF65-F5344CB8AC3E}">
        <p14:creationId xmlns:p14="http://schemas.microsoft.com/office/powerpoint/2010/main" xmlns="" val="24959404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5000636"/>
            <a:ext cx="8229600" cy="1143000"/>
          </a:xfrm>
        </p:spPr>
        <p:txBody>
          <a:bodyPr>
            <a:normAutofit/>
          </a:bodyPr>
          <a:lstStyle/>
          <a:p>
            <a:r>
              <a:rPr lang="es-MX" sz="3600" b="1" i="1" dirty="0" smtClean="0">
                <a:solidFill>
                  <a:srgbClr val="820000"/>
                </a:solidFill>
              </a:rPr>
              <a:t>Apoyos y Montos:</a:t>
            </a:r>
            <a:endParaRPr lang="es-MX" sz="3600" dirty="0"/>
          </a:p>
        </p:txBody>
      </p:sp>
      <p:sp>
        <p:nvSpPr>
          <p:cNvPr id="3" name="2 Marcador de contenido"/>
          <p:cNvSpPr>
            <a:spLocks noGrp="1"/>
          </p:cNvSpPr>
          <p:nvPr>
            <p:ph idx="1"/>
          </p:nvPr>
        </p:nvSpPr>
        <p:spPr>
          <a:xfrm>
            <a:off x="4572000" y="2714620"/>
            <a:ext cx="4122320" cy="4525963"/>
          </a:xfrm>
        </p:spPr>
        <p:txBody>
          <a:bodyPr>
            <a:normAutofit/>
          </a:bodyPr>
          <a:lstStyle/>
          <a:p>
            <a:pPr algn="just">
              <a:buClr>
                <a:srgbClr val="C00000"/>
              </a:buClr>
              <a:buFont typeface="Wingdings" panose="05000000000000000000" pitchFamily="2" charset="2"/>
              <a:buChar char="§"/>
            </a:pPr>
            <a:r>
              <a:rPr lang="es-MX" sz="1800" dirty="0"/>
              <a:t>Empresas legalmente establecidas en el Estado de Jalisco, que quieran formar una sociedad con jóvenes emprendedores y contribuir a la formación de una nueva empresa y la capacitación de los jóvenes participantes.</a:t>
            </a:r>
          </a:p>
          <a:p>
            <a:endParaRPr lang="es-MX" sz="2200" dirty="0"/>
          </a:p>
        </p:txBody>
      </p:sp>
      <p:sp>
        <p:nvSpPr>
          <p:cNvPr id="5" name="Content Placeholder 2"/>
          <p:cNvSpPr txBox="1">
            <a:spLocks/>
          </p:cNvSpPr>
          <p:nvPr/>
        </p:nvSpPr>
        <p:spPr>
          <a:xfrm>
            <a:off x="0" y="2743200"/>
            <a:ext cx="4176464"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C00000"/>
              </a:buClr>
              <a:buFont typeface="Wingdings" panose="05000000000000000000" pitchFamily="2" charset="2"/>
              <a:buChar char="§"/>
            </a:pPr>
            <a:r>
              <a:rPr lang="es-MX" sz="1800" dirty="0" smtClean="0"/>
              <a:t>Jóvenes que tengan máximo dos años de haber egresado de los planes de estudio de las Instituciones de Educación Superior del Estado de Jalisco, específicamente de áreas de Tecnologías de la Información * </a:t>
            </a:r>
          </a:p>
        </p:txBody>
      </p:sp>
      <p:sp>
        <p:nvSpPr>
          <p:cNvPr id="7" name="1 Título"/>
          <p:cNvSpPr txBox="1">
            <a:spLocks/>
          </p:cNvSpPr>
          <p:nvPr/>
        </p:nvSpPr>
        <p:spPr>
          <a:xfrm>
            <a:off x="500034" y="15716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4000" b="1" i="1" dirty="0" smtClean="0">
                <a:solidFill>
                  <a:srgbClr val="820000"/>
                </a:solidFill>
              </a:rPr>
              <a:t>Convoca:</a:t>
            </a:r>
            <a:endParaRPr lang="es-MX" sz="4000" dirty="0"/>
          </a:p>
        </p:txBody>
      </p:sp>
      <p:sp>
        <p:nvSpPr>
          <p:cNvPr id="11" name="Content Placeholder 2"/>
          <p:cNvSpPr txBox="1">
            <a:spLocks/>
          </p:cNvSpPr>
          <p:nvPr/>
        </p:nvSpPr>
        <p:spPr>
          <a:xfrm>
            <a:off x="357158" y="5786454"/>
            <a:ext cx="8402505"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C00000"/>
              </a:buClr>
              <a:buNone/>
            </a:pPr>
            <a:r>
              <a:rPr lang="es-MX" sz="1800" b="1" dirty="0" smtClean="0"/>
              <a:t>Se otorga al Emprendedor un apoyo Mensual de $7,000.00 pesos durante 10 meses, con la finalidad de que lo usen como capital semilla para su empresa</a:t>
            </a:r>
          </a:p>
        </p:txBody>
      </p:sp>
    </p:spTree>
    <p:extLst>
      <p:ext uri="{BB962C8B-B14F-4D97-AF65-F5344CB8AC3E}">
        <p14:creationId xmlns:p14="http://schemas.microsoft.com/office/powerpoint/2010/main" xmlns="" val="152175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282" y="1516455"/>
            <a:ext cx="8786842" cy="5341545"/>
          </a:xfrm>
        </p:spPr>
      </p:pic>
    </p:spTree>
    <p:extLst>
      <p:ext uri="{BB962C8B-B14F-4D97-AF65-F5344CB8AC3E}">
        <p14:creationId xmlns:p14="http://schemas.microsoft.com/office/powerpoint/2010/main" xmlns="" val="3266705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584" y="1988840"/>
            <a:ext cx="4690864" cy="1143000"/>
          </a:xfrm>
        </p:spPr>
        <p:txBody>
          <a:bodyPr>
            <a:normAutofit fontScale="90000"/>
          </a:bodyPr>
          <a:lstStyle/>
          <a:p>
            <a:r>
              <a:rPr lang="es-MX" b="1" i="1" dirty="0" smtClean="0">
                <a:solidFill>
                  <a:srgbClr val="C00000"/>
                </a:solidFill>
              </a:rPr>
              <a:t>¿Qué es </a:t>
            </a:r>
            <a:r>
              <a:rPr lang="es-MX" b="1" i="1" dirty="0">
                <a:solidFill>
                  <a:srgbClr val="C00000"/>
                </a:solidFill>
              </a:rPr>
              <a:t>e</a:t>
            </a:r>
            <a:r>
              <a:rPr lang="es-MX" b="1" i="1" dirty="0" smtClean="0">
                <a:solidFill>
                  <a:srgbClr val="C00000"/>
                </a:solidFill>
              </a:rPr>
              <a:t>l COECyTJAL?</a:t>
            </a:r>
            <a:endParaRPr lang="es-MX" b="1" i="1" dirty="0">
              <a:solidFill>
                <a:srgbClr val="C00000"/>
              </a:solidFill>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53440" y="857232"/>
            <a:ext cx="5590560" cy="740151"/>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99384" y="1643050"/>
            <a:ext cx="5544616" cy="1384292"/>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66732" y="3071810"/>
            <a:ext cx="5477268" cy="1337112"/>
          </a:xfrm>
          <a:prstGeom prst="rect">
            <a:avLst/>
          </a:prstGeom>
        </p:spPr>
      </p:pic>
      <p:pic>
        <p:nvPicPr>
          <p:cNvPr id="10" name="9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5408" y="4429132"/>
            <a:ext cx="5328592" cy="639833"/>
          </a:xfrm>
          <a:prstGeom prst="rect">
            <a:avLst/>
          </a:prstGeom>
        </p:spPr>
      </p:pic>
      <p:pic>
        <p:nvPicPr>
          <p:cNvPr id="11" name="10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815408" y="5143512"/>
            <a:ext cx="5328592" cy="679207"/>
          </a:xfrm>
          <a:prstGeom prst="rect">
            <a:avLst/>
          </a:prstGeom>
        </p:spPr>
      </p:pic>
      <p:pic>
        <p:nvPicPr>
          <p:cNvPr id="12" name="11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743400" y="5850833"/>
            <a:ext cx="5400600" cy="1007167"/>
          </a:xfrm>
          <a:prstGeom prst="rect">
            <a:avLst/>
          </a:prstGeom>
        </p:spPr>
      </p:pic>
      <p:pic>
        <p:nvPicPr>
          <p:cNvPr id="13" name="12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71600" y="3504936"/>
            <a:ext cx="1438476" cy="1590897"/>
          </a:xfrm>
          <a:prstGeom prst="rect">
            <a:avLst/>
          </a:prstGeom>
        </p:spPr>
      </p:pic>
    </p:spTree>
    <p:extLst>
      <p:ext uri="{BB962C8B-B14F-4D97-AF65-F5344CB8AC3E}">
        <p14:creationId xmlns:p14="http://schemas.microsoft.com/office/powerpoint/2010/main" xmlns="" val="22965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00" y="2857496"/>
            <a:ext cx="9134600" cy="1143000"/>
          </a:xfrm>
        </p:spPr>
        <p:txBody>
          <a:bodyPr>
            <a:noAutofit/>
          </a:bodyPr>
          <a:lstStyle/>
          <a:p>
            <a:r>
              <a:rPr lang="es-MX" sz="6000" b="1" dirty="0">
                <a:solidFill>
                  <a:srgbClr val="C00000"/>
                </a:solidFill>
                <a:effectLst>
                  <a:outerShdw blurRad="38100" dist="38100" dir="2700000" algn="tl">
                    <a:srgbClr val="000000">
                      <a:alpha val="43137"/>
                    </a:srgbClr>
                  </a:outerShdw>
                </a:effectLst>
              </a:rPr>
              <a:t>Programa para el Desarrollo de </a:t>
            </a:r>
            <a:r>
              <a:rPr lang="es-MX" sz="6000" b="1" dirty="0" smtClean="0">
                <a:solidFill>
                  <a:srgbClr val="C00000"/>
                </a:solidFill>
                <a:effectLst>
                  <a:outerShdw blurRad="38100" dist="38100" dir="2700000" algn="tl">
                    <a:srgbClr val="000000">
                      <a:alpha val="43137"/>
                    </a:srgbClr>
                  </a:outerShdw>
                </a:effectLst>
              </a:rPr>
              <a:t>Prototipos</a:t>
            </a:r>
            <a:br>
              <a:rPr lang="es-MX" sz="6000" b="1" dirty="0" smtClean="0">
                <a:solidFill>
                  <a:srgbClr val="C00000"/>
                </a:solidFill>
                <a:effectLst>
                  <a:outerShdw blurRad="38100" dist="38100" dir="2700000" algn="tl">
                    <a:srgbClr val="000000">
                      <a:alpha val="43137"/>
                    </a:srgbClr>
                  </a:outerShdw>
                </a:effectLst>
              </a:rPr>
            </a:br>
            <a:r>
              <a:rPr lang="es-MX" sz="6000" b="1" dirty="0" smtClean="0">
                <a:solidFill>
                  <a:srgbClr val="C00000"/>
                </a:solidFill>
                <a:effectLst>
                  <a:outerShdw blurRad="38100" dist="38100" dir="2700000" algn="tl">
                    <a:srgbClr val="000000">
                      <a:alpha val="43137"/>
                    </a:srgbClr>
                  </a:outerShdw>
                </a:effectLst>
              </a:rPr>
              <a:t>PRODEPRO</a:t>
            </a:r>
            <a:r>
              <a:rPr lang="es-MX" sz="6000" b="1" dirty="0">
                <a:solidFill>
                  <a:srgbClr val="C00000"/>
                </a:solidFill>
                <a:effectLst>
                  <a:outerShdw blurRad="38100" dist="38100" dir="2700000" algn="tl">
                    <a:srgbClr val="000000">
                      <a:alpha val="43137"/>
                    </a:srgbClr>
                  </a:outerShdw>
                </a:effectLst>
              </a:rPr>
              <a:t> </a:t>
            </a:r>
            <a:r>
              <a:rPr lang="es-MX" sz="6000" b="1" dirty="0" smtClean="0">
                <a:solidFill>
                  <a:srgbClr val="C00000"/>
                </a:solidFill>
                <a:effectLst>
                  <a:outerShdw blurRad="38100" dist="38100" dir="2700000" algn="tl">
                    <a:srgbClr val="000000">
                      <a:alpha val="43137"/>
                    </a:srgbClr>
                  </a:outerShdw>
                </a:effectLst>
                <a:latin typeface="+mn-lt"/>
              </a:rPr>
              <a:t>2016</a:t>
            </a:r>
            <a:endParaRPr lang="es-MX" sz="60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507458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00174"/>
            <a:ext cx="8229600" cy="1143000"/>
          </a:xfrm>
        </p:spPr>
        <p:txBody>
          <a:bodyPr>
            <a:normAutofit/>
          </a:bodyPr>
          <a:lstStyle/>
          <a:p>
            <a:r>
              <a:rPr lang="es-MX" b="1" i="1" dirty="0">
                <a:solidFill>
                  <a:srgbClr val="820000"/>
                </a:solidFill>
              </a:rPr>
              <a:t>Convoca</a:t>
            </a:r>
            <a:r>
              <a:rPr lang="es-MX" b="1" i="1" dirty="0" smtClean="0">
                <a:solidFill>
                  <a:srgbClr val="820000"/>
                </a:solidFill>
              </a:rPr>
              <a:t>:</a:t>
            </a:r>
            <a:endParaRPr lang="es-MX" i="1" dirty="0"/>
          </a:p>
        </p:txBody>
      </p:sp>
      <p:sp>
        <p:nvSpPr>
          <p:cNvPr id="3" name="2 Marcador de contenido"/>
          <p:cNvSpPr>
            <a:spLocks noGrp="1"/>
          </p:cNvSpPr>
          <p:nvPr>
            <p:ph idx="1"/>
          </p:nvPr>
        </p:nvSpPr>
        <p:spPr>
          <a:xfrm>
            <a:off x="214282" y="2428868"/>
            <a:ext cx="8496944" cy="4857403"/>
          </a:xfrm>
        </p:spPr>
        <p:txBody>
          <a:bodyPr>
            <a:noAutofit/>
          </a:bodyPr>
          <a:lstStyle/>
          <a:p>
            <a:pPr algn="just">
              <a:buClr>
                <a:srgbClr val="C00000"/>
              </a:buClr>
              <a:buFont typeface="Wingdings" panose="05000000000000000000" pitchFamily="2" charset="2"/>
              <a:buChar char="§"/>
            </a:pPr>
            <a:r>
              <a:rPr lang="es-MX" sz="1800" b="1" dirty="0"/>
              <a:t>I</a:t>
            </a:r>
            <a:r>
              <a:rPr lang="es-MX" sz="1800" b="1" dirty="0" smtClean="0"/>
              <a:t>nstituciones </a:t>
            </a:r>
            <a:r>
              <a:rPr lang="es-MX" sz="1800" b="1" dirty="0"/>
              <a:t>de educación superior del estado, tanto </a:t>
            </a:r>
            <a:r>
              <a:rPr lang="es-MX" sz="1800" b="1" dirty="0" smtClean="0"/>
              <a:t>públicas y privadas,</a:t>
            </a:r>
          </a:p>
          <a:p>
            <a:pPr algn="just">
              <a:buClr>
                <a:srgbClr val="C00000"/>
              </a:buClr>
              <a:buFont typeface="Wingdings" panose="05000000000000000000" pitchFamily="2" charset="2"/>
              <a:buChar char="§"/>
            </a:pPr>
            <a:endParaRPr lang="es-MX" sz="1600" b="1" dirty="0" smtClean="0"/>
          </a:p>
          <a:p>
            <a:pPr algn="just">
              <a:buClr>
                <a:srgbClr val="C00000"/>
              </a:buClr>
              <a:buFont typeface="Wingdings" panose="05000000000000000000" pitchFamily="2" charset="2"/>
              <a:buChar char="§"/>
            </a:pPr>
            <a:r>
              <a:rPr lang="es-MX" sz="1800" b="1" dirty="0" smtClean="0"/>
              <a:t>Centros </a:t>
            </a:r>
            <a:r>
              <a:rPr lang="es-MX" sz="1800" b="1" dirty="0"/>
              <a:t>de investigación y de desarrollo, </a:t>
            </a:r>
            <a:endParaRPr lang="es-MX" sz="1800" b="1" dirty="0" smtClean="0"/>
          </a:p>
          <a:p>
            <a:pPr algn="just">
              <a:buClr>
                <a:srgbClr val="C00000"/>
              </a:buClr>
              <a:buFont typeface="Wingdings" panose="05000000000000000000" pitchFamily="2" charset="2"/>
              <a:buChar char="§"/>
            </a:pPr>
            <a:endParaRPr lang="es-MX" sz="1600" b="1" dirty="0" smtClean="0"/>
          </a:p>
          <a:p>
            <a:pPr algn="just">
              <a:buClr>
                <a:srgbClr val="C00000"/>
              </a:buClr>
              <a:buFont typeface="Wingdings" panose="05000000000000000000" pitchFamily="2" charset="2"/>
              <a:buChar char="§"/>
            </a:pPr>
            <a:r>
              <a:rPr lang="es-MX" sz="1800" b="1" dirty="0" smtClean="0"/>
              <a:t>Micro</a:t>
            </a:r>
            <a:r>
              <a:rPr lang="es-MX" sz="1800" b="1" dirty="0"/>
              <a:t>, pequeñas y medianas empresas, que desarrollen actividades científicas, tecnológicas y de innovación dentro del Estado de </a:t>
            </a:r>
            <a:r>
              <a:rPr lang="es-MX" sz="1800" b="1" dirty="0" smtClean="0"/>
              <a:t>Jalisco.</a:t>
            </a:r>
          </a:p>
          <a:p>
            <a:pPr algn="just">
              <a:buClr>
                <a:srgbClr val="C00000"/>
              </a:buClr>
              <a:buFont typeface="Wingdings" panose="05000000000000000000" pitchFamily="2" charset="2"/>
              <a:buChar char="§"/>
            </a:pPr>
            <a:endParaRPr lang="es-MX" sz="1600" dirty="0"/>
          </a:p>
          <a:p>
            <a:pPr marL="0" indent="0" algn="just">
              <a:buClr>
                <a:srgbClr val="C00000"/>
              </a:buClr>
              <a:buNone/>
            </a:pPr>
            <a:r>
              <a:rPr lang="es-MX" sz="1800" dirty="0"/>
              <a:t>P</a:t>
            </a:r>
            <a:r>
              <a:rPr lang="es-MX" sz="1800" dirty="0" smtClean="0"/>
              <a:t>ara </a:t>
            </a:r>
            <a:r>
              <a:rPr lang="es-MX" sz="1800" dirty="0"/>
              <a:t>el desarrollo de nuevos productos, a presentar propuestas de proyectos que requieran diseñar, construir, y generar un prototipo en fase de desarrollo exploratorio y/o de laboratorio, o un prototipo funcional en su fase final antes de ser lanzado al mercado y/o que sean susceptibles de protección intelectual, o un desarrollo de propiedad intelectual ya protegido o en fase de protección para que sea transferido y/o </a:t>
            </a:r>
            <a:r>
              <a:rPr lang="es-MX" sz="1800" dirty="0" smtClean="0"/>
              <a:t>comercializado.</a:t>
            </a:r>
            <a:endParaRPr lang="es-MX" sz="1800" dirty="0"/>
          </a:p>
        </p:txBody>
      </p:sp>
    </p:spTree>
    <p:extLst>
      <p:ext uri="{BB962C8B-B14F-4D97-AF65-F5344CB8AC3E}">
        <p14:creationId xmlns:p14="http://schemas.microsoft.com/office/powerpoint/2010/main" xmlns="" val="3014619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lstStyle/>
          <a:p>
            <a:r>
              <a:rPr lang="es-MX" b="1" i="1" dirty="0" smtClean="0">
                <a:solidFill>
                  <a:srgbClr val="C00000"/>
                </a:solidFill>
              </a:rPr>
              <a:t>Modalidades</a:t>
            </a:r>
            <a:endParaRPr lang="es-MX" b="1" i="1" dirty="0">
              <a:solidFill>
                <a:srgbClr val="C00000"/>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57224" y="2857496"/>
            <a:ext cx="7400948" cy="3805960"/>
          </a:xfrm>
        </p:spPr>
      </p:pic>
    </p:spTree>
    <p:extLst>
      <p:ext uri="{BB962C8B-B14F-4D97-AF65-F5344CB8AC3E}">
        <p14:creationId xmlns:p14="http://schemas.microsoft.com/office/powerpoint/2010/main" xmlns="" val="2596185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a:bodyPr>
          <a:lstStyle/>
          <a:p>
            <a:pPr lvl="0"/>
            <a:r>
              <a:rPr lang="es-ES" b="1" i="1" dirty="0">
                <a:solidFill>
                  <a:srgbClr val="820000"/>
                </a:solidFill>
              </a:rPr>
              <a:t>Calendario de la Convocatoria</a:t>
            </a:r>
            <a:r>
              <a:rPr lang="es-ES" b="1" i="1" dirty="0" smtClean="0">
                <a:solidFill>
                  <a:srgbClr val="820000"/>
                </a:solidFill>
              </a:rPr>
              <a:t>:</a:t>
            </a:r>
            <a:endParaRPr lang="es-MX" i="1" dirty="0"/>
          </a:p>
        </p:txBody>
      </p:sp>
      <p:sp>
        <p:nvSpPr>
          <p:cNvPr id="3" name="2 Marcador de contenido"/>
          <p:cNvSpPr>
            <a:spLocks noGrp="1"/>
          </p:cNvSpPr>
          <p:nvPr>
            <p:ph idx="1"/>
          </p:nvPr>
        </p:nvSpPr>
        <p:spPr>
          <a:xfrm>
            <a:off x="357158" y="2714620"/>
            <a:ext cx="8229600" cy="4525963"/>
          </a:xfrm>
        </p:spPr>
        <p:txBody>
          <a:bodyPr>
            <a:normAutofit/>
          </a:bodyPr>
          <a:lstStyle/>
          <a:p>
            <a:pPr lvl="0" algn="just">
              <a:buNone/>
            </a:pPr>
            <a:r>
              <a:rPr lang="es-ES" sz="2400" dirty="0" smtClean="0"/>
              <a:t>La </a:t>
            </a:r>
            <a:r>
              <a:rPr lang="es-ES" sz="2400" dirty="0"/>
              <a:t>convocatoria así como sus términos de referencia estarán abiertas a partir de su publicación </a:t>
            </a:r>
            <a:r>
              <a:rPr lang="es-ES" sz="2400" dirty="0" smtClean="0"/>
              <a:t>el </a:t>
            </a:r>
            <a:r>
              <a:rPr lang="es-ES" sz="2400" b="1" dirty="0" smtClean="0"/>
              <a:t>jueves 21 de enero 2016 </a:t>
            </a:r>
            <a:r>
              <a:rPr lang="es-ES" sz="2400" dirty="0" smtClean="0"/>
              <a:t>en </a:t>
            </a:r>
            <a:r>
              <a:rPr lang="es-ES" sz="2400" dirty="0"/>
              <a:t>la página electrónica del </a:t>
            </a:r>
            <a:r>
              <a:rPr lang="es-ES" sz="2400" dirty="0" smtClean="0"/>
              <a:t>COECYTJAL, contando con dos cierres:</a:t>
            </a:r>
          </a:p>
          <a:p>
            <a:pPr lvl="0" algn="just">
              <a:buNone/>
            </a:pPr>
            <a:endParaRPr lang="es-ES" sz="2400" dirty="0" smtClean="0"/>
          </a:p>
          <a:p>
            <a:pPr lvl="0" algn="just">
              <a:buNone/>
            </a:pPr>
            <a:r>
              <a:rPr lang="es-ES" sz="2400" dirty="0"/>
              <a:t>L</a:t>
            </a:r>
            <a:r>
              <a:rPr lang="es-ES" sz="2400" dirty="0" smtClean="0"/>
              <a:t>a </a:t>
            </a:r>
            <a:r>
              <a:rPr lang="es-ES" sz="2400" dirty="0"/>
              <a:t>fecha </a:t>
            </a:r>
            <a:r>
              <a:rPr lang="es-ES" sz="2400" dirty="0" smtClean="0"/>
              <a:t>del primer </a:t>
            </a:r>
            <a:r>
              <a:rPr lang="es-ES" sz="2400" dirty="0"/>
              <a:t>cierre </a:t>
            </a:r>
            <a:r>
              <a:rPr lang="es-ES" sz="2400" dirty="0" smtClean="0"/>
              <a:t>será el </a:t>
            </a:r>
            <a:r>
              <a:rPr lang="es-ES" sz="2400" b="1" dirty="0" smtClean="0"/>
              <a:t>lunes 04 </a:t>
            </a:r>
            <a:r>
              <a:rPr lang="es-ES" sz="2400" b="1" dirty="0"/>
              <a:t>de </a:t>
            </a:r>
            <a:r>
              <a:rPr lang="es-ES" sz="2400" b="1" dirty="0" smtClean="0"/>
              <a:t>abril 2016, </a:t>
            </a:r>
            <a:r>
              <a:rPr lang="es-ES" sz="2400" dirty="0" smtClean="0"/>
              <a:t>el segundo cierre será el </a:t>
            </a:r>
            <a:r>
              <a:rPr lang="es-ES" sz="2400" b="1" dirty="0" smtClean="0"/>
              <a:t>jueves 15 de septiembre 2016</a:t>
            </a:r>
            <a:r>
              <a:rPr lang="es-ES" sz="2400" dirty="0" smtClean="0"/>
              <a:t>.</a:t>
            </a:r>
            <a:endParaRPr lang="es-ES" sz="2400" dirty="0"/>
          </a:p>
          <a:p>
            <a:endParaRPr lang="es-MX" dirty="0"/>
          </a:p>
        </p:txBody>
      </p:sp>
    </p:spTree>
    <p:extLst>
      <p:ext uri="{BB962C8B-B14F-4D97-AF65-F5344CB8AC3E}">
        <p14:creationId xmlns:p14="http://schemas.microsoft.com/office/powerpoint/2010/main" xmlns="" val="14149128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1472" y="1857364"/>
            <a:ext cx="7886700" cy="469689"/>
          </a:xfrm>
        </p:spPr>
        <p:txBody>
          <a:bodyPr>
            <a:normAutofit fontScale="90000"/>
          </a:bodyPr>
          <a:lstStyle/>
          <a:p>
            <a:r>
              <a:rPr lang="es-MX" sz="2800" b="1" dirty="0" smtClean="0">
                <a:solidFill>
                  <a:srgbClr val="C00000"/>
                </a:solidFill>
              </a:rPr>
              <a:t>Talleres de Capacitación a Postulantes</a:t>
            </a:r>
            <a:endParaRPr lang="es-MX" sz="2800" b="1" dirty="0">
              <a:solidFill>
                <a:srgbClr val="C00000"/>
              </a:solidFill>
            </a:endParaRPr>
          </a:p>
        </p:txBody>
      </p:sp>
      <p:sp>
        <p:nvSpPr>
          <p:cNvPr id="38" name="CuadroTexto 37"/>
          <p:cNvSpPr txBox="1"/>
          <p:nvPr/>
        </p:nvSpPr>
        <p:spPr>
          <a:xfrm>
            <a:off x="5444732" y="6273225"/>
            <a:ext cx="3699268" cy="584775"/>
          </a:xfrm>
          <a:prstGeom prst="rect">
            <a:avLst/>
          </a:prstGeom>
          <a:noFill/>
        </p:spPr>
        <p:txBody>
          <a:bodyPr wrap="square" rtlCol="0">
            <a:spAutoFit/>
          </a:bodyPr>
          <a:lstStyle/>
          <a:p>
            <a:pPr algn="ctr"/>
            <a:r>
              <a:rPr lang="es-MX" sz="1600" b="1" dirty="0" smtClean="0">
                <a:solidFill>
                  <a:srgbClr val="C00000"/>
                </a:solidFill>
              </a:rPr>
              <a:t>En todo momento se cuenta con asesoría personalizada, previa cita.</a:t>
            </a:r>
            <a:endParaRPr lang="es-MX" sz="1600" b="1" dirty="0">
              <a:solidFill>
                <a:srgbClr val="C00000"/>
              </a:solidFill>
            </a:endParaRPr>
          </a:p>
        </p:txBody>
      </p:sp>
      <p:sp>
        <p:nvSpPr>
          <p:cNvPr id="2" name="CuadroTexto 1"/>
          <p:cNvSpPr txBox="1"/>
          <p:nvPr/>
        </p:nvSpPr>
        <p:spPr>
          <a:xfrm>
            <a:off x="5524500" y="6000768"/>
            <a:ext cx="3619500" cy="338554"/>
          </a:xfrm>
          <a:prstGeom prst="rect">
            <a:avLst/>
          </a:prstGeom>
          <a:noFill/>
        </p:spPr>
        <p:txBody>
          <a:bodyPr wrap="square" rtlCol="0">
            <a:spAutoFit/>
          </a:bodyPr>
          <a:lstStyle/>
          <a:p>
            <a:pPr algn="ctr"/>
            <a:r>
              <a:rPr lang="es-MX" sz="1600" b="1" dirty="0" smtClean="0">
                <a:solidFill>
                  <a:srgbClr val="C00000"/>
                </a:solidFill>
              </a:rPr>
              <a:t>Cupo Limitado: 20 personas</a:t>
            </a:r>
            <a:endParaRPr lang="es-MX" sz="1600" b="1" dirty="0">
              <a:solidFill>
                <a:srgbClr val="C00000"/>
              </a:solidFill>
            </a:endParaRPr>
          </a:p>
        </p:txBody>
      </p:sp>
      <p:sp>
        <p:nvSpPr>
          <p:cNvPr id="7" name="6 Rectángulo"/>
          <p:cNvSpPr/>
          <p:nvPr/>
        </p:nvSpPr>
        <p:spPr>
          <a:xfrm>
            <a:off x="5715008" y="4143380"/>
            <a:ext cx="3175000" cy="1384995"/>
          </a:xfrm>
          <a:prstGeom prst="rect">
            <a:avLst/>
          </a:prstGeom>
        </p:spPr>
        <p:txBody>
          <a:bodyPr wrap="square">
            <a:spAutoFit/>
          </a:bodyPr>
          <a:lstStyle/>
          <a:p>
            <a:pPr>
              <a:buNone/>
            </a:pPr>
            <a:r>
              <a:rPr lang="es-MX" sz="1400" dirty="0" smtClean="0"/>
              <a:t>Favor de Confirmar su asistencia en la página de </a:t>
            </a:r>
            <a:r>
              <a:rPr lang="es-MX" sz="1400" dirty="0" err="1" smtClean="0"/>
              <a:t>COECyTJAL</a:t>
            </a:r>
            <a:r>
              <a:rPr lang="es-MX" sz="1400" dirty="0" smtClean="0"/>
              <a:t> en el apartado de “Registro en Sesiones Informativas”</a:t>
            </a:r>
          </a:p>
          <a:p>
            <a:pPr>
              <a:buNone/>
            </a:pPr>
            <a:endParaRPr lang="es-MX" sz="1400" dirty="0" smtClean="0"/>
          </a:p>
          <a:p>
            <a:pPr>
              <a:buNone/>
            </a:pPr>
            <a:r>
              <a:rPr lang="es-MX" sz="1400" dirty="0" smtClean="0"/>
              <a:t>Cualquier duda favor de escribir un correo a adriana.diaz@coecytjal.org.mx</a:t>
            </a:r>
            <a:endParaRPr lang="en-US" sz="1400" dirty="0" smtClean="0"/>
          </a:p>
        </p:txBody>
      </p:sp>
      <p:graphicFrame>
        <p:nvGraphicFramePr>
          <p:cNvPr id="10" name="9 Tabla"/>
          <p:cNvGraphicFramePr>
            <a:graphicFrameLocks noGrp="1"/>
          </p:cNvGraphicFramePr>
          <p:nvPr>
            <p:extLst>
              <p:ext uri="{D42A27DB-BD31-4B8C-83A1-F6EECF244321}">
                <p14:modId xmlns:p14="http://schemas.microsoft.com/office/powerpoint/2010/main" xmlns="" val="771848773"/>
              </p:ext>
            </p:extLst>
          </p:nvPr>
        </p:nvGraphicFramePr>
        <p:xfrm>
          <a:off x="500034" y="2428868"/>
          <a:ext cx="2265659" cy="1640158"/>
        </p:xfrm>
        <a:graphic>
          <a:graphicData uri="http://schemas.openxmlformats.org/drawingml/2006/table">
            <a:tbl>
              <a:tblPr/>
              <a:tblGrid>
                <a:gridCol w="330912"/>
                <a:gridCol w="322457"/>
                <a:gridCol w="322457"/>
                <a:gridCol w="322460"/>
                <a:gridCol w="322457"/>
                <a:gridCol w="322459"/>
                <a:gridCol w="322457"/>
              </a:tblGrid>
              <a:tr h="25281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Febrero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2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26906">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 </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9</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23</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xmlns="" val="2045470721"/>
              </p:ext>
            </p:extLst>
          </p:nvPr>
        </p:nvGraphicFramePr>
        <p:xfrm>
          <a:off x="3143240" y="2357430"/>
          <a:ext cx="2302021" cy="1697324"/>
        </p:xfrm>
        <a:graphic>
          <a:graphicData uri="http://schemas.openxmlformats.org/drawingml/2006/table">
            <a:tbl>
              <a:tblPr/>
              <a:tblGrid>
                <a:gridCol w="336223"/>
                <a:gridCol w="327633"/>
                <a:gridCol w="327633"/>
                <a:gridCol w="327633"/>
                <a:gridCol w="327633"/>
                <a:gridCol w="327633"/>
                <a:gridCol w="327633"/>
              </a:tblGrid>
              <a:tr h="22098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Marzo </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4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06739">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06739">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795734721"/>
              </p:ext>
            </p:extLst>
          </p:nvPr>
        </p:nvGraphicFramePr>
        <p:xfrm>
          <a:off x="5929322" y="2357430"/>
          <a:ext cx="2296119" cy="1689470"/>
        </p:xfrm>
        <a:graphic>
          <a:graphicData uri="http://schemas.openxmlformats.org/drawingml/2006/table">
            <a:tbl>
              <a:tblPr/>
              <a:tblGrid>
                <a:gridCol w="335361"/>
                <a:gridCol w="326793"/>
                <a:gridCol w="326793"/>
                <a:gridCol w="326793"/>
                <a:gridCol w="326793"/>
                <a:gridCol w="326793"/>
                <a:gridCol w="326793"/>
              </a:tblGrid>
              <a:tr h="260415">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Mayo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3</a:t>
                      </a:r>
                      <a:r>
                        <a:rPr lang="es-MX" sz="1100" b="1" kern="1200" dirty="0">
                          <a:solidFill>
                            <a:sysClr val="windowText" lastClr="000000"/>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10</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xmlns="" val="403443238"/>
              </p:ext>
            </p:extLst>
          </p:nvPr>
        </p:nvGraphicFramePr>
        <p:xfrm>
          <a:off x="500034" y="4214818"/>
          <a:ext cx="2263925" cy="1702171"/>
        </p:xfrm>
        <a:graphic>
          <a:graphicData uri="http://schemas.openxmlformats.org/drawingml/2006/table">
            <a:tbl>
              <a:tblPr/>
              <a:tblGrid>
                <a:gridCol w="330659"/>
                <a:gridCol w="322211"/>
                <a:gridCol w="322211"/>
                <a:gridCol w="322211"/>
                <a:gridCol w="322211"/>
                <a:gridCol w="322211"/>
                <a:gridCol w="322211"/>
              </a:tblGrid>
              <a:tr h="26237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Junio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23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14</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16239796"/>
              </p:ext>
            </p:extLst>
          </p:nvPr>
        </p:nvGraphicFramePr>
        <p:xfrm>
          <a:off x="3143240" y="4143380"/>
          <a:ext cx="2275779" cy="1811022"/>
        </p:xfrm>
        <a:graphic>
          <a:graphicData uri="http://schemas.openxmlformats.org/drawingml/2006/table">
            <a:tbl>
              <a:tblPr/>
              <a:tblGrid>
                <a:gridCol w="332391"/>
                <a:gridCol w="323898"/>
                <a:gridCol w="323898"/>
                <a:gridCol w="323898"/>
                <a:gridCol w="323898"/>
                <a:gridCol w="323898"/>
                <a:gridCol w="323898"/>
              </a:tblGrid>
              <a:tr h="22686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Julio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268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r>
              <a:tr h="212240">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3</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10</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16</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17</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20</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23</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24</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30</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22522">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64305" marR="64305" marT="32153" marB="32153">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924222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357562"/>
            <a:ext cx="8252006" cy="1143000"/>
          </a:xfrm>
        </p:spPr>
        <p:txBody>
          <a:bodyPr>
            <a:noAutofit/>
          </a:bodyPr>
          <a:lstStyle/>
          <a:p>
            <a:r>
              <a:rPr lang="es-MX" sz="5400" b="1" dirty="0">
                <a:solidFill>
                  <a:srgbClr val="C00000"/>
                </a:solidFill>
                <a:effectLst>
                  <a:outerShdw blurRad="38100" dist="38100" dir="2700000" algn="tl">
                    <a:srgbClr val="000000">
                      <a:alpha val="43137"/>
                    </a:srgbClr>
                  </a:outerShdw>
                </a:effectLst>
              </a:rPr>
              <a:t>Programa de Difusión y Divulgación de la Ciencia, Tecnología e </a:t>
            </a:r>
            <a:r>
              <a:rPr lang="es-MX" sz="5400" b="1" dirty="0" smtClean="0">
                <a:solidFill>
                  <a:srgbClr val="C00000"/>
                </a:solidFill>
                <a:effectLst>
                  <a:outerShdw blurRad="38100" dist="38100" dir="2700000" algn="tl">
                    <a:srgbClr val="000000">
                      <a:alpha val="43137"/>
                    </a:srgbClr>
                  </a:outerShdw>
                </a:effectLst>
              </a:rPr>
              <a:t>Innovación</a:t>
            </a:r>
            <a:r>
              <a:rPr lang="es-MX" sz="5400" b="1" dirty="0">
                <a:solidFill>
                  <a:srgbClr val="C00000"/>
                </a:solidFill>
                <a:effectLst>
                  <a:outerShdw blurRad="38100" dist="38100" dir="2700000" algn="tl">
                    <a:srgbClr val="000000">
                      <a:alpha val="43137"/>
                    </a:srgbClr>
                  </a:outerShdw>
                </a:effectLst>
              </a:rPr>
              <a:t/>
            </a:r>
            <a:br>
              <a:rPr lang="es-MX" sz="5400" b="1" dirty="0">
                <a:solidFill>
                  <a:srgbClr val="C00000"/>
                </a:solidFill>
                <a:effectLst>
                  <a:outerShdw blurRad="38100" dist="38100" dir="2700000" algn="tl">
                    <a:srgbClr val="000000">
                      <a:alpha val="43137"/>
                    </a:srgbClr>
                  </a:outerShdw>
                </a:effectLst>
              </a:rPr>
            </a:br>
            <a:r>
              <a:rPr lang="es-MX" sz="6600" b="1" dirty="0">
                <a:solidFill>
                  <a:srgbClr val="C00000"/>
                </a:solidFill>
                <a:effectLst>
                  <a:outerShdw blurRad="38100" dist="38100" dir="2700000" algn="tl">
                    <a:srgbClr val="000000">
                      <a:alpha val="43137"/>
                    </a:srgbClr>
                  </a:outerShdw>
                </a:effectLst>
              </a:rPr>
              <a:t>D&amp;D</a:t>
            </a:r>
          </a:p>
        </p:txBody>
      </p:sp>
    </p:spTree>
    <p:extLst>
      <p:ext uri="{BB962C8B-B14F-4D97-AF65-F5344CB8AC3E}">
        <p14:creationId xmlns:p14="http://schemas.microsoft.com/office/powerpoint/2010/main" xmlns="" val="85882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71612"/>
            <a:ext cx="8229600" cy="1143000"/>
          </a:xfrm>
        </p:spPr>
        <p:txBody>
          <a:bodyPr/>
          <a:lstStyle/>
          <a:p>
            <a:r>
              <a:rPr lang="es-MX" b="1" i="1" dirty="0" smtClean="0">
                <a:solidFill>
                  <a:srgbClr val="C00000"/>
                </a:solidFill>
              </a:rPr>
              <a:t>Objetivos</a:t>
            </a:r>
            <a:endParaRPr lang="es-MX" b="1" i="1" dirty="0">
              <a:solidFill>
                <a:srgbClr val="C00000"/>
              </a:solidFill>
            </a:endParaRPr>
          </a:p>
        </p:txBody>
      </p:sp>
      <p:sp>
        <p:nvSpPr>
          <p:cNvPr id="3" name="2 Marcador de contenido"/>
          <p:cNvSpPr>
            <a:spLocks noGrp="1"/>
          </p:cNvSpPr>
          <p:nvPr>
            <p:ph idx="1"/>
          </p:nvPr>
        </p:nvSpPr>
        <p:spPr>
          <a:xfrm>
            <a:off x="-214346" y="2571744"/>
            <a:ext cx="9001000" cy="4525963"/>
          </a:xfrm>
        </p:spPr>
        <p:txBody>
          <a:bodyPr>
            <a:noAutofit/>
          </a:bodyPr>
          <a:lstStyle/>
          <a:p>
            <a:pPr lvl="1" algn="just">
              <a:buClr>
                <a:srgbClr val="C00000"/>
              </a:buClr>
              <a:buFont typeface="Wingdings" panose="05000000000000000000" pitchFamily="2" charset="2"/>
              <a:buChar char="§"/>
            </a:pPr>
            <a:r>
              <a:rPr lang="es-ES" sz="1800" dirty="0">
                <a:solidFill>
                  <a:srgbClr val="000000"/>
                </a:solidFill>
              </a:rPr>
              <a:t>Estimular las  </a:t>
            </a:r>
            <a:r>
              <a:rPr lang="es-ES" sz="1800" b="1" dirty="0">
                <a:solidFill>
                  <a:srgbClr val="000000"/>
                </a:solidFill>
              </a:rPr>
              <a:t>vocaciones científicas </a:t>
            </a:r>
            <a:r>
              <a:rPr lang="es-ES" sz="1800" dirty="0">
                <a:solidFill>
                  <a:srgbClr val="000000"/>
                </a:solidFill>
              </a:rPr>
              <a:t>en la niñez y la </a:t>
            </a:r>
            <a:r>
              <a:rPr lang="es-ES" sz="1800" dirty="0" smtClean="0">
                <a:solidFill>
                  <a:srgbClr val="000000"/>
                </a:solidFill>
              </a:rPr>
              <a:t>juventud </a:t>
            </a:r>
            <a:r>
              <a:rPr lang="es-ES" sz="1800" dirty="0">
                <a:solidFill>
                  <a:srgbClr val="000000"/>
                </a:solidFill>
              </a:rPr>
              <a:t>del </a:t>
            </a:r>
            <a:r>
              <a:rPr lang="es-ES" sz="1800" dirty="0" smtClean="0">
                <a:solidFill>
                  <a:srgbClr val="000000"/>
                </a:solidFill>
              </a:rPr>
              <a:t>estado.</a:t>
            </a:r>
          </a:p>
          <a:p>
            <a:pPr lvl="1" algn="just">
              <a:buClr>
                <a:srgbClr val="C00000"/>
              </a:buClr>
              <a:buFont typeface="Wingdings" panose="05000000000000000000" pitchFamily="2" charset="2"/>
              <a:buChar char="§"/>
            </a:pPr>
            <a:endParaRPr lang="es-ES" sz="1800" b="1" dirty="0" smtClean="0">
              <a:solidFill>
                <a:srgbClr val="000000"/>
              </a:solidFill>
            </a:endParaRPr>
          </a:p>
          <a:p>
            <a:pPr lvl="1" algn="just">
              <a:buClr>
                <a:srgbClr val="C00000"/>
              </a:buClr>
              <a:buFont typeface="Wingdings" panose="05000000000000000000" pitchFamily="2" charset="2"/>
              <a:buChar char="§"/>
            </a:pPr>
            <a:r>
              <a:rPr lang="es-ES" sz="1800" b="1" dirty="0" smtClean="0">
                <a:solidFill>
                  <a:srgbClr val="000000"/>
                </a:solidFill>
              </a:rPr>
              <a:t>Fortalecer </a:t>
            </a:r>
            <a:r>
              <a:rPr lang="es-ES" sz="1800" b="1" dirty="0">
                <a:solidFill>
                  <a:srgbClr val="000000"/>
                </a:solidFill>
              </a:rPr>
              <a:t>la cultura científica </a:t>
            </a:r>
            <a:r>
              <a:rPr lang="es-ES" sz="1800" dirty="0">
                <a:solidFill>
                  <a:srgbClr val="000000"/>
                </a:solidFill>
              </a:rPr>
              <a:t>de los </a:t>
            </a:r>
            <a:r>
              <a:rPr lang="es-ES" sz="1800" dirty="0" smtClean="0">
                <a:solidFill>
                  <a:srgbClr val="000000"/>
                </a:solidFill>
              </a:rPr>
              <a:t>ciudadanos.</a:t>
            </a:r>
          </a:p>
          <a:p>
            <a:pPr lvl="1" algn="just">
              <a:buClr>
                <a:srgbClr val="C00000"/>
              </a:buClr>
              <a:buFont typeface="Wingdings" panose="05000000000000000000" pitchFamily="2" charset="2"/>
              <a:buChar char="§"/>
            </a:pPr>
            <a:endParaRPr lang="es-ES" sz="1800" b="1" dirty="0" smtClean="0">
              <a:solidFill>
                <a:srgbClr val="000000"/>
              </a:solidFill>
            </a:endParaRPr>
          </a:p>
          <a:p>
            <a:pPr lvl="1" algn="just">
              <a:buClr>
                <a:srgbClr val="C00000"/>
              </a:buClr>
              <a:buFont typeface="Wingdings" panose="05000000000000000000" pitchFamily="2" charset="2"/>
              <a:buChar char="§"/>
            </a:pPr>
            <a:r>
              <a:rPr lang="es-ES" sz="1800" b="1" dirty="0" smtClean="0">
                <a:solidFill>
                  <a:srgbClr val="000000"/>
                </a:solidFill>
              </a:rPr>
              <a:t>Vincular</a:t>
            </a:r>
            <a:r>
              <a:rPr lang="es-ES" sz="1800" dirty="0">
                <a:solidFill>
                  <a:srgbClr val="000000"/>
                </a:solidFill>
              </a:rPr>
              <a:t>, de manera más estrecha y sistemática, a la </a:t>
            </a:r>
            <a:r>
              <a:rPr lang="es-ES" sz="1800" b="1" dirty="0">
                <a:solidFill>
                  <a:srgbClr val="000000"/>
                </a:solidFill>
              </a:rPr>
              <a:t>comunidad científica </a:t>
            </a:r>
            <a:r>
              <a:rPr lang="es-ES" sz="1800" dirty="0">
                <a:solidFill>
                  <a:srgbClr val="000000"/>
                </a:solidFill>
              </a:rPr>
              <a:t>del estado con los procesos de fortalecimiento de la cultura </a:t>
            </a:r>
            <a:r>
              <a:rPr lang="es-ES" sz="1800" dirty="0" smtClean="0">
                <a:solidFill>
                  <a:srgbClr val="000000"/>
                </a:solidFill>
              </a:rPr>
              <a:t>científica.</a:t>
            </a:r>
          </a:p>
          <a:p>
            <a:pPr lvl="1" algn="just">
              <a:buClr>
                <a:srgbClr val="C00000"/>
              </a:buClr>
              <a:buFont typeface="Wingdings" panose="05000000000000000000" pitchFamily="2" charset="2"/>
              <a:buChar char="§"/>
            </a:pPr>
            <a:endParaRPr lang="es-ES" sz="1800" b="1" dirty="0" smtClean="0">
              <a:solidFill>
                <a:srgbClr val="000000"/>
              </a:solidFill>
            </a:endParaRPr>
          </a:p>
          <a:p>
            <a:pPr lvl="1" algn="just">
              <a:buClr>
                <a:srgbClr val="C00000"/>
              </a:buClr>
              <a:buFont typeface="Wingdings" panose="05000000000000000000" pitchFamily="2" charset="2"/>
              <a:buChar char="§"/>
            </a:pPr>
            <a:r>
              <a:rPr lang="es-ES" sz="1800" b="1" dirty="0" smtClean="0">
                <a:solidFill>
                  <a:srgbClr val="000000"/>
                </a:solidFill>
              </a:rPr>
              <a:t>Aumentar </a:t>
            </a:r>
            <a:r>
              <a:rPr lang="es-ES" sz="1800" b="1" dirty="0">
                <a:solidFill>
                  <a:srgbClr val="000000"/>
                </a:solidFill>
              </a:rPr>
              <a:t>la comprensión y valoración </a:t>
            </a:r>
            <a:r>
              <a:rPr lang="es-ES" sz="1800" b="1" dirty="0" smtClean="0">
                <a:solidFill>
                  <a:srgbClr val="000000"/>
                </a:solidFill>
              </a:rPr>
              <a:t>pública </a:t>
            </a:r>
            <a:r>
              <a:rPr lang="es-ES" sz="1800" dirty="0">
                <a:solidFill>
                  <a:srgbClr val="000000"/>
                </a:solidFill>
              </a:rPr>
              <a:t>de los avances científicos y </a:t>
            </a:r>
            <a:r>
              <a:rPr lang="es-ES" sz="1800" dirty="0" smtClean="0">
                <a:solidFill>
                  <a:srgbClr val="000000"/>
                </a:solidFill>
              </a:rPr>
              <a:t>tecnológicos</a:t>
            </a:r>
            <a:r>
              <a:rPr lang="es-MX" sz="1800" dirty="0" smtClean="0">
                <a:solidFill>
                  <a:srgbClr val="000000"/>
                </a:solidFill>
              </a:rPr>
              <a:t> </a:t>
            </a:r>
            <a:r>
              <a:rPr lang="es-ES" sz="1800" dirty="0">
                <a:solidFill>
                  <a:srgbClr val="000000"/>
                </a:solidFill>
              </a:rPr>
              <a:t>mediante actividades </a:t>
            </a:r>
            <a:r>
              <a:rPr lang="es-ES" sz="1800" dirty="0" smtClean="0">
                <a:solidFill>
                  <a:srgbClr val="000000"/>
                </a:solidFill>
              </a:rPr>
              <a:t>y </a:t>
            </a:r>
            <a:r>
              <a:rPr lang="es-ES" sz="1800" dirty="0">
                <a:solidFill>
                  <a:srgbClr val="000000"/>
                </a:solidFill>
              </a:rPr>
              <a:t>de experiencias educativas informales </a:t>
            </a:r>
            <a:r>
              <a:rPr lang="es-ES" sz="1800" dirty="0" smtClean="0">
                <a:solidFill>
                  <a:srgbClr val="000000"/>
                </a:solidFill>
              </a:rPr>
              <a:t>y </a:t>
            </a:r>
            <a:r>
              <a:rPr lang="es-ES" sz="1800" dirty="0">
                <a:solidFill>
                  <a:srgbClr val="000000"/>
                </a:solidFill>
              </a:rPr>
              <a:t>no formales, basadas  en enfoques </a:t>
            </a:r>
            <a:r>
              <a:rPr lang="es-ES" sz="1800" dirty="0" smtClean="0">
                <a:solidFill>
                  <a:srgbClr val="000000"/>
                </a:solidFill>
              </a:rPr>
              <a:t>interactivos</a:t>
            </a:r>
            <a:r>
              <a:rPr lang="es-ES" sz="1800" dirty="0">
                <a:solidFill>
                  <a:srgbClr val="000000"/>
                </a:solidFill>
              </a:rPr>
              <a:t>, experimentales y participativos</a:t>
            </a:r>
            <a:r>
              <a:rPr lang="es-ES" sz="1800" dirty="0" smtClean="0">
                <a:solidFill>
                  <a:srgbClr val="000000"/>
                </a:solidFill>
              </a:rPr>
              <a:t>.</a:t>
            </a:r>
            <a:endParaRPr lang="es-MX" sz="1800" dirty="0">
              <a:solidFill>
                <a:srgbClr val="000000"/>
              </a:solidFill>
            </a:endParaRPr>
          </a:p>
        </p:txBody>
      </p:sp>
    </p:spTree>
    <p:extLst>
      <p:ext uri="{BB962C8B-B14F-4D97-AF65-F5344CB8AC3E}">
        <p14:creationId xmlns:p14="http://schemas.microsoft.com/office/powerpoint/2010/main" xmlns="" val="2484385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71612"/>
            <a:ext cx="8229600" cy="1143000"/>
          </a:xfrm>
        </p:spPr>
        <p:txBody>
          <a:bodyPr/>
          <a:lstStyle/>
          <a:p>
            <a:r>
              <a:rPr lang="es-MX" b="1" i="1" dirty="0" smtClean="0">
                <a:solidFill>
                  <a:srgbClr val="C00000"/>
                </a:solidFill>
              </a:rPr>
              <a:t>Sujeto de Apoyo</a:t>
            </a:r>
            <a:endParaRPr lang="es-MX" b="1" i="1" dirty="0">
              <a:solidFill>
                <a:srgbClr val="C00000"/>
              </a:solidFill>
            </a:endParaRPr>
          </a:p>
        </p:txBody>
      </p:sp>
      <p:sp>
        <p:nvSpPr>
          <p:cNvPr id="3" name="2 Marcador de contenido"/>
          <p:cNvSpPr>
            <a:spLocks noGrp="1"/>
          </p:cNvSpPr>
          <p:nvPr>
            <p:ph idx="1"/>
          </p:nvPr>
        </p:nvSpPr>
        <p:spPr>
          <a:xfrm>
            <a:off x="-214346" y="2571744"/>
            <a:ext cx="9001000" cy="4525963"/>
          </a:xfrm>
        </p:spPr>
        <p:txBody>
          <a:bodyPr>
            <a:noAutofit/>
          </a:bodyPr>
          <a:lstStyle/>
          <a:p>
            <a:pPr lvl="1" algn="just">
              <a:buClr>
                <a:srgbClr val="C00000"/>
              </a:buClr>
              <a:buFont typeface="Wingdings" panose="05000000000000000000" pitchFamily="2" charset="2"/>
              <a:buChar char="§"/>
            </a:pPr>
            <a:r>
              <a:rPr lang="es-MX" sz="2400" dirty="0" smtClean="0"/>
              <a:t>Son sujetos de apoyo las Instituciones de educación básica, media superior, superior, centros de investigación, desarrollo e innovación, laboratorios, organizaciones no gubernamentales, micro, pequeñas, medianas y grandes empresas legalmente constituidas, con domicilio fiscal y establecidas en el Estado de Jalisco, contar con registro federal de contribuyentes</a:t>
            </a:r>
            <a:endParaRPr lang="es-MX" sz="2400" dirty="0">
              <a:solidFill>
                <a:srgbClr val="000000"/>
              </a:solidFill>
            </a:endParaRPr>
          </a:p>
        </p:txBody>
      </p:sp>
    </p:spTree>
    <p:extLst>
      <p:ext uri="{BB962C8B-B14F-4D97-AF65-F5344CB8AC3E}">
        <p14:creationId xmlns:p14="http://schemas.microsoft.com/office/powerpoint/2010/main" xmlns="" val="24843850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71612"/>
            <a:ext cx="8229600" cy="1143000"/>
          </a:xfrm>
        </p:spPr>
        <p:txBody>
          <a:bodyPr/>
          <a:lstStyle/>
          <a:p>
            <a:r>
              <a:rPr lang="es-MX" b="1" i="1" dirty="0" smtClean="0">
                <a:solidFill>
                  <a:srgbClr val="C00000"/>
                </a:solidFill>
              </a:rPr>
              <a:t>Modalidades</a:t>
            </a:r>
            <a:endParaRPr lang="es-MX" b="1" i="1" dirty="0">
              <a:solidFill>
                <a:srgbClr val="C00000"/>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282" y="2492575"/>
            <a:ext cx="8501090" cy="4365425"/>
          </a:xfrm>
        </p:spPr>
      </p:pic>
    </p:spTree>
    <p:extLst>
      <p:ext uri="{BB962C8B-B14F-4D97-AF65-F5344CB8AC3E}">
        <p14:creationId xmlns:p14="http://schemas.microsoft.com/office/powerpoint/2010/main" xmlns="" val="21425154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71612"/>
            <a:ext cx="8229600" cy="1143000"/>
          </a:xfrm>
        </p:spPr>
        <p:txBody>
          <a:bodyPr>
            <a:normAutofit/>
          </a:bodyPr>
          <a:lstStyle/>
          <a:p>
            <a:r>
              <a:rPr lang="es-MX" b="1" i="1" dirty="0" smtClean="0">
                <a:solidFill>
                  <a:srgbClr val="C00000"/>
                </a:solidFill>
              </a:rPr>
              <a:t>Montos de Apoyo </a:t>
            </a:r>
          </a:p>
        </p:txBody>
      </p:sp>
      <p:sp>
        <p:nvSpPr>
          <p:cNvPr id="3" name="2 Marcador de contenido"/>
          <p:cNvSpPr>
            <a:spLocks noGrp="1"/>
          </p:cNvSpPr>
          <p:nvPr>
            <p:ph idx="1"/>
          </p:nvPr>
        </p:nvSpPr>
        <p:spPr>
          <a:xfrm>
            <a:off x="285720" y="2357430"/>
            <a:ext cx="8643998" cy="4668839"/>
          </a:xfrm>
        </p:spPr>
        <p:txBody>
          <a:bodyPr>
            <a:normAutofit fontScale="25000" lnSpcReduction="20000"/>
          </a:bodyPr>
          <a:lstStyle/>
          <a:p>
            <a:endParaRPr lang="es-MX" dirty="0" smtClean="0"/>
          </a:p>
          <a:p>
            <a:pPr>
              <a:buNone/>
            </a:pPr>
            <a:r>
              <a:rPr lang="es-MX" sz="7200" dirty="0" smtClean="0"/>
              <a:t>Modalidad A) Apoyo en la realización de Congresos, Conferencias, Jornadas, Coloquios, Exposiciones y Demostraciones, Simposios, Concursos, Olimpiadas y Foros dentro del Estado de Jalisco.</a:t>
            </a:r>
          </a:p>
          <a:p>
            <a:pPr>
              <a:buNone/>
            </a:pPr>
            <a:r>
              <a:rPr lang="es-MX" sz="7200" b="1" dirty="0" smtClean="0"/>
              <a:t>Monto de apoyo de hasta $100,000.00  con una aportación concurrente del mismo monto.</a:t>
            </a:r>
          </a:p>
          <a:p>
            <a:pPr>
              <a:buNone/>
            </a:pPr>
            <a:endParaRPr lang="es-MX" sz="7200" dirty="0" smtClean="0"/>
          </a:p>
          <a:p>
            <a:pPr>
              <a:buNone/>
            </a:pPr>
            <a:r>
              <a:rPr lang="es-MX" sz="7200" dirty="0" smtClean="0"/>
              <a:t>Modalidad B) Asistencia a Exposiciones, Concursos y Olimpiadas para detectar y motivar Talentos Científicos y Tecnológicos del Estado de Jalisco.</a:t>
            </a:r>
          </a:p>
          <a:p>
            <a:pPr>
              <a:buNone/>
            </a:pPr>
            <a:r>
              <a:rPr lang="es-MX" sz="7200" b="1" dirty="0" smtClean="0"/>
              <a:t>Monto de apoyo de hasta $75,000.00 con una aportación concurrente del mismo monto.</a:t>
            </a:r>
          </a:p>
          <a:p>
            <a:pPr>
              <a:buNone/>
            </a:pPr>
            <a:endParaRPr lang="es-MX" sz="7200" dirty="0" smtClean="0"/>
          </a:p>
          <a:p>
            <a:pPr>
              <a:buNone/>
            </a:pPr>
            <a:r>
              <a:rPr lang="es-MX" sz="7200" dirty="0" smtClean="0"/>
              <a:t>Modalidad C) Apoyo para revisión, diseño editorial, impresión, empastado y publicación de material impreso (libros, revistas, artículos científicos) y electrónico (libros y revistas) para la difusión de la ciencia y tecnología en el Estado de Jalisco. </a:t>
            </a:r>
          </a:p>
          <a:p>
            <a:pPr>
              <a:buNone/>
            </a:pPr>
            <a:r>
              <a:rPr lang="es-MX" sz="7200" b="1" dirty="0" smtClean="0"/>
              <a:t>Monto de apoyo de hasta $75,000.00 con aportación concurrente del mismo monto.</a:t>
            </a:r>
          </a:p>
          <a:p>
            <a:pPr>
              <a:buNone/>
            </a:pPr>
            <a:endParaRPr lang="es-MX" b="1" dirty="0" smtClean="0"/>
          </a:p>
          <a:p>
            <a:pPr>
              <a:buNone/>
            </a:pPr>
            <a:endParaRPr lang="es-MX" b="1" dirty="0" smtClean="0"/>
          </a:p>
          <a:p>
            <a:endParaRPr lang="es-MX"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785926"/>
            <a:ext cx="8229600" cy="1143000"/>
          </a:xfrm>
        </p:spPr>
        <p:txBody>
          <a:bodyPr>
            <a:normAutofit fontScale="90000"/>
          </a:bodyPr>
          <a:lstStyle/>
          <a:p>
            <a:r>
              <a:rPr lang="es-MX" b="1" dirty="0" smtClean="0">
                <a:solidFill>
                  <a:srgbClr val="C00000"/>
                </a:solidFill>
              </a:rPr>
              <a:t>Secretaría de Innovación, Ciencia y Tecnología</a:t>
            </a:r>
            <a:endParaRPr lang="es-MX" b="1" dirty="0">
              <a:solidFill>
                <a:srgbClr val="C00000"/>
              </a:solidFill>
            </a:endParaRPr>
          </a:p>
        </p:txBody>
      </p:sp>
      <p:sp>
        <p:nvSpPr>
          <p:cNvPr id="7" name="6 Marcador de contenido"/>
          <p:cNvSpPr>
            <a:spLocks noGrp="1"/>
          </p:cNvSpPr>
          <p:nvPr>
            <p:ph sz="half" idx="1"/>
          </p:nvPr>
        </p:nvSpPr>
        <p:spPr>
          <a:xfrm>
            <a:off x="500034" y="3000372"/>
            <a:ext cx="3571900" cy="2428892"/>
          </a:xfrm>
        </p:spPr>
        <p:txBody>
          <a:bodyPr>
            <a:normAutofit fontScale="55000" lnSpcReduction="20000"/>
          </a:bodyPr>
          <a:lstStyle/>
          <a:p>
            <a:pPr marL="0" lvl="0" indent="0">
              <a:buSzPct val="25000"/>
              <a:buNone/>
            </a:pPr>
            <a:r>
              <a:rPr lang="es-ES" sz="5100" b="1" spc="100" dirty="0" smtClean="0">
                <a:solidFill>
                  <a:schemeClr val="tx1">
                    <a:lumMod val="50000"/>
                    <a:lumOff val="50000"/>
                  </a:schemeClr>
                </a:solidFill>
                <a:ea typeface="Calibri"/>
                <a:cs typeface="Calibri"/>
                <a:sym typeface="Calibri"/>
              </a:rPr>
              <a:t>MISIÓN</a:t>
            </a:r>
            <a:r>
              <a:rPr lang="es-ES" sz="5800" spc="100" dirty="0" smtClean="0">
                <a:solidFill>
                  <a:schemeClr val="tx1">
                    <a:lumMod val="50000"/>
                    <a:lumOff val="50000"/>
                  </a:schemeClr>
                </a:solidFill>
                <a:ea typeface="Calibri"/>
                <a:cs typeface="Calibri"/>
                <a:sym typeface="Calibri"/>
              </a:rPr>
              <a:t> </a:t>
            </a:r>
            <a:endParaRPr lang="es-ES" spc="100" dirty="0" smtClean="0">
              <a:solidFill>
                <a:schemeClr val="tx1">
                  <a:lumMod val="50000"/>
                  <a:lumOff val="50000"/>
                </a:schemeClr>
              </a:solidFill>
              <a:ea typeface="Calibri"/>
              <a:cs typeface="Calibri"/>
              <a:sym typeface="Calibri"/>
            </a:endParaRPr>
          </a:p>
          <a:p>
            <a:pPr marL="0" lvl="0" indent="0" algn="just">
              <a:buSzPct val="25000"/>
              <a:buNone/>
            </a:pPr>
            <a:r>
              <a:rPr lang="es-ES" sz="3600" spc="100" dirty="0" smtClean="0">
                <a:solidFill>
                  <a:schemeClr val="dk1"/>
                </a:solidFill>
                <a:ea typeface="Calibri"/>
                <a:cs typeface="Calibri"/>
                <a:sym typeface="Calibri"/>
              </a:rPr>
              <a:t>Promover, facilitar e impulsar la creación y la transmisión de una </a:t>
            </a:r>
            <a:r>
              <a:rPr lang="es-ES" sz="3600" b="1" spc="100" dirty="0" smtClean="0">
                <a:solidFill>
                  <a:schemeClr val="dk1"/>
                </a:solidFill>
                <a:ea typeface="Calibri"/>
                <a:cs typeface="Calibri"/>
                <a:sym typeface="Calibri"/>
              </a:rPr>
              <a:t>cultura innovadora</a:t>
            </a:r>
            <a:r>
              <a:rPr lang="es-ES" sz="3600" spc="100" dirty="0" smtClean="0">
                <a:solidFill>
                  <a:schemeClr val="dk1"/>
                </a:solidFill>
                <a:ea typeface="Calibri"/>
                <a:cs typeface="Calibri"/>
                <a:sym typeface="Calibri"/>
              </a:rPr>
              <a:t> para incrementar el </a:t>
            </a:r>
            <a:r>
              <a:rPr lang="es-ES" sz="3600" b="1" spc="100" dirty="0" smtClean="0">
                <a:solidFill>
                  <a:schemeClr val="dk1"/>
                </a:solidFill>
                <a:ea typeface="Calibri"/>
                <a:cs typeface="Calibri"/>
                <a:sym typeface="Calibri"/>
              </a:rPr>
              <a:t>Bienestar Social</a:t>
            </a:r>
            <a:r>
              <a:rPr lang="es-ES" sz="3600" spc="100" dirty="0" smtClean="0">
                <a:solidFill>
                  <a:schemeClr val="dk1"/>
                </a:solidFill>
                <a:ea typeface="Calibri"/>
                <a:cs typeface="Calibri"/>
                <a:sym typeface="Calibri"/>
              </a:rPr>
              <a:t>.</a:t>
            </a:r>
          </a:p>
        </p:txBody>
      </p:sp>
      <p:sp>
        <p:nvSpPr>
          <p:cNvPr id="8" name="7 Marcador de contenido"/>
          <p:cNvSpPr>
            <a:spLocks noGrp="1"/>
          </p:cNvSpPr>
          <p:nvPr>
            <p:ph sz="half" idx="2"/>
          </p:nvPr>
        </p:nvSpPr>
        <p:spPr>
          <a:xfrm>
            <a:off x="4929190" y="3000372"/>
            <a:ext cx="4038600" cy="3312368"/>
          </a:xfrm>
        </p:spPr>
        <p:txBody>
          <a:bodyPr>
            <a:normAutofit fontScale="55000" lnSpcReduction="20000"/>
          </a:bodyPr>
          <a:lstStyle/>
          <a:p>
            <a:pPr marL="0" lvl="0" indent="0" algn="r">
              <a:buSzPct val="25000"/>
              <a:buNone/>
            </a:pPr>
            <a:r>
              <a:rPr lang="es-ES" sz="5800" b="1" spc="100" dirty="0" smtClean="0">
                <a:solidFill>
                  <a:schemeClr val="tx1">
                    <a:lumMod val="50000"/>
                    <a:lumOff val="50000"/>
                  </a:schemeClr>
                </a:solidFill>
                <a:ea typeface="Calibri"/>
                <a:cs typeface="Calibri"/>
                <a:sym typeface="Calibri"/>
              </a:rPr>
              <a:t>VISIÓN</a:t>
            </a:r>
            <a:endParaRPr lang="es-ES" spc="100" dirty="0" smtClean="0">
              <a:solidFill>
                <a:schemeClr val="dk1"/>
              </a:solidFill>
              <a:ea typeface="Calibri"/>
              <a:cs typeface="Calibri"/>
              <a:sym typeface="Calibri"/>
            </a:endParaRPr>
          </a:p>
          <a:p>
            <a:pPr marL="0" lvl="0" indent="0" algn="just">
              <a:buSzPct val="25000"/>
              <a:buNone/>
            </a:pPr>
            <a:r>
              <a:rPr lang="es-ES" sz="3600" spc="100" dirty="0" smtClean="0">
                <a:solidFill>
                  <a:schemeClr val="dk1"/>
                </a:solidFill>
                <a:ea typeface="Calibri"/>
                <a:cs typeface="Calibri"/>
                <a:sym typeface="Calibri"/>
              </a:rPr>
              <a:t>Para el 2019 posicionar a Jalisco como el Estado más innovador y con el mayor </a:t>
            </a:r>
            <a:r>
              <a:rPr lang="es-ES" sz="3600" b="1" spc="100" dirty="0" smtClean="0">
                <a:solidFill>
                  <a:schemeClr val="dk1"/>
                </a:solidFill>
                <a:ea typeface="Calibri"/>
                <a:cs typeface="Calibri"/>
                <a:sym typeface="Calibri"/>
              </a:rPr>
              <a:t>índice de desarrollo tecnológico de México. </a:t>
            </a:r>
          </a:p>
        </p:txBody>
      </p:sp>
      <p:sp>
        <p:nvSpPr>
          <p:cNvPr id="9" name="8 CuadroTexto"/>
          <p:cNvSpPr txBox="1"/>
          <p:nvPr/>
        </p:nvSpPr>
        <p:spPr>
          <a:xfrm>
            <a:off x="1907704" y="5229200"/>
            <a:ext cx="5112568" cy="369332"/>
          </a:xfrm>
          <a:prstGeom prst="rect">
            <a:avLst/>
          </a:prstGeom>
          <a:noFill/>
        </p:spPr>
        <p:txBody>
          <a:bodyPr wrap="square" rtlCol="0">
            <a:spAutoFit/>
          </a:bodyPr>
          <a:lstStyle/>
          <a:p>
            <a:endParaRPr lang="es-MX" dirty="0"/>
          </a:p>
        </p:txBody>
      </p:sp>
      <p:sp>
        <p:nvSpPr>
          <p:cNvPr id="10" name="9 CuadroTexto"/>
          <p:cNvSpPr txBox="1"/>
          <p:nvPr/>
        </p:nvSpPr>
        <p:spPr>
          <a:xfrm>
            <a:off x="857224" y="4929198"/>
            <a:ext cx="7606058" cy="1754326"/>
          </a:xfrm>
          <a:prstGeom prst="rect">
            <a:avLst/>
          </a:prstGeom>
          <a:noFill/>
        </p:spPr>
        <p:txBody>
          <a:bodyPr wrap="square" rtlCol="0">
            <a:spAutoFit/>
          </a:bodyPr>
          <a:lstStyle/>
          <a:p>
            <a:pPr lvl="0" algn="ctr">
              <a:buSzPct val="25000"/>
            </a:pPr>
            <a:r>
              <a:rPr lang="es-ES" sz="2800" b="1" spc="100" dirty="0">
                <a:solidFill>
                  <a:schemeClr val="tx1">
                    <a:lumMod val="50000"/>
                    <a:lumOff val="50000"/>
                  </a:schemeClr>
                </a:solidFill>
                <a:ea typeface="Calibri"/>
                <a:cs typeface="Calibri"/>
                <a:sym typeface="Calibri"/>
              </a:rPr>
              <a:t>OBJETIVO </a:t>
            </a:r>
            <a:r>
              <a:rPr lang="es-ES" sz="2800" b="1" spc="100" dirty="0" smtClean="0">
                <a:solidFill>
                  <a:schemeClr val="tx1">
                    <a:lumMod val="50000"/>
                    <a:lumOff val="50000"/>
                  </a:schemeClr>
                </a:solidFill>
                <a:ea typeface="Calibri"/>
                <a:cs typeface="Calibri"/>
                <a:sym typeface="Calibri"/>
              </a:rPr>
              <a:t>GENERAL</a:t>
            </a:r>
            <a:endParaRPr lang="es-ES" sz="1600" b="1" spc="100" dirty="0" smtClean="0">
              <a:solidFill>
                <a:srgbClr val="C00000"/>
              </a:solidFill>
              <a:ea typeface="Calibri"/>
              <a:cs typeface="Calibri"/>
              <a:sym typeface="Calibri"/>
            </a:endParaRPr>
          </a:p>
          <a:p>
            <a:pPr lvl="0" algn="just">
              <a:buSzPct val="25000"/>
            </a:pPr>
            <a:r>
              <a:rPr lang="es-ES" sz="2000" spc="100" dirty="0" smtClean="0">
                <a:solidFill>
                  <a:schemeClr val="dk1"/>
                </a:solidFill>
                <a:ea typeface="Calibri"/>
                <a:cs typeface="Calibri"/>
                <a:sym typeface="Calibri"/>
              </a:rPr>
              <a:t>Crear las condiciones propicias para impulsar, coordinar y coadyuvar al desarrollo regional a través de la </a:t>
            </a:r>
            <a:r>
              <a:rPr lang="es-ES" sz="2000" b="1" spc="100" dirty="0" smtClean="0">
                <a:solidFill>
                  <a:schemeClr val="dk1"/>
                </a:solidFill>
                <a:ea typeface="Calibri"/>
                <a:cs typeface="Calibri"/>
                <a:sym typeface="Calibri"/>
              </a:rPr>
              <a:t>Innovación y el desarrollo educativo, científico y tecnológico </a:t>
            </a:r>
            <a:r>
              <a:rPr lang="es-ES" sz="2000" spc="100" dirty="0" smtClean="0">
                <a:solidFill>
                  <a:schemeClr val="dk1"/>
                </a:solidFill>
                <a:ea typeface="Calibri"/>
                <a:cs typeface="Calibri"/>
                <a:sym typeface="Calibri"/>
              </a:rPr>
              <a:t>del Estado.</a:t>
            </a:r>
          </a:p>
        </p:txBody>
      </p:sp>
    </p:spTree>
    <p:extLst>
      <p:ext uri="{BB962C8B-B14F-4D97-AF65-F5344CB8AC3E}">
        <p14:creationId xmlns:p14="http://schemas.microsoft.com/office/powerpoint/2010/main" xmlns="" val="3764392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a:bodyPr>
          <a:lstStyle/>
          <a:p>
            <a:pPr lvl="0"/>
            <a:r>
              <a:rPr lang="es-ES" b="1" i="1" dirty="0">
                <a:solidFill>
                  <a:srgbClr val="820000"/>
                </a:solidFill>
              </a:rPr>
              <a:t>Calendario de la Convocatoria</a:t>
            </a:r>
            <a:r>
              <a:rPr lang="es-ES" b="1" i="1" dirty="0" smtClean="0">
                <a:solidFill>
                  <a:srgbClr val="820000"/>
                </a:solidFill>
              </a:rPr>
              <a:t>:</a:t>
            </a:r>
            <a:endParaRPr lang="es-MX" i="1" dirty="0"/>
          </a:p>
        </p:txBody>
      </p:sp>
      <p:sp>
        <p:nvSpPr>
          <p:cNvPr id="3" name="2 Marcador de contenido"/>
          <p:cNvSpPr>
            <a:spLocks noGrp="1"/>
          </p:cNvSpPr>
          <p:nvPr>
            <p:ph idx="1"/>
          </p:nvPr>
        </p:nvSpPr>
        <p:spPr>
          <a:xfrm>
            <a:off x="500034" y="2857496"/>
            <a:ext cx="8229600" cy="4525963"/>
          </a:xfrm>
        </p:spPr>
        <p:txBody>
          <a:bodyPr>
            <a:normAutofit/>
          </a:bodyPr>
          <a:lstStyle/>
          <a:p>
            <a:pPr lvl="0" algn="just">
              <a:buNone/>
            </a:pPr>
            <a:r>
              <a:rPr lang="es-ES" sz="2400" dirty="0" smtClean="0"/>
              <a:t>La </a:t>
            </a:r>
            <a:r>
              <a:rPr lang="es-ES" sz="2400" dirty="0"/>
              <a:t>convocatoria así como sus términos de referencia estarán abiertas a partir de su publicación </a:t>
            </a:r>
            <a:r>
              <a:rPr lang="es-ES" sz="2400" dirty="0" smtClean="0"/>
              <a:t>el </a:t>
            </a:r>
            <a:r>
              <a:rPr lang="es-ES" sz="2400" b="1" dirty="0" smtClean="0"/>
              <a:t>jueves 21 de enero 2016 </a:t>
            </a:r>
            <a:r>
              <a:rPr lang="es-ES" sz="2400" dirty="0" smtClean="0"/>
              <a:t>en </a:t>
            </a:r>
            <a:r>
              <a:rPr lang="es-ES" sz="2400" dirty="0"/>
              <a:t>la página electrónica del </a:t>
            </a:r>
            <a:r>
              <a:rPr lang="es-ES" sz="2400" dirty="0" smtClean="0"/>
              <a:t>COECYTJAL, contando con dos cierres:</a:t>
            </a:r>
          </a:p>
          <a:p>
            <a:pPr lvl="0" algn="just">
              <a:buNone/>
            </a:pPr>
            <a:endParaRPr lang="es-ES" sz="2400" dirty="0" smtClean="0"/>
          </a:p>
          <a:p>
            <a:pPr lvl="0" algn="just">
              <a:buNone/>
            </a:pPr>
            <a:r>
              <a:rPr lang="es-ES" sz="2400" dirty="0"/>
              <a:t>L</a:t>
            </a:r>
            <a:r>
              <a:rPr lang="es-ES" sz="2400" dirty="0" smtClean="0"/>
              <a:t>a </a:t>
            </a:r>
            <a:r>
              <a:rPr lang="es-ES" sz="2400" dirty="0"/>
              <a:t>fecha </a:t>
            </a:r>
            <a:r>
              <a:rPr lang="es-ES" sz="2400" dirty="0" smtClean="0"/>
              <a:t>del primer </a:t>
            </a:r>
            <a:r>
              <a:rPr lang="es-ES" sz="2400" dirty="0"/>
              <a:t>cierre </a:t>
            </a:r>
            <a:r>
              <a:rPr lang="es-ES" sz="2400" dirty="0" smtClean="0"/>
              <a:t>será el </a:t>
            </a:r>
            <a:r>
              <a:rPr lang="es-ES" sz="2400" b="1" dirty="0" smtClean="0"/>
              <a:t>domingo </a:t>
            </a:r>
            <a:r>
              <a:rPr lang="es-ES" sz="2400" b="1" dirty="0"/>
              <a:t>2</a:t>
            </a:r>
            <a:r>
              <a:rPr lang="es-ES" sz="2400" b="1" dirty="0" smtClean="0"/>
              <a:t>4 </a:t>
            </a:r>
            <a:r>
              <a:rPr lang="es-ES" sz="2400" b="1" dirty="0"/>
              <a:t>de </a:t>
            </a:r>
            <a:r>
              <a:rPr lang="es-ES" sz="2400" b="1" dirty="0" smtClean="0"/>
              <a:t>abril 2016, </a:t>
            </a:r>
            <a:r>
              <a:rPr lang="es-ES" sz="2400" dirty="0" smtClean="0"/>
              <a:t>el segundo cierre será el </a:t>
            </a:r>
            <a:r>
              <a:rPr lang="es-ES" sz="2400" b="1" dirty="0" smtClean="0"/>
              <a:t>jueves 01 de septiembre 2016</a:t>
            </a:r>
            <a:r>
              <a:rPr lang="es-ES" sz="2400" dirty="0" smtClean="0"/>
              <a:t>.</a:t>
            </a:r>
            <a:endParaRPr lang="es-ES" sz="2400" dirty="0"/>
          </a:p>
          <a:p>
            <a:endParaRPr lang="es-MX" dirty="0"/>
          </a:p>
        </p:txBody>
      </p:sp>
    </p:spTree>
    <p:extLst>
      <p:ext uri="{BB962C8B-B14F-4D97-AF65-F5344CB8AC3E}">
        <p14:creationId xmlns:p14="http://schemas.microsoft.com/office/powerpoint/2010/main" xmlns="" val="2659586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1472" y="1857364"/>
            <a:ext cx="7886700" cy="469689"/>
          </a:xfrm>
        </p:spPr>
        <p:txBody>
          <a:bodyPr>
            <a:normAutofit fontScale="90000"/>
          </a:bodyPr>
          <a:lstStyle/>
          <a:p>
            <a:r>
              <a:rPr lang="es-MX" sz="2800" b="1" dirty="0" smtClean="0">
                <a:solidFill>
                  <a:srgbClr val="C00000"/>
                </a:solidFill>
              </a:rPr>
              <a:t>Talleres de Capacitación a Postulantes</a:t>
            </a:r>
            <a:endParaRPr lang="es-MX" sz="2800" b="1" dirty="0">
              <a:solidFill>
                <a:srgbClr val="C00000"/>
              </a:solidFill>
            </a:endParaRPr>
          </a:p>
        </p:txBody>
      </p:sp>
      <p:sp>
        <p:nvSpPr>
          <p:cNvPr id="38" name="CuadroTexto 37"/>
          <p:cNvSpPr txBox="1"/>
          <p:nvPr/>
        </p:nvSpPr>
        <p:spPr>
          <a:xfrm>
            <a:off x="5444732" y="6273225"/>
            <a:ext cx="3699268" cy="584775"/>
          </a:xfrm>
          <a:prstGeom prst="rect">
            <a:avLst/>
          </a:prstGeom>
          <a:noFill/>
        </p:spPr>
        <p:txBody>
          <a:bodyPr wrap="square" rtlCol="0">
            <a:spAutoFit/>
          </a:bodyPr>
          <a:lstStyle/>
          <a:p>
            <a:pPr algn="ctr"/>
            <a:r>
              <a:rPr lang="es-MX" sz="1600" b="1" dirty="0" smtClean="0">
                <a:solidFill>
                  <a:srgbClr val="C00000"/>
                </a:solidFill>
              </a:rPr>
              <a:t>En todo momento se cuenta con asesoría personalizada, previa cita.</a:t>
            </a:r>
            <a:endParaRPr lang="es-MX" sz="1600" b="1" dirty="0">
              <a:solidFill>
                <a:srgbClr val="C00000"/>
              </a:solidFill>
            </a:endParaRPr>
          </a:p>
        </p:txBody>
      </p:sp>
      <p:sp>
        <p:nvSpPr>
          <p:cNvPr id="2" name="CuadroTexto 1"/>
          <p:cNvSpPr txBox="1"/>
          <p:nvPr/>
        </p:nvSpPr>
        <p:spPr>
          <a:xfrm>
            <a:off x="5524500" y="6000768"/>
            <a:ext cx="3619500" cy="338554"/>
          </a:xfrm>
          <a:prstGeom prst="rect">
            <a:avLst/>
          </a:prstGeom>
          <a:noFill/>
        </p:spPr>
        <p:txBody>
          <a:bodyPr wrap="square" rtlCol="0">
            <a:spAutoFit/>
          </a:bodyPr>
          <a:lstStyle/>
          <a:p>
            <a:pPr algn="ctr"/>
            <a:r>
              <a:rPr lang="es-MX" sz="1600" b="1" dirty="0" smtClean="0">
                <a:solidFill>
                  <a:srgbClr val="C00000"/>
                </a:solidFill>
              </a:rPr>
              <a:t>Cupo Limitado: 20 personas</a:t>
            </a:r>
            <a:endParaRPr lang="es-MX" sz="1600" b="1" dirty="0">
              <a:solidFill>
                <a:srgbClr val="C00000"/>
              </a:solidFill>
            </a:endParaRPr>
          </a:p>
        </p:txBody>
      </p:sp>
      <p:sp>
        <p:nvSpPr>
          <p:cNvPr id="7" name="6 Rectángulo"/>
          <p:cNvSpPr/>
          <p:nvPr/>
        </p:nvSpPr>
        <p:spPr>
          <a:xfrm>
            <a:off x="5572132" y="4286256"/>
            <a:ext cx="3390900" cy="1384995"/>
          </a:xfrm>
          <a:prstGeom prst="rect">
            <a:avLst/>
          </a:prstGeom>
        </p:spPr>
        <p:txBody>
          <a:bodyPr wrap="square">
            <a:spAutoFit/>
          </a:bodyPr>
          <a:lstStyle/>
          <a:p>
            <a:pPr>
              <a:buNone/>
            </a:pPr>
            <a:r>
              <a:rPr lang="es-MX" sz="1400" dirty="0" smtClean="0"/>
              <a:t>Favor de Confirmar su asistencia en la página de COECYTJAL en el apartado de “Registro en Sesiones Informativas”</a:t>
            </a:r>
          </a:p>
          <a:p>
            <a:pPr>
              <a:buNone/>
            </a:pPr>
            <a:endParaRPr lang="es-MX" sz="1400" dirty="0" smtClean="0"/>
          </a:p>
          <a:p>
            <a:pPr>
              <a:buNone/>
            </a:pPr>
            <a:r>
              <a:rPr lang="es-MX" sz="1400" dirty="0" smtClean="0"/>
              <a:t>Cualquier duda favor de escribir un correo a manuel.delatorre@coecytjal.org.mx</a:t>
            </a:r>
            <a:endParaRPr lang="en-US" sz="1400" dirty="0" smtClean="0"/>
          </a:p>
        </p:txBody>
      </p:sp>
      <p:graphicFrame>
        <p:nvGraphicFramePr>
          <p:cNvPr id="10" name="9 Tabla"/>
          <p:cNvGraphicFramePr>
            <a:graphicFrameLocks noGrp="1"/>
          </p:cNvGraphicFramePr>
          <p:nvPr>
            <p:extLst>
              <p:ext uri="{D42A27DB-BD31-4B8C-83A1-F6EECF244321}">
                <p14:modId xmlns:p14="http://schemas.microsoft.com/office/powerpoint/2010/main" xmlns="" val="771848773"/>
              </p:ext>
            </p:extLst>
          </p:nvPr>
        </p:nvGraphicFramePr>
        <p:xfrm>
          <a:off x="428596" y="2500306"/>
          <a:ext cx="2265659" cy="1640158"/>
        </p:xfrm>
        <a:graphic>
          <a:graphicData uri="http://schemas.openxmlformats.org/drawingml/2006/table">
            <a:tbl>
              <a:tblPr/>
              <a:tblGrid>
                <a:gridCol w="330912"/>
                <a:gridCol w="322457"/>
                <a:gridCol w="322457"/>
                <a:gridCol w="322460"/>
                <a:gridCol w="322457"/>
                <a:gridCol w="322459"/>
                <a:gridCol w="322457"/>
              </a:tblGrid>
              <a:tr h="25281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Febrero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2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26906">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 </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9</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23</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xmlns="" val="2045470721"/>
              </p:ext>
            </p:extLst>
          </p:nvPr>
        </p:nvGraphicFramePr>
        <p:xfrm>
          <a:off x="3143240" y="2500306"/>
          <a:ext cx="2302021" cy="1697324"/>
        </p:xfrm>
        <a:graphic>
          <a:graphicData uri="http://schemas.openxmlformats.org/drawingml/2006/table">
            <a:tbl>
              <a:tblPr/>
              <a:tblGrid>
                <a:gridCol w="336223"/>
                <a:gridCol w="327633"/>
                <a:gridCol w="327633"/>
                <a:gridCol w="327633"/>
                <a:gridCol w="327633"/>
                <a:gridCol w="327633"/>
                <a:gridCol w="327633"/>
              </a:tblGrid>
              <a:tr h="22098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Marzo </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4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06739">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06739">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795734721"/>
              </p:ext>
            </p:extLst>
          </p:nvPr>
        </p:nvGraphicFramePr>
        <p:xfrm>
          <a:off x="5929322" y="2500306"/>
          <a:ext cx="2296119" cy="1689470"/>
        </p:xfrm>
        <a:graphic>
          <a:graphicData uri="http://schemas.openxmlformats.org/drawingml/2006/table">
            <a:tbl>
              <a:tblPr/>
              <a:tblGrid>
                <a:gridCol w="335361"/>
                <a:gridCol w="326793"/>
                <a:gridCol w="326793"/>
                <a:gridCol w="326793"/>
                <a:gridCol w="326793"/>
                <a:gridCol w="326793"/>
                <a:gridCol w="326793"/>
              </a:tblGrid>
              <a:tr h="260415">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Mayo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3</a:t>
                      </a:r>
                      <a:r>
                        <a:rPr lang="es-MX" sz="1100" b="1" kern="1200" dirty="0">
                          <a:solidFill>
                            <a:sysClr val="windowText" lastClr="000000"/>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10</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xmlns="" val="403443238"/>
              </p:ext>
            </p:extLst>
          </p:nvPr>
        </p:nvGraphicFramePr>
        <p:xfrm>
          <a:off x="428596" y="4357694"/>
          <a:ext cx="2263925" cy="1702171"/>
        </p:xfrm>
        <a:graphic>
          <a:graphicData uri="http://schemas.openxmlformats.org/drawingml/2006/table">
            <a:tbl>
              <a:tblPr/>
              <a:tblGrid>
                <a:gridCol w="330659"/>
                <a:gridCol w="322211"/>
                <a:gridCol w="322211"/>
                <a:gridCol w="322211"/>
                <a:gridCol w="322211"/>
                <a:gridCol w="322211"/>
                <a:gridCol w="322211"/>
              </a:tblGrid>
              <a:tr h="26237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Junio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23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14</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xmlns="" val="16239796"/>
              </p:ext>
            </p:extLst>
          </p:nvPr>
        </p:nvGraphicFramePr>
        <p:xfrm>
          <a:off x="3143240" y="4357694"/>
          <a:ext cx="2275779" cy="1811022"/>
        </p:xfrm>
        <a:graphic>
          <a:graphicData uri="http://schemas.openxmlformats.org/drawingml/2006/table">
            <a:tbl>
              <a:tblPr/>
              <a:tblGrid>
                <a:gridCol w="332391"/>
                <a:gridCol w="323898"/>
                <a:gridCol w="323898"/>
                <a:gridCol w="323898"/>
                <a:gridCol w="323898"/>
                <a:gridCol w="323898"/>
                <a:gridCol w="323898"/>
              </a:tblGrid>
              <a:tr h="22686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Julio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268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r>
              <a:tr h="212240">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3</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10</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16</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17</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20</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23</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24</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30</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22522">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64305" marR="64305" marT="32153" marB="32153">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924222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000372"/>
            <a:ext cx="8517632" cy="1143000"/>
          </a:xfrm>
        </p:spPr>
        <p:txBody>
          <a:bodyPr>
            <a:noAutofit/>
          </a:bodyPr>
          <a:lstStyle/>
          <a:p>
            <a:r>
              <a:rPr lang="es-MX" sz="6000" b="1" dirty="0">
                <a:solidFill>
                  <a:srgbClr val="C00000"/>
                </a:solidFill>
                <a:effectLst>
                  <a:outerShdw blurRad="38100" dist="38100" dir="2700000" algn="tl">
                    <a:srgbClr val="000000">
                      <a:alpha val="43137"/>
                    </a:srgbClr>
                  </a:outerShdw>
                </a:effectLst>
              </a:rPr>
              <a:t>Programa de Fomento a la Propiedad </a:t>
            </a:r>
            <a:r>
              <a:rPr lang="es-MX" sz="6000" b="1" dirty="0" smtClean="0">
                <a:solidFill>
                  <a:srgbClr val="C00000"/>
                </a:solidFill>
                <a:effectLst>
                  <a:outerShdw blurRad="38100" dist="38100" dir="2700000" algn="tl">
                    <a:srgbClr val="000000">
                      <a:alpha val="43137"/>
                    </a:srgbClr>
                  </a:outerShdw>
                </a:effectLst>
              </a:rPr>
              <a:t>Intelectual </a:t>
            </a:r>
            <a:r>
              <a:rPr lang="es-MX" sz="6000" b="1" dirty="0">
                <a:solidFill>
                  <a:srgbClr val="C00000"/>
                </a:solidFill>
                <a:effectLst>
                  <a:outerShdw blurRad="38100" dist="38100" dir="2700000" algn="tl">
                    <a:srgbClr val="000000">
                      <a:alpha val="43137"/>
                    </a:srgbClr>
                  </a:outerShdw>
                </a:effectLst>
              </a:rPr>
              <a:t/>
            </a:r>
            <a:br>
              <a:rPr lang="es-MX" sz="6000" b="1" dirty="0">
                <a:solidFill>
                  <a:srgbClr val="C00000"/>
                </a:solidFill>
                <a:effectLst>
                  <a:outerShdw blurRad="38100" dist="38100" dir="2700000" algn="tl">
                    <a:srgbClr val="000000">
                      <a:alpha val="43137"/>
                    </a:srgbClr>
                  </a:outerShdw>
                </a:effectLst>
              </a:rPr>
            </a:br>
            <a:r>
              <a:rPr lang="es-MX" sz="6000" b="1" dirty="0">
                <a:solidFill>
                  <a:srgbClr val="C00000"/>
                </a:solidFill>
                <a:effectLst>
                  <a:outerShdw blurRad="38100" dist="38100" dir="2700000" algn="tl">
                    <a:srgbClr val="000000">
                      <a:alpha val="43137"/>
                    </a:srgbClr>
                  </a:outerShdw>
                </a:effectLst>
              </a:rPr>
              <a:t>PROPIN </a:t>
            </a:r>
            <a:r>
              <a:rPr lang="es-MX" sz="6000" b="1" dirty="0">
                <a:solidFill>
                  <a:srgbClr val="C00000"/>
                </a:solidFill>
                <a:effectLst>
                  <a:outerShdw blurRad="38100" dist="38100" dir="2700000" algn="tl">
                    <a:srgbClr val="000000">
                      <a:alpha val="43137"/>
                    </a:srgbClr>
                  </a:outerShdw>
                </a:effectLst>
                <a:latin typeface="+mn-lt"/>
              </a:rPr>
              <a:t>2016</a:t>
            </a:r>
          </a:p>
        </p:txBody>
      </p:sp>
    </p:spTree>
    <p:extLst>
      <p:ext uri="{BB962C8B-B14F-4D97-AF65-F5344CB8AC3E}">
        <p14:creationId xmlns:p14="http://schemas.microsoft.com/office/powerpoint/2010/main" xmlns="" val="1887889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000240"/>
            <a:ext cx="8229600" cy="4525963"/>
          </a:xfrm>
        </p:spPr>
        <p:txBody>
          <a:bodyPr>
            <a:normAutofit/>
          </a:bodyPr>
          <a:lstStyle/>
          <a:p>
            <a:pPr marL="0" indent="0" algn="just">
              <a:buNone/>
            </a:pPr>
            <a:r>
              <a:rPr lang="es-MX" sz="2000" dirty="0">
                <a:solidFill>
                  <a:srgbClr val="000000"/>
                </a:solidFill>
              </a:rPr>
              <a:t>El Programa de Fomento a la Propiedad Intelectual (PROPIN) tiene como propósito </a:t>
            </a:r>
            <a:r>
              <a:rPr lang="es-MX" sz="2000" b="1" dirty="0">
                <a:solidFill>
                  <a:srgbClr val="000000"/>
                </a:solidFill>
              </a:rPr>
              <a:t>contribuir al desarrollo económico </a:t>
            </a:r>
            <a:r>
              <a:rPr lang="es-MX" sz="2000" dirty="0">
                <a:solidFill>
                  <a:srgbClr val="000000"/>
                </a:solidFill>
              </a:rPr>
              <a:t>del Estado de Jalisco </a:t>
            </a:r>
            <a:r>
              <a:rPr lang="es-MX" sz="2000" b="1" dirty="0">
                <a:solidFill>
                  <a:srgbClr val="000000"/>
                </a:solidFill>
              </a:rPr>
              <a:t>estimulando la Propiedad Intelectual.</a:t>
            </a:r>
            <a:endParaRPr lang="es-MX" sz="2000" dirty="0">
              <a:solidFill>
                <a:srgbClr val="000000"/>
              </a:solidFill>
            </a:endParaRPr>
          </a:p>
          <a:p>
            <a:pPr marL="0" indent="0">
              <a:buNone/>
            </a:pPr>
            <a:endParaRPr lang="es-MX" sz="2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010" y="-27384"/>
            <a:ext cx="9282522" cy="4766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214282" y="3071810"/>
            <a:ext cx="8568952" cy="4581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2000" b="1" i="1" dirty="0" smtClean="0">
                <a:solidFill>
                  <a:srgbClr val="800000"/>
                </a:solidFill>
                <a:latin typeface="+mj-lt"/>
              </a:rPr>
              <a:t>Población Objetivo:</a:t>
            </a:r>
            <a:endParaRPr lang="es-MX" sz="1800" b="1" dirty="0" smtClean="0">
              <a:solidFill>
                <a:srgbClr val="800000"/>
              </a:solidFill>
            </a:endParaRPr>
          </a:p>
          <a:p>
            <a:pPr algn="just">
              <a:lnSpc>
                <a:spcPct val="150000"/>
              </a:lnSpc>
            </a:pPr>
            <a:r>
              <a:rPr lang="es-MX" sz="1800" b="1" dirty="0" smtClean="0"/>
              <a:t>Instituciones de Educación Media Superior, Superior, </a:t>
            </a:r>
          </a:p>
          <a:p>
            <a:pPr algn="just">
              <a:lnSpc>
                <a:spcPct val="150000"/>
              </a:lnSpc>
            </a:pPr>
            <a:r>
              <a:rPr lang="es-MX" sz="1800" b="1" dirty="0" smtClean="0"/>
              <a:t>Centros de Investigación, </a:t>
            </a:r>
          </a:p>
          <a:p>
            <a:pPr algn="just">
              <a:lnSpc>
                <a:spcPct val="150000"/>
              </a:lnSpc>
            </a:pPr>
            <a:r>
              <a:rPr lang="es-MX" sz="1800" b="1" dirty="0" smtClean="0"/>
              <a:t>Personas Físicas, </a:t>
            </a:r>
          </a:p>
          <a:p>
            <a:pPr algn="just">
              <a:lnSpc>
                <a:spcPct val="150000"/>
              </a:lnSpc>
            </a:pPr>
            <a:r>
              <a:rPr lang="es-MX" sz="1800" b="1" dirty="0" smtClean="0"/>
              <a:t>Inventores Independientes, </a:t>
            </a:r>
          </a:p>
          <a:p>
            <a:pPr algn="just">
              <a:lnSpc>
                <a:spcPct val="150000"/>
              </a:lnSpc>
            </a:pPr>
            <a:r>
              <a:rPr lang="es-MX" sz="1800" b="1" dirty="0" err="1" smtClean="0"/>
              <a:t>MIPyMES</a:t>
            </a:r>
            <a:r>
              <a:rPr lang="es-MX" sz="1800" b="1" dirty="0" smtClean="0"/>
              <a:t>, Grandes Empresas,</a:t>
            </a:r>
          </a:p>
          <a:p>
            <a:pPr algn="just">
              <a:lnSpc>
                <a:spcPct val="150000"/>
              </a:lnSpc>
            </a:pPr>
            <a:r>
              <a:rPr lang="es-MX" sz="1800" b="1" dirty="0" smtClean="0"/>
              <a:t>Cámaras Empresariales y Asociaciones Civiles legalmente constituidas y establecidas en el Estado de Jalisco.</a:t>
            </a:r>
            <a:endParaRPr lang="es-MX" sz="2400" b="1" dirty="0" smtClean="0"/>
          </a:p>
        </p:txBody>
      </p:sp>
    </p:spTree>
    <p:extLst>
      <p:ext uri="{BB962C8B-B14F-4D97-AF65-F5344CB8AC3E}">
        <p14:creationId xmlns:p14="http://schemas.microsoft.com/office/powerpoint/2010/main" xmlns="" val="9299654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00174"/>
            <a:ext cx="8229600" cy="1143000"/>
          </a:xfrm>
        </p:spPr>
        <p:txBody>
          <a:bodyPr>
            <a:normAutofit/>
          </a:bodyPr>
          <a:lstStyle/>
          <a:p>
            <a:r>
              <a:rPr lang="es-MX" sz="3200" b="1" i="1" dirty="0" smtClean="0">
                <a:solidFill>
                  <a:srgbClr val="C00000"/>
                </a:solidFill>
              </a:rPr>
              <a:t>Partidas Financiables</a:t>
            </a:r>
            <a:endParaRPr lang="es-MX" sz="3200" b="1" i="1" dirty="0">
              <a:solidFill>
                <a:srgbClr val="C00000"/>
              </a:solidFill>
            </a:endParaRPr>
          </a:p>
        </p:txBody>
      </p:sp>
      <p:sp>
        <p:nvSpPr>
          <p:cNvPr id="3" name="2 Marcador de contenido"/>
          <p:cNvSpPr>
            <a:spLocks noGrp="1"/>
          </p:cNvSpPr>
          <p:nvPr>
            <p:ph idx="1"/>
          </p:nvPr>
        </p:nvSpPr>
        <p:spPr>
          <a:xfrm>
            <a:off x="0" y="2428868"/>
            <a:ext cx="8784976" cy="3714776"/>
          </a:xfrm>
        </p:spPr>
        <p:txBody>
          <a:bodyPr>
            <a:noAutofit/>
          </a:bodyPr>
          <a:lstStyle/>
          <a:p>
            <a:pPr marL="0" indent="0" algn="just">
              <a:lnSpc>
                <a:spcPct val="120000"/>
              </a:lnSpc>
            </a:pPr>
            <a:r>
              <a:rPr lang="es-MX" sz="1200" b="1" dirty="0">
                <a:solidFill>
                  <a:srgbClr val="000000"/>
                </a:solidFill>
              </a:rPr>
              <a:t>Búsqueda del Estado de la Técnica y Diagnóstico de Viabilidad (reembolso únicamente)</a:t>
            </a:r>
          </a:p>
          <a:p>
            <a:pPr marL="800100" lvl="1" indent="-342900" algn="just">
              <a:lnSpc>
                <a:spcPct val="120000"/>
              </a:lnSpc>
              <a:buAutoNum type="alphaLcParenR"/>
            </a:pPr>
            <a:r>
              <a:rPr lang="es-MX" sz="1200" b="1" dirty="0">
                <a:solidFill>
                  <a:srgbClr val="800000"/>
                </a:solidFill>
              </a:rPr>
              <a:t>Búsqueda del estado de la Técnica:  </a:t>
            </a:r>
            <a:r>
              <a:rPr lang="es-MX" sz="1200" dirty="0"/>
              <a:t>Se reembolsarán únicamente las que sean favorables </a:t>
            </a:r>
          </a:p>
          <a:p>
            <a:pPr marL="800100" lvl="1" indent="-342900" algn="just">
              <a:lnSpc>
                <a:spcPct val="120000"/>
              </a:lnSpc>
              <a:buAutoNum type="alphaLcParenR"/>
            </a:pPr>
            <a:r>
              <a:rPr lang="es-MX" sz="1200" b="1" dirty="0">
                <a:solidFill>
                  <a:srgbClr val="800000"/>
                </a:solidFill>
              </a:rPr>
              <a:t>Diagnóstico de Viabilidad: </a:t>
            </a:r>
            <a:r>
              <a:rPr lang="es-MX" sz="1200" dirty="0"/>
              <a:t>Se reembolsarán únicamente las que sean favorables y presenten el dictamen de la búsqueda del estado de la Técnica por el IMPI. (asesoría técnica legal para interpretación de la búsqueda por artículo 21)</a:t>
            </a:r>
          </a:p>
          <a:p>
            <a:pPr marL="87313" lvl="1" indent="-87313" algn="just">
              <a:lnSpc>
                <a:spcPct val="120000"/>
              </a:lnSpc>
              <a:spcBef>
                <a:spcPts val="1000"/>
              </a:spcBef>
            </a:pPr>
            <a:r>
              <a:rPr lang="es-MX" sz="1200" b="1" dirty="0">
                <a:solidFill>
                  <a:srgbClr val="000000"/>
                </a:solidFill>
              </a:rPr>
              <a:t>Solicitud de registro de la invención </a:t>
            </a:r>
            <a:r>
              <a:rPr lang="es-MX" sz="1200" dirty="0">
                <a:solidFill>
                  <a:srgbClr val="000000"/>
                </a:solidFill>
              </a:rPr>
              <a:t>(patente, modelo de utilidad, diseño industrial) vía nacional (sólo para México).</a:t>
            </a:r>
          </a:p>
          <a:p>
            <a:pPr marL="544513" lvl="2" indent="-87313" algn="just">
              <a:lnSpc>
                <a:spcPct val="120000"/>
              </a:lnSpc>
              <a:spcBef>
                <a:spcPts val="1000"/>
              </a:spcBef>
            </a:pPr>
            <a:r>
              <a:rPr lang="es-MX" sz="1200" dirty="0">
                <a:solidFill>
                  <a:srgbClr val="000000"/>
                </a:solidFill>
              </a:rPr>
              <a:t>Tarifa para depósito de material biológico en Instituciones reconocidas por  el IMPI (Patente- PCT)</a:t>
            </a:r>
          </a:p>
          <a:p>
            <a:pPr marL="87313" lvl="1" indent="-87313" algn="just">
              <a:lnSpc>
                <a:spcPct val="120000"/>
              </a:lnSpc>
              <a:spcBef>
                <a:spcPts val="1000"/>
              </a:spcBef>
            </a:pPr>
            <a:r>
              <a:rPr lang="es-MX" sz="1200" b="1" dirty="0">
                <a:solidFill>
                  <a:srgbClr val="000000"/>
                </a:solidFill>
              </a:rPr>
              <a:t>Solicitud PCT</a:t>
            </a:r>
            <a:r>
              <a:rPr lang="es-MX" sz="1200" dirty="0">
                <a:solidFill>
                  <a:srgbClr val="000000"/>
                </a:solidFill>
              </a:rPr>
              <a:t> (Tratado de Cooperación en Materia de Patentes) “Solicitud Internacional”.</a:t>
            </a:r>
          </a:p>
          <a:p>
            <a:pPr marL="544513" lvl="2" indent="-87313" algn="just">
              <a:lnSpc>
                <a:spcPct val="120000"/>
              </a:lnSpc>
              <a:spcBef>
                <a:spcPts val="1000"/>
              </a:spcBef>
            </a:pPr>
            <a:r>
              <a:rPr lang="es-MX" sz="1200" dirty="0">
                <a:solidFill>
                  <a:srgbClr val="000000"/>
                </a:solidFill>
              </a:rPr>
              <a:t>Tarifa para depósito de material biológico en Instituciones reconocidas por  el IMPI (Patente- PCT)</a:t>
            </a:r>
          </a:p>
          <a:p>
            <a:pPr marL="87313" lvl="1" indent="-87313" algn="just">
              <a:lnSpc>
                <a:spcPct val="120000"/>
              </a:lnSpc>
              <a:spcBef>
                <a:spcPts val="1000"/>
              </a:spcBef>
            </a:pPr>
            <a:r>
              <a:rPr lang="es-MX" sz="1200" b="1" dirty="0">
                <a:solidFill>
                  <a:srgbClr val="000000"/>
                </a:solidFill>
              </a:rPr>
              <a:t>Solicitud para ingresar al Programa de Procedimiento Acelerado de Patentes (PPH)</a:t>
            </a:r>
            <a:r>
              <a:rPr lang="es-MX" sz="1200" dirty="0">
                <a:solidFill>
                  <a:srgbClr val="000000"/>
                </a:solidFill>
              </a:rPr>
              <a:t>, cuando la Solicitud Nacional ingrese por Jalisco.(Pago de servicios de asesoría)</a:t>
            </a:r>
            <a:r>
              <a:rPr lang="es-MX" sz="1200" b="1" dirty="0">
                <a:solidFill>
                  <a:srgbClr val="000000"/>
                </a:solidFill>
              </a:rPr>
              <a:t>Protección de derechos de autor </a:t>
            </a:r>
            <a:r>
              <a:rPr lang="es-MX" sz="1200" dirty="0">
                <a:solidFill>
                  <a:srgbClr val="000000"/>
                </a:solidFill>
              </a:rPr>
              <a:t>(Acotado a Software).</a:t>
            </a:r>
          </a:p>
          <a:p>
            <a:pPr marL="87313" lvl="1" indent="-87313" algn="just">
              <a:lnSpc>
                <a:spcPct val="120000"/>
              </a:lnSpc>
              <a:spcBef>
                <a:spcPts val="1000"/>
              </a:spcBef>
            </a:pPr>
            <a:r>
              <a:rPr lang="es-MX" sz="1200" b="1" dirty="0">
                <a:solidFill>
                  <a:srgbClr val="000000"/>
                </a:solidFill>
              </a:rPr>
              <a:t>Servicios de asesoría legal</a:t>
            </a:r>
            <a:r>
              <a:rPr lang="es-MX" sz="1200" dirty="0">
                <a:solidFill>
                  <a:srgbClr val="000000"/>
                </a:solidFill>
              </a:rPr>
              <a:t> para la gestión de trámites correspondientes ante el IMPI e INDAUTOR.</a:t>
            </a:r>
          </a:p>
          <a:p>
            <a:pPr marL="87313" lvl="1" indent="-87313" algn="just">
              <a:lnSpc>
                <a:spcPct val="120000"/>
              </a:lnSpc>
              <a:spcBef>
                <a:spcPts val="1000"/>
              </a:spcBef>
            </a:pPr>
            <a:r>
              <a:rPr lang="es-MX" sz="1200" dirty="0">
                <a:solidFill>
                  <a:srgbClr val="000000"/>
                </a:solidFill>
              </a:rPr>
              <a:t> Los Beneficiarios únicamente podrán contratar los despachos y prestadores de servicio publicados en la “</a:t>
            </a:r>
            <a:r>
              <a:rPr lang="es-MX" sz="1200" b="1" dirty="0">
                <a:solidFill>
                  <a:srgbClr val="000000"/>
                </a:solidFill>
              </a:rPr>
              <a:t>Lista de Asesores PROPIN 2015</a:t>
            </a:r>
            <a:r>
              <a:rPr lang="es-MX" sz="1200" dirty="0">
                <a:solidFill>
                  <a:srgbClr val="000000"/>
                </a:solidFill>
              </a:rPr>
              <a:t>”, vigente para estos fines.</a:t>
            </a:r>
          </a:p>
          <a:p>
            <a:endParaRPr lang="es-MX" sz="1200" dirty="0"/>
          </a:p>
        </p:txBody>
      </p:sp>
    </p:spTree>
    <p:extLst>
      <p:ext uri="{BB962C8B-B14F-4D97-AF65-F5344CB8AC3E}">
        <p14:creationId xmlns:p14="http://schemas.microsoft.com/office/powerpoint/2010/main" xmlns="" val="6044140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a:bodyPr>
          <a:lstStyle/>
          <a:p>
            <a:pPr lvl="0"/>
            <a:r>
              <a:rPr lang="es-ES" b="1" i="1" dirty="0">
                <a:solidFill>
                  <a:srgbClr val="820000"/>
                </a:solidFill>
              </a:rPr>
              <a:t>Calendario de la Convocatoria</a:t>
            </a:r>
            <a:r>
              <a:rPr lang="es-ES" b="1" i="1" dirty="0" smtClean="0">
                <a:solidFill>
                  <a:srgbClr val="820000"/>
                </a:solidFill>
              </a:rPr>
              <a:t>:</a:t>
            </a:r>
            <a:endParaRPr lang="es-MX" i="1" dirty="0"/>
          </a:p>
        </p:txBody>
      </p:sp>
      <p:sp>
        <p:nvSpPr>
          <p:cNvPr id="3" name="2 Marcador de contenido"/>
          <p:cNvSpPr>
            <a:spLocks noGrp="1"/>
          </p:cNvSpPr>
          <p:nvPr>
            <p:ph idx="1"/>
          </p:nvPr>
        </p:nvSpPr>
        <p:spPr>
          <a:xfrm>
            <a:off x="500034" y="2714620"/>
            <a:ext cx="8229600" cy="4525963"/>
          </a:xfrm>
        </p:spPr>
        <p:txBody>
          <a:bodyPr>
            <a:normAutofit/>
          </a:bodyPr>
          <a:lstStyle/>
          <a:p>
            <a:pPr lvl="0" algn="just">
              <a:buNone/>
            </a:pPr>
            <a:r>
              <a:rPr lang="es-ES" sz="2400" dirty="0" smtClean="0"/>
              <a:t>La </a:t>
            </a:r>
            <a:r>
              <a:rPr lang="es-ES" sz="2400" dirty="0"/>
              <a:t>convocatoria así como sus términos de referencia estarán abiertas a partir de su publicación </a:t>
            </a:r>
            <a:r>
              <a:rPr lang="es-ES" sz="2400" dirty="0" smtClean="0"/>
              <a:t>el </a:t>
            </a:r>
            <a:r>
              <a:rPr lang="es-ES" sz="2400" b="1" dirty="0" smtClean="0"/>
              <a:t>jueves 21 de enero 2016 </a:t>
            </a:r>
            <a:r>
              <a:rPr lang="es-ES" sz="2400" dirty="0" smtClean="0"/>
              <a:t>en </a:t>
            </a:r>
            <a:r>
              <a:rPr lang="es-ES" sz="2400" dirty="0"/>
              <a:t>la página electrónica del </a:t>
            </a:r>
            <a:r>
              <a:rPr lang="es-ES" sz="2400" dirty="0" smtClean="0"/>
              <a:t>COECYTJAL, contando con dos cierres:</a:t>
            </a:r>
          </a:p>
          <a:p>
            <a:pPr lvl="0" algn="just">
              <a:buNone/>
            </a:pPr>
            <a:endParaRPr lang="es-ES" sz="2400" dirty="0" smtClean="0"/>
          </a:p>
          <a:p>
            <a:pPr lvl="0" algn="just">
              <a:buNone/>
            </a:pPr>
            <a:r>
              <a:rPr lang="es-ES" sz="2400" dirty="0"/>
              <a:t>L</a:t>
            </a:r>
            <a:r>
              <a:rPr lang="es-ES" sz="2400" dirty="0" smtClean="0"/>
              <a:t>a </a:t>
            </a:r>
            <a:r>
              <a:rPr lang="es-ES" sz="2400" dirty="0"/>
              <a:t>fecha </a:t>
            </a:r>
            <a:r>
              <a:rPr lang="es-ES" sz="2400" dirty="0" smtClean="0"/>
              <a:t>del primer </a:t>
            </a:r>
            <a:r>
              <a:rPr lang="es-ES" sz="2400" dirty="0"/>
              <a:t>cierre </a:t>
            </a:r>
            <a:r>
              <a:rPr lang="es-ES" sz="2400" dirty="0" smtClean="0"/>
              <a:t>será el </a:t>
            </a:r>
            <a:r>
              <a:rPr lang="es-ES" sz="2400" b="1" dirty="0" smtClean="0"/>
              <a:t>jueves 07 </a:t>
            </a:r>
            <a:r>
              <a:rPr lang="es-ES" sz="2400" b="1" dirty="0"/>
              <a:t>de </a:t>
            </a:r>
            <a:r>
              <a:rPr lang="es-ES" sz="2400" b="1" dirty="0" smtClean="0"/>
              <a:t>abril 2016, </a:t>
            </a:r>
            <a:r>
              <a:rPr lang="es-ES" sz="2400" dirty="0" smtClean="0"/>
              <a:t>el segundo cierre será el </a:t>
            </a:r>
            <a:r>
              <a:rPr lang="es-ES" sz="2400" b="1" dirty="0" smtClean="0"/>
              <a:t>jueves 08 de septiembre 2016</a:t>
            </a:r>
            <a:r>
              <a:rPr lang="es-ES" sz="2400" dirty="0" smtClean="0"/>
              <a:t>.</a:t>
            </a:r>
            <a:endParaRPr lang="es-ES" sz="2400" dirty="0"/>
          </a:p>
          <a:p>
            <a:endParaRPr lang="es-MX" dirty="0"/>
          </a:p>
        </p:txBody>
      </p:sp>
    </p:spTree>
    <p:extLst>
      <p:ext uri="{BB962C8B-B14F-4D97-AF65-F5344CB8AC3E}">
        <p14:creationId xmlns:p14="http://schemas.microsoft.com/office/powerpoint/2010/main" xmlns="" val="972641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71472" y="1785926"/>
            <a:ext cx="7886700" cy="469689"/>
          </a:xfrm>
        </p:spPr>
        <p:txBody>
          <a:bodyPr>
            <a:normAutofit fontScale="90000"/>
          </a:bodyPr>
          <a:lstStyle/>
          <a:p>
            <a:r>
              <a:rPr lang="es-MX" sz="2800" b="1" dirty="0" smtClean="0">
                <a:solidFill>
                  <a:srgbClr val="C00000"/>
                </a:solidFill>
              </a:rPr>
              <a:t>Talleres de Capacitación a Postulantes</a:t>
            </a:r>
            <a:endParaRPr lang="es-MX" sz="2800" b="1" dirty="0">
              <a:solidFill>
                <a:srgbClr val="C00000"/>
              </a:solidFill>
            </a:endParaRPr>
          </a:p>
        </p:txBody>
      </p:sp>
      <p:sp>
        <p:nvSpPr>
          <p:cNvPr id="38" name="CuadroTexto 37"/>
          <p:cNvSpPr txBox="1"/>
          <p:nvPr/>
        </p:nvSpPr>
        <p:spPr>
          <a:xfrm>
            <a:off x="5444732" y="6273225"/>
            <a:ext cx="3699268" cy="584775"/>
          </a:xfrm>
          <a:prstGeom prst="rect">
            <a:avLst/>
          </a:prstGeom>
          <a:noFill/>
        </p:spPr>
        <p:txBody>
          <a:bodyPr wrap="square" rtlCol="0">
            <a:spAutoFit/>
          </a:bodyPr>
          <a:lstStyle/>
          <a:p>
            <a:pPr algn="ctr"/>
            <a:r>
              <a:rPr lang="es-MX" sz="1600" b="1" dirty="0" smtClean="0">
                <a:solidFill>
                  <a:srgbClr val="C00000"/>
                </a:solidFill>
              </a:rPr>
              <a:t>En todo momento se cuenta con asesoría personalizada, previa cita.</a:t>
            </a:r>
            <a:endParaRPr lang="es-MX" sz="1600" b="1" dirty="0">
              <a:solidFill>
                <a:srgbClr val="C00000"/>
              </a:solidFill>
            </a:endParaRPr>
          </a:p>
        </p:txBody>
      </p:sp>
      <p:sp>
        <p:nvSpPr>
          <p:cNvPr id="2" name="CuadroTexto 1"/>
          <p:cNvSpPr txBox="1"/>
          <p:nvPr/>
        </p:nvSpPr>
        <p:spPr>
          <a:xfrm>
            <a:off x="5524500" y="6000768"/>
            <a:ext cx="3619500" cy="338554"/>
          </a:xfrm>
          <a:prstGeom prst="rect">
            <a:avLst/>
          </a:prstGeom>
          <a:noFill/>
        </p:spPr>
        <p:txBody>
          <a:bodyPr wrap="square" rtlCol="0">
            <a:spAutoFit/>
          </a:bodyPr>
          <a:lstStyle/>
          <a:p>
            <a:pPr algn="ctr"/>
            <a:r>
              <a:rPr lang="es-MX" sz="1600" b="1" dirty="0" smtClean="0">
                <a:solidFill>
                  <a:srgbClr val="C00000"/>
                </a:solidFill>
              </a:rPr>
              <a:t>Cupo Limitado: 20 personas</a:t>
            </a:r>
            <a:endParaRPr lang="es-MX" sz="1600" b="1" dirty="0">
              <a:solidFill>
                <a:srgbClr val="C00000"/>
              </a:solidFill>
            </a:endParaRPr>
          </a:p>
        </p:txBody>
      </p:sp>
      <p:sp>
        <p:nvSpPr>
          <p:cNvPr id="7" name="6 Rectángulo"/>
          <p:cNvSpPr/>
          <p:nvPr/>
        </p:nvSpPr>
        <p:spPr>
          <a:xfrm>
            <a:off x="5715008" y="4214818"/>
            <a:ext cx="3175000" cy="1384995"/>
          </a:xfrm>
          <a:prstGeom prst="rect">
            <a:avLst/>
          </a:prstGeom>
        </p:spPr>
        <p:txBody>
          <a:bodyPr wrap="square">
            <a:spAutoFit/>
          </a:bodyPr>
          <a:lstStyle/>
          <a:p>
            <a:pPr>
              <a:buNone/>
            </a:pPr>
            <a:r>
              <a:rPr lang="es-MX" sz="1400" dirty="0" smtClean="0"/>
              <a:t>Favor de Confirmar su asistencia en la página de COECYTJAL en el apartado de “Registro en Sesiones Informativas”</a:t>
            </a:r>
          </a:p>
          <a:p>
            <a:pPr>
              <a:buNone/>
            </a:pPr>
            <a:endParaRPr lang="es-MX" sz="1400" dirty="0" smtClean="0"/>
          </a:p>
          <a:p>
            <a:pPr>
              <a:buNone/>
            </a:pPr>
            <a:r>
              <a:rPr lang="es-MX" sz="1400" dirty="0" smtClean="0"/>
              <a:t>Cualquier duda favor de escribir un correo a david.valle@coecytjal.org.mx</a:t>
            </a:r>
            <a:endParaRPr lang="en-US" sz="1400" dirty="0" smtClean="0"/>
          </a:p>
        </p:txBody>
      </p:sp>
      <p:graphicFrame>
        <p:nvGraphicFramePr>
          <p:cNvPr id="10" name="9 Tabla"/>
          <p:cNvGraphicFramePr>
            <a:graphicFrameLocks noGrp="1"/>
          </p:cNvGraphicFramePr>
          <p:nvPr>
            <p:extLst>
              <p:ext uri="{D42A27DB-BD31-4B8C-83A1-F6EECF244321}">
                <p14:modId xmlns="" xmlns:p14="http://schemas.microsoft.com/office/powerpoint/2010/main" val="771848773"/>
              </p:ext>
            </p:extLst>
          </p:nvPr>
        </p:nvGraphicFramePr>
        <p:xfrm>
          <a:off x="414040" y="2246040"/>
          <a:ext cx="2265659" cy="1640158"/>
        </p:xfrm>
        <a:graphic>
          <a:graphicData uri="http://schemas.openxmlformats.org/drawingml/2006/table">
            <a:tbl>
              <a:tblPr/>
              <a:tblGrid>
                <a:gridCol w="330912"/>
                <a:gridCol w="322457"/>
                <a:gridCol w="322457"/>
                <a:gridCol w="322460"/>
                <a:gridCol w="322457"/>
                <a:gridCol w="322459"/>
                <a:gridCol w="322457"/>
              </a:tblGrid>
              <a:tr h="25281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Febrero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28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26906">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 </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9</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23</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26906">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1" name="10 Tabla"/>
          <p:cNvGraphicFramePr>
            <a:graphicFrameLocks noGrp="1"/>
          </p:cNvGraphicFramePr>
          <p:nvPr>
            <p:extLst>
              <p:ext uri="{D42A27DB-BD31-4B8C-83A1-F6EECF244321}">
                <p14:modId xmlns="" xmlns:p14="http://schemas.microsoft.com/office/powerpoint/2010/main" val="2045470721"/>
              </p:ext>
            </p:extLst>
          </p:nvPr>
        </p:nvGraphicFramePr>
        <p:xfrm>
          <a:off x="3158978" y="2233341"/>
          <a:ext cx="2302021" cy="1697324"/>
        </p:xfrm>
        <a:graphic>
          <a:graphicData uri="http://schemas.openxmlformats.org/drawingml/2006/table">
            <a:tbl>
              <a:tblPr/>
              <a:tblGrid>
                <a:gridCol w="336223"/>
                <a:gridCol w="327633"/>
                <a:gridCol w="327633"/>
                <a:gridCol w="327633"/>
                <a:gridCol w="327633"/>
                <a:gridCol w="327633"/>
                <a:gridCol w="327633"/>
              </a:tblGrid>
              <a:tr h="22098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Marzo </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54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06739">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06739">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54600">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2" name="11 Tabla"/>
          <p:cNvGraphicFramePr>
            <a:graphicFrameLocks noGrp="1"/>
          </p:cNvGraphicFramePr>
          <p:nvPr>
            <p:extLst>
              <p:ext uri="{D42A27DB-BD31-4B8C-83A1-F6EECF244321}">
                <p14:modId xmlns="" xmlns:p14="http://schemas.microsoft.com/office/powerpoint/2010/main" val="795734721"/>
              </p:ext>
            </p:extLst>
          </p:nvPr>
        </p:nvGraphicFramePr>
        <p:xfrm>
          <a:off x="5933480" y="2247528"/>
          <a:ext cx="2296119" cy="1689470"/>
        </p:xfrm>
        <a:graphic>
          <a:graphicData uri="http://schemas.openxmlformats.org/drawingml/2006/table">
            <a:tbl>
              <a:tblPr/>
              <a:tblGrid>
                <a:gridCol w="335361"/>
                <a:gridCol w="326793"/>
                <a:gridCol w="326793"/>
                <a:gridCol w="326793"/>
                <a:gridCol w="326793"/>
                <a:gridCol w="326793"/>
                <a:gridCol w="326793"/>
              </a:tblGrid>
              <a:tr h="260415">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Mayo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3</a:t>
                      </a:r>
                      <a:r>
                        <a:rPr lang="es-MX" sz="1100" b="1" kern="1200" dirty="0">
                          <a:solidFill>
                            <a:sysClr val="windowText" lastClr="000000"/>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4</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5</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10</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r>
              <a:tr h="233728">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3" name="12 Tabla"/>
          <p:cNvGraphicFramePr>
            <a:graphicFrameLocks noGrp="1"/>
          </p:cNvGraphicFramePr>
          <p:nvPr>
            <p:extLst>
              <p:ext uri="{D42A27DB-BD31-4B8C-83A1-F6EECF244321}">
                <p14:modId xmlns="" xmlns:p14="http://schemas.microsoft.com/office/powerpoint/2010/main" val="403443238"/>
              </p:ext>
            </p:extLst>
          </p:nvPr>
        </p:nvGraphicFramePr>
        <p:xfrm>
          <a:off x="441174" y="4063628"/>
          <a:ext cx="2263925" cy="1702171"/>
        </p:xfrm>
        <a:graphic>
          <a:graphicData uri="http://schemas.openxmlformats.org/drawingml/2006/table">
            <a:tbl>
              <a:tblPr/>
              <a:tblGrid>
                <a:gridCol w="330659"/>
                <a:gridCol w="322211"/>
                <a:gridCol w="322211"/>
                <a:gridCol w="322211"/>
                <a:gridCol w="322211"/>
                <a:gridCol w="322211"/>
                <a:gridCol w="322211"/>
              </a:tblGrid>
              <a:tr h="262373">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Junio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623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75000"/>
                      </a:schemeClr>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a:t>
                      </a:r>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5</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ysClr val="windowText" lastClr="000000"/>
                          </a:solidFill>
                          <a:latin typeface="Century Gothic" panose="020B0502020202020204" pitchFamily="34" charset="0"/>
                          <a:ea typeface="+mn-ea"/>
                          <a:cs typeface="+mn-cs"/>
                        </a:rPr>
                        <a:t>14</a:t>
                      </a:r>
                      <a:endParaRPr lang="es-MX" sz="1100" b="1" kern="1200" dirty="0">
                        <a:solidFill>
                          <a:sysClr val="windowText" lastClr="000000"/>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19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22</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23</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24</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25</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35485">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26</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27</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28</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29</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30</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bl>
          </a:graphicData>
        </a:graphic>
      </p:graphicFrame>
      <p:graphicFrame>
        <p:nvGraphicFramePr>
          <p:cNvPr id="14" name="13 Tabla"/>
          <p:cNvGraphicFramePr>
            <a:graphicFrameLocks noGrp="1"/>
          </p:cNvGraphicFramePr>
          <p:nvPr>
            <p:extLst>
              <p:ext uri="{D42A27DB-BD31-4B8C-83A1-F6EECF244321}">
                <p14:modId xmlns="" xmlns:p14="http://schemas.microsoft.com/office/powerpoint/2010/main" val="16239796"/>
              </p:ext>
            </p:extLst>
          </p:nvPr>
        </p:nvGraphicFramePr>
        <p:xfrm>
          <a:off x="3172520" y="4041057"/>
          <a:ext cx="2275779" cy="1811022"/>
        </p:xfrm>
        <a:graphic>
          <a:graphicData uri="http://schemas.openxmlformats.org/drawingml/2006/table">
            <a:tbl>
              <a:tblPr/>
              <a:tblGrid>
                <a:gridCol w="332391"/>
                <a:gridCol w="323898"/>
                <a:gridCol w="323898"/>
                <a:gridCol w="323898"/>
                <a:gridCol w="323898"/>
                <a:gridCol w="323898"/>
                <a:gridCol w="323898"/>
              </a:tblGrid>
              <a:tr h="226861">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Julio</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pPr algn="ctr"/>
                      <a:endParaRPr lang="es-MX" sz="1300" b="1" dirty="0">
                        <a:effectLst/>
                        <a:latin typeface="Verdana"/>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C3D9FF"/>
                    </a:solidFill>
                  </a:tcPr>
                </a:tc>
                <a:tc hMerge="1">
                  <a:txBody>
                    <a:bodyPr/>
                    <a:lstStyle/>
                    <a:p>
                      <a:endParaRPr lang="es-MX" sz="1300" dirty="0"/>
                    </a:p>
                  </a:txBody>
                  <a:tcPr marL="64305" marR="64305" marT="32153" marB="32153">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a:p>
                  </a:txBody>
                  <a:tcPr marL="64305" marR="64305" marT="32153" marB="32153">
                    <a:lnB w="9525" cap="flat" cmpd="sng" algn="ctr">
                      <a:solidFill>
                        <a:srgbClr val="C0C0C0"/>
                      </a:solidFill>
                      <a:prstDash val="solid"/>
                      <a:round/>
                      <a:headEnd type="none" w="med" len="med"/>
                      <a:tailEnd type="none" w="med" len="med"/>
                    </a:lnB>
                  </a:tcPr>
                </a:tc>
                <a:tc hMerge="1">
                  <a:txBody>
                    <a:bodyPr/>
                    <a:lstStyle/>
                    <a:p>
                      <a:endParaRPr lang="es-MX" sz="1300" dirty="0"/>
                    </a:p>
                  </a:txBody>
                  <a:tcPr marL="64305" marR="64305" marT="32153" marB="32153">
                    <a:lnB w="9525" cap="flat" cmpd="sng" algn="ctr">
                      <a:solidFill>
                        <a:srgbClr val="C0C0C0"/>
                      </a:solidFill>
                      <a:prstDash val="solid"/>
                      <a:round/>
                      <a:headEnd type="none" w="med" len="med"/>
                      <a:tailEnd type="none" w="med" len="med"/>
                    </a:lnB>
                  </a:tcPr>
                </a:tc>
              </a:tr>
              <a:tr h="2268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D</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L</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Mi</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J</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V</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latin typeface="Century Gothic" panose="020B0502020202020204" pitchFamily="34" charset="0"/>
                          <a:ea typeface="+mn-ea"/>
                          <a:cs typeface="+mn-cs"/>
                        </a:rPr>
                        <a:t>S</a:t>
                      </a:r>
                      <a:endParaRPr lang="es-MX" sz="1200" b="1" kern="1200" dirty="0">
                        <a:solidFill>
                          <a:schemeClr val="tx1"/>
                        </a:solidFill>
                        <a:latin typeface="Century Gothic" panose="020B0502020202020204" pitchFamily="34" charset="0"/>
                        <a:ea typeface="+mn-ea"/>
                        <a:cs typeface="+mn-cs"/>
                      </a:endParaRP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bg1">
                        <a:lumMod val="65000"/>
                      </a:schemeClr>
                    </a:solidFill>
                  </a:tcPr>
                </a:tc>
              </a:tr>
              <a:tr h="212240">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3</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ysClr val="windowText" lastClr="000000"/>
                          </a:solidFill>
                          <a:latin typeface="Century Gothic" panose="020B0502020202020204" pitchFamily="34" charset="0"/>
                          <a:ea typeface="+mn-ea"/>
                          <a:cs typeface="+mn-cs"/>
                        </a:rPr>
                        <a:t>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92D050"/>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9</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10</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13</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14</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16</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17</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18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19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20</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21</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22</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23</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12240">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24</a:t>
                      </a: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25</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26</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27</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28</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29</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30</a:t>
                      </a:r>
                    </a:p>
                  </a:txBody>
                  <a:tcPr marL="26794" marR="26794" marT="26794" marB="26794">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r>
              <a:tr h="222522">
                <a:tc>
                  <a:txBody>
                    <a:bodyPr/>
                    <a:lstStyle/>
                    <a:p>
                      <a:pPr marL="0" algn="ctr" defTabSz="914400" rtl="0" eaLnBrk="1" latinLnBrk="0" hangingPunct="1"/>
                      <a:r>
                        <a:rPr lang="es-MX" sz="1100" b="1" kern="1200" dirty="0" smtClean="0">
                          <a:solidFill>
                            <a:schemeClr val="tx1"/>
                          </a:solidFill>
                          <a:latin typeface="Century Gothic" panose="020B0502020202020204" pitchFamily="34" charset="0"/>
                          <a:ea typeface="+mn-ea"/>
                          <a:cs typeface="+mn-cs"/>
                        </a:rPr>
                        <a:t>31</a:t>
                      </a:r>
                      <a:endParaRPr lang="es-MX" sz="1100" b="1" kern="1200" dirty="0">
                        <a:solidFill>
                          <a:schemeClr val="tx1"/>
                        </a:solidFill>
                        <a:latin typeface="Century Gothic" panose="020B0502020202020204" pitchFamily="34" charset="0"/>
                        <a:ea typeface="+mn-ea"/>
                        <a:cs typeface="+mn-cs"/>
                      </a:endParaRPr>
                    </a:p>
                  </a:txBody>
                  <a:tcPr marL="26794" marR="26794" marT="26794" marB="26794">
                    <a:lnL w="12700" cap="flat" cmpd="sng" algn="ctr">
                      <a:solidFill>
                        <a:schemeClr val="tx1"/>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r>
                        <a:rPr lang="es-MX" sz="1100" b="1" kern="1200" dirty="0">
                          <a:solidFill>
                            <a:schemeClr val="tx1"/>
                          </a:solidFill>
                          <a:latin typeface="Century Gothic" panose="020B0502020202020204" pitchFamily="34" charset="0"/>
                          <a:ea typeface="+mn-ea"/>
                          <a:cs typeface="+mn-cs"/>
                        </a:rPr>
                        <a:t> </a:t>
                      </a:r>
                    </a:p>
                  </a:txBody>
                  <a:tcPr marL="26794" marR="26794" marT="26794" marB="26794">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ctr" defTabSz="914400" rtl="0" eaLnBrk="1" latinLnBrk="0" hangingPunct="1"/>
                      <a:endParaRPr lang="es-MX" sz="1100" b="1" kern="1200" dirty="0">
                        <a:solidFill>
                          <a:schemeClr val="tx1"/>
                        </a:solidFill>
                        <a:latin typeface="Century Gothic" panose="020B0502020202020204" pitchFamily="34" charset="0"/>
                        <a:ea typeface="+mn-ea"/>
                        <a:cs typeface="+mn-cs"/>
                      </a:endParaRPr>
                    </a:p>
                  </a:txBody>
                  <a:tcPr marL="64305" marR="64305" marT="32153" marB="32153">
                    <a:lnL w="9525" cap="flat" cmpd="sng" algn="ctr">
                      <a:solidFill>
                        <a:srgbClr val="C0C0C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C0C0C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924222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357562"/>
            <a:ext cx="8229600" cy="1143000"/>
          </a:xfrm>
        </p:spPr>
        <p:txBody>
          <a:bodyPr>
            <a:noAutofit/>
          </a:bodyPr>
          <a:lstStyle/>
          <a:p>
            <a:r>
              <a:rPr lang="es-MX" sz="5400" b="1" dirty="0">
                <a:solidFill>
                  <a:srgbClr val="C00000"/>
                </a:solidFill>
                <a:effectLst>
                  <a:outerShdw blurRad="38100" dist="38100" dir="2700000" algn="tl">
                    <a:srgbClr val="000000">
                      <a:alpha val="43137"/>
                    </a:srgbClr>
                  </a:outerShdw>
                </a:effectLst>
              </a:rPr>
              <a:t>Programa de Cluster's de Ciencia, Tecnología e </a:t>
            </a:r>
            <a:r>
              <a:rPr lang="es-MX" sz="5400" b="1" dirty="0" smtClean="0">
                <a:solidFill>
                  <a:srgbClr val="C00000"/>
                </a:solidFill>
                <a:effectLst>
                  <a:outerShdw blurRad="38100" dist="38100" dir="2700000" algn="tl">
                    <a:srgbClr val="000000">
                      <a:alpha val="43137"/>
                    </a:srgbClr>
                  </a:outerShdw>
                </a:effectLst>
              </a:rPr>
              <a:t>Innovación</a:t>
            </a:r>
            <a:r>
              <a:rPr lang="es-MX" sz="3600" b="1" dirty="0" smtClean="0">
                <a:solidFill>
                  <a:srgbClr val="C00000"/>
                </a:solidFill>
                <a:effectLst>
                  <a:outerShdw blurRad="38100" dist="38100" dir="2700000" algn="tl">
                    <a:srgbClr val="000000">
                      <a:alpha val="43137"/>
                    </a:srgbClr>
                  </a:outerShdw>
                </a:effectLst>
              </a:rPr>
              <a:t> </a:t>
            </a:r>
            <a:r>
              <a:rPr lang="es-MX" sz="5400" b="1" dirty="0">
                <a:solidFill>
                  <a:srgbClr val="C00000"/>
                </a:solidFill>
                <a:effectLst>
                  <a:outerShdw blurRad="38100" dist="38100" dir="2700000" algn="tl">
                    <a:srgbClr val="000000">
                      <a:alpha val="43137"/>
                    </a:srgbClr>
                  </a:outerShdw>
                </a:effectLst>
              </a:rPr>
              <a:t/>
            </a:r>
            <a:br>
              <a:rPr lang="es-MX" sz="5400" b="1" dirty="0">
                <a:solidFill>
                  <a:srgbClr val="C00000"/>
                </a:solidFill>
                <a:effectLst>
                  <a:outerShdw blurRad="38100" dist="38100" dir="2700000" algn="tl">
                    <a:srgbClr val="000000">
                      <a:alpha val="43137"/>
                    </a:srgbClr>
                  </a:outerShdw>
                </a:effectLst>
              </a:rPr>
            </a:br>
            <a:r>
              <a:rPr lang="es-MX" sz="5400" b="1" dirty="0">
                <a:solidFill>
                  <a:srgbClr val="C00000"/>
                </a:solidFill>
                <a:effectLst>
                  <a:outerShdw blurRad="38100" dist="38100" dir="2700000" algn="tl">
                    <a:srgbClr val="000000">
                      <a:alpha val="43137"/>
                    </a:srgbClr>
                  </a:outerShdw>
                </a:effectLst>
              </a:rPr>
              <a:t>CLUSTERS</a:t>
            </a:r>
          </a:p>
        </p:txBody>
      </p:sp>
    </p:spTree>
    <p:extLst>
      <p:ext uri="{BB962C8B-B14F-4D97-AF65-F5344CB8AC3E}">
        <p14:creationId xmlns:p14="http://schemas.microsoft.com/office/powerpoint/2010/main" xmlns="" val="3433937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43050"/>
            <a:ext cx="8229600" cy="1143000"/>
          </a:xfrm>
        </p:spPr>
        <p:txBody>
          <a:bodyPr/>
          <a:lstStyle/>
          <a:p>
            <a:r>
              <a:rPr lang="es-MX" b="1" i="1" dirty="0" smtClean="0">
                <a:solidFill>
                  <a:srgbClr val="C00000"/>
                </a:solidFill>
              </a:rPr>
              <a:t>Objetivo</a:t>
            </a:r>
            <a:endParaRPr lang="es-MX" b="1" i="1" dirty="0">
              <a:solidFill>
                <a:srgbClr val="C00000"/>
              </a:solidFill>
            </a:endParaRPr>
          </a:p>
        </p:txBody>
      </p:sp>
      <p:sp>
        <p:nvSpPr>
          <p:cNvPr id="3" name="2 Marcador de contenido"/>
          <p:cNvSpPr>
            <a:spLocks noGrp="1"/>
          </p:cNvSpPr>
          <p:nvPr>
            <p:ph idx="1"/>
          </p:nvPr>
        </p:nvSpPr>
        <p:spPr>
          <a:xfrm>
            <a:off x="714348" y="2786058"/>
            <a:ext cx="7615262" cy="3840171"/>
          </a:xfrm>
        </p:spPr>
        <p:txBody>
          <a:bodyPr>
            <a:normAutofit fontScale="70000" lnSpcReduction="20000"/>
          </a:bodyPr>
          <a:lstStyle/>
          <a:p>
            <a:pPr marL="0" indent="0" algn="just">
              <a:lnSpc>
                <a:spcPct val="110000"/>
              </a:lnSpc>
              <a:buNone/>
            </a:pPr>
            <a:r>
              <a:rPr lang="es-MX" dirty="0"/>
              <a:t>El Programa tiene como </a:t>
            </a:r>
            <a:r>
              <a:rPr lang="es-MX" b="1" dirty="0"/>
              <a:t>objetivo integrar, fortalecer y consolidar los </a:t>
            </a:r>
            <a:r>
              <a:rPr lang="es-MX" b="1" dirty="0" smtClean="0"/>
              <a:t>Cluster’s</a:t>
            </a:r>
            <a:r>
              <a:rPr lang="es-MX" dirty="0" smtClean="0"/>
              <a:t> </a:t>
            </a:r>
            <a:r>
              <a:rPr lang="es-MX" dirty="0"/>
              <a:t>que pertenezcan o impulsen a una de las seis plataformas tecnológicas del Estado de Jalisco, a través del desarrollo de proyectos de gestión de innovación que reduzcan la brecha entre las Universidades, Centros de Investigación y el sector industrial del Estado, creando una cultura de confianza entre las partes, orientada a la transferencia del conocimiento y desarrollo </a:t>
            </a:r>
            <a:r>
              <a:rPr lang="es-MX" dirty="0" smtClean="0"/>
              <a:t>tecnológico.</a:t>
            </a:r>
            <a:endParaRPr lang="es-MX" dirty="0"/>
          </a:p>
          <a:p>
            <a:endParaRPr lang="es-MX" dirty="0"/>
          </a:p>
        </p:txBody>
      </p:sp>
    </p:spTree>
    <p:extLst>
      <p:ext uri="{BB962C8B-B14F-4D97-AF65-F5344CB8AC3E}">
        <p14:creationId xmlns:p14="http://schemas.microsoft.com/office/powerpoint/2010/main" xmlns="" val="2845589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00240"/>
            <a:ext cx="8219256" cy="5289451"/>
          </a:xfrm>
        </p:spPr>
        <p:txBody>
          <a:bodyPr>
            <a:noAutofit/>
          </a:bodyPr>
          <a:lstStyle/>
          <a:p>
            <a:pPr marL="0" indent="0" algn="just">
              <a:lnSpc>
                <a:spcPct val="120000"/>
              </a:lnSpc>
              <a:buNone/>
            </a:pPr>
            <a:r>
              <a:rPr lang="es-ES" sz="2000" b="1" i="1" dirty="0">
                <a:solidFill>
                  <a:srgbClr val="990000"/>
                </a:solidFill>
                <a:latin typeface="+mj-lt"/>
              </a:rPr>
              <a:t>CONVOCA</a:t>
            </a:r>
            <a:r>
              <a:rPr lang="es-ES" sz="2000" i="1" dirty="0">
                <a:solidFill>
                  <a:srgbClr val="990000"/>
                </a:solidFill>
                <a:latin typeface="+mj-lt"/>
              </a:rPr>
              <a:t> </a:t>
            </a:r>
            <a:r>
              <a:rPr lang="es-ES" sz="2000" b="1" i="1" dirty="0">
                <a:solidFill>
                  <a:srgbClr val="990000"/>
                </a:solidFill>
                <a:latin typeface="+mj-lt"/>
              </a:rPr>
              <a:t>A PERSONAS MORALES SIN FINES DE LUCRO</a:t>
            </a:r>
            <a:endParaRPr lang="es-MX" sz="2000" b="1" i="1" dirty="0">
              <a:solidFill>
                <a:srgbClr val="990000"/>
              </a:solidFill>
              <a:latin typeface="+mj-lt"/>
            </a:endParaRPr>
          </a:p>
          <a:p>
            <a:pPr marL="0" indent="0" algn="just">
              <a:buNone/>
            </a:pPr>
            <a:r>
              <a:rPr lang="es-ES" sz="1800" b="1" dirty="0"/>
              <a:t>- Organismos y grupos de empresas </a:t>
            </a:r>
          </a:p>
          <a:p>
            <a:pPr marL="0" indent="0" algn="just">
              <a:buNone/>
            </a:pPr>
            <a:r>
              <a:rPr lang="es-ES" sz="1800" b="1" dirty="0"/>
              <a:t>- Empresas integradoras </a:t>
            </a:r>
          </a:p>
          <a:p>
            <a:pPr marL="0" indent="0" algn="just">
              <a:buNone/>
            </a:pPr>
            <a:r>
              <a:rPr lang="es-ES" sz="1800" b="1" dirty="0"/>
              <a:t>- Asociaciones civiles</a:t>
            </a:r>
          </a:p>
          <a:p>
            <a:pPr marL="0" indent="0" algn="just">
              <a:buNone/>
            </a:pPr>
            <a:r>
              <a:rPr lang="es-ES" sz="1800" b="1" dirty="0"/>
              <a:t>- Instituciones académicas </a:t>
            </a:r>
          </a:p>
          <a:p>
            <a:pPr algn="just"/>
            <a:endParaRPr lang="es-ES" sz="1400" dirty="0"/>
          </a:p>
          <a:p>
            <a:pPr marL="0" indent="0" algn="just">
              <a:buNone/>
            </a:pPr>
            <a:r>
              <a:rPr lang="es-ES" sz="2000" b="1" i="1" dirty="0">
                <a:solidFill>
                  <a:srgbClr val="990000"/>
                </a:solidFill>
                <a:latin typeface="+mj-lt"/>
              </a:rPr>
              <a:t>PLATAFORMAS TECNOLÓGICAS: </a:t>
            </a:r>
          </a:p>
          <a:p>
            <a:pPr marL="800100" lvl="1" indent="-342900">
              <a:buFont typeface="+mj-lt"/>
              <a:buAutoNum type="arabicPeriod"/>
            </a:pPr>
            <a:r>
              <a:rPr lang="es-MX" sz="1800" b="1" dirty="0"/>
              <a:t>Agroindustrial.</a:t>
            </a:r>
          </a:p>
          <a:p>
            <a:pPr marL="800100" lvl="1" indent="-342900">
              <a:buFont typeface="+mj-lt"/>
              <a:buAutoNum type="arabicPeriod"/>
            </a:pPr>
            <a:r>
              <a:rPr lang="es-MX" sz="1800" b="1" dirty="0"/>
              <a:t>Salud y Biomedicina.</a:t>
            </a:r>
          </a:p>
          <a:p>
            <a:pPr marL="800100" lvl="1" indent="-342900">
              <a:buFont typeface="+mj-lt"/>
              <a:buAutoNum type="arabicPeriod"/>
            </a:pPr>
            <a:r>
              <a:rPr lang="es-MX" sz="1800" b="1" dirty="0"/>
              <a:t>Tecnologías de Información, </a:t>
            </a:r>
            <a:r>
              <a:rPr lang="es-MX" sz="1800" b="1" dirty="0" smtClean="0"/>
              <a:t>Mecatrónica </a:t>
            </a:r>
            <a:r>
              <a:rPr lang="es-MX" sz="1800" b="1" dirty="0"/>
              <a:t>y </a:t>
            </a:r>
            <a:r>
              <a:rPr lang="es-MX" sz="1800" b="1" dirty="0" smtClean="0"/>
              <a:t>Robótica</a:t>
            </a:r>
            <a:r>
              <a:rPr lang="es-MX" sz="1800" b="1" dirty="0"/>
              <a:t>.</a:t>
            </a:r>
          </a:p>
          <a:p>
            <a:pPr marL="800100" lvl="1" indent="-342900">
              <a:buFont typeface="+mj-lt"/>
              <a:buAutoNum type="arabicPeriod"/>
            </a:pPr>
            <a:r>
              <a:rPr lang="es-MX" sz="1800" b="1" dirty="0"/>
              <a:t>Energía y Desarrollo Sustentable.</a:t>
            </a:r>
          </a:p>
          <a:p>
            <a:pPr marL="800100" lvl="1" indent="-342900">
              <a:buFont typeface="+mj-lt"/>
              <a:buAutoNum type="arabicPeriod"/>
            </a:pPr>
            <a:r>
              <a:rPr lang="es-MX" sz="1800" b="1" dirty="0"/>
              <a:t>Moda y Diseño.</a:t>
            </a:r>
          </a:p>
          <a:p>
            <a:pPr marL="800100" lvl="1" indent="-342900">
              <a:buFont typeface="+mj-lt"/>
              <a:buAutoNum type="arabicPeriod"/>
            </a:pPr>
            <a:r>
              <a:rPr lang="es-MX" sz="1800" b="1" dirty="0"/>
              <a:t>Plataforma Social con énfasis en reducción de brecha digital.</a:t>
            </a:r>
          </a:p>
          <a:p>
            <a:endParaRPr lang="es-MX" dirty="0"/>
          </a:p>
        </p:txBody>
      </p:sp>
    </p:spTree>
    <p:extLst>
      <p:ext uri="{BB962C8B-B14F-4D97-AF65-F5344CB8AC3E}">
        <p14:creationId xmlns:p14="http://schemas.microsoft.com/office/powerpoint/2010/main" xmlns="" val="2297373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488"/>
            <a:ext cx="8229600" cy="1143000"/>
          </a:xfrm>
        </p:spPr>
        <p:txBody>
          <a:bodyPr/>
          <a:lstStyle/>
          <a:p>
            <a:r>
              <a:rPr lang="es-MX" b="1" i="1" dirty="0" smtClean="0">
                <a:solidFill>
                  <a:srgbClr val="800000"/>
                </a:solidFill>
              </a:rPr>
              <a:t>Estructura SICyT</a:t>
            </a:r>
            <a:endParaRPr lang="es-MX" i="1" dirty="0"/>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08520" y="2547132"/>
            <a:ext cx="5726961" cy="4310868"/>
          </a:xfrm>
        </p:spPr>
      </p:pic>
    </p:spTree>
    <p:extLst>
      <p:ext uri="{BB962C8B-B14F-4D97-AF65-F5344CB8AC3E}">
        <p14:creationId xmlns:p14="http://schemas.microsoft.com/office/powerpoint/2010/main" xmlns="" val="35690192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643050"/>
            <a:ext cx="8229600" cy="1143000"/>
          </a:xfrm>
        </p:spPr>
        <p:txBody>
          <a:bodyPr/>
          <a:lstStyle/>
          <a:p>
            <a:r>
              <a:rPr lang="es-MX" b="1" i="1" dirty="0" smtClean="0">
                <a:solidFill>
                  <a:srgbClr val="C00000"/>
                </a:solidFill>
              </a:rPr>
              <a:t>Modalidades de Apoyo</a:t>
            </a:r>
            <a:endParaRPr lang="es-MX" b="1" i="1" dirty="0">
              <a:solidFill>
                <a:srgbClr val="C00000"/>
              </a:solidFill>
            </a:endParaRPr>
          </a:p>
        </p:txBody>
      </p:sp>
      <p:sp>
        <p:nvSpPr>
          <p:cNvPr id="5" name="4 Rectángulo"/>
          <p:cNvSpPr/>
          <p:nvPr/>
        </p:nvSpPr>
        <p:spPr>
          <a:xfrm>
            <a:off x="714348" y="2571744"/>
            <a:ext cx="7632848" cy="1938992"/>
          </a:xfrm>
          <a:prstGeom prst="rect">
            <a:avLst/>
          </a:prstGeom>
        </p:spPr>
        <p:txBody>
          <a:bodyPr wrap="square">
            <a:spAutoFit/>
          </a:bodyPr>
          <a:lstStyle/>
          <a:p>
            <a:pPr marL="342900" indent="-342900" algn="just">
              <a:buClr>
                <a:srgbClr val="C00000"/>
              </a:buClr>
              <a:buAutoNum type="alphaLcParenR"/>
            </a:pPr>
            <a:r>
              <a:rPr lang="es-MX" sz="2400" dirty="0" smtClean="0"/>
              <a:t>Apoyo </a:t>
            </a:r>
            <a:r>
              <a:rPr lang="es-MX" sz="2400" dirty="0"/>
              <a:t>para la integración de los </a:t>
            </a:r>
            <a:r>
              <a:rPr lang="es-MX" sz="2400" dirty="0" err="1" smtClean="0"/>
              <a:t>cluster’s</a:t>
            </a:r>
            <a:r>
              <a:rPr lang="es-MX" sz="2400" dirty="0" smtClean="0"/>
              <a:t> </a:t>
            </a:r>
            <a:r>
              <a:rPr lang="es-MX" sz="2400" dirty="0"/>
              <a:t>que fortalezcan las plataformas tecnológicas del Estado de Jalisco</a:t>
            </a:r>
            <a:r>
              <a:rPr lang="es-MX" sz="2400" dirty="0" smtClean="0"/>
              <a:t>. </a:t>
            </a:r>
          </a:p>
          <a:p>
            <a:pPr algn="just"/>
            <a:endParaRPr lang="es-MX" sz="2400" dirty="0"/>
          </a:p>
          <a:p>
            <a:pPr algn="just"/>
            <a:r>
              <a:rPr lang="es-MX" sz="2400" dirty="0" smtClean="0"/>
              <a:t>		</a:t>
            </a:r>
            <a:r>
              <a:rPr lang="es-MX" sz="2400" b="1" dirty="0" smtClean="0">
                <a:solidFill>
                  <a:srgbClr val="C00000"/>
                </a:solidFill>
              </a:rPr>
              <a:t>Monto </a:t>
            </a:r>
            <a:r>
              <a:rPr lang="es-MX" sz="2400" b="1" dirty="0">
                <a:solidFill>
                  <a:srgbClr val="C00000"/>
                </a:solidFill>
              </a:rPr>
              <a:t>de </a:t>
            </a:r>
            <a:r>
              <a:rPr lang="es-MX" sz="2400" b="1" dirty="0" smtClean="0">
                <a:solidFill>
                  <a:srgbClr val="C00000"/>
                </a:solidFill>
              </a:rPr>
              <a:t>Apoyo</a:t>
            </a:r>
            <a:r>
              <a:rPr lang="es-MX" sz="2400" b="1" dirty="0">
                <a:solidFill>
                  <a:srgbClr val="C00000"/>
                </a:solidFill>
              </a:rPr>
              <a:t>: </a:t>
            </a:r>
            <a:r>
              <a:rPr lang="es-MX" sz="2400" b="1" dirty="0"/>
              <a:t>$1.5 MDP</a:t>
            </a:r>
          </a:p>
        </p:txBody>
      </p:sp>
      <p:sp>
        <p:nvSpPr>
          <p:cNvPr id="6" name="5 Rectángulo"/>
          <p:cNvSpPr/>
          <p:nvPr/>
        </p:nvSpPr>
        <p:spPr>
          <a:xfrm>
            <a:off x="785786" y="4643446"/>
            <a:ext cx="7632847" cy="1938992"/>
          </a:xfrm>
          <a:prstGeom prst="rect">
            <a:avLst/>
          </a:prstGeom>
        </p:spPr>
        <p:txBody>
          <a:bodyPr wrap="square">
            <a:spAutoFit/>
          </a:bodyPr>
          <a:lstStyle/>
          <a:p>
            <a:pPr algn="just">
              <a:buClr>
                <a:srgbClr val="C00000"/>
              </a:buClr>
            </a:pPr>
            <a:r>
              <a:rPr lang="es-MX" sz="2400" dirty="0">
                <a:solidFill>
                  <a:srgbClr val="C00000"/>
                </a:solidFill>
              </a:rPr>
              <a:t>b)</a:t>
            </a:r>
            <a:r>
              <a:rPr lang="es-MX" sz="2400" dirty="0"/>
              <a:t> Apoyo para el fortalecimiento y </a:t>
            </a:r>
            <a:r>
              <a:rPr lang="es-MX" sz="2400" dirty="0" smtClean="0"/>
              <a:t>consolidación de </a:t>
            </a:r>
            <a:r>
              <a:rPr lang="es-MX" sz="2400" dirty="0"/>
              <a:t>los </a:t>
            </a:r>
            <a:r>
              <a:rPr lang="es-MX" sz="2400" dirty="0" err="1" smtClean="0"/>
              <a:t>cluster’s</a:t>
            </a:r>
            <a:r>
              <a:rPr lang="es-MX" sz="2400" dirty="0" smtClean="0"/>
              <a:t> </a:t>
            </a:r>
            <a:r>
              <a:rPr lang="es-MX" sz="2400" dirty="0"/>
              <a:t>que fortalezcan las plataformas tecnológicas del Estado de Jalisco</a:t>
            </a:r>
            <a:r>
              <a:rPr lang="es-MX" sz="2400" dirty="0" smtClean="0"/>
              <a:t>.</a:t>
            </a:r>
          </a:p>
          <a:p>
            <a:pPr algn="just">
              <a:buClr>
                <a:srgbClr val="C00000"/>
              </a:buClr>
            </a:pPr>
            <a:endParaRPr lang="es-MX" sz="2400" dirty="0"/>
          </a:p>
          <a:p>
            <a:pPr algn="just">
              <a:buClr>
                <a:srgbClr val="C00000"/>
              </a:buClr>
            </a:pPr>
            <a:r>
              <a:rPr lang="es-MX" sz="2400" dirty="0" smtClean="0"/>
              <a:t>		</a:t>
            </a:r>
            <a:r>
              <a:rPr lang="es-MX" sz="2400" b="1" dirty="0" smtClean="0">
                <a:solidFill>
                  <a:srgbClr val="C00000"/>
                </a:solidFill>
              </a:rPr>
              <a:t>Monto </a:t>
            </a:r>
            <a:r>
              <a:rPr lang="es-MX" sz="2400" b="1" dirty="0">
                <a:solidFill>
                  <a:srgbClr val="C00000"/>
                </a:solidFill>
              </a:rPr>
              <a:t>de apoyo: </a:t>
            </a:r>
            <a:r>
              <a:rPr lang="es-MX" sz="2400" b="1" dirty="0"/>
              <a:t>$3 MDP</a:t>
            </a:r>
          </a:p>
        </p:txBody>
      </p:sp>
    </p:spTree>
    <p:extLst>
      <p:ext uri="{BB962C8B-B14F-4D97-AF65-F5344CB8AC3E}">
        <p14:creationId xmlns:p14="http://schemas.microsoft.com/office/powerpoint/2010/main" xmlns="" val="18449931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a:bodyPr>
          <a:lstStyle/>
          <a:p>
            <a:r>
              <a:rPr lang="es-ES" sz="4800" b="1" i="1" dirty="0">
                <a:solidFill>
                  <a:srgbClr val="820000"/>
                </a:solidFill>
              </a:rPr>
              <a:t>Calendario de la Convocatoria:</a:t>
            </a:r>
            <a:endParaRPr lang="es-MX" sz="4800" dirty="0"/>
          </a:p>
        </p:txBody>
      </p:sp>
      <p:sp>
        <p:nvSpPr>
          <p:cNvPr id="3" name="2 Marcador de contenido"/>
          <p:cNvSpPr>
            <a:spLocks noGrp="1"/>
          </p:cNvSpPr>
          <p:nvPr>
            <p:ph idx="1"/>
          </p:nvPr>
        </p:nvSpPr>
        <p:spPr>
          <a:xfrm>
            <a:off x="500034" y="2786058"/>
            <a:ext cx="8229600" cy="4525963"/>
          </a:xfrm>
        </p:spPr>
        <p:txBody>
          <a:bodyPr/>
          <a:lstStyle/>
          <a:p>
            <a:pPr marL="0" indent="0" algn="just">
              <a:buNone/>
            </a:pPr>
            <a:r>
              <a:rPr lang="es-MX" dirty="0"/>
              <a:t>La convocatoria así como sus términos de referencia estarán abiertas a partir de su publicación el </a:t>
            </a:r>
            <a:r>
              <a:rPr lang="es-MX" b="1" dirty="0"/>
              <a:t>jueves 21 de enero 2016 </a:t>
            </a:r>
            <a:r>
              <a:rPr lang="es-MX" dirty="0"/>
              <a:t>en la página electrónica del COECYTJAL, su cierre será </a:t>
            </a:r>
            <a:r>
              <a:rPr lang="es-MX" b="1" dirty="0"/>
              <a:t>miércoles 10 de febrero 2016.</a:t>
            </a:r>
          </a:p>
          <a:p>
            <a:endParaRPr lang="es-MX" dirty="0"/>
          </a:p>
        </p:txBody>
      </p:sp>
    </p:spTree>
    <p:extLst>
      <p:ext uri="{BB962C8B-B14F-4D97-AF65-F5344CB8AC3E}">
        <p14:creationId xmlns:p14="http://schemas.microsoft.com/office/powerpoint/2010/main" xmlns="" val="21267303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876"/>
            <a:ext cx="8396021" cy="1143000"/>
          </a:xfrm>
        </p:spPr>
        <p:txBody>
          <a:bodyPr>
            <a:noAutofit/>
          </a:bodyPr>
          <a:lstStyle/>
          <a:p>
            <a:r>
              <a:rPr lang="es-MX" sz="4000" b="1" dirty="0">
                <a:solidFill>
                  <a:srgbClr val="C00000"/>
                </a:solidFill>
                <a:effectLst>
                  <a:outerShdw blurRad="38100" dist="38100" dir="2700000" algn="tl">
                    <a:srgbClr val="000000">
                      <a:alpha val="43137"/>
                    </a:srgbClr>
                  </a:outerShdw>
                </a:effectLst>
              </a:rPr>
              <a:t>PROGRAMA DE DESARROLLO DE APLICACIONES MÓVILES CON ALTO IMPACTO SOCIAL Y AMBIENTAL JALISCO </a:t>
            </a:r>
            <a:r>
              <a:rPr lang="es-MX" sz="4000" b="1" dirty="0" smtClean="0">
                <a:solidFill>
                  <a:srgbClr val="C00000"/>
                </a:solidFill>
                <a:effectLst>
                  <a:outerShdw blurRad="38100" dist="38100" dir="2700000" algn="tl">
                    <a:srgbClr val="000000">
                      <a:alpha val="43137"/>
                    </a:srgbClr>
                  </a:outerShdw>
                </a:effectLst>
                <a:latin typeface="+mn-lt"/>
              </a:rPr>
              <a:t>2015</a:t>
            </a:r>
            <a:r>
              <a:rPr lang="es-MX" sz="4000" b="1" dirty="0">
                <a:solidFill>
                  <a:srgbClr val="C00000"/>
                </a:solidFill>
                <a:effectLst>
                  <a:outerShdw blurRad="38100" dist="38100" dir="2700000" algn="tl">
                    <a:srgbClr val="000000">
                      <a:alpha val="43137"/>
                    </a:srgbClr>
                  </a:outerShdw>
                </a:effectLst>
              </a:rPr>
              <a:t/>
            </a:r>
            <a:br>
              <a:rPr lang="es-MX" sz="4000" b="1" dirty="0">
                <a:solidFill>
                  <a:srgbClr val="C00000"/>
                </a:solidFill>
                <a:effectLst>
                  <a:outerShdw blurRad="38100" dist="38100" dir="2700000" algn="tl">
                    <a:srgbClr val="000000">
                      <a:alpha val="43137"/>
                    </a:srgbClr>
                  </a:outerShdw>
                </a:effectLst>
              </a:rPr>
            </a:br>
            <a:r>
              <a:rPr lang="es-MX" sz="4800" b="1" dirty="0">
                <a:solidFill>
                  <a:srgbClr val="C00000"/>
                </a:solidFill>
                <a:effectLst>
                  <a:outerShdw blurRad="38100" dist="38100" dir="2700000" algn="tl">
                    <a:srgbClr val="000000">
                      <a:alpha val="43137"/>
                    </a:srgbClr>
                  </a:outerShdw>
                </a:effectLst>
              </a:rPr>
              <a:t>APPS</a:t>
            </a:r>
            <a:endParaRPr lang="es-MX"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44963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214282" y="2000240"/>
            <a:ext cx="8723376" cy="43513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pPr>
            <a:r>
              <a:rPr lang="es-MX" sz="2000" b="1" i="1" dirty="0" smtClean="0">
                <a:solidFill>
                  <a:srgbClr val="C00000"/>
                </a:solidFill>
                <a:latin typeface="+mj-lt"/>
              </a:rPr>
              <a:t>¿</a:t>
            </a:r>
            <a:r>
              <a:rPr lang="es-MX" sz="2400" b="1" i="1" dirty="0" smtClean="0">
                <a:solidFill>
                  <a:srgbClr val="C00000"/>
                </a:solidFill>
                <a:latin typeface="+mj-lt"/>
              </a:rPr>
              <a:t>A quién va dirigido? </a:t>
            </a:r>
          </a:p>
          <a:p>
            <a:pPr marL="0" indent="0" algn="just">
              <a:buFont typeface="Arial" panose="020B0604020202020204" pitchFamily="34" charset="0"/>
              <a:buNone/>
            </a:pPr>
            <a:r>
              <a:rPr lang="es-MX" sz="2000" dirty="0" smtClean="0"/>
              <a:t>Instituciones de educación superior del Estado de Jalisco a través de sus Incubadoras y aceleradoras de empresas, que postulen equipos interesados en emprender y desarrollar aplicaciones para dispositivos móviles innovadores y con alto impacto socio-ambiental. </a:t>
            </a:r>
          </a:p>
          <a:p>
            <a:pPr>
              <a:buFont typeface="Arial" panose="020B0604020202020204" pitchFamily="34" charset="0"/>
              <a:buNone/>
            </a:pPr>
            <a:endParaRPr lang="es-MX" sz="2000" b="1" dirty="0" smtClean="0"/>
          </a:p>
          <a:p>
            <a:pPr algn="ctr">
              <a:buFont typeface="Arial" panose="020B0604020202020204" pitchFamily="34" charset="0"/>
              <a:buNone/>
            </a:pPr>
            <a:r>
              <a:rPr lang="es-MX" sz="2400" b="1" i="1" dirty="0" smtClean="0">
                <a:solidFill>
                  <a:srgbClr val="C00000"/>
                </a:solidFill>
                <a:latin typeface="+mj-lt"/>
              </a:rPr>
              <a:t>Objetivo </a:t>
            </a:r>
          </a:p>
          <a:p>
            <a:pPr marL="0" indent="0" algn="just">
              <a:buFont typeface="Arial" panose="020B0604020202020204" pitchFamily="34" charset="0"/>
              <a:buNone/>
            </a:pPr>
            <a:r>
              <a:rPr lang="es-MX" sz="2000" dirty="0" smtClean="0"/>
              <a:t>Fomentar la innovación social y tecnológica en el Estado de Jalisco, a través del apoyo a emprendedores y empresas, para el desarrollo de productos del área de tecnologías de la información y la comunicación que contribuyan al combate de problemáticas sociales,  descritas en estos términos de referencia. </a:t>
            </a:r>
          </a:p>
          <a:p>
            <a:pPr marL="0" indent="0">
              <a:buFont typeface="Arial" panose="020B0604020202020204" pitchFamily="34" charset="0"/>
              <a:buNone/>
            </a:pPr>
            <a:endParaRPr lang="es-MX" dirty="0"/>
          </a:p>
        </p:txBody>
      </p:sp>
    </p:spTree>
    <p:extLst>
      <p:ext uri="{BB962C8B-B14F-4D97-AF65-F5344CB8AC3E}">
        <p14:creationId xmlns:p14="http://schemas.microsoft.com/office/powerpoint/2010/main" xmlns="" val="3121389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857364"/>
            <a:ext cx="8229600" cy="5000636"/>
          </a:xfrm>
        </p:spPr>
        <p:txBody>
          <a:bodyPr>
            <a:noAutofit/>
          </a:bodyPr>
          <a:lstStyle/>
          <a:p>
            <a:pPr marL="0" indent="0" algn="just">
              <a:buNone/>
            </a:pPr>
            <a:r>
              <a:rPr lang="es-MX" sz="1800" dirty="0"/>
              <a:t>Los participantes deberán presentar propuestas de desarrollo de aplicaciones para dispositivos móviles compatibles con sistemas operativos iOS 7.x y iOS 8.x y superiores y Android (4.1,4.2, 4.3, 4.4, 5.0), </a:t>
            </a:r>
            <a:r>
              <a:rPr lang="es-MX" sz="1800" b="1" dirty="0"/>
              <a:t>que tengan como propósito principal contribuir a resolver y combatir una de las problemáticas socio-ambientales</a:t>
            </a:r>
            <a:r>
              <a:rPr lang="es-MX" sz="1800" dirty="0"/>
              <a:t>, seleccionadas de entre las diagnosticadas y definidas por el Plan Estatal de Desarrollo 2013-2033, y enmarcarse preferentemente dentro de las siguientes áreas prioritarias: </a:t>
            </a:r>
            <a:endParaRPr lang="es-MX" sz="1600" dirty="0" smtClean="0"/>
          </a:p>
          <a:p>
            <a:pPr marL="265113" indent="0">
              <a:buNone/>
            </a:pPr>
            <a:r>
              <a:rPr lang="es-MX" sz="1800" dirty="0"/>
              <a:t> </a:t>
            </a:r>
            <a:r>
              <a:rPr lang="es-MX" sz="1800" b="1" dirty="0"/>
              <a:t>1. Ciudades Sustentables </a:t>
            </a:r>
            <a:r>
              <a:rPr lang="es-MX" sz="1800" dirty="0" smtClean="0"/>
              <a:t>	</a:t>
            </a:r>
            <a:r>
              <a:rPr lang="es-MX" sz="1800" b="1" dirty="0" smtClean="0"/>
              <a:t>2</a:t>
            </a:r>
            <a:r>
              <a:rPr lang="es-MX" sz="1800" b="1" dirty="0"/>
              <a:t>. Vidas Saludables </a:t>
            </a:r>
            <a:endParaRPr lang="es-MX" sz="1800" b="1" dirty="0" smtClean="0"/>
          </a:p>
          <a:p>
            <a:pPr marL="265113" indent="0">
              <a:buNone/>
            </a:pPr>
            <a:endParaRPr lang="es-MX" sz="1800" b="1" dirty="0" smtClean="0"/>
          </a:p>
          <a:p>
            <a:pPr marL="265113" indent="0">
              <a:buNone/>
            </a:pPr>
            <a:r>
              <a:rPr lang="es-MX" sz="1800" dirty="0" smtClean="0"/>
              <a:t>Cada equipo, a través de la incubadora, deberá entregar la propuesta de desarrollo de la aplicación como parte del proyecto en extenso, que contendrá las especificaciones de diseño, navegación y programación de la aplicación descritos en los Términos de Referencia de la presente Convocatoria, así como un prototipo funcional. </a:t>
            </a:r>
          </a:p>
          <a:p>
            <a:pPr marL="265113" indent="0">
              <a:buNone/>
            </a:pPr>
            <a:endParaRPr lang="es-MX" sz="2000" b="1" dirty="0"/>
          </a:p>
        </p:txBody>
      </p:sp>
      <p:sp>
        <p:nvSpPr>
          <p:cNvPr id="6" name="5 Rectángulo"/>
          <p:cNvSpPr/>
          <p:nvPr/>
        </p:nvSpPr>
        <p:spPr>
          <a:xfrm>
            <a:off x="642910" y="4714884"/>
            <a:ext cx="7929618" cy="1857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xmlns="" val="2619356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785926"/>
            <a:ext cx="8219256" cy="5433467"/>
          </a:xfrm>
        </p:spPr>
        <p:txBody>
          <a:bodyPr>
            <a:normAutofit fontScale="92500"/>
          </a:bodyPr>
          <a:lstStyle/>
          <a:p>
            <a:pPr lvl="0" algn="just"/>
            <a:r>
              <a:rPr lang="es-MX" sz="2600" dirty="0"/>
              <a:t>Los equipos postulados por las incubadoras y aceleradoras de empresas deben ser compuestos por lo </a:t>
            </a:r>
            <a:r>
              <a:rPr lang="es-MX" sz="2600" b="1" dirty="0"/>
              <a:t>mínimo 2 y máximo 7 personas</a:t>
            </a:r>
            <a:r>
              <a:rPr lang="es-MX" sz="2600" dirty="0"/>
              <a:t>, de preferencia con perfiles académicos y/o profesionales complementarios. </a:t>
            </a:r>
            <a:endParaRPr lang="es-MX" sz="2600" dirty="0" smtClean="0"/>
          </a:p>
          <a:p>
            <a:pPr lvl="0" algn="just"/>
            <a:endParaRPr lang="es-MX" sz="2600" dirty="0"/>
          </a:p>
          <a:p>
            <a:pPr algn="just"/>
            <a:endParaRPr lang="es-MX" sz="500" dirty="0"/>
          </a:p>
          <a:p>
            <a:pPr lvl="0" algn="just"/>
            <a:r>
              <a:rPr lang="es-MX" sz="2600" b="1" dirty="0">
                <a:solidFill>
                  <a:schemeClr val="tx1">
                    <a:lumMod val="65000"/>
                    <a:lumOff val="35000"/>
                  </a:schemeClr>
                </a:solidFill>
              </a:rPr>
              <a:t>Las incubadoras y/o aceleradoras de empresas pueden postular todos equipos con proyectos que consideren adecuados para esta convocatoria. </a:t>
            </a:r>
            <a:endParaRPr lang="es-MX" sz="2600" b="1" dirty="0" smtClean="0">
              <a:solidFill>
                <a:schemeClr val="tx1">
                  <a:lumMod val="65000"/>
                  <a:lumOff val="35000"/>
                </a:schemeClr>
              </a:solidFill>
            </a:endParaRPr>
          </a:p>
          <a:p>
            <a:pPr lvl="0" algn="just"/>
            <a:endParaRPr lang="es-MX" sz="2600" dirty="0"/>
          </a:p>
          <a:p>
            <a:pPr algn="just"/>
            <a:r>
              <a:rPr lang="es-MX" sz="2600" dirty="0"/>
              <a:t>La propuesta de desarrollo debe ser en idioma español. </a:t>
            </a:r>
          </a:p>
          <a:p>
            <a:pPr lvl="0" algn="just"/>
            <a:endParaRPr lang="es-MX" dirty="0"/>
          </a:p>
          <a:p>
            <a:endParaRPr lang="es-MX" dirty="0"/>
          </a:p>
        </p:txBody>
      </p:sp>
    </p:spTree>
    <p:extLst>
      <p:ext uri="{BB962C8B-B14F-4D97-AF65-F5344CB8AC3E}">
        <p14:creationId xmlns:p14="http://schemas.microsoft.com/office/powerpoint/2010/main" xmlns="" val="21242809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857364"/>
            <a:ext cx="8219256" cy="5361459"/>
          </a:xfrm>
        </p:spPr>
        <p:txBody>
          <a:bodyPr>
            <a:normAutofit fontScale="77500" lnSpcReduction="20000"/>
          </a:bodyPr>
          <a:lstStyle/>
          <a:p>
            <a:pPr lvl="0" algn="just"/>
            <a:r>
              <a:rPr lang="es-MX" sz="3100" dirty="0"/>
              <a:t>La propuesta de desarrollo debe considerar además en específico el desarrollo funcional de la aplicación, </a:t>
            </a:r>
            <a:r>
              <a:rPr lang="es-MX" sz="3100" b="1" dirty="0"/>
              <a:t>susceptible de ser desarrollado con un monto hasta por la cantidad de $ 200,000.00 (Doscientos mil pesos 00/100 m.n.)</a:t>
            </a:r>
            <a:r>
              <a:rPr lang="es-MX" sz="3100" dirty="0"/>
              <a:t>, cantidad que se otorgará a los proyectos ganadores para que desarrollen los proyectos elegidos por la Comisión de Evaluación determinada para estos fines. </a:t>
            </a:r>
          </a:p>
          <a:p>
            <a:pPr algn="just">
              <a:buNone/>
            </a:pPr>
            <a:endParaRPr lang="es-MX" sz="3100" b="1" dirty="0"/>
          </a:p>
          <a:p>
            <a:pPr algn="just">
              <a:buNone/>
            </a:pPr>
            <a:r>
              <a:rPr lang="es-MX" sz="3600" b="1" i="1" dirty="0">
                <a:solidFill>
                  <a:srgbClr val="C00000"/>
                </a:solidFill>
                <a:latin typeface="+mj-lt"/>
              </a:rPr>
              <a:t>Propiedad </a:t>
            </a:r>
            <a:r>
              <a:rPr lang="es-MX" sz="3600" b="1" i="1" dirty="0" smtClean="0">
                <a:solidFill>
                  <a:srgbClr val="C00000"/>
                </a:solidFill>
                <a:latin typeface="+mj-lt"/>
              </a:rPr>
              <a:t>Intelectual </a:t>
            </a:r>
            <a:endParaRPr lang="es-MX" sz="3600" b="1" i="1" dirty="0">
              <a:solidFill>
                <a:srgbClr val="C00000"/>
              </a:solidFill>
              <a:latin typeface="+mj-lt"/>
            </a:endParaRPr>
          </a:p>
          <a:p>
            <a:pPr algn="just"/>
            <a:r>
              <a:rPr lang="es-MX" sz="3100" dirty="0"/>
              <a:t>Los autores de las propuestas participantes conservarán todos los derechos de propiedad intelectual (derechos de autor y propiedad industrial) derivados de su participación en esta convocatoria. </a:t>
            </a:r>
          </a:p>
          <a:p>
            <a:endParaRPr lang="es-MX" dirty="0"/>
          </a:p>
        </p:txBody>
      </p:sp>
    </p:spTree>
    <p:extLst>
      <p:ext uri="{BB962C8B-B14F-4D97-AF65-F5344CB8AC3E}">
        <p14:creationId xmlns:p14="http://schemas.microsoft.com/office/powerpoint/2010/main" xmlns="" val="2849409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normAutofit/>
          </a:bodyPr>
          <a:lstStyle/>
          <a:p>
            <a:r>
              <a:rPr lang="es-ES" sz="4800" b="1" i="1" dirty="0">
                <a:solidFill>
                  <a:srgbClr val="820000"/>
                </a:solidFill>
              </a:rPr>
              <a:t>Calendario de la Convocatoria:</a:t>
            </a:r>
            <a:endParaRPr lang="es-MX" sz="4800" dirty="0"/>
          </a:p>
        </p:txBody>
      </p:sp>
      <p:sp>
        <p:nvSpPr>
          <p:cNvPr id="3" name="2 Marcador de contenido"/>
          <p:cNvSpPr>
            <a:spLocks noGrp="1"/>
          </p:cNvSpPr>
          <p:nvPr>
            <p:ph idx="1"/>
          </p:nvPr>
        </p:nvSpPr>
        <p:spPr>
          <a:xfrm>
            <a:off x="428596" y="2928934"/>
            <a:ext cx="8229600" cy="4525963"/>
          </a:xfrm>
        </p:spPr>
        <p:txBody>
          <a:bodyPr/>
          <a:lstStyle/>
          <a:p>
            <a:pPr marL="0" indent="0" algn="just">
              <a:buNone/>
            </a:pPr>
            <a:r>
              <a:rPr lang="es-MX" dirty="0"/>
              <a:t>La convocatoria así como sus términos de referencia </a:t>
            </a:r>
            <a:r>
              <a:rPr lang="es-MX" dirty="0" smtClean="0"/>
              <a:t>están </a:t>
            </a:r>
            <a:r>
              <a:rPr lang="es-MX" dirty="0"/>
              <a:t>abiertas a partir de su publicación el </a:t>
            </a:r>
            <a:r>
              <a:rPr lang="es-MX" b="1" dirty="0" smtClean="0"/>
              <a:t>martes 27 </a:t>
            </a:r>
            <a:r>
              <a:rPr lang="es-MX" b="1" dirty="0"/>
              <a:t>de </a:t>
            </a:r>
            <a:r>
              <a:rPr lang="es-MX" b="1" dirty="0" smtClean="0"/>
              <a:t>octubre 2015 </a:t>
            </a:r>
            <a:r>
              <a:rPr lang="es-MX" dirty="0"/>
              <a:t>en la página electrónica del COECYTJAL, su cierre </a:t>
            </a:r>
            <a:r>
              <a:rPr lang="es-MX" dirty="0" smtClean="0"/>
              <a:t>será el </a:t>
            </a:r>
            <a:r>
              <a:rPr lang="es-MX" b="1" dirty="0" smtClean="0"/>
              <a:t>jueves </a:t>
            </a:r>
            <a:r>
              <a:rPr lang="es-MX" b="1" dirty="0"/>
              <a:t>10 de </a:t>
            </a:r>
            <a:r>
              <a:rPr lang="es-MX" b="1" dirty="0" smtClean="0"/>
              <a:t>marzo </a:t>
            </a:r>
            <a:r>
              <a:rPr lang="es-MX" b="1" dirty="0"/>
              <a:t>2016.</a:t>
            </a:r>
          </a:p>
          <a:p>
            <a:endParaRPr lang="es-MX" dirty="0"/>
          </a:p>
        </p:txBody>
      </p:sp>
    </p:spTree>
    <p:extLst>
      <p:ext uri="{BB962C8B-B14F-4D97-AF65-F5344CB8AC3E}">
        <p14:creationId xmlns:p14="http://schemas.microsoft.com/office/powerpoint/2010/main" xmlns="" val="35604800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uadroTexto 37"/>
          <p:cNvSpPr txBox="1"/>
          <p:nvPr/>
        </p:nvSpPr>
        <p:spPr>
          <a:xfrm>
            <a:off x="4089116" y="5211373"/>
            <a:ext cx="4664468" cy="923330"/>
          </a:xfrm>
          <a:prstGeom prst="rect">
            <a:avLst/>
          </a:prstGeom>
          <a:noFill/>
        </p:spPr>
        <p:txBody>
          <a:bodyPr wrap="square" rtlCol="0">
            <a:spAutoFit/>
          </a:bodyPr>
          <a:lstStyle/>
          <a:p>
            <a:pPr algn="ctr"/>
            <a:r>
              <a:rPr lang="es-MX" b="1" dirty="0" smtClean="0"/>
              <a:t>En todo momento se cuenta con asesoría personalizada, </a:t>
            </a:r>
          </a:p>
          <a:p>
            <a:pPr algn="ctr"/>
            <a:r>
              <a:rPr lang="es-MX" b="1" dirty="0" smtClean="0"/>
              <a:t>previa cita.</a:t>
            </a:r>
            <a:endParaRPr lang="es-MX" b="1" dirty="0"/>
          </a:p>
        </p:txBody>
      </p:sp>
      <p:sp>
        <p:nvSpPr>
          <p:cNvPr id="2" name="CuadroTexto 1"/>
          <p:cNvSpPr txBox="1"/>
          <p:nvPr/>
        </p:nvSpPr>
        <p:spPr>
          <a:xfrm>
            <a:off x="1165829" y="5328063"/>
            <a:ext cx="2317111" cy="646331"/>
          </a:xfrm>
          <a:prstGeom prst="rect">
            <a:avLst/>
          </a:prstGeom>
          <a:noFill/>
        </p:spPr>
        <p:txBody>
          <a:bodyPr wrap="square" rtlCol="0">
            <a:spAutoFit/>
          </a:bodyPr>
          <a:lstStyle/>
          <a:p>
            <a:pPr algn="ctr"/>
            <a:r>
              <a:rPr lang="es-MX" b="1" dirty="0" smtClean="0">
                <a:solidFill>
                  <a:srgbClr val="FF0000"/>
                </a:solidFill>
              </a:rPr>
              <a:t>Cupo Limitado</a:t>
            </a:r>
          </a:p>
          <a:p>
            <a:pPr algn="ctr"/>
            <a:r>
              <a:rPr lang="es-MX" b="1" dirty="0" smtClean="0">
                <a:solidFill>
                  <a:srgbClr val="FF0000"/>
                </a:solidFill>
              </a:rPr>
              <a:t>20 personas</a:t>
            </a:r>
            <a:endParaRPr lang="es-MX" b="1" dirty="0">
              <a:solidFill>
                <a:srgbClr val="FF0000"/>
              </a:solidFill>
            </a:endParaRPr>
          </a:p>
        </p:txBody>
      </p:sp>
      <p:pic>
        <p:nvPicPr>
          <p:cNvPr id="6" name="Imagen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71736" y="2285992"/>
            <a:ext cx="3789008" cy="2747916"/>
          </a:xfrm>
          <a:prstGeom prst="rect">
            <a:avLst/>
          </a:prstGeom>
        </p:spPr>
      </p:pic>
      <p:sp>
        <p:nvSpPr>
          <p:cNvPr id="14" name="Rectángulo 22"/>
          <p:cNvSpPr/>
          <p:nvPr/>
        </p:nvSpPr>
        <p:spPr>
          <a:xfrm>
            <a:off x="4857752" y="2857496"/>
            <a:ext cx="381000" cy="302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22"/>
          <p:cNvSpPr/>
          <p:nvPr/>
        </p:nvSpPr>
        <p:spPr>
          <a:xfrm>
            <a:off x="4857752" y="3571876"/>
            <a:ext cx="381000" cy="302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2"/>
          <p:cNvSpPr/>
          <p:nvPr/>
        </p:nvSpPr>
        <p:spPr>
          <a:xfrm>
            <a:off x="4857752" y="3929066"/>
            <a:ext cx="381000" cy="3027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7"/>
          <p:cNvSpPr>
            <a:spLocks noGrp="1"/>
          </p:cNvSpPr>
          <p:nvPr>
            <p:ph type="title"/>
          </p:nvPr>
        </p:nvSpPr>
        <p:spPr>
          <a:xfrm>
            <a:off x="571472" y="1785926"/>
            <a:ext cx="7886700" cy="469689"/>
          </a:xfrm>
        </p:spPr>
        <p:txBody>
          <a:bodyPr>
            <a:normAutofit fontScale="90000"/>
          </a:bodyPr>
          <a:lstStyle/>
          <a:p>
            <a:r>
              <a:rPr lang="es-MX" sz="2800" b="1" dirty="0" smtClean="0">
                <a:solidFill>
                  <a:srgbClr val="C00000"/>
                </a:solidFill>
              </a:rPr>
              <a:t>Talleres de Capacitación a Postulantes</a:t>
            </a:r>
            <a:endParaRPr lang="es-MX" sz="2800" b="1" dirty="0">
              <a:solidFill>
                <a:srgbClr val="C00000"/>
              </a:solidFill>
            </a:endParaRPr>
          </a:p>
        </p:txBody>
      </p:sp>
    </p:spTree>
    <p:extLst>
      <p:ext uri="{BB962C8B-B14F-4D97-AF65-F5344CB8AC3E}">
        <p14:creationId xmlns="" xmlns:p14="http://schemas.microsoft.com/office/powerpoint/2010/main" val="924222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928934"/>
            <a:ext cx="8712968" cy="1143000"/>
          </a:xfrm>
        </p:spPr>
        <p:txBody>
          <a:bodyPr>
            <a:noAutofit/>
          </a:bodyPr>
          <a:lstStyle/>
          <a:p>
            <a:r>
              <a:rPr lang="es-MX" sz="4800" b="1" dirty="0">
                <a:solidFill>
                  <a:srgbClr val="C00000"/>
                </a:solidFill>
                <a:effectLst>
                  <a:outerShdw blurRad="38100" dist="38100" dir="2700000" algn="tl">
                    <a:srgbClr val="000000">
                      <a:alpha val="43137"/>
                    </a:srgbClr>
                  </a:outerShdw>
                </a:effectLst>
              </a:rPr>
              <a:t>Programa de Comercialización de Investigación y Desarrollo </a:t>
            </a:r>
            <a:br>
              <a:rPr lang="es-MX" sz="4800" b="1" dirty="0">
                <a:solidFill>
                  <a:srgbClr val="C00000"/>
                </a:solidFill>
                <a:effectLst>
                  <a:outerShdw blurRad="38100" dist="38100" dir="2700000" algn="tl">
                    <a:srgbClr val="000000">
                      <a:alpha val="43137"/>
                    </a:srgbClr>
                  </a:outerShdw>
                </a:effectLst>
              </a:rPr>
            </a:br>
            <a:r>
              <a:rPr lang="es-MX" sz="4800" b="1" dirty="0">
                <a:solidFill>
                  <a:srgbClr val="C00000"/>
                </a:solidFill>
                <a:effectLst>
                  <a:outerShdw blurRad="38100" dist="38100" dir="2700000" algn="tl">
                    <a:srgbClr val="000000">
                      <a:alpha val="43137"/>
                    </a:srgbClr>
                  </a:outerShdw>
                </a:effectLst>
              </a:rPr>
              <a:t>Alberta - Jalisco</a:t>
            </a:r>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14612" y="4929198"/>
            <a:ext cx="3925603" cy="1002282"/>
          </a:xfrm>
          <a:prstGeom prst="rect">
            <a:avLst/>
          </a:prstGeom>
        </p:spPr>
      </p:pic>
    </p:spTree>
    <p:extLst>
      <p:ext uri="{BB962C8B-B14F-4D97-AF65-F5344CB8AC3E}">
        <p14:creationId xmlns:p14="http://schemas.microsoft.com/office/powerpoint/2010/main" xmlns="" val="208807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1428736"/>
            <a:ext cx="8229600" cy="1143000"/>
          </a:xfrm>
        </p:spPr>
        <p:txBody>
          <a:bodyPr>
            <a:normAutofit/>
          </a:bodyPr>
          <a:lstStyle/>
          <a:p>
            <a:r>
              <a:rPr lang="es-MX" sz="2800" b="1" dirty="0" smtClean="0">
                <a:solidFill>
                  <a:srgbClr val="C00000"/>
                </a:solidFill>
                <a:effectLst>
                  <a:outerShdw blurRad="38100" dist="38100" dir="2700000" algn="tl">
                    <a:srgbClr val="000000">
                      <a:alpha val="43137"/>
                    </a:srgbClr>
                  </a:outerShdw>
                </a:effectLst>
              </a:rPr>
              <a:t>PROGRAMAS Y FONDOS DE APOYO</a:t>
            </a:r>
            <a:endParaRPr lang="es-MX" sz="2800" b="1" dirty="0">
              <a:solidFill>
                <a:srgbClr val="C00000"/>
              </a:solidFill>
              <a:effectLst>
                <a:outerShdw blurRad="38100" dist="38100" dir="2700000" algn="tl">
                  <a:srgbClr val="000000">
                    <a:alpha val="43137"/>
                  </a:srgbClr>
                </a:outerShdw>
              </a:effectLst>
            </a:endParaRPr>
          </a:p>
        </p:txBody>
      </p:sp>
      <p:graphicFrame>
        <p:nvGraphicFramePr>
          <p:cNvPr id="8" name="Marcador de contenido 5"/>
          <p:cNvGraphicFramePr>
            <a:graphicFrameLocks/>
          </p:cNvGraphicFramePr>
          <p:nvPr>
            <p:extLst>
              <p:ext uri="{D42A27DB-BD31-4B8C-83A1-F6EECF244321}">
                <p14:modId xmlns:p14="http://schemas.microsoft.com/office/powerpoint/2010/main" xmlns="" val="1700498846"/>
              </p:ext>
            </p:extLst>
          </p:nvPr>
        </p:nvGraphicFramePr>
        <p:xfrm>
          <a:off x="142844" y="2357430"/>
          <a:ext cx="8358214" cy="4500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8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429653" y="2285992"/>
            <a:ext cx="714347" cy="240280"/>
          </a:xfrm>
          <a:prstGeom prst="rect">
            <a:avLst/>
          </a:prstGeom>
        </p:spPr>
      </p:pic>
      <p:pic>
        <p:nvPicPr>
          <p:cNvPr id="17" name="1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4467" y="5786454"/>
            <a:ext cx="849533" cy="285752"/>
          </a:xfrm>
          <a:prstGeom prst="rect">
            <a:avLst/>
          </a:prstGeom>
        </p:spPr>
      </p:pic>
      <p:pic>
        <p:nvPicPr>
          <p:cNvPr id="18" name="17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57539" y="2571744"/>
            <a:ext cx="1586461" cy="317892"/>
          </a:xfrm>
          <a:prstGeom prst="rect">
            <a:avLst/>
          </a:prstGeom>
        </p:spPr>
      </p:pic>
      <p:pic>
        <p:nvPicPr>
          <p:cNvPr id="19" name="18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3286124"/>
            <a:ext cx="482182" cy="363353"/>
          </a:xfrm>
          <a:prstGeom prst="rect">
            <a:avLst/>
          </a:prstGeom>
        </p:spPr>
      </p:pic>
      <p:pic>
        <p:nvPicPr>
          <p:cNvPr id="20" name="19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3714752"/>
            <a:ext cx="482182" cy="363353"/>
          </a:xfrm>
          <a:prstGeom prst="rect">
            <a:avLst/>
          </a:prstGeom>
        </p:spPr>
      </p:pic>
      <p:pic>
        <p:nvPicPr>
          <p:cNvPr id="21" name="20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4143380"/>
            <a:ext cx="482182" cy="363353"/>
          </a:xfrm>
          <a:prstGeom prst="rect">
            <a:avLst/>
          </a:prstGeom>
        </p:spPr>
      </p:pic>
      <p:pic>
        <p:nvPicPr>
          <p:cNvPr id="22" name="21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6143644"/>
            <a:ext cx="428628" cy="322997"/>
          </a:xfrm>
          <a:prstGeom prst="rect">
            <a:avLst/>
          </a:prstGeom>
        </p:spPr>
      </p:pic>
      <p:pic>
        <p:nvPicPr>
          <p:cNvPr id="24" name="23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2857496"/>
            <a:ext cx="482182" cy="363353"/>
          </a:xfrm>
          <a:prstGeom prst="rect">
            <a:avLst/>
          </a:prstGeom>
        </p:spPr>
      </p:pic>
      <p:pic>
        <p:nvPicPr>
          <p:cNvPr id="25" name="24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4467" y="4857760"/>
            <a:ext cx="849533" cy="285752"/>
          </a:xfrm>
          <a:prstGeom prst="rect">
            <a:avLst/>
          </a:prstGeom>
        </p:spPr>
      </p:pic>
      <p:pic>
        <p:nvPicPr>
          <p:cNvPr id="26" name="25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4467" y="4572008"/>
            <a:ext cx="849533" cy="285752"/>
          </a:xfrm>
          <a:prstGeom prst="rect">
            <a:avLst/>
          </a:prstGeom>
        </p:spPr>
      </p:pic>
      <p:pic>
        <p:nvPicPr>
          <p:cNvPr id="27" name="2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4467" y="5214950"/>
            <a:ext cx="849533" cy="285752"/>
          </a:xfrm>
          <a:prstGeom prst="rect">
            <a:avLst/>
          </a:prstGeom>
        </p:spPr>
      </p:pic>
      <p:pic>
        <p:nvPicPr>
          <p:cNvPr id="28" name="27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4467" y="5500702"/>
            <a:ext cx="849533" cy="285752"/>
          </a:xfrm>
          <a:prstGeom prst="rect">
            <a:avLst/>
          </a:prstGeom>
        </p:spPr>
      </p:pic>
      <p:pic>
        <p:nvPicPr>
          <p:cNvPr id="30" name="29 Imagen"/>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8501090" y="6535003"/>
            <a:ext cx="428628" cy="322997"/>
          </a:xfrm>
          <a:prstGeom prst="rect">
            <a:avLst/>
          </a:prstGeom>
        </p:spPr>
      </p:pic>
    </p:spTree>
    <p:extLst>
      <p:ext uri="{BB962C8B-B14F-4D97-AF65-F5344CB8AC3E}">
        <p14:creationId xmlns:p14="http://schemas.microsoft.com/office/powerpoint/2010/main" xmlns="" val="3111321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1841242"/>
            <a:ext cx="8496944" cy="5016758"/>
          </a:xfrm>
          <a:prstGeom prst="rect">
            <a:avLst/>
          </a:prstGeom>
        </p:spPr>
        <p:txBody>
          <a:bodyPr wrap="square">
            <a:spAutoFit/>
          </a:bodyPr>
          <a:lstStyle/>
          <a:p>
            <a:pPr algn="just"/>
            <a:r>
              <a:rPr lang="es-MX" sz="2000" b="1" i="1" dirty="0">
                <a:solidFill>
                  <a:srgbClr val="C00000"/>
                </a:solidFill>
                <a:latin typeface="+mj-lt"/>
              </a:rPr>
              <a:t>POBLACIÓN </a:t>
            </a:r>
            <a:r>
              <a:rPr lang="es-MX" sz="2000" b="1" i="1" dirty="0" smtClean="0">
                <a:solidFill>
                  <a:srgbClr val="C00000"/>
                </a:solidFill>
                <a:latin typeface="+mj-lt"/>
              </a:rPr>
              <a:t>OBJETIVO</a:t>
            </a:r>
            <a:endParaRPr lang="es-MX" sz="2000" dirty="0"/>
          </a:p>
          <a:p>
            <a:pPr algn="just"/>
            <a:r>
              <a:rPr lang="es-MX" sz="2000" dirty="0" smtClean="0"/>
              <a:t>A </a:t>
            </a:r>
            <a:r>
              <a:rPr lang="es-MX" sz="2000" dirty="0"/>
              <a:t>las a las micro, pequeñas y medianas empresas con fines de lucro que desarrollen actividades científicas, tecnológicas y de innovación dentro del Estado de Jalisco para el desarrollo de nuevos producto o procesos, a presentar propuestas de proyectos, que requieran diseñar, construir, y generar un producto y su puesta en mercado, en conjunto con micro, pequeñas y medianas empresas ubicadas en Alberta, Canadá</a:t>
            </a:r>
            <a:r>
              <a:rPr lang="es-MX" sz="2000" dirty="0" smtClean="0"/>
              <a:t>.</a:t>
            </a:r>
          </a:p>
          <a:p>
            <a:pPr algn="just"/>
            <a:endParaRPr lang="es-MX" sz="2000" dirty="0"/>
          </a:p>
          <a:p>
            <a:pPr algn="just"/>
            <a:r>
              <a:rPr lang="es-MX" sz="2000" b="1" i="1" dirty="0">
                <a:solidFill>
                  <a:srgbClr val="C00000"/>
                </a:solidFill>
                <a:latin typeface="+mj-lt"/>
              </a:rPr>
              <a:t>ÁREAS TECNOLÓGICAS</a:t>
            </a:r>
            <a:r>
              <a:rPr lang="es-MX" sz="2000" b="1" i="1" dirty="0" smtClean="0">
                <a:solidFill>
                  <a:srgbClr val="C00000"/>
                </a:solidFill>
                <a:latin typeface="+mj-lt"/>
              </a:rPr>
              <a:t>:</a:t>
            </a:r>
            <a:endParaRPr lang="es-MX" sz="2000" dirty="0"/>
          </a:p>
          <a:p>
            <a:pPr marL="285750" indent="-285750" algn="just">
              <a:lnSpc>
                <a:spcPct val="150000"/>
              </a:lnSpc>
              <a:buClr>
                <a:srgbClr val="C00000"/>
              </a:buClr>
              <a:buFont typeface="Wingdings" panose="05000000000000000000" pitchFamily="2" charset="2"/>
              <a:buChar char="§"/>
            </a:pPr>
            <a:r>
              <a:rPr lang="es-MX" sz="2000" dirty="0" err="1" smtClean="0"/>
              <a:t>Mobiles</a:t>
            </a:r>
            <a:r>
              <a:rPr lang="es-MX" sz="2000" dirty="0"/>
              <a:t>. </a:t>
            </a:r>
            <a:endParaRPr lang="es-MX" sz="2000" dirty="0" smtClean="0"/>
          </a:p>
          <a:p>
            <a:pPr marL="285750" indent="-285750" algn="just">
              <a:lnSpc>
                <a:spcPct val="150000"/>
              </a:lnSpc>
              <a:buClr>
                <a:srgbClr val="C00000"/>
              </a:buClr>
              <a:buFont typeface="Wingdings" panose="05000000000000000000" pitchFamily="2" charset="2"/>
              <a:buChar char="§"/>
            </a:pPr>
            <a:r>
              <a:rPr lang="es-MX" sz="2000" dirty="0" smtClean="0"/>
              <a:t>Internet </a:t>
            </a:r>
            <a:r>
              <a:rPr lang="es-MX" sz="2000" dirty="0"/>
              <a:t>de las Cosas (Sensores</a:t>
            </a:r>
            <a:r>
              <a:rPr lang="es-MX" sz="2000" dirty="0" smtClean="0"/>
              <a:t>).</a:t>
            </a:r>
          </a:p>
          <a:p>
            <a:pPr marL="285750" indent="-285750" algn="just">
              <a:lnSpc>
                <a:spcPct val="150000"/>
              </a:lnSpc>
              <a:buClr>
                <a:srgbClr val="C00000"/>
              </a:buClr>
              <a:buFont typeface="Wingdings" panose="05000000000000000000" pitchFamily="2" charset="2"/>
              <a:buChar char="§"/>
            </a:pPr>
            <a:r>
              <a:rPr lang="es-MX" sz="2000" dirty="0" smtClean="0"/>
              <a:t>Ciencias </a:t>
            </a:r>
            <a:r>
              <a:rPr lang="es-MX" sz="2000" dirty="0"/>
              <a:t>de la Vida. (e-salud &amp; e-agricultura</a:t>
            </a:r>
            <a:r>
              <a:rPr lang="es-MX" sz="2000" dirty="0" smtClean="0"/>
              <a:t>)</a:t>
            </a:r>
          </a:p>
          <a:p>
            <a:pPr marL="285750" indent="-285750" algn="just">
              <a:lnSpc>
                <a:spcPct val="150000"/>
              </a:lnSpc>
              <a:buClr>
                <a:srgbClr val="C00000"/>
              </a:buClr>
              <a:buFont typeface="Wingdings" panose="05000000000000000000" pitchFamily="2" charset="2"/>
              <a:buChar char="§"/>
            </a:pPr>
            <a:r>
              <a:rPr lang="es-MX" sz="2000" dirty="0" smtClean="0"/>
              <a:t>Tecnología </a:t>
            </a:r>
            <a:r>
              <a:rPr lang="es-MX" sz="2000" dirty="0"/>
              <a:t>Verde. </a:t>
            </a:r>
          </a:p>
        </p:txBody>
      </p:sp>
    </p:spTree>
    <p:extLst>
      <p:ext uri="{BB962C8B-B14F-4D97-AF65-F5344CB8AC3E}">
        <p14:creationId xmlns:p14="http://schemas.microsoft.com/office/powerpoint/2010/main" xmlns="" val="11164556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14282" y="1857364"/>
            <a:ext cx="8715436" cy="5078313"/>
          </a:xfrm>
          <a:prstGeom prst="rect">
            <a:avLst/>
          </a:prstGeom>
        </p:spPr>
        <p:txBody>
          <a:bodyPr wrap="square">
            <a:spAutoFit/>
          </a:bodyPr>
          <a:lstStyle/>
          <a:p>
            <a:pPr algn="just"/>
            <a:r>
              <a:rPr lang="es-MX" dirty="0"/>
              <a:t>Las propuestas pueden incluir cualquiera o todas de las siguientes etapas de la actividad en un camino a la comercialización y se deben presentar en inglés:  </a:t>
            </a:r>
          </a:p>
          <a:p>
            <a:pPr marL="285750" indent="-285750" algn="just">
              <a:buClr>
                <a:srgbClr val="C00000"/>
              </a:buClr>
              <a:buFont typeface="Wingdings" panose="05000000000000000000" pitchFamily="2" charset="2"/>
              <a:buChar char="§"/>
            </a:pPr>
            <a:r>
              <a:rPr lang="es-MX" b="1" dirty="0" smtClean="0"/>
              <a:t>La </a:t>
            </a:r>
            <a:r>
              <a:rPr lang="es-MX" b="1" dirty="0"/>
              <a:t>investigación aplicada y el desarrollo de la prueba de concepto. </a:t>
            </a:r>
            <a:endParaRPr lang="es-MX" b="1" dirty="0" smtClean="0"/>
          </a:p>
          <a:p>
            <a:pPr marL="285750" indent="-285750" algn="just">
              <a:buClr>
                <a:srgbClr val="C00000"/>
              </a:buClr>
              <a:buFont typeface="Wingdings" panose="05000000000000000000" pitchFamily="2" charset="2"/>
              <a:buChar char="§"/>
            </a:pPr>
            <a:r>
              <a:rPr lang="es-MX" b="1" dirty="0" smtClean="0"/>
              <a:t>Oportunidad </a:t>
            </a:r>
            <a:r>
              <a:rPr lang="es-MX" b="1" dirty="0"/>
              <a:t>de arranque evaluación / valoración</a:t>
            </a:r>
            <a:r>
              <a:rPr lang="es-MX" b="1" dirty="0" smtClean="0"/>
              <a:t>.</a:t>
            </a:r>
          </a:p>
          <a:p>
            <a:pPr marL="285750" indent="-285750" algn="just">
              <a:buClr>
                <a:srgbClr val="C00000"/>
              </a:buClr>
              <a:buFont typeface="Wingdings" panose="05000000000000000000" pitchFamily="2" charset="2"/>
              <a:buChar char="§"/>
            </a:pPr>
            <a:r>
              <a:rPr lang="es-MX" b="1" dirty="0" smtClean="0"/>
              <a:t>Industria </a:t>
            </a:r>
            <a:r>
              <a:rPr lang="es-MX" b="1" dirty="0"/>
              <a:t>Comercialización de Patentes. </a:t>
            </a:r>
            <a:endParaRPr lang="es-MX" b="1" dirty="0" smtClean="0"/>
          </a:p>
          <a:p>
            <a:pPr marL="285750" indent="-285750" algn="just">
              <a:buClr>
                <a:srgbClr val="C00000"/>
              </a:buClr>
              <a:buFont typeface="Wingdings" panose="05000000000000000000" pitchFamily="2" charset="2"/>
              <a:buChar char="§"/>
            </a:pPr>
            <a:r>
              <a:rPr lang="es-MX" b="1" dirty="0" smtClean="0"/>
              <a:t>Desarrollo </a:t>
            </a:r>
            <a:r>
              <a:rPr lang="es-MX" b="1" dirty="0"/>
              <a:t>de prototipos</a:t>
            </a:r>
            <a:r>
              <a:rPr lang="es-MX" b="1" dirty="0" smtClean="0"/>
              <a:t>.</a:t>
            </a:r>
          </a:p>
          <a:p>
            <a:pPr marL="285750" indent="-285750" algn="just">
              <a:buClr>
                <a:srgbClr val="C00000"/>
              </a:buClr>
              <a:buFont typeface="Wingdings" panose="05000000000000000000" pitchFamily="2" charset="2"/>
              <a:buChar char="§"/>
            </a:pPr>
            <a:r>
              <a:rPr lang="es-MX" b="1" dirty="0" smtClean="0"/>
              <a:t>Demostración </a:t>
            </a:r>
            <a:r>
              <a:rPr lang="es-MX" b="1" dirty="0"/>
              <a:t>de Tecnología. </a:t>
            </a:r>
            <a:endParaRPr lang="es-MX" b="1" dirty="0" smtClean="0"/>
          </a:p>
          <a:p>
            <a:pPr marL="285750" indent="-285750" algn="just">
              <a:buClr>
                <a:srgbClr val="C00000"/>
              </a:buClr>
              <a:buFont typeface="Wingdings" panose="05000000000000000000" pitchFamily="2" charset="2"/>
              <a:buChar char="§"/>
            </a:pPr>
            <a:endParaRPr lang="es-MX" dirty="0"/>
          </a:p>
          <a:p>
            <a:pPr algn="just">
              <a:buClr>
                <a:srgbClr val="C00000"/>
              </a:buClr>
            </a:pPr>
            <a:r>
              <a:rPr lang="es-MX" b="1" i="1" dirty="0" smtClean="0">
                <a:solidFill>
                  <a:srgbClr val="C00000"/>
                </a:solidFill>
                <a:latin typeface="+mj-lt"/>
              </a:rPr>
              <a:t>FASES </a:t>
            </a:r>
            <a:r>
              <a:rPr lang="es-MX" b="1" i="1" dirty="0">
                <a:solidFill>
                  <a:srgbClr val="C00000"/>
                </a:solidFill>
                <a:latin typeface="+mj-lt"/>
              </a:rPr>
              <a:t>DE LA </a:t>
            </a:r>
            <a:r>
              <a:rPr lang="es-MX" b="1" i="1" dirty="0" smtClean="0">
                <a:solidFill>
                  <a:srgbClr val="C00000"/>
                </a:solidFill>
                <a:latin typeface="+mj-lt"/>
              </a:rPr>
              <a:t>PROPUESTA</a:t>
            </a:r>
          </a:p>
          <a:p>
            <a:pPr algn="just">
              <a:buClr>
                <a:srgbClr val="C00000"/>
              </a:buClr>
            </a:pPr>
            <a:endParaRPr lang="es-MX" dirty="0"/>
          </a:p>
          <a:p>
            <a:pPr algn="just">
              <a:buClr>
                <a:srgbClr val="C00000"/>
              </a:buClr>
            </a:pPr>
            <a:r>
              <a:rPr lang="es-MX" dirty="0" smtClean="0">
                <a:solidFill>
                  <a:srgbClr val="C00000"/>
                </a:solidFill>
              </a:rPr>
              <a:t>Fase I - </a:t>
            </a:r>
            <a:r>
              <a:rPr lang="es-MX" dirty="0"/>
              <a:t>Registro en el Sistema de COECYTJAL validación jurídica y Evaluación de los candidatos de normatividad, y pertinencia. </a:t>
            </a:r>
            <a:endParaRPr lang="es-MX" dirty="0" smtClean="0"/>
          </a:p>
          <a:p>
            <a:pPr algn="just">
              <a:buClr>
                <a:srgbClr val="C00000"/>
              </a:buClr>
            </a:pPr>
            <a:endParaRPr lang="es-MX" dirty="0"/>
          </a:p>
          <a:p>
            <a:pPr algn="just">
              <a:buClr>
                <a:srgbClr val="C00000"/>
              </a:buClr>
            </a:pPr>
            <a:r>
              <a:rPr lang="es-MX" dirty="0" smtClean="0">
                <a:solidFill>
                  <a:srgbClr val="C00000"/>
                </a:solidFill>
              </a:rPr>
              <a:t>Fase </a:t>
            </a:r>
            <a:r>
              <a:rPr lang="es-MX" dirty="0">
                <a:solidFill>
                  <a:srgbClr val="C00000"/>
                </a:solidFill>
              </a:rPr>
              <a:t>II - </a:t>
            </a:r>
            <a:r>
              <a:rPr lang="es-MX" dirty="0"/>
              <a:t>Participación en la presentación entre Empresas de Alberta y Jalisco en Marzo y Abril</a:t>
            </a:r>
            <a:r>
              <a:rPr lang="es-MX" dirty="0" smtClean="0"/>
              <a:t>.</a:t>
            </a:r>
          </a:p>
          <a:p>
            <a:pPr algn="just">
              <a:buClr>
                <a:srgbClr val="C00000"/>
              </a:buClr>
            </a:pPr>
            <a:endParaRPr lang="es-MX" dirty="0"/>
          </a:p>
          <a:p>
            <a:pPr algn="just">
              <a:buClr>
                <a:srgbClr val="C00000"/>
              </a:buClr>
            </a:pPr>
            <a:r>
              <a:rPr lang="es-MX" dirty="0" smtClean="0">
                <a:solidFill>
                  <a:srgbClr val="C00000"/>
                </a:solidFill>
              </a:rPr>
              <a:t>Fase III  -  </a:t>
            </a:r>
            <a:r>
              <a:rPr lang="es-MX" dirty="0" smtClean="0"/>
              <a:t>Proceso </a:t>
            </a:r>
            <a:r>
              <a:rPr lang="es-MX" dirty="0"/>
              <a:t>para Registrar Propuesta de Proyecto.</a:t>
            </a:r>
          </a:p>
        </p:txBody>
      </p:sp>
    </p:spTree>
    <p:extLst>
      <p:ext uri="{BB962C8B-B14F-4D97-AF65-F5344CB8AC3E}">
        <p14:creationId xmlns:p14="http://schemas.microsoft.com/office/powerpoint/2010/main" xmlns="" val="31067847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643050"/>
            <a:ext cx="8229600" cy="1143000"/>
          </a:xfrm>
        </p:spPr>
        <p:txBody>
          <a:bodyPr>
            <a:normAutofit/>
          </a:bodyPr>
          <a:lstStyle/>
          <a:p>
            <a:r>
              <a:rPr lang="es-ES" sz="4800" b="1" i="1" dirty="0">
                <a:solidFill>
                  <a:srgbClr val="820000"/>
                </a:solidFill>
              </a:rPr>
              <a:t>Calendario de la Convocatoria:</a:t>
            </a:r>
            <a:endParaRPr lang="es-MX" sz="4800" dirty="0"/>
          </a:p>
        </p:txBody>
      </p:sp>
      <p:sp>
        <p:nvSpPr>
          <p:cNvPr id="3" name="2 Marcador de contenido"/>
          <p:cNvSpPr>
            <a:spLocks noGrp="1"/>
          </p:cNvSpPr>
          <p:nvPr>
            <p:ph idx="1"/>
          </p:nvPr>
        </p:nvSpPr>
        <p:spPr>
          <a:xfrm>
            <a:off x="500034" y="2714620"/>
            <a:ext cx="8229600" cy="4525963"/>
          </a:xfrm>
        </p:spPr>
        <p:txBody>
          <a:bodyPr>
            <a:normAutofit/>
          </a:bodyPr>
          <a:lstStyle/>
          <a:p>
            <a:pPr marL="0" indent="0" algn="just">
              <a:buNone/>
            </a:pPr>
            <a:r>
              <a:rPr lang="es-MX" sz="2400" dirty="0"/>
              <a:t>La convocatoria así como sus términos de referencia </a:t>
            </a:r>
            <a:r>
              <a:rPr lang="es-MX" sz="2400" dirty="0" smtClean="0"/>
              <a:t>están </a:t>
            </a:r>
            <a:r>
              <a:rPr lang="es-MX" sz="2400" dirty="0"/>
              <a:t>abiertas a partir de su publicación el </a:t>
            </a:r>
            <a:r>
              <a:rPr lang="es-MX" sz="2400" b="1" dirty="0" smtClean="0"/>
              <a:t>viernes 15 </a:t>
            </a:r>
            <a:r>
              <a:rPr lang="es-MX" sz="2400" b="1" dirty="0"/>
              <a:t>de </a:t>
            </a:r>
            <a:r>
              <a:rPr lang="es-MX" sz="2400" b="1" dirty="0" smtClean="0"/>
              <a:t>enero 2016 </a:t>
            </a:r>
            <a:r>
              <a:rPr lang="es-MX" sz="2400" dirty="0"/>
              <a:t>en la página electrónica del COECYTJAL, su cierre </a:t>
            </a:r>
            <a:r>
              <a:rPr lang="es-MX" sz="2400" dirty="0" smtClean="0"/>
              <a:t>será el </a:t>
            </a:r>
            <a:r>
              <a:rPr lang="es-MX" sz="2400" b="1" dirty="0" smtClean="0"/>
              <a:t>viernes 13 </a:t>
            </a:r>
            <a:r>
              <a:rPr lang="es-MX" sz="2400" b="1" dirty="0"/>
              <a:t>de </a:t>
            </a:r>
            <a:r>
              <a:rPr lang="es-MX" sz="2400" b="1" dirty="0" smtClean="0"/>
              <a:t>mayo </a:t>
            </a:r>
            <a:r>
              <a:rPr lang="es-MX" sz="2400" b="1" dirty="0"/>
              <a:t>2016.</a:t>
            </a:r>
          </a:p>
          <a:p>
            <a:endParaRPr lang="es-MX" sz="2400" dirty="0" smtClean="0"/>
          </a:p>
          <a:p>
            <a:pPr marL="0" indent="0" algn="just">
              <a:buNone/>
            </a:pPr>
            <a:r>
              <a:rPr lang="es-MX" sz="2400" dirty="0" smtClean="0"/>
              <a:t>El monto máximo de apoyo es de </a:t>
            </a:r>
            <a:r>
              <a:rPr lang="es-MX" sz="2400" b="1" dirty="0" smtClean="0"/>
              <a:t>$3,500,000.00 pesos, </a:t>
            </a:r>
            <a:r>
              <a:rPr lang="es-MX" sz="2400" dirty="0" smtClean="0"/>
              <a:t>con una aportación concurrente del </a:t>
            </a:r>
            <a:r>
              <a:rPr lang="es-MX" sz="2400" b="1" dirty="0" smtClean="0"/>
              <a:t>50%</a:t>
            </a:r>
            <a:r>
              <a:rPr lang="es-MX" sz="2400" dirty="0" smtClean="0"/>
              <a:t> total del proyecto.</a:t>
            </a:r>
            <a:endParaRPr lang="es-MX" sz="2400" dirty="0"/>
          </a:p>
        </p:txBody>
      </p:sp>
    </p:spTree>
    <p:extLst>
      <p:ext uri="{BB962C8B-B14F-4D97-AF65-F5344CB8AC3E}">
        <p14:creationId xmlns:p14="http://schemas.microsoft.com/office/powerpoint/2010/main" xmlns="" val="4033244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071810"/>
            <a:ext cx="8229600" cy="1143000"/>
          </a:xfrm>
        </p:spPr>
        <p:txBody>
          <a:bodyPr>
            <a:noAutofit/>
          </a:bodyPr>
          <a:lstStyle/>
          <a:p>
            <a:r>
              <a:rPr lang="es-MX" sz="6600" b="1" dirty="0">
                <a:solidFill>
                  <a:srgbClr val="C00000"/>
                </a:solidFill>
                <a:effectLst>
                  <a:outerShdw blurRad="38100" dist="38100" dir="2700000" algn="tl">
                    <a:srgbClr val="000000">
                      <a:alpha val="43137"/>
                    </a:srgbClr>
                  </a:outerShdw>
                </a:effectLst>
              </a:rPr>
              <a:t>Fondos Regionales</a:t>
            </a:r>
            <a:br>
              <a:rPr lang="es-MX" sz="6600" b="1" dirty="0">
                <a:solidFill>
                  <a:srgbClr val="C00000"/>
                </a:solidFill>
                <a:effectLst>
                  <a:outerShdw blurRad="38100" dist="38100" dir="2700000" algn="tl">
                    <a:srgbClr val="000000">
                      <a:alpha val="43137"/>
                    </a:srgbClr>
                  </a:outerShdw>
                </a:effectLst>
              </a:rPr>
            </a:br>
            <a:r>
              <a:rPr lang="es-MX" sz="6600" b="1" dirty="0">
                <a:solidFill>
                  <a:srgbClr val="C00000"/>
                </a:solidFill>
                <a:effectLst>
                  <a:outerShdw blurRad="38100" dist="38100" dir="2700000" algn="tl">
                    <a:srgbClr val="000000">
                      <a:alpha val="43137"/>
                    </a:srgbClr>
                  </a:outerShdw>
                </a:effectLst>
              </a:rPr>
              <a:t> </a:t>
            </a:r>
            <a:r>
              <a:rPr lang="es-MX" sz="6600" b="1" dirty="0" err="1" smtClean="0">
                <a:solidFill>
                  <a:srgbClr val="C00000"/>
                </a:solidFill>
                <a:effectLst>
                  <a:outerShdw blurRad="38100" dist="38100" dir="2700000" algn="tl">
                    <a:srgbClr val="000000">
                      <a:alpha val="43137"/>
                    </a:srgbClr>
                  </a:outerShdw>
                </a:effectLst>
              </a:rPr>
              <a:t>FORDECyT</a:t>
            </a:r>
            <a:endParaRPr lang="es-MX" sz="6600" b="1" dirty="0">
              <a:solidFill>
                <a:srgbClr val="C00000"/>
              </a:solidFill>
              <a:effectLst>
                <a:outerShdw blurRad="38100" dist="38100" dir="2700000" algn="tl">
                  <a:srgbClr val="000000">
                    <a:alpha val="43137"/>
                  </a:srgbClr>
                </a:outerShdw>
              </a:effectLst>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00958" y="5286388"/>
            <a:ext cx="1224136" cy="922459"/>
          </a:xfrm>
        </p:spPr>
      </p:pic>
      <p:sp>
        <p:nvSpPr>
          <p:cNvPr id="7" name="Rectángulo 4"/>
          <p:cNvSpPr/>
          <p:nvPr/>
        </p:nvSpPr>
        <p:spPr>
          <a:xfrm>
            <a:off x="3214678" y="6000768"/>
            <a:ext cx="3120342" cy="461665"/>
          </a:xfrm>
          <a:prstGeom prst="rect">
            <a:avLst/>
          </a:prstGeom>
        </p:spPr>
        <p:txBody>
          <a:bodyPr wrap="none">
            <a:spAutoFit/>
          </a:bodyPr>
          <a:lstStyle/>
          <a:p>
            <a:pPr algn="ctr" eaLnBrk="1" hangingPunct="1">
              <a:defRPr/>
            </a:pPr>
            <a:r>
              <a:rPr lang="es-MX" sz="2400" b="1" dirty="0">
                <a:latin typeface="+mj-lt"/>
              </a:rPr>
              <a:t>www.conacyt.gob.mx</a:t>
            </a:r>
            <a:endParaRPr lang="es-MX" sz="2000" b="1" dirty="0">
              <a:latin typeface="+mj-lt"/>
            </a:endParaRPr>
          </a:p>
        </p:txBody>
      </p:sp>
    </p:spTree>
    <p:extLst>
      <p:ext uri="{BB962C8B-B14F-4D97-AF65-F5344CB8AC3E}">
        <p14:creationId xmlns:p14="http://schemas.microsoft.com/office/powerpoint/2010/main" xmlns="" val="2258820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071678"/>
            <a:ext cx="8143932" cy="5003723"/>
          </a:xfrm>
        </p:spPr>
        <p:txBody>
          <a:bodyPr>
            <a:normAutofit fontScale="70000" lnSpcReduction="20000"/>
          </a:bodyPr>
          <a:lstStyle/>
          <a:p>
            <a:pPr marL="0" indent="0" algn="just">
              <a:buNone/>
            </a:pPr>
            <a:r>
              <a:rPr lang="es-MX" sz="2600" dirty="0"/>
              <a:t>Busca coadyuvar al </a:t>
            </a:r>
            <a:r>
              <a:rPr lang="es-MX" sz="2600" b="1" dirty="0"/>
              <a:t>desarrollo económico y social de las regiones</a:t>
            </a:r>
            <a:r>
              <a:rPr lang="es-MX" sz="2600" dirty="0"/>
              <a:t> del país mediante el financiamiento a propuestas de investigación, desarrollo e innovación tecnológica de alto impacto que aporten </a:t>
            </a:r>
            <a:r>
              <a:rPr lang="es-MX" sz="2600" b="1" dirty="0"/>
              <a:t>soluciones a los problemas y necesidades interestatales.</a:t>
            </a:r>
          </a:p>
          <a:p>
            <a:pPr algn="just"/>
            <a:endParaRPr lang="es-MX" sz="2600" b="1" dirty="0" smtClean="0"/>
          </a:p>
          <a:p>
            <a:pPr algn="just">
              <a:buNone/>
            </a:pPr>
            <a:endParaRPr lang="es-MX" sz="2600" b="1" dirty="0"/>
          </a:p>
          <a:p>
            <a:pPr>
              <a:buNone/>
              <a:defRPr/>
            </a:pPr>
            <a:r>
              <a:rPr lang="es-MX" sz="3400" b="1" i="1" dirty="0" smtClean="0">
                <a:solidFill>
                  <a:srgbClr val="820000"/>
                </a:solidFill>
              </a:rPr>
              <a:t>¿A quién va dirigido? </a:t>
            </a:r>
          </a:p>
          <a:p>
            <a:pPr marL="0" indent="0" algn="just">
              <a:buNone/>
              <a:defRPr/>
            </a:pPr>
            <a:r>
              <a:rPr lang="es-MX" sz="2600" dirty="0" smtClean="0"/>
              <a:t>A las instituciones, universidades públicas y/o particulares, centros, laboratorios y empresas públicas y privadas dedicadas a la investigación científica, desarrollo tecnológico e innovación, que se encuentren inscritas en el Registro Nacional de Instituciones y Empresas Científicas y Tecnológicas (</a:t>
            </a:r>
            <a:r>
              <a:rPr lang="es-MX" sz="2600" dirty="0" err="1" smtClean="0"/>
              <a:t>RENIECyT</a:t>
            </a:r>
            <a:r>
              <a:rPr lang="es-MX" sz="2600" dirty="0" smtClean="0"/>
              <a:t>).</a:t>
            </a:r>
          </a:p>
          <a:p>
            <a:pPr marL="0" indent="0" algn="just">
              <a:buNone/>
              <a:defRPr/>
            </a:pPr>
            <a:endParaRPr lang="es-MX" sz="2600" dirty="0" smtClean="0"/>
          </a:p>
          <a:p>
            <a:pPr>
              <a:buNone/>
              <a:defRPr/>
            </a:pPr>
            <a:r>
              <a:rPr lang="es-MX" sz="3400" b="1" i="1" dirty="0" smtClean="0">
                <a:solidFill>
                  <a:srgbClr val="820000"/>
                </a:solidFill>
              </a:rPr>
              <a:t>¿Cuáles son algunos de sus beneficios? </a:t>
            </a:r>
          </a:p>
          <a:p>
            <a:pPr marL="0" indent="0" algn="just">
              <a:buNone/>
              <a:defRPr/>
            </a:pPr>
            <a:r>
              <a:rPr lang="es-MX" sz="2600" dirty="0" smtClean="0"/>
              <a:t>Enfoca la atención a Demandas Regionales, con proyectos o intervenciones de Ciencia, Tecnología e Innovación de alta pertinencia y sentido social.</a:t>
            </a:r>
          </a:p>
          <a:p>
            <a:pPr>
              <a:buNone/>
            </a:pPr>
            <a:endParaRPr lang="es-MX" dirty="0"/>
          </a:p>
        </p:txBody>
      </p:sp>
    </p:spTree>
    <p:extLst>
      <p:ext uri="{BB962C8B-B14F-4D97-AF65-F5344CB8AC3E}">
        <p14:creationId xmlns:p14="http://schemas.microsoft.com/office/powerpoint/2010/main" xmlns="" val="2088796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643182"/>
            <a:ext cx="8396022" cy="1143000"/>
          </a:xfrm>
        </p:spPr>
        <p:txBody>
          <a:bodyPr>
            <a:noAutofit/>
          </a:bodyPr>
          <a:lstStyle/>
          <a:p>
            <a:r>
              <a:rPr lang="es-MX" b="1" dirty="0">
                <a:solidFill>
                  <a:srgbClr val="C00000"/>
                </a:solidFill>
                <a:effectLst>
                  <a:outerShdw blurRad="38100" dist="38100" dir="2700000" algn="tl">
                    <a:srgbClr val="000000">
                      <a:alpha val="43137"/>
                    </a:srgbClr>
                  </a:outerShdw>
                </a:effectLst>
              </a:rPr>
              <a:t>Fondos Sectoriales </a:t>
            </a:r>
            <a:r>
              <a:rPr lang="es-MX" b="1" dirty="0" smtClean="0">
                <a:solidFill>
                  <a:srgbClr val="C00000"/>
                </a:solidFill>
                <a:effectLst>
                  <a:outerShdw blurRad="38100" dist="38100" dir="2700000" algn="tl">
                    <a:srgbClr val="000000">
                      <a:alpha val="43137"/>
                    </a:srgbClr>
                  </a:outerShdw>
                </a:effectLst>
              </a:rPr>
              <a:t>CONACyT </a:t>
            </a:r>
            <a:r>
              <a:rPr lang="en-US" b="1" dirty="0">
                <a:solidFill>
                  <a:srgbClr val="C00000"/>
                </a:solidFill>
                <a:effectLst>
                  <a:outerShdw blurRad="38100" dist="38100" dir="2700000" algn="tl">
                    <a:srgbClr val="000000">
                      <a:alpha val="43137"/>
                    </a:srgbClr>
                  </a:outerShdw>
                </a:effectLst>
              </a:rPr>
              <a:t>–</a:t>
            </a:r>
            <a:r>
              <a:rPr lang="es-MX" b="1" dirty="0">
                <a:solidFill>
                  <a:srgbClr val="C00000"/>
                </a:solidFill>
                <a:effectLst>
                  <a:outerShdw blurRad="38100" dist="38100" dir="2700000" algn="tl">
                    <a:srgbClr val="000000">
                      <a:alpha val="43137"/>
                    </a:srgbClr>
                  </a:outerShdw>
                </a:effectLst>
              </a:rPr>
              <a:t> Secretarías </a:t>
            </a:r>
            <a:r>
              <a:rPr lang="es-MX" b="1" dirty="0" smtClean="0">
                <a:solidFill>
                  <a:srgbClr val="C00000"/>
                </a:solidFill>
                <a:effectLst>
                  <a:outerShdw blurRad="38100" dist="38100" dir="2700000" algn="tl">
                    <a:srgbClr val="000000">
                      <a:alpha val="43137"/>
                    </a:srgbClr>
                  </a:outerShdw>
                </a:effectLst>
              </a:rPr>
              <a:t>Federales</a:t>
            </a:r>
            <a:r>
              <a:rPr lang="es-MX" b="1" dirty="0">
                <a:solidFill>
                  <a:srgbClr val="C00000"/>
                </a:solidFill>
                <a:effectLst>
                  <a:outerShdw blurRad="38100" dist="38100" dir="2700000" algn="tl">
                    <a:srgbClr val="000000">
                      <a:alpha val="43137"/>
                    </a:srgbClr>
                  </a:outerShdw>
                </a:effectLst>
              </a:rPr>
              <a:t/>
            </a:r>
            <a:br>
              <a:rPr lang="es-MX" b="1" dirty="0">
                <a:solidFill>
                  <a:srgbClr val="C00000"/>
                </a:solidFill>
                <a:effectLst>
                  <a:outerShdw blurRad="38100" dist="38100" dir="2700000" algn="tl">
                    <a:srgbClr val="000000">
                      <a:alpha val="43137"/>
                    </a:srgbClr>
                  </a:outerShdw>
                </a:effectLst>
              </a:rPr>
            </a:br>
            <a:r>
              <a:rPr lang="es-MX" b="1" dirty="0" smtClean="0">
                <a:solidFill>
                  <a:srgbClr val="C00000"/>
                </a:solidFill>
                <a:effectLst>
                  <a:outerShdw blurRad="38100" dist="38100" dir="2700000" algn="tl">
                    <a:srgbClr val="000000">
                      <a:alpha val="43137"/>
                    </a:srgbClr>
                  </a:outerShdw>
                </a:effectLst>
              </a:rPr>
              <a:t>FONDOS SECTORIALES</a:t>
            </a:r>
            <a:endParaRPr lang="es-MX" b="1" dirty="0">
              <a:solidFill>
                <a:srgbClr val="C00000"/>
              </a:solidFill>
              <a:effectLst>
                <a:outerShdw blurRad="38100" dist="38100" dir="2700000" algn="tl">
                  <a:srgbClr val="000000">
                    <a:alpha val="43137"/>
                  </a:srgbClr>
                </a:outerShdw>
              </a:effectLst>
            </a:endParaRPr>
          </a:p>
        </p:txBody>
      </p:sp>
      <p:sp>
        <p:nvSpPr>
          <p:cNvPr id="5" name="Rectángulo 8"/>
          <p:cNvSpPr/>
          <p:nvPr/>
        </p:nvSpPr>
        <p:spPr>
          <a:xfrm>
            <a:off x="3000364" y="6000768"/>
            <a:ext cx="3120342" cy="461665"/>
          </a:xfrm>
          <a:prstGeom prst="rect">
            <a:avLst/>
          </a:prstGeom>
        </p:spPr>
        <p:txBody>
          <a:bodyPr wrap="none">
            <a:spAutoFit/>
          </a:bodyPr>
          <a:lstStyle/>
          <a:p>
            <a:pPr algn="ctr" eaLnBrk="1" hangingPunct="1">
              <a:defRPr/>
            </a:pPr>
            <a:r>
              <a:rPr lang="es-MX" sz="2400" b="1" dirty="0">
                <a:latin typeface="+mj-lt"/>
              </a:rPr>
              <a:t>www.conacyt.gob.mx</a:t>
            </a:r>
          </a:p>
        </p:txBody>
      </p:sp>
      <p:pic>
        <p:nvPicPr>
          <p:cNvPr id="6" name="5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857356" y="4357694"/>
            <a:ext cx="1516814" cy="1143008"/>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0694" y="4214818"/>
            <a:ext cx="2578912" cy="1357322"/>
          </a:xfrm>
          <a:prstGeom prst="rect">
            <a:avLst/>
          </a:prstGeom>
        </p:spPr>
      </p:pic>
      <p:pic>
        <p:nvPicPr>
          <p:cNvPr id="8" name="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71868" y="4286256"/>
            <a:ext cx="1928826" cy="641900"/>
          </a:xfrm>
          <a:prstGeom prst="rect">
            <a:avLst/>
          </a:prstGeom>
        </p:spPr>
      </p:pic>
      <p:pic>
        <p:nvPicPr>
          <p:cNvPr id="9" name="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00430" y="4857760"/>
            <a:ext cx="2088232" cy="768151"/>
          </a:xfrm>
          <a:prstGeom prst="rect">
            <a:avLst/>
          </a:prstGeom>
        </p:spPr>
      </p:pic>
    </p:spTree>
    <p:extLst>
      <p:ext uri="{BB962C8B-B14F-4D97-AF65-F5344CB8AC3E}">
        <p14:creationId xmlns:p14="http://schemas.microsoft.com/office/powerpoint/2010/main" xmlns="" val="2640319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2000240"/>
            <a:ext cx="8001056" cy="4643446"/>
          </a:xfrm>
        </p:spPr>
        <p:txBody>
          <a:bodyPr>
            <a:normAutofit fontScale="77500" lnSpcReduction="20000"/>
          </a:bodyPr>
          <a:lstStyle/>
          <a:p>
            <a:pPr algn="just"/>
            <a:r>
              <a:rPr lang="es-MX" b="1" dirty="0" smtClean="0">
                <a:solidFill>
                  <a:schemeClr val="bg1">
                    <a:lumMod val="50000"/>
                  </a:schemeClr>
                </a:solidFill>
              </a:rPr>
              <a:t>Son </a:t>
            </a:r>
            <a:r>
              <a:rPr lang="es-MX" b="1" u="sng" dirty="0" smtClean="0">
                <a:solidFill>
                  <a:schemeClr val="bg1">
                    <a:lumMod val="50000"/>
                  </a:schemeClr>
                </a:solidFill>
              </a:rPr>
              <a:t>fideicomisos</a:t>
            </a:r>
            <a:r>
              <a:rPr lang="es-MX" b="1" dirty="0" smtClean="0">
                <a:solidFill>
                  <a:schemeClr val="bg1">
                    <a:lumMod val="50000"/>
                  </a:schemeClr>
                </a:solidFill>
              </a:rPr>
              <a:t> entre las dependencias y las entidades de la Administración Pública Federal conjuntamente con el CONACYT.</a:t>
            </a:r>
          </a:p>
          <a:p>
            <a:pPr algn="just">
              <a:buNone/>
            </a:pPr>
            <a:endParaRPr lang="es-MX" dirty="0" smtClean="0"/>
          </a:p>
          <a:p>
            <a:pPr algn="just"/>
            <a:r>
              <a:rPr lang="es-MX" dirty="0" smtClean="0"/>
              <a:t>Se destinan recursos a la </a:t>
            </a:r>
            <a:r>
              <a:rPr lang="es-MX" b="1" dirty="0" smtClean="0"/>
              <a:t>investigación</a:t>
            </a:r>
            <a:r>
              <a:rPr lang="es-MX" dirty="0" smtClean="0"/>
              <a:t> científica y al desarrollo tecnológico </a:t>
            </a:r>
            <a:r>
              <a:rPr lang="es-MX" b="1" dirty="0" smtClean="0"/>
              <a:t>para atender necesidades de cada sector socio-económico.</a:t>
            </a:r>
          </a:p>
          <a:p>
            <a:pPr algn="just">
              <a:buNone/>
            </a:pPr>
            <a:endParaRPr lang="es-MX" b="1" dirty="0" smtClean="0"/>
          </a:p>
          <a:p>
            <a:pPr algn="just"/>
            <a:r>
              <a:rPr lang="es-MX" b="1" dirty="0">
                <a:solidFill>
                  <a:schemeClr val="tx1">
                    <a:lumMod val="65000"/>
                    <a:lumOff val="35000"/>
                  </a:schemeClr>
                </a:solidFill>
              </a:rPr>
              <a:t>Se convoca a la comunidad para desarrollar o consolidar capacidades científicas y tecnológicas en áreas temáticas y proyectos específicos.</a:t>
            </a:r>
          </a:p>
        </p:txBody>
      </p:sp>
    </p:spTree>
    <p:extLst>
      <p:ext uri="{BB962C8B-B14F-4D97-AF65-F5344CB8AC3E}">
        <p14:creationId xmlns:p14="http://schemas.microsoft.com/office/powerpoint/2010/main" xmlns="" val="10163641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84" y="2500306"/>
            <a:ext cx="4198007" cy="1143000"/>
          </a:xfrm>
        </p:spPr>
        <p:txBody>
          <a:bodyPr>
            <a:normAutofit fontScale="90000"/>
          </a:bodyPr>
          <a:lstStyle/>
          <a:p>
            <a:r>
              <a:rPr lang="es-MX" b="1" i="1" dirty="0" smtClean="0">
                <a:solidFill>
                  <a:srgbClr val="820000"/>
                </a:solidFill>
              </a:rPr>
              <a:t>¿A quién van dirigidos ? </a:t>
            </a:r>
            <a:endParaRPr lang="es-MX" i="1" dirty="0"/>
          </a:p>
        </p:txBody>
      </p:sp>
      <p:sp>
        <p:nvSpPr>
          <p:cNvPr id="3" name="2 Marcador de contenido"/>
          <p:cNvSpPr>
            <a:spLocks noGrp="1"/>
          </p:cNvSpPr>
          <p:nvPr>
            <p:ph sz="half" idx="1"/>
          </p:nvPr>
        </p:nvSpPr>
        <p:spPr>
          <a:xfrm>
            <a:off x="3743400" y="2000240"/>
            <a:ext cx="5400600" cy="4525963"/>
          </a:xfrm>
        </p:spPr>
        <p:txBody>
          <a:bodyPr>
            <a:noAutofit/>
          </a:bodyPr>
          <a:lstStyle/>
          <a:p>
            <a:pPr algn="just"/>
            <a:r>
              <a:rPr lang="es-MX" sz="2000" b="1" dirty="0" smtClean="0"/>
              <a:t>Universidades e instituciones de educación superior públicas y particulares, </a:t>
            </a:r>
          </a:p>
          <a:p>
            <a:pPr algn="just"/>
            <a:endParaRPr lang="es-MX" sz="1200" b="1" dirty="0" smtClean="0"/>
          </a:p>
          <a:p>
            <a:pPr algn="just"/>
            <a:r>
              <a:rPr lang="es-MX" sz="2000" b="1" dirty="0" smtClean="0"/>
              <a:t>Centros de Investigación, </a:t>
            </a:r>
          </a:p>
          <a:p>
            <a:pPr algn="just"/>
            <a:endParaRPr lang="es-MX" sz="1200" b="1" dirty="0" smtClean="0"/>
          </a:p>
          <a:p>
            <a:pPr algn="just"/>
            <a:r>
              <a:rPr lang="es-MX" sz="2000" b="1" dirty="0" smtClean="0"/>
              <a:t>Laboratorios, </a:t>
            </a:r>
          </a:p>
          <a:p>
            <a:pPr marL="0" indent="0" algn="just">
              <a:buNone/>
            </a:pPr>
            <a:endParaRPr lang="es-MX" sz="1200" b="1" dirty="0" smtClean="0"/>
          </a:p>
          <a:p>
            <a:pPr algn="just"/>
            <a:r>
              <a:rPr lang="es-MX" sz="2000" b="1" dirty="0" smtClean="0"/>
              <a:t>Empresas públicas y privadas </a:t>
            </a:r>
          </a:p>
          <a:p>
            <a:pPr marL="0" indent="0" algn="just">
              <a:buNone/>
            </a:pPr>
            <a:r>
              <a:rPr lang="es-MX" sz="2400" b="1" dirty="0" smtClean="0"/>
              <a:t> </a:t>
            </a:r>
          </a:p>
        </p:txBody>
      </p:sp>
      <p:sp>
        <p:nvSpPr>
          <p:cNvPr id="6" name="5 Marcador de contenido"/>
          <p:cNvSpPr>
            <a:spLocks noGrp="1"/>
          </p:cNvSpPr>
          <p:nvPr>
            <p:ph sz="half" idx="2"/>
          </p:nvPr>
        </p:nvSpPr>
        <p:spPr>
          <a:xfrm>
            <a:off x="500034" y="5057800"/>
            <a:ext cx="8426853" cy="1800200"/>
          </a:xfrm>
        </p:spPr>
        <p:txBody>
          <a:bodyPr>
            <a:normAutofit fontScale="85000" lnSpcReduction="10000"/>
          </a:bodyPr>
          <a:lstStyle/>
          <a:p>
            <a:pPr marL="0" indent="0" algn="just">
              <a:lnSpc>
                <a:spcPct val="120000"/>
              </a:lnSpc>
              <a:buNone/>
            </a:pPr>
            <a:r>
              <a:rPr lang="es-MX" b="1" dirty="0" smtClean="0"/>
              <a:t>Inscritas </a:t>
            </a:r>
            <a:r>
              <a:rPr lang="es-MX" dirty="0" smtClean="0"/>
              <a:t>en el Registro Nacional de Instituciones y Empresas Científicas y Tecnológicas </a:t>
            </a:r>
            <a:r>
              <a:rPr lang="es-MX" b="1" dirty="0" smtClean="0"/>
              <a:t>(</a:t>
            </a:r>
            <a:r>
              <a:rPr lang="es-MX" b="1" dirty="0" err="1" smtClean="0"/>
              <a:t>RENIECyT</a:t>
            </a:r>
            <a:r>
              <a:rPr lang="es-MX" b="1" dirty="0" smtClean="0"/>
              <a:t>) </a:t>
            </a:r>
            <a:r>
              <a:rPr lang="es-MX" dirty="0" smtClean="0"/>
              <a:t>que puedan </a:t>
            </a:r>
            <a:r>
              <a:rPr lang="es-MX" b="1" dirty="0" smtClean="0"/>
              <a:t>brindar soluciones científicas y/o tecnológicas a las problemáticas de dichos sectores. </a:t>
            </a:r>
            <a:endParaRPr lang="es-MX" dirty="0"/>
          </a:p>
        </p:txBody>
      </p:sp>
    </p:spTree>
    <p:extLst>
      <p:ext uri="{BB962C8B-B14F-4D97-AF65-F5344CB8AC3E}">
        <p14:creationId xmlns:p14="http://schemas.microsoft.com/office/powerpoint/2010/main" xmlns="" val="17912255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000372"/>
            <a:ext cx="8229600" cy="1143000"/>
          </a:xfrm>
        </p:spPr>
        <p:txBody>
          <a:bodyPr>
            <a:noAutofit/>
          </a:bodyPr>
          <a:lstStyle/>
          <a:p>
            <a:r>
              <a:rPr lang="es-MX" sz="4800" b="1" dirty="0">
                <a:solidFill>
                  <a:srgbClr val="C00000"/>
                </a:solidFill>
                <a:effectLst>
                  <a:outerShdw blurRad="38100" dist="38100" dir="2700000" algn="tl">
                    <a:srgbClr val="000000">
                      <a:alpha val="43137"/>
                    </a:srgbClr>
                  </a:outerShdw>
                </a:effectLst>
              </a:rPr>
              <a:t>Fondos Mixtos CONACyT </a:t>
            </a:r>
            <a:r>
              <a:rPr lang="es-MX" sz="4800" b="1" dirty="0" smtClean="0">
                <a:solidFill>
                  <a:srgbClr val="C00000"/>
                </a:solidFill>
                <a:effectLst>
                  <a:outerShdw blurRad="38100" dist="38100" dir="2700000" algn="tl">
                    <a:srgbClr val="000000">
                      <a:alpha val="43137"/>
                    </a:srgbClr>
                  </a:outerShdw>
                </a:effectLst>
              </a:rPr>
              <a:t>– Gobierno </a:t>
            </a:r>
            <a:r>
              <a:rPr lang="es-MX" sz="4800" b="1" dirty="0">
                <a:solidFill>
                  <a:srgbClr val="C00000"/>
                </a:solidFill>
                <a:effectLst>
                  <a:outerShdw blurRad="38100" dist="38100" dir="2700000" algn="tl">
                    <a:srgbClr val="000000">
                      <a:alpha val="43137"/>
                    </a:srgbClr>
                  </a:outerShdw>
                </a:effectLst>
              </a:rPr>
              <a:t>del Estado de Jalisco</a:t>
            </a:r>
            <a:r>
              <a:rPr lang="es-MX" sz="4800" b="1" dirty="0" smtClean="0">
                <a:solidFill>
                  <a:srgbClr val="C00000"/>
                </a:solidFill>
                <a:effectLst>
                  <a:outerShdw blurRad="38100" dist="38100" dir="2700000" algn="tl">
                    <a:srgbClr val="000000">
                      <a:alpha val="43137"/>
                    </a:srgbClr>
                  </a:outerShdw>
                </a:effectLst>
              </a:rPr>
              <a:t>. </a:t>
            </a:r>
            <a:r>
              <a:rPr lang="es-MX" sz="4800" b="1" dirty="0">
                <a:solidFill>
                  <a:srgbClr val="C00000"/>
                </a:solidFill>
                <a:effectLst>
                  <a:outerShdw blurRad="38100" dist="38100" dir="2700000" algn="tl">
                    <a:srgbClr val="000000">
                      <a:alpha val="43137"/>
                    </a:srgbClr>
                  </a:outerShdw>
                </a:effectLst>
              </a:rPr>
              <a:t/>
            </a:r>
            <a:br>
              <a:rPr lang="es-MX" sz="4800" b="1" dirty="0">
                <a:solidFill>
                  <a:srgbClr val="C00000"/>
                </a:solidFill>
                <a:effectLst>
                  <a:outerShdw blurRad="38100" dist="38100" dir="2700000" algn="tl">
                    <a:srgbClr val="000000">
                      <a:alpha val="43137"/>
                    </a:srgbClr>
                  </a:outerShdw>
                </a:effectLst>
              </a:rPr>
            </a:br>
            <a:r>
              <a:rPr lang="es-MX" sz="4800" b="1" dirty="0">
                <a:solidFill>
                  <a:srgbClr val="C00000"/>
                </a:solidFill>
                <a:effectLst>
                  <a:outerShdw blurRad="38100" dist="38100" dir="2700000" algn="tl">
                    <a:srgbClr val="000000">
                      <a:alpha val="43137"/>
                    </a:srgbClr>
                  </a:outerShdw>
                </a:effectLst>
              </a:rPr>
              <a:t>FOMIX</a:t>
            </a:r>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429520" y="5429264"/>
            <a:ext cx="1152128" cy="868196"/>
          </a:xfrm>
        </p:spPr>
      </p:pic>
      <p:sp>
        <p:nvSpPr>
          <p:cNvPr id="8" name="Rectángulo 5"/>
          <p:cNvSpPr/>
          <p:nvPr/>
        </p:nvSpPr>
        <p:spPr>
          <a:xfrm>
            <a:off x="3071802" y="5857892"/>
            <a:ext cx="3120342" cy="461665"/>
          </a:xfrm>
          <a:prstGeom prst="rect">
            <a:avLst/>
          </a:prstGeom>
        </p:spPr>
        <p:txBody>
          <a:bodyPr wrap="none">
            <a:spAutoFit/>
          </a:bodyPr>
          <a:lstStyle/>
          <a:p>
            <a:pPr algn="ctr" eaLnBrk="1" hangingPunct="1">
              <a:defRPr/>
            </a:pPr>
            <a:r>
              <a:rPr lang="es-MX" sz="2400" b="1" dirty="0">
                <a:latin typeface="+mj-lt"/>
              </a:rPr>
              <a:t>www.conacyt.gob.mx</a:t>
            </a:r>
            <a:endParaRPr lang="es-MX" sz="2000" b="1" dirty="0">
              <a:latin typeface="+mj-lt"/>
            </a:endParaRPr>
          </a:p>
        </p:txBody>
      </p:sp>
    </p:spTree>
    <p:extLst>
      <p:ext uri="{BB962C8B-B14F-4D97-AF65-F5344CB8AC3E}">
        <p14:creationId xmlns:p14="http://schemas.microsoft.com/office/powerpoint/2010/main" xmlns="" val="40707154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10" y="1857364"/>
            <a:ext cx="7932364" cy="5000636"/>
          </a:xfrm>
        </p:spPr>
        <p:txBody>
          <a:bodyPr>
            <a:normAutofit lnSpcReduction="10000"/>
          </a:bodyPr>
          <a:lstStyle/>
          <a:p>
            <a:pPr algn="just">
              <a:lnSpc>
                <a:spcPct val="150000"/>
              </a:lnSpc>
            </a:pPr>
            <a:r>
              <a:rPr lang="es-ES" sz="2800" dirty="0">
                <a:solidFill>
                  <a:srgbClr val="000000"/>
                </a:solidFill>
              </a:rPr>
              <a:t>Los Fondos Mixtos son un instrumento de </a:t>
            </a:r>
            <a:r>
              <a:rPr lang="es-ES" sz="2800" b="1" dirty="0">
                <a:solidFill>
                  <a:srgbClr val="000000"/>
                </a:solidFill>
              </a:rPr>
              <a:t>apoyo para el desarrollo científico y tecnológico estatal y municipal</a:t>
            </a:r>
            <a:r>
              <a:rPr lang="es-ES" sz="2800" dirty="0">
                <a:solidFill>
                  <a:srgbClr val="000000"/>
                </a:solidFill>
              </a:rPr>
              <a:t>, a través de un </a:t>
            </a:r>
            <a:r>
              <a:rPr lang="es-ES" sz="2800" b="1" dirty="0">
                <a:solidFill>
                  <a:srgbClr val="000000"/>
                </a:solidFill>
              </a:rPr>
              <a:t>Fideicomiso</a:t>
            </a:r>
            <a:r>
              <a:rPr lang="es-ES" sz="2800" dirty="0">
                <a:solidFill>
                  <a:srgbClr val="000000"/>
                </a:solidFill>
              </a:rPr>
              <a:t> constituido con aportaciones del Gobierno del Estado o Municipio y el Gobierno Federal a través del Consejo Nacional de Ciencia y Tecnología (</a:t>
            </a:r>
            <a:r>
              <a:rPr lang="es-ES" sz="2800" dirty="0" err="1">
                <a:solidFill>
                  <a:srgbClr val="000000"/>
                </a:solidFill>
              </a:rPr>
              <a:t>CONACyT</a:t>
            </a:r>
            <a:r>
              <a:rPr lang="es-ES" sz="2800" dirty="0">
                <a:solidFill>
                  <a:srgbClr val="000000"/>
                </a:solidFill>
              </a:rPr>
              <a:t>).</a:t>
            </a:r>
            <a:endParaRPr lang="es-MX" sz="2800" dirty="0"/>
          </a:p>
          <a:p>
            <a:pPr algn="just">
              <a:lnSpc>
                <a:spcPct val="150000"/>
              </a:lnSpc>
            </a:pPr>
            <a:endParaRPr lang="es-MX" dirty="0"/>
          </a:p>
        </p:txBody>
      </p:sp>
    </p:spTree>
    <p:extLst>
      <p:ext uri="{BB962C8B-B14F-4D97-AF65-F5344CB8AC3E}">
        <p14:creationId xmlns:p14="http://schemas.microsoft.com/office/powerpoint/2010/main" xmlns="" val="3688034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429000"/>
            <a:ext cx="8229600" cy="1143000"/>
          </a:xfrm>
        </p:spPr>
        <p:txBody>
          <a:bodyPr>
            <a:noAutofit/>
          </a:bodyPr>
          <a:lstStyle/>
          <a:p>
            <a:r>
              <a:rPr lang="es-MX" sz="4800" b="1" dirty="0" smtClean="0">
                <a:solidFill>
                  <a:srgbClr val="C00000"/>
                </a:solidFill>
                <a:effectLst>
                  <a:outerShdw blurRad="38100" dist="38100" dir="2700000" algn="tl">
                    <a:srgbClr val="000000">
                      <a:alpha val="43137"/>
                    </a:srgbClr>
                  </a:outerShdw>
                </a:effectLst>
              </a:rPr>
              <a:t>Programa para el Desarrollo de la Industria del Software</a:t>
            </a:r>
            <a:br>
              <a:rPr lang="es-MX" sz="4800" b="1" dirty="0" smtClean="0">
                <a:solidFill>
                  <a:srgbClr val="C00000"/>
                </a:solidFill>
                <a:effectLst>
                  <a:outerShdw blurRad="38100" dist="38100" dir="2700000" algn="tl">
                    <a:srgbClr val="000000">
                      <a:alpha val="43137"/>
                    </a:srgbClr>
                  </a:outerShdw>
                </a:effectLst>
              </a:rPr>
            </a:br>
            <a:r>
              <a:rPr lang="es-MX" sz="4800" b="1" dirty="0" smtClean="0">
                <a:solidFill>
                  <a:srgbClr val="C00000"/>
                </a:solidFill>
                <a:effectLst>
                  <a:outerShdw blurRad="38100" dist="38100" dir="2700000" algn="tl">
                    <a:srgbClr val="000000">
                      <a:alpha val="43137"/>
                    </a:srgbClr>
                  </a:outerShdw>
                </a:effectLst>
              </a:rPr>
              <a:t/>
            </a:r>
            <a:br>
              <a:rPr lang="es-MX" sz="4800" b="1" dirty="0" smtClean="0">
                <a:solidFill>
                  <a:srgbClr val="C00000"/>
                </a:solidFill>
                <a:effectLst>
                  <a:outerShdw blurRad="38100" dist="38100" dir="2700000" algn="tl">
                    <a:srgbClr val="000000">
                      <a:alpha val="43137"/>
                    </a:srgbClr>
                  </a:outerShdw>
                </a:effectLst>
              </a:rPr>
            </a:br>
            <a:r>
              <a:rPr lang="es-MX" sz="4800" b="1" dirty="0" smtClean="0">
                <a:solidFill>
                  <a:srgbClr val="C00000"/>
                </a:solidFill>
                <a:effectLst>
                  <a:outerShdw blurRad="38100" dist="38100" dir="2700000" algn="tl">
                    <a:srgbClr val="000000">
                      <a:alpha val="43137"/>
                    </a:srgbClr>
                  </a:outerShdw>
                </a:effectLst>
              </a:rPr>
              <a:t/>
            </a:r>
            <a:br>
              <a:rPr lang="es-MX" sz="4800" b="1" dirty="0" smtClean="0">
                <a:solidFill>
                  <a:srgbClr val="C00000"/>
                </a:solidFill>
                <a:effectLst>
                  <a:outerShdw blurRad="38100" dist="38100" dir="2700000" algn="tl">
                    <a:srgbClr val="000000">
                      <a:alpha val="43137"/>
                    </a:srgbClr>
                  </a:outerShdw>
                </a:effectLst>
              </a:rPr>
            </a:br>
            <a:r>
              <a:rPr lang="es-MX" sz="4800" b="1" dirty="0" smtClean="0">
                <a:solidFill>
                  <a:srgbClr val="C00000"/>
                </a:solidFill>
                <a:effectLst>
                  <a:outerShdw blurRad="38100" dist="38100" dir="2700000" algn="tl">
                    <a:srgbClr val="000000">
                      <a:alpha val="43137"/>
                    </a:srgbClr>
                  </a:outerShdw>
                </a:effectLst>
              </a:rPr>
              <a:t>PROSOFT </a:t>
            </a:r>
            <a:r>
              <a:rPr lang="es-MX" sz="4800" b="1" dirty="0" smtClean="0">
                <a:solidFill>
                  <a:srgbClr val="C00000"/>
                </a:solidFill>
                <a:effectLst>
                  <a:outerShdw blurRad="38100" dist="38100" dir="2700000" algn="tl">
                    <a:srgbClr val="000000">
                      <a:alpha val="43137"/>
                    </a:srgbClr>
                  </a:outerShdw>
                </a:effectLst>
                <a:latin typeface="+mn-lt"/>
              </a:rPr>
              <a:t>3.0</a:t>
            </a:r>
            <a:endParaRPr lang="es-MX" sz="4800" dirty="0">
              <a:solidFill>
                <a:srgbClr val="C00000"/>
              </a:solidFill>
              <a:effectLst>
                <a:outerShdw blurRad="38100" dist="38100" dir="2700000" algn="tl">
                  <a:srgbClr val="000000">
                    <a:alpha val="43137"/>
                  </a:srgbClr>
                </a:outerShdw>
              </a:effectLst>
              <a:latin typeface="+mn-lt"/>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00166" y="3714752"/>
            <a:ext cx="5758150" cy="1153807"/>
          </a:xfrm>
          <a:prstGeom prst="rect">
            <a:avLst/>
          </a:prstGeom>
          <a:ln>
            <a:noFill/>
          </a:ln>
          <a:effectLst>
            <a:softEdge rad="112500"/>
          </a:effectLst>
        </p:spPr>
      </p:pic>
      <p:sp>
        <p:nvSpPr>
          <p:cNvPr id="7" name="Rectángulo 1"/>
          <p:cNvSpPr/>
          <p:nvPr/>
        </p:nvSpPr>
        <p:spPr>
          <a:xfrm>
            <a:off x="2357422" y="6396335"/>
            <a:ext cx="4429995" cy="461665"/>
          </a:xfrm>
          <a:prstGeom prst="rect">
            <a:avLst/>
          </a:prstGeom>
        </p:spPr>
        <p:txBody>
          <a:bodyPr wrap="none">
            <a:spAutoFit/>
          </a:bodyPr>
          <a:lstStyle/>
          <a:p>
            <a:pPr algn="ctr" eaLnBrk="1" hangingPunct="1">
              <a:defRPr/>
            </a:pPr>
            <a:r>
              <a:rPr lang="es-MX" sz="2400" b="1" dirty="0">
                <a:latin typeface="+mj-lt"/>
              </a:rPr>
              <a:t>www.prosoft.economia.gob.mx</a:t>
            </a:r>
          </a:p>
        </p:txBody>
      </p:sp>
    </p:spTree>
    <p:extLst>
      <p:ext uri="{BB962C8B-B14F-4D97-AF65-F5344CB8AC3E}">
        <p14:creationId xmlns:p14="http://schemas.microsoft.com/office/powerpoint/2010/main" xmlns="" val="4465406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500034" y="1928802"/>
            <a:ext cx="8208143" cy="57662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Font typeface="Arial" panose="020B0604020202020204" pitchFamily="34" charset="0"/>
              <a:buNone/>
            </a:pPr>
            <a:r>
              <a:rPr lang="es-ES" sz="2000" b="1" i="1" dirty="0" smtClean="0">
                <a:solidFill>
                  <a:srgbClr val="820000"/>
                </a:solidFill>
              </a:rPr>
              <a:t>Sujetos de Apoyo: </a:t>
            </a:r>
          </a:p>
          <a:p>
            <a:pPr marL="0" indent="0" algn="just">
              <a:buFont typeface="Arial" panose="020B0604020202020204" pitchFamily="34" charset="0"/>
              <a:buNone/>
            </a:pPr>
            <a:r>
              <a:rPr lang="es-ES" sz="2000" dirty="0" smtClean="0">
                <a:solidFill>
                  <a:srgbClr val="000000"/>
                </a:solidFill>
              </a:rPr>
              <a:t>Instituciones, centros, laboratorios, universidades y empresas públicas y privadas, </a:t>
            </a:r>
            <a:r>
              <a:rPr lang="es-ES" sz="2000" dirty="0" smtClean="0"/>
              <a:t>así como personas </a:t>
            </a:r>
            <a:r>
              <a:rPr lang="es-ES" sz="2000" dirty="0" smtClean="0">
                <a:solidFill>
                  <a:srgbClr val="000000"/>
                </a:solidFill>
              </a:rPr>
              <a:t>que se encuentran inscritas en el Registro Nacional de Instituciones y Empresas Científicas y Tecnológicas (</a:t>
            </a:r>
            <a:r>
              <a:rPr lang="es-ES" sz="2000" dirty="0" err="1" smtClean="0">
                <a:solidFill>
                  <a:srgbClr val="000000"/>
                </a:solidFill>
              </a:rPr>
              <a:t>RENIECyT</a:t>
            </a:r>
            <a:r>
              <a:rPr lang="es-ES" sz="2000" dirty="0" smtClean="0">
                <a:solidFill>
                  <a:srgbClr val="000000"/>
                </a:solidFill>
              </a:rPr>
              <a:t>) . </a:t>
            </a:r>
          </a:p>
          <a:p>
            <a:pPr marL="0" indent="0" algn="just">
              <a:buFont typeface="Arial" panose="020B0604020202020204" pitchFamily="34" charset="0"/>
              <a:buNone/>
            </a:pPr>
            <a:endParaRPr lang="es-ES" sz="1600" dirty="0" smtClean="0">
              <a:solidFill>
                <a:srgbClr val="820000"/>
              </a:solidFill>
            </a:endParaRPr>
          </a:p>
          <a:p>
            <a:pPr marL="0" indent="0" algn="just">
              <a:buFont typeface="Arial" panose="020B0604020202020204" pitchFamily="34" charset="0"/>
              <a:buNone/>
            </a:pPr>
            <a:r>
              <a:rPr lang="es-ES" sz="2000" b="1" dirty="0" smtClean="0">
                <a:solidFill>
                  <a:srgbClr val="820000"/>
                </a:solidFill>
              </a:rPr>
              <a:t>Modalidades de las propuestas:</a:t>
            </a:r>
          </a:p>
          <a:p>
            <a:pPr algn="just">
              <a:buClr>
                <a:srgbClr val="C00000"/>
              </a:buClr>
              <a:buFont typeface="Wingdings" panose="05000000000000000000" pitchFamily="2" charset="2"/>
              <a:buChar char="§"/>
            </a:pPr>
            <a:r>
              <a:rPr lang="es-ES" sz="1800" dirty="0" smtClean="0">
                <a:solidFill>
                  <a:srgbClr val="000000"/>
                </a:solidFill>
              </a:rPr>
              <a:t>Investigación aplicada </a:t>
            </a:r>
          </a:p>
          <a:p>
            <a:pPr algn="just">
              <a:buClr>
                <a:srgbClr val="C00000"/>
              </a:buClr>
              <a:buFont typeface="Wingdings" panose="05000000000000000000" pitchFamily="2" charset="2"/>
              <a:buChar char="§"/>
            </a:pPr>
            <a:r>
              <a:rPr lang="es-ES" sz="1800" dirty="0" smtClean="0">
                <a:solidFill>
                  <a:srgbClr val="000000"/>
                </a:solidFill>
              </a:rPr>
              <a:t>Desarrollo tecnológico </a:t>
            </a:r>
          </a:p>
          <a:p>
            <a:pPr algn="just">
              <a:buClr>
                <a:srgbClr val="C00000"/>
              </a:buClr>
              <a:buFont typeface="Wingdings" panose="05000000000000000000" pitchFamily="2" charset="2"/>
              <a:buChar char="§"/>
            </a:pPr>
            <a:r>
              <a:rPr lang="es-ES" sz="1800" dirty="0" smtClean="0">
                <a:solidFill>
                  <a:srgbClr val="000000"/>
                </a:solidFill>
              </a:rPr>
              <a:t>Fortalecimiento de Infraestructura </a:t>
            </a:r>
          </a:p>
          <a:p>
            <a:pPr algn="just">
              <a:buClr>
                <a:srgbClr val="C00000"/>
              </a:buClr>
              <a:buFont typeface="Wingdings" panose="05000000000000000000" pitchFamily="2" charset="2"/>
              <a:buChar char="§"/>
            </a:pPr>
            <a:r>
              <a:rPr lang="es-ES" sz="1800" dirty="0" smtClean="0">
                <a:solidFill>
                  <a:srgbClr val="000000"/>
                </a:solidFill>
              </a:rPr>
              <a:t>Difusión y Divulgación </a:t>
            </a:r>
          </a:p>
          <a:p>
            <a:pPr algn="just">
              <a:buClr>
                <a:srgbClr val="C00000"/>
              </a:buClr>
              <a:buFont typeface="Wingdings" panose="05000000000000000000" pitchFamily="2" charset="2"/>
              <a:buChar char="§"/>
            </a:pPr>
            <a:r>
              <a:rPr lang="es-ES" sz="1800" dirty="0" smtClean="0">
                <a:solidFill>
                  <a:srgbClr val="000000"/>
                </a:solidFill>
              </a:rPr>
              <a:t>Creación y consolidación de Grupos y Redes de Investigación </a:t>
            </a:r>
          </a:p>
          <a:p>
            <a:pPr algn="just">
              <a:buClr>
                <a:srgbClr val="C00000"/>
              </a:buClr>
              <a:buFont typeface="Wingdings" panose="05000000000000000000" pitchFamily="2" charset="2"/>
              <a:buChar char="§"/>
            </a:pPr>
            <a:r>
              <a:rPr lang="es-ES" sz="1800" dirty="0" smtClean="0">
                <a:solidFill>
                  <a:srgbClr val="000000"/>
                </a:solidFill>
              </a:rPr>
              <a:t>Proyectos integrales </a:t>
            </a:r>
            <a:endParaRPr lang="es-MX" sz="1800" dirty="0" smtClean="0">
              <a:solidFill>
                <a:srgbClr val="000000"/>
              </a:solidFill>
            </a:endParaRPr>
          </a:p>
          <a:p>
            <a:pPr marL="0" indent="0" algn="just">
              <a:buFont typeface="Arial" panose="020B0604020202020204" pitchFamily="34" charset="0"/>
              <a:buNone/>
            </a:pPr>
            <a:endParaRPr lang="es-MX" sz="1800" dirty="0" smtClean="0"/>
          </a:p>
        </p:txBody>
      </p:sp>
    </p:spTree>
    <p:extLst>
      <p:ext uri="{BB962C8B-B14F-4D97-AF65-F5344CB8AC3E}">
        <p14:creationId xmlns:p14="http://schemas.microsoft.com/office/powerpoint/2010/main" xmlns="" val="391690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571472" y="1857364"/>
            <a:ext cx="8266826" cy="3168352"/>
          </a:xfrm>
        </p:spPr>
        <p:txBody>
          <a:bodyPr>
            <a:normAutofit/>
          </a:bodyPr>
          <a:lstStyle/>
          <a:p>
            <a:pPr marL="0" indent="0" algn="just" eaLnBrk="1" hangingPunct="1">
              <a:buFont typeface="Arial" pitchFamily="34" charset="0"/>
              <a:buNone/>
            </a:pPr>
            <a:r>
              <a:rPr lang="es-ES" sz="2400" b="1" i="1" dirty="0" smtClean="0">
                <a:solidFill>
                  <a:srgbClr val="820000"/>
                </a:solidFill>
              </a:rPr>
              <a:t>Áreas de Oportunidad: </a:t>
            </a:r>
          </a:p>
          <a:p>
            <a:pPr marL="0" indent="0" algn="just" eaLnBrk="1" hangingPunct="1">
              <a:lnSpc>
                <a:spcPct val="150000"/>
              </a:lnSpc>
              <a:buFont typeface="Arial" pitchFamily="34" charset="0"/>
              <a:buNone/>
            </a:pPr>
            <a:r>
              <a:rPr lang="es-ES" sz="1800" dirty="0" smtClean="0">
                <a:solidFill>
                  <a:srgbClr val="000000"/>
                </a:solidFill>
              </a:rPr>
              <a:t>Los </a:t>
            </a:r>
            <a:r>
              <a:rPr lang="es-ES" sz="1800" b="1" u="sng" dirty="0" smtClean="0">
                <a:solidFill>
                  <a:srgbClr val="000000"/>
                </a:solidFill>
              </a:rPr>
              <a:t>investigadores y tecnólogos</a:t>
            </a:r>
            <a:r>
              <a:rPr lang="es-ES" sz="1800" b="1" dirty="0" smtClean="0">
                <a:solidFill>
                  <a:srgbClr val="000000"/>
                </a:solidFill>
              </a:rPr>
              <a:t> generan propuestas de solución para atender las demandas específicas del Estado de Jalisco</a:t>
            </a:r>
            <a:r>
              <a:rPr lang="es-ES" sz="1800" dirty="0" smtClean="0">
                <a:solidFill>
                  <a:srgbClr val="000000"/>
                </a:solidFill>
              </a:rPr>
              <a:t> en materia de ciencia y tecnología, con base en convocatoria abierta. Los Fondos Mixtos son ventanas de oportunidad para la comunidad científica y tecnológica nacional.</a:t>
            </a:r>
            <a:endParaRPr lang="es-MX" sz="1600" dirty="0" smtClean="0"/>
          </a:p>
        </p:txBody>
      </p:sp>
      <p:graphicFrame>
        <p:nvGraphicFramePr>
          <p:cNvPr id="6" name="5 Diagrama"/>
          <p:cNvGraphicFramePr/>
          <p:nvPr>
            <p:extLst>
              <p:ext uri="{D42A27DB-BD31-4B8C-83A1-F6EECF244321}">
                <p14:modId xmlns:p14="http://schemas.microsoft.com/office/powerpoint/2010/main" xmlns="" val="1743851854"/>
              </p:ext>
            </p:extLst>
          </p:nvPr>
        </p:nvGraphicFramePr>
        <p:xfrm>
          <a:off x="2571736" y="4500570"/>
          <a:ext cx="4214842" cy="2357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1928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071810"/>
            <a:ext cx="8229600" cy="1143000"/>
          </a:xfrm>
        </p:spPr>
        <p:txBody>
          <a:bodyPr>
            <a:noAutofit/>
          </a:bodyPr>
          <a:lstStyle/>
          <a:p>
            <a:r>
              <a:rPr lang="es-MX" sz="4800" b="1" dirty="0" smtClean="0">
                <a:solidFill>
                  <a:srgbClr val="C00000"/>
                </a:solidFill>
                <a:effectLst>
                  <a:outerShdw blurRad="38100" dist="38100" dir="2700000" algn="tl">
                    <a:srgbClr val="000000">
                      <a:alpha val="43137"/>
                    </a:srgbClr>
                  </a:outerShdw>
                </a:effectLst>
              </a:rPr>
              <a:t>BECAS CONACYT- GOBIERNO DEL ESTADO DE JALISCO </a:t>
            </a:r>
            <a:endParaRPr lang="es-MX"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58431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714488"/>
            <a:ext cx="8229600" cy="1143000"/>
          </a:xfrm>
        </p:spPr>
        <p:txBody>
          <a:bodyPr>
            <a:normAutofit/>
          </a:bodyPr>
          <a:lstStyle/>
          <a:p>
            <a:r>
              <a:rPr lang="es-MX" sz="4000" b="1" i="1" dirty="0" smtClean="0">
                <a:solidFill>
                  <a:srgbClr val="C00000"/>
                </a:solidFill>
              </a:rPr>
              <a:t>Objetivos</a:t>
            </a:r>
            <a:endParaRPr lang="es-MX" sz="4000" b="1" i="1" dirty="0">
              <a:solidFill>
                <a:srgbClr val="C00000"/>
              </a:solidFill>
            </a:endParaRPr>
          </a:p>
        </p:txBody>
      </p:sp>
      <p:sp>
        <p:nvSpPr>
          <p:cNvPr id="3" name="2 Marcador de contenido"/>
          <p:cNvSpPr>
            <a:spLocks noGrp="1"/>
          </p:cNvSpPr>
          <p:nvPr>
            <p:ph idx="1"/>
          </p:nvPr>
        </p:nvSpPr>
        <p:spPr>
          <a:xfrm>
            <a:off x="0" y="2332037"/>
            <a:ext cx="8858280" cy="4525963"/>
          </a:xfrm>
        </p:spPr>
        <p:txBody>
          <a:bodyPr>
            <a:noAutofit/>
          </a:bodyPr>
          <a:lstStyle/>
          <a:p>
            <a:pPr lvl="1" algn="just">
              <a:buClr>
                <a:srgbClr val="C00000"/>
              </a:buClr>
              <a:buNone/>
            </a:pPr>
            <a:endParaRPr lang="es-MX" sz="1600" dirty="0" smtClean="0"/>
          </a:p>
          <a:p>
            <a:pPr lvl="1" algn="just">
              <a:buClr>
                <a:srgbClr val="C00000"/>
              </a:buClr>
              <a:buFont typeface="Wingdings" panose="05000000000000000000" pitchFamily="2" charset="2"/>
              <a:buChar char="§"/>
            </a:pPr>
            <a:r>
              <a:rPr lang="es-MX" sz="1600" dirty="0" smtClean="0"/>
              <a:t>Ofrecer apoyos para la formación a nivel doctorado o maestría de profesionistas mexicanos, con el fin de incrementar la capacidad científica, tecnológica y de innovación del Estado de Jalisco y contribuir a su desarrollo. </a:t>
            </a:r>
          </a:p>
          <a:p>
            <a:pPr lvl="1" algn="just">
              <a:buClr>
                <a:srgbClr val="C00000"/>
              </a:buClr>
              <a:buNone/>
            </a:pPr>
            <a:endParaRPr lang="es-MX" sz="1600" dirty="0" smtClean="0"/>
          </a:p>
          <a:p>
            <a:pPr lvl="1" algn="just">
              <a:buClr>
                <a:srgbClr val="C00000"/>
              </a:buClr>
              <a:buNone/>
            </a:pPr>
            <a:endParaRPr lang="es-MX" sz="1600" dirty="0" smtClean="0"/>
          </a:p>
          <a:p>
            <a:pPr lvl="1" algn="just">
              <a:buClr>
                <a:srgbClr val="C00000"/>
              </a:buClr>
              <a:buNone/>
            </a:pPr>
            <a:endParaRPr lang="es-MX" sz="1600" dirty="0" smtClean="0"/>
          </a:p>
          <a:p>
            <a:pPr lvl="1" algn="just">
              <a:buClr>
                <a:srgbClr val="C00000"/>
              </a:buClr>
              <a:buFont typeface="Wingdings" panose="05000000000000000000" pitchFamily="2" charset="2"/>
              <a:buChar char="§"/>
            </a:pPr>
            <a:r>
              <a:rPr lang="es-MX" sz="1600" dirty="0" smtClean="0"/>
              <a:t>Profesionistas mexicanos egresados del nivel licenciatura, especialización o maestría que radiquen en el Estado de Jalisco, que deseen realizar o ya estén realizando estudios de doctorado o maestría en instituciones extranjeras de calidad internacional cuyo programa de estudios se ubique dentro de alguna de las siguientes áreas: </a:t>
            </a:r>
          </a:p>
          <a:p>
            <a:pPr>
              <a:buFont typeface="Wingdings" pitchFamily="2" charset="2"/>
              <a:buChar char="Ø"/>
            </a:pPr>
            <a:r>
              <a:rPr lang="es-MX" sz="1400" b="1" dirty="0" smtClean="0"/>
              <a:t>Tecnologías de la Información, Telecomunicación y Electrónica </a:t>
            </a:r>
          </a:p>
          <a:p>
            <a:pPr>
              <a:buFont typeface="Wingdings" pitchFamily="2" charset="2"/>
              <a:buChar char="Ø"/>
            </a:pPr>
            <a:r>
              <a:rPr lang="es-MX" sz="1400" b="1" dirty="0" smtClean="0"/>
              <a:t>Aeronáutica y Aeroespacial </a:t>
            </a:r>
          </a:p>
          <a:p>
            <a:pPr>
              <a:buFont typeface="Wingdings" pitchFamily="2" charset="2"/>
              <a:buChar char="Ø"/>
            </a:pPr>
            <a:r>
              <a:rPr lang="es-MX" sz="1400" b="1" dirty="0" smtClean="0"/>
              <a:t>Ciencias de la Salud (Ciencias Biomédicas) </a:t>
            </a:r>
          </a:p>
          <a:p>
            <a:pPr>
              <a:buFont typeface="Wingdings" pitchFamily="2" charset="2"/>
              <a:buChar char="Ø"/>
            </a:pPr>
            <a:r>
              <a:rPr lang="es-MX" sz="1400" b="1" dirty="0" smtClean="0"/>
              <a:t>Biotecnología y Ciencias Agropecuarias</a:t>
            </a:r>
            <a:endParaRPr lang="es-ES" sz="2400" b="1" dirty="0" smtClean="0">
              <a:solidFill>
                <a:srgbClr val="000000"/>
              </a:solidFill>
            </a:endParaRPr>
          </a:p>
        </p:txBody>
      </p:sp>
      <p:sp>
        <p:nvSpPr>
          <p:cNvPr id="4" name="1 Título"/>
          <p:cNvSpPr txBox="1">
            <a:spLocks/>
          </p:cNvSpPr>
          <p:nvPr/>
        </p:nvSpPr>
        <p:spPr>
          <a:xfrm>
            <a:off x="428596"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4000" b="1" i="1" dirty="0" smtClean="0">
                <a:solidFill>
                  <a:srgbClr val="C00000"/>
                </a:solidFill>
                <a:latin typeface="+mj-lt"/>
                <a:ea typeface="+mj-ea"/>
                <a:cs typeface="+mj-cs"/>
              </a:rPr>
              <a:t>Sujeto de Apoyo</a:t>
            </a:r>
            <a:endParaRPr kumimoji="0" lang="es-MX" sz="4000" b="1" i="1" u="none" strike="noStrike" kern="120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xmlns="" val="2484385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500306"/>
            <a:ext cx="8229600" cy="3929090"/>
          </a:xfrm>
        </p:spPr>
        <p:txBody>
          <a:bodyPr>
            <a:normAutofit fontScale="25000" lnSpcReduction="20000"/>
          </a:bodyPr>
          <a:lstStyle/>
          <a:p>
            <a:r>
              <a:rPr lang="es-MX" sz="6400" dirty="0" smtClean="0"/>
              <a:t>Apoyo para la manutención mensual del becario, con base al tabulador autorizado y publicado en la página de CONACYT (tabulador oficial). </a:t>
            </a:r>
          </a:p>
          <a:p>
            <a:endParaRPr lang="es-MX" sz="6400" dirty="0" smtClean="0"/>
          </a:p>
          <a:p>
            <a:r>
              <a:rPr lang="es-MX" sz="6400" dirty="0" smtClean="0"/>
              <a:t>El pago de colegiatura para doctorados y maestrías con programas de estudio que contengan más del 60% de concentración en las áreas prioritarias de esta convocatoria, el CONACYT apoyará con un monto máximo de $ 300,000.00 (trescientos mil pesos M.N.) o su equivalente en dólares americanos, libras o euros según corresponda a la divisa de apoyo conforme al país de destino. </a:t>
            </a:r>
          </a:p>
          <a:p>
            <a:pPr>
              <a:buNone/>
            </a:pPr>
            <a:endParaRPr lang="es-MX" sz="6400" dirty="0" smtClean="0"/>
          </a:p>
          <a:p>
            <a:r>
              <a:rPr lang="es-MX" sz="6400" dirty="0" smtClean="0"/>
              <a:t>Si la estructura del programa se encuentra entre un 40 y 60% de concentración en las áreas prioritarias de esta convocatoria, el CONACYT otorgará un monto máximo de $76,800 (setenta y seis mil ochocientos pesos M.N.) o su equivalente en dólares americanos, libras o euros según corresponda a la divisa de apoyo conforme al país de destino. </a:t>
            </a:r>
          </a:p>
          <a:p>
            <a:pPr>
              <a:buNone/>
            </a:pPr>
            <a:endParaRPr lang="es-MX" sz="6400" dirty="0" smtClean="0"/>
          </a:p>
          <a:p>
            <a:r>
              <a:rPr lang="es-MX" sz="6400" dirty="0" smtClean="0"/>
              <a:t>Apoyo para seguro médico con base en el tabulador oficial del CONACYT. </a:t>
            </a:r>
          </a:p>
          <a:p>
            <a:endParaRPr lang="es-MX" dirty="0"/>
          </a:p>
        </p:txBody>
      </p:sp>
      <p:sp>
        <p:nvSpPr>
          <p:cNvPr id="4" name="1 Título"/>
          <p:cNvSpPr>
            <a:spLocks noGrp="1"/>
          </p:cNvSpPr>
          <p:nvPr>
            <p:ph type="title"/>
          </p:nvPr>
        </p:nvSpPr>
        <p:spPr>
          <a:xfrm>
            <a:off x="428596" y="1571612"/>
            <a:ext cx="8229600" cy="1143000"/>
          </a:xfrm>
        </p:spPr>
        <p:txBody>
          <a:bodyPr>
            <a:normAutofit/>
          </a:bodyPr>
          <a:lstStyle/>
          <a:p>
            <a:r>
              <a:rPr lang="es-MX" sz="4000" b="1" i="1" dirty="0" smtClean="0">
                <a:solidFill>
                  <a:srgbClr val="C00000"/>
                </a:solidFill>
              </a:rPr>
              <a:t>Montos de Apoyo</a:t>
            </a:r>
            <a:endParaRPr lang="es-MX" sz="4000" b="1" i="1" dirty="0">
              <a:solidFill>
                <a:srgbClr val="C0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643050"/>
            <a:ext cx="8229600" cy="1143000"/>
          </a:xfrm>
        </p:spPr>
        <p:txBody>
          <a:bodyPr>
            <a:normAutofit/>
          </a:bodyPr>
          <a:lstStyle/>
          <a:p>
            <a:r>
              <a:rPr lang="es-ES" sz="4000" b="1" i="1" dirty="0">
                <a:solidFill>
                  <a:srgbClr val="C00000"/>
                </a:solidFill>
              </a:rPr>
              <a:t>Calendario de la Convocatoria:</a:t>
            </a:r>
            <a:endParaRPr lang="es-MX" sz="4000" b="1" i="1" dirty="0">
              <a:solidFill>
                <a:srgbClr val="C00000"/>
              </a:solidFill>
            </a:endParaRPr>
          </a:p>
        </p:txBody>
      </p:sp>
      <p:sp>
        <p:nvSpPr>
          <p:cNvPr id="3" name="2 Marcador de contenido"/>
          <p:cNvSpPr>
            <a:spLocks noGrp="1"/>
          </p:cNvSpPr>
          <p:nvPr>
            <p:ph idx="1"/>
          </p:nvPr>
        </p:nvSpPr>
        <p:spPr>
          <a:xfrm>
            <a:off x="428596" y="2928934"/>
            <a:ext cx="8229600" cy="4525963"/>
          </a:xfrm>
        </p:spPr>
        <p:txBody>
          <a:bodyPr/>
          <a:lstStyle/>
          <a:p>
            <a:pPr marL="0" indent="0" algn="just">
              <a:buNone/>
            </a:pPr>
            <a:r>
              <a:rPr lang="es-MX" sz="2800" dirty="0" smtClean="0"/>
              <a:t>Fecha tentativa de lanzamiento: </a:t>
            </a:r>
            <a:r>
              <a:rPr lang="es-MX" sz="2800" b="1" dirty="0" smtClean="0"/>
              <a:t>marzo 2016</a:t>
            </a:r>
            <a:endParaRPr lang="es-MX" sz="2000" b="1" dirty="0" smtClean="0"/>
          </a:p>
          <a:p>
            <a:pPr marL="0" indent="0" algn="just">
              <a:buNone/>
            </a:pPr>
            <a:endParaRPr lang="es-MX" sz="2800" dirty="0" smtClean="0"/>
          </a:p>
          <a:p>
            <a:pPr marL="0" indent="0" algn="just">
              <a:buNone/>
            </a:pPr>
            <a:r>
              <a:rPr lang="es-MX" sz="2400" dirty="0" smtClean="0"/>
              <a:t>Favor de revisar la Convocatoria en la página de </a:t>
            </a:r>
            <a:r>
              <a:rPr lang="es-MX" sz="2400" dirty="0" err="1" smtClean="0"/>
              <a:t>CONACyT</a:t>
            </a:r>
            <a:r>
              <a:rPr lang="es-MX" sz="2400" dirty="0" smtClean="0"/>
              <a:t> </a:t>
            </a:r>
          </a:p>
          <a:p>
            <a:pPr marL="0" indent="0" algn="just">
              <a:buNone/>
            </a:pPr>
            <a:r>
              <a:rPr lang="es-MX" sz="2000" b="1" dirty="0" smtClean="0">
                <a:hlinkClick r:id="rId2"/>
              </a:rPr>
              <a:t>http://www.conacyt.gob.mx/</a:t>
            </a:r>
            <a:endParaRPr lang="es-MX" sz="2000" b="1" dirty="0" smtClean="0"/>
          </a:p>
          <a:p>
            <a:pPr marL="0" indent="0" algn="just">
              <a:buNone/>
            </a:pPr>
            <a:endParaRPr lang="es-MX" sz="2000" b="1" dirty="0" smtClean="0"/>
          </a:p>
          <a:p>
            <a:pPr marL="0" indent="0" algn="just">
              <a:buNone/>
            </a:pPr>
            <a:r>
              <a:rPr lang="es-MX" sz="2400" dirty="0" smtClean="0"/>
              <a:t>Para mayor información al correo </a:t>
            </a:r>
            <a:r>
              <a:rPr lang="es-MX" sz="2000" b="1" dirty="0" smtClean="0">
                <a:hlinkClick r:id="rId3"/>
              </a:rPr>
              <a:t>adriana.diaz@coecytjal.org.mx</a:t>
            </a:r>
            <a:r>
              <a:rPr lang="es-MX" sz="2000" b="1" dirty="0" smtClean="0"/>
              <a:t> </a:t>
            </a:r>
            <a:endParaRPr lang="es-MX" sz="2000" b="1" dirty="0"/>
          </a:p>
          <a:p>
            <a:endParaRPr lang="es-MX" dirty="0"/>
          </a:p>
        </p:txBody>
      </p:sp>
    </p:spTree>
    <p:extLst>
      <p:ext uri="{BB962C8B-B14F-4D97-AF65-F5344CB8AC3E}">
        <p14:creationId xmlns:p14="http://schemas.microsoft.com/office/powerpoint/2010/main" xmlns="" val="3560480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571612"/>
            <a:ext cx="8229600" cy="1143000"/>
          </a:xfrm>
        </p:spPr>
        <p:txBody>
          <a:bodyPr>
            <a:normAutofit/>
          </a:bodyPr>
          <a:lstStyle/>
          <a:p>
            <a:r>
              <a:rPr lang="es-MX" b="1" i="1" dirty="0">
                <a:solidFill>
                  <a:srgbClr val="C00000"/>
                </a:solidFill>
              </a:rPr>
              <a:t>Presentación de las </a:t>
            </a:r>
            <a:r>
              <a:rPr lang="es-MX" b="1" i="1" dirty="0" smtClean="0">
                <a:solidFill>
                  <a:srgbClr val="C00000"/>
                </a:solidFill>
              </a:rPr>
              <a:t>Propuestas </a:t>
            </a:r>
            <a:endParaRPr lang="es-MX" i="1" dirty="0">
              <a:solidFill>
                <a:srgbClr val="C00000"/>
              </a:solidFill>
            </a:endParaRPr>
          </a:p>
        </p:txBody>
      </p:sp>
      <p:sp>
        <p:nvSpPr>
          <p:cNvPr id="3" name="2 Marcador de contenido"/>
          <p:cNvSpPr>
            <a:spLocks noGrp="1"/>
          </p:cNvSpPr>
          <p:nvPr>
            <p:ph idx="1"/>
          </p:nvPr>
        </p:nvSpPr>
        <p:spPr>
          <a:xfrm>
            <a:off x="500034" y="2500306"/>
            <a:ext cx="8229600" cy="4525963"/>
          </a:xfrm>
        </p:spPr>
        <p:txBody>
          <a:bodyPr/>
          <a:lstStyle/>
          <a:p>
            <a:pPr algn="just">
              <a:buNone/>
            </a:pPr>
            <a:r>
              <a:rPr lang="es-MX" dirty="0" smtClean="0"/>
              <a:t>Solo </a:t>
            </a:r>
            <a:r>
              <a:rPr lang="es-MX" dirty="0"/>
              <a:t>podrán ser enviadas propuestas por Sujetos de Apoyo que tengan una validación aprobatoria de su documentación jurídica por parte del </a:t>
            </a:r>
            <a:r>
              <a:rPr lang="es-MX" dirty="0" err="1"/>
              <a:t>COECyTJAL</a:t>
            </a:r>
            <a:r>
              <a:rPr lang="es-MX" dirty="0"/>
              <a:t>, esto se realiza a través del sistema de solicitudes </a:t>
            </a:r>
          </a:p>
          <a:p>
            <a:pPr algn="ctr">
              <a:buNone/>
            </a:pPr>
            <a:endParaRPr lang="es-MX" dirty="0" smtClean="0"/>
          </a:p>
          <a:p>
            <a:pPr marL="0" indent="0" algn="ctr">
              <a:buNone/>
            </a:pPr>
            <a:r>
              <a:rPr lang="es-MX" dirty="0" smtClean="0"/>
              <a:t>www.coecytjal.org.mx</a:t>
            </a:r>
            <a:r>
              <a:rPr lang="es-MX" dirty="0"/>
              <a:t>. </a:t>
            </a:r>
          </a:p>
          <a:p>
            <a:endParaRPr lang="es-MX" dirty="0"/>
          </a:p>
        </p:txBody>
      </p:sp>
    </p:spTree>
    <p:extLst>
      <p:ext uri="{BB962C8B-B14F-4D97-AF65-F5344CB8AC3E}">
        <p14:creationId xmlns:p14="http://schemas.microsoft.com/office/powerpoint/2010/main" xmlns="" val="27564872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00174"/>
            <a:ext cx="8229600" cy="1143000"/>
          </a:xfrm>
        </p:spPr>
        <p:txBody>
          <a:bodyPr>
            <a:noAutofit/>
          </a:bodyPr>
          <a:lstStyle/>
          <a:p>
            <a:pPr algn="just"/>
            <a:r>
              <a:rPr lang="es-ES" sz="2800" b="1" i="1" dirty="0">
                <a:solidFill>
                  <a:srgbClr val="C00000"/>
                </a:solidFill>
                <a:latin typeface="+mn-lt"/>
              </a:rPr>
              <a:t>1. </a:t>
            </a:r>
            <a:r>
              <a:rPr lang="es-ES" sz="2800" b="1" i="1" dirty="0">
                <a:solidFill>
                  <a:srgbClr val="C00000"/>
                </a:solidFill>
              </a:rPr>
              <a:t>Proceso para Registrarse como Sujeto de </a:t>
            </a:r>
            <a:r>
              <a:rPr lang="es-ES" sz="2800" b="1" i="1" dirty="0" smtClean="0">
                <a:solidFill>
                  <a:srgbClr val="C00000"/>
                </a:solidFill>
              </a:rPr>
              <a:t>Apoyo</a:t>
            </a:r>
            <a:endParaRPr lang="es-MX" sz="2800" i="1" dirty="0">
              <a:solidFill>
                <a:srgbClr val="C00000"/>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0034" y="2294533"/>
            <a:ext cx="8064896" cy="4563467"/>
          </a:xfrm>
        </p:spPr>
      </p:pic>
    </p:spTree>
    <p:extLst>
      <p:ext uri="{BB962C8B-B14F-4D97-AF65-F5344CB8AC3E}">
        <p14:creationId xmlns:p14="http://schemas.microsoft.com/office/powerpoint/2010/main" xmlns="" val="25310751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420888"/>
            <a:ext cx="3312368" cy="1143000"/>
          </a:xfrm>
        </p:spPr>
        <p:txBody>
          <a:bodyPr>
            <a:noAutofit/>
          </a:bodyPr>
          <a:lstStyle/>
          <a:p>
            <a:pPr algn="l"/>
            <a:r>
              <a:rPr lang="es-ES" sz="3600" b="1" dirty="0">
                <a:solidFill>
                  <a:srgbClr val="C00000"/>
                </a:solidFill>
                <a:latin typeface="+mn-lt"/>
              </a:rPr>
              <a:t>2. </a:t>
            </a:r>
            <a:r>
              <a:rPr lang="es-ES" sz="3600" b="1" dirty="0">
                <a:solidFill>
                  <a:srgbClr val="C00000"/>
                </a:solidFill>
              </a:rPr>
              <a:t>Proceso para Registrar Propuesta de </a:t>
            </a:r>
            <a:r>
              <a:rPr lang="es-ES" sz="3600" b="1" dirty="0" smtClean="0">
                <a:solidFill>
                  <a:srgbClr val="C00000"/>
                </a:solidFill>
              </a:rPr>
              <a:t>Proyecto</a:t>
            </a:r>
            <a:endParaRPr lang="es-MX" sz="3600" dirty="0">
              <a:solidFill>
                <a:srgbClr val="C00000"/>
              </a:solidFill>
            </a:endParaRPr>
          </a:p>
        </p:txBody>
      </p:sp>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426621" y="285728"/>
            <a:ext cx="5717379" cy="6384202"/>
          </a:xfrm>
        </p:spPr>
      </p:pic>
    </p:spTree>
    <p:extLst>
      <p:ext uri="{BB962C8B-B14F-4D97-AF65-F5344CB8AC3E}">
        <p14:creationId xmlns:p14="http://schemas.microsoft.com/office/powerpoint/2010/main" xmlns="" val="27066739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4451" y="2852936"/>
            <a:ext cx="8229600" cy="1143000"/>
          </a:xfrm>
        </p:spPr>
        <p:txBody>
          <a:bodyPr>
            <a:normAutofit/>
          </a:bodyPr>
          <a:lstStyle/>
          <a:p>
            <a:r>
              <a:rPr lang="es-MX" sz="6600" b="1" i="1" dirty="0">
                <a:solidFill>
                  <a:srgbClr val="C00000"/>
                </a:solidFill>
                <a:effectLst>
                  <a:outerShdw blurRad="38100" dist="38100" dir="2700000" algn="tl">
                    <a:srgbClr val="000000">
                      <a:alpha val="43137"/>
                    </a:srgbClr>
                  </a:outerShdw>
                </a:effectLst>
              </a:rPr>
              <a:t>Recomendaciones</a:t>
            </a:r>
          </a:p>
        </p:txBody>
      </p:sp>
    </p:spTree>
    <p:extLst>
      <p:ext uri="{BB962C8B-B14F-4D97-AF65-F5344CB8AC3E}">
        <p14:creationId xmlns:p14="http://schemas.microsoft.com/office/powerpoint/2010/main" xmlns="" val="397571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71612"/>
            <a:ext cx="8229600" cy="1143000"/>
          </a:xfrm>
        </p:spPr>
        <p:txBody>
          <a:bodyPr>
            <a:normAutofit/>
          </a:bodyPr>
          <a:lstStyle/>
          <a:p>
            <a:r>
              <a:rPr lang="es-MX" b="1" i="1" dirty="0" smtClean="0">
                <a:solidFill>
                  <a:srgbClr val="820000"/>
                </a:solidFill>
              </a:rPr>
              <a:t>Objetivo</a:t>
            </a:r>
            <a:endParaRPr lang="es-MX" i="1" dirty="0"/>
          </a:p>
        </p:txBody>
      </p:sp>
      <p:sp>
        <p:nvSpPr>
          <p:cNvPr id="3" name="2 Marcador de contenido"/>
          <p:cNvSpPr>
            <a:spLocks noGrp="1"/>
          </p:cNvSpPr>
          <p:nvPr>
            <p:ph idx="1"/>
          </p:nvPr>
        </p:nvSpPr>
        <p:spPr>
          <a:xfrm>
            <a:off x="428596" y="2643182"/>
            <a:ext cx="8229600" cy="4525963"/>
          </a:xfrm>
        </p:spPr>
        <p:txBody>
          <a:bodyPr>
            <a:normAutofit/>
          </a:bodyPr>
          <a:lstStyle/>
          <a:p>
            <a:pPr marL="0" indent="0" algn="just">
              <a:buNone/>
            </a:pPr>
            <a:r>
              <a:rPr lang="es-MX" sz="2800" dirty="0" smtClean="0">
                <a:solidFill>
                  <a:srgbClr val="000000"/>
                </a:solidFill>
              </a:rPr>
              <a:t>Impulsar a la industria de Software y extender el mercado de Tecnologías de Información (TI), Microelectrónica y Multimedia. </a:t>
            </a:r>
          </a:p>
          <a:p>
            <a:pPr marL="0" indent="0" algn="just">
              <a:buNone/>
            </a:pPr>
            <a:r>
              <a:rPr lang="es-MX" sz="2800" dirty="0" smtClean="0">
                <a:solidFill>
                  <a:srgbClr val="000000"/>
                </a:solidFill>
              </a:rPr>
              <a:t>El apoyo está </a:t>
            </a:r>
            <a:r>
              <a:rPr lang="es-MX" sz="2800" b="1" dirty="0" smtClean="0">
                <a:solidFill>
                  <a:srgbClr val="000000"/>
                </a:solidFill>
              </a:rPr>
              <a:t>orientado a proyectos que fomenten la creación, desarrollo, consolidación, viabilidad, productividad, competitividad y sustentabilidad de las empresas de estos sectores.</a:t>
            </a:r>
          </a:p>
          <a:p>
            <a:endParaRPr lang="es-MX" dirty="0"/>
          </a:p>
        </p:txBody>
      </p:sp>
    </p:spTree>
    <p:extLst>
      <p:ext uri="{BB962C8B-B14F-4D97-AF65-F5344CB8AC3E}">
        <p14:creationId xmlns:p14="http://schemas.microsoft.com/office/powerpoint/2010/main" xmlns="" val="40706889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857364"/>
            <a:ext cx="8229600" cy="5000636"/>
          </a:xfrm>
        </p:spPr>
        <p:txBody>
          <a:bodyPr>
            <a:normAutofit/>
          </a:bodyPr>
          <a:lstStyle/>
          <a:p>
            <a:pPr algn="just">
              <a:buClr>
                <a:srgbClr val="C00000"/>
              </a:buClr>
              <a:buFont typeface="Wingdings" panose="05000000000000000000" pitchFamily="2" charset="2"/>
              <a:buChar char="§"/>
            </a:pPr>
            <a:r>
              <a:rPr lang="es-MX" sz="2400" dirty="0"/>
              <a:t>Inscripción Oportuna del </a:t>
            </a:r>
            <a:r>
              <a:rPr lang="es-MX" sz="2400" dirty="0" err="1"/>
              <a:t>RENIECyT</a:t>
            </a:r>
            <a:r>
              <a:rPr lang="es-MX" sz="2400" dirty="0"/>
              <a:t> del CONACyT o similares de otros </a:t>
            </a:r>
            <a:r>
              <a:rPr lang="es-MX" sz="2400" dirty="0" smtClean="0"/>
              <a:t>fondos.</a:t>
            </a:r>
          </a:p>
          <a:p>
            <a:pPr algn="just">
              <a:buClr>
                <a:srgbClr val="C00000"/>
              </a:buClr>
              <a:buFont typeface="Wingdings" panose="05000000000000000000" pitchFamily="2" charset="2"/>
              <a:buChar char="§"/>
            </a:pPr>
            <a:endParaRPr lang="es-MX" sz="2400" dirty="0"/>
          </a:p>
          <a:p>
            <a:pPr algn="just">
              <a:buClr>
                <a:srgbClr val="C00000"/>
              </a:buClr>
              <a:buFont typeface="Wingdings" panose="05000000000000000000" pitchFamily="2" charset="2"/>
              <a:buChar char="§"/>
            </a:pPr>
            <a:r>
              <a:rPr lang="es-MX" sz="2400" dirty="0" smtClean="0"/>
              <a:t>Cumplir </a:t>
            </a:r>
            <a:r>
              <a:rPr lang="es-MX" sz="2400" dirty="0"/>
              <a:t>con los objetivos de cada </a:t>
            </a:r>
            <a:r>
              <a:rPr lang="es-MX" sz="2400" dirty="0" smtClean="0"/>
              <a:t>Convocatoria.</a:t>
            </a:r>
          </a:p>
          <a:p>
            <a:pPr algn="just">
              <a:buClr>
                <a:srgbClr val="C00000"/>
              </a:buClr>
              <a:buFont typeface="Wingdings" panose="05000000000000000000" pitchFamily="2" charset="2"/>
              <a:buChar char="§"/>
            </a:pPr>
            <a:endParaRPr lang="es-MX" sz="2400" dirty="0" smtClean="0"/>
          </a:p>
          <a:p>
            <a:pPr algn="just">
              <a:buClr>
                <a:srgbClr val="C00000"/>
              </a:buClr>
              <a:buFont typeface="Wingdings" panose="05000000000000000000" pitchFamily="2" charset="2"/>
              <a:buChar char="§"/>
            </a:pPr>
            <a:r>
              <a:rPr lang="es-MX" sz="2400" dirty="0" smtClean="0"/>
              <a:t>Cumplir </a:t>
            </a:r>
            <a:r>
              <a:rPr lang="es-MX" sz="2400" dirty="0"/>
              <a:t>además de los requisitos técnicos, con los administrativos, financieros y jurídicos solicitados.</a:t>
            </a:r>
          </a:p>
          <a:p>
            <a:pPr marL="457200" lvl="1" indent="0" algn="just">
              <a:buNone/>
            </a:pPr>
            <a:r>
              <a:rPr lang="es-MX" sz="2000" b="1" dirty="0" smtClean="0">
                <a:solidFill>
                  <a:srgbClr val="C00000"/>
                </a:solidFill>
              </a:rPr>
              <a:t>-</a:t>
            </a:r>
            <a:r>
              <a:rPr lang="es-MX" sz="2000" dirty="0" smtClean="0"/>
              <a:t>Revisar </a:t>
            </a:r>
            <a:r>
              <a:rPr lang="es-MX" sz="2000" dirty="0"/>
              <a:t>que las actividades descritas en el Acta Constitutiva correspondan con la población objetivo del Programa. </a:t>
            </a:r>
          </a:p>
          <a:p>
            <a:pPr algn="just">
              <a:buClr>
                <a:srgbClr val="C00000"/>
              </a:buClr>
              <a:buFont typeface="Wingdings" panose="05000000000000000000" pitchFamily="2" charset="2"/>
              <a:buChar char="§"/>
            </a:pPr>
            <a:endParaRPr lang="es-MX" sz="2400" dirty="0" smtClean="0"/>
          </a:p>
          <a:p>
            <a:pPr algn="just">
              <a:buClr>
                <a:srgbClr val="C00000"/>
              </a:buClr>
              <a:buFont typeface="Wingdings" panose="05000000000000000000" pitchFamily="2" charset="2"/>
              <a:buChar char="§"/>
            </a:pPr>
            <a:r>
              <a:rPr lang="es-MX" sz="2400" dirty="0" smtClean="0"/>
              <a:t>Considerar </a:t>
            </a:r>
            <a:r>
              <a:rPr lang="es-MX" sz="2400" dirty="0"/>
              <a:t>los entregables, su pertinencia e impactos económicos, sociales, tecnológico.</a:t>
            </a:r>
          </a:p>
          <a:p>
            <a:pPr>
              <a:buClr>
                <a:srgbClr val="C00000"/>
              </a:buClr>
              <a:buFont typeface="Wingdings" panose="05000000000000000000" pitchFamily="2" charset="2"/>
              <a:buChar char="§"/>
            </a:pPr>
            <a:endParaRPr lang="es-MX" sz="3600" dirty="0"/>
          </a:p>
        </p:txBody>
      </p:sp>
    </p:spTree>
    <p:extLst>
      <p:ext uri="{BB962C8B-B14F-4D97-AF65-F5344CB8AC3E}">
        <p14:creationId xmlns:p14="http://schemas.microsoft.com/office/powerpoint/2010/main" xmlns="" val="841094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472" y="1857364"/>
            <a:ext cx="8158162" cy="5000636"/>
          </a:xfrm>
        </p:spPr>
        <p:txBody>
          <a:bodyPr>
            <a:normAutofit fontScale="85000" lnSpcReduction="10000"/>
          </a:bodyPr>
          <a:lstStyle/>
          <a:p>
            <a:pPr algn="just">
              <a:buClr>
                <a:srgbClr val="C00000"/>
              </a:buClr>
              <a:buFont typeface="Wingdings" panose="05000000000000000000" pitchFamily="2" charset="2"/>
              <a:buChar char="§"/>
            </a:pPr>
            <a:r>
              <a:rPr lang="es-MX" sz="2600" dirty="0"/>
              <a:t>Contribuir a los principales indicadores estatales y </a:t>
            </a:r>
            <a:r>
              <a:rPr lang="es-MX" sz="2600" dirty="0" smtClean="0"/>
              <a:t>nacionales</a:t>
            </a:r>
          </a:p>
          <a:p>
            <a:pPr algn="just">
              <a:buClr>
                <a:srgbClr val="C00000"/>
              </a:buClr>
              <a:buFont typeface="Wingdings" panose="05000000000000000000" pitchFamily="2" charset="2"/>
              <a:buChar char="§"/>
            </a:pPr>
            <a:endParaRPr lang="es-MX" sz="2600" dirty="0" smtClean="0"/>
          </a:p>
          <a:p>
            <a:pPr algn="just">
              <a:buClr>
                <a:srgbClr val="C00000"/>
              </a:buClr>
              <a:buFont typeface="Wingdings" panose="05000000000000000000" pitchFamily="2" charset="2"/>
              <a:buChar char="§"/>
            </a:pPr>
            <a:r>
              <a:rPr lang="es-MX" sz="2600" dirty="0" smtClean="0"/>
              <a:t>Tener </a:t>
            </a:r>
            <a:r>
              <a:rPr lang="es-MX" sz="2600" dirty="0"/>
              <a:t>presentes y muy claros los criterios de </a:t>
            </a:r>
            <a:r>
              <a:rPr lang="es-MX" sz="2600" dirty="0" smtClean="0"/>
              <a:t>evaluación</a:t>
            </a:r>
          </a:p>
          <a:p>
            <a:pPr algn="just">
              <a:buClr>
                <a:srgbClr val="C00000"/>
              </a:buClr>
              <a:buFont typeface="Wingdings" panose="05000000000000000000" pitchFamily="2" charset="2"/>
              <a:buChar char="§"/>
            </a:pPr>
            <a:endParaRPr lang="es-MX" sz="2600" dirty="0" smtClean="0"/>
          </a:p>
          <a:p>
            <a:pPr algn="just">
              <a:buClr>
                <a:srgbClr val="C00000"/>
              </a:buClr>
              <a:buFont typeface="Wingdings" panose="05000000000000000000" pitchFamily="2" charset="2"/>
              <a:buChar char="§"/>
            </a:pPr>
            <a:r>
              <a:rPr lang="es-MX" sz="2600" dirty="0" smtClean="0"/>
              <a:t>Enviar </a:t>
            </a:r>
            <a:r>
              <a:rPr lang="es-MX" sz="2600" dirty="0"/>
              <a:t>o subir a Web con toda oportunidad su propuesta y la documentación que se solicita (en forma veraz y </a:t>
            </a:r>
            <a:r>
              <a:rPr lang="es-MX" sz="2600" dirty="0" smtClean="0"/>
              <a:t>completa)</a:t>
            </a:r>
          </a:p>
          <a:p>
            <a:pPr algn="just">
              <a:buClr>
                <a:srgbClr val="C00000"/>
              </a:buClr>
              <a:buFont typeface="Wingdings" panose="05000000000000000000" pitchFamily="2" charset="2"/>
              <a:buChar char="§"/>
            </a:pPr>
            <a:endParaRPr lang="es-MX" sz="2600" dirty="0"/>
          </a:p>
          <a:p>
            <a:pPr algn="just">
              <a:buClr>
                <a:srgbClr val="C00000"/>
              </a:buClr>
              <a:buFont typeface="Wingdings" panose="05000000000000000000" pitchFamily="2" charset="2"/>
              <a:buChar char="§"/>
            </a:pPr>
            <a:r>
              <a:rPr lang="es-MX" sz="2600" dirty="0" smtClean="0"/>
              <a:t>Apegarse </a:t>
            </a:r>
            <a:r>
              <a:rPr lang="es-MX" sz="2600" dirty="0"/>
              <a:t>a los Términos de Referencia y/o Bases de las </a:t>
            </a:r>
            <a:r>
              <a:rPr lang="es-MX" sz="2600" dirty="0" smtClean="0"/>
              <a:t>Convocatorias</a:t>
            </a:r>
          </a:p>
          <a:p>
            <a:pPr algn="just">
              <a:buClr>
                <a:srgbClr val="C00000"/>
              </a:buClr>
              <a:buFont typeface="Wingdings" panose="05000000000000000000" pitchFamily="2" charset="2"/>
              <a:buChar char="§"/>
            </a:pPr>
            <a:endParaRPr lang="es-MX" sz="2600" dirty="0"/>
          </a:p>
          <a:p>
            <a:pPr algn="just">
              <a:buClr>
                <a:srgbClr val="C00000"/>
              </a:buClr>
              <a:buFont typeface="Wingdings" panose="05000000000000000000" pitchFamily="2" charset="2"/>
              <a:buChar char="§"/>
            </a:pPr>
            <a:r>
              <a:rPr lang="es-MX" sz="2600" dirty="0" smtClean="0"/>
              <a:t>Recordar </a:t>
            </a:r>
            <a:r>
              <a:rPr lang="es-MX" sz="2600" dirty="0"/>
              <a:t>que en las convocatorias se privilegia la colaboración interinstitucional e interdisciplinaria</a:t>
            </a:r>
          </a:p>
          <a:p>
            <a:endParaRPr lang="es-MX" dirty="0"/>
          </a:p>
        </p:txBody>
      </p:sp>
    </p:spTree>
    <p:extLst>
      <p:ext uri="{BB962C8B-B14F-4D97-AF65-F5344CB8AC3E}">
        <p14:creationId xmlns:p14="http://schemas.microsoft.com/office/powerpoint/2010/main" xmlns="" val="41757771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571612"/>
            <a:ext cx="8229600" cy="1143000"/>
          </a:xfrm>
        </p:spPr>
        <p:txBody>
          <a:bodyPr/>
          <a:lstStyle/>
          <a:p>
            <a:r>
              <a:rPr lang="es-MX" b="1" i="1" dirty="0" smtClean="0">
                <a:solidFill>
                  <a:srgbClr val="C00000"/>
                </a:solidFill>
              </a:rPr>
              <a:t>Tamaño de Empresa</a:t>
            </a:r>
            <a:endParaRPr lang="es-MX" b="1" i="1" dirty="0">
              <a:solidFill>
                <a:srgbClr val="C00000"/>
              </a:solidFill>
            </a:endParaRPr>
          </a:p>
        </p:txBody>
      </p:sp>
      <p:sp>
        <p:nvSpPr>
          <p:cNvPr id="3" name="2 Marcador de contenido"/>
          <p:cNvSpPr>
            <a:spLocks noGrp="1"/>
          </p:cNvSpPr>
          <p:nvPr>
            <p:ph idx="1"/>
          </p:nvPr>
        </p:nvSpPr>
        <p:spPr>
          <a:xfrm>
            <a:off x="428596" y="2500306"/>
            <a:ext cx="8229600" cy="4525963"/>
          </a:xfrm>
        </p:spPr>
        <p:txBody>
          <a:bodyPr/>
          <a:lstStyle/>
          <a:p>
            <a:pPr marL="0" indent="0" algn="just">
              <a:buNone/>
            </a:pPr>
            <a:r>
              <a:rPr lang="es-MX" sz="2000" dirty="0">
                <a:solidFill>
                  <a:srgbClr val="000000"/>
                </a:solidFill>
              </a:rPr>
              <a:t>La </a:t>
            </a:r>
            <a:r>
              <a:rPr lang="es-MX" sz="2000" b="1" dirty="0">
                <a:solidFill>
                  <a:srgbClr val="000000"/>
                </a:solidFill>
              </a:rPr>
              <a:t>estratificación de las empresas </a:t>
            </a:r>
            <a:r>
              <a:rPr lang="es-MX" sz="2000" dirty="0">
                <a:solidFill>
                  <a:srgbClr val="000000"/>
                </a:solidFill>
              </a:rPr>
              <a:t>se hace </a:t>
            </a:r>
            <a:r>
              <a:rPr lang="es-MX" sz="2000" dirty="0"/>
              <a:t>de conformidad con la clasificación emitida por la Secretaría de Economía en el acuerdo que se establecen las micro, pequeñas y medianas empresas siguiendo este criterio:</a:t>
            </a:r>
            <a:endParaRPr lang="es-MX" sz="2000" dirty="0">
              <a:solidFill>
                <a:srgbClr val="000000"/>
              </a:solidFill>
            </a:endParaRPr>
          </a:p>
          <a:p>
            <a:endParaRPr lang="es-MX"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3789040"/>
            <a:ext cx="7920880" cy="2880320"/>
          </a:xfrm>
          <a:prstGeom prst="rect">
            <a:avLst/>
          </a:prstGeom>
        </p:spPr>
      </p:pic>
    </p:spTree>
    <p:extLst>
      <p:ext uri="{BB962C8B-B14F-4D97-AF65-F5344CB8AC3E}">
        <p14:creationId xmlns:p14="http://schemas.microsoft.com/office/powerpoint/2010/main" xmlns="" val="14405214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357562"/>
            <a:ext cx="8229600" cy="1143000"/>
          </a:xfrm>
        </p:spPr>
        <p:txBody>
          <a:bodyPr>
            <a:noAutofit/>
          </a:bodyPr>
          <a:lstStyle/>
          <a:p>
            <a:r>
              <a:rPr lang="es-MX" sz="9600" b="1" i="1" dirty="0">
                <a:solidFill>
                  <a:srgbClr val="C00000"/>
                </a:solidFill>
                <a:effectLst>
                  <a:outerShdw blurRad="38100" dist="38100" dir="2700000" algn="tl">
                    <a:srgbClr val="000000">
                      <a:alpha val="43137"/>
                    </a:srgbClr>
                  </a:outerShdw>
                </a:effectLst>
              </a:rPr>
              <a:t>Sesión </a:t>
            </a:r>
            <a:r>
              <a:rPr lang="es-MX" sz="9600" b="1" i="1" dirty="0" smtClean="0">
                <a:solidFill>
                  <a:srgbClr val="C00000"/>
                </a:solidFill>
                <a:effectLst>
                  <a:outerShdw blurRad="38100" dist="38100" dir="2700000" algn="tl">
                    <a:srgbClr val="000000">
                      <a:alpha val="43137"/>
                    </a:srgbClr>
                  </a:outerShdw>
                </a:effectLst>
              </a:rPr>
              <a:t/>
            </a:r>
            <a:br>
              <a:rPr lang="es-MX" sz="9600" b="1" i="1" dirty="0" smtClean="0">
                <a:solidFill>
                  <a:srgbClr val="C00000"/>
                </a:solidFill>
                <a:effectLst>
                  <a:outerShdw blurRad="38100" dist="38100" dir="2700000" algn="tl">
                    <a:srgbClr val="000000">
                      <a:alpha val="43137"/>
                    </a:srgbClr>
                  </a:outerShdw>
                </a:effectLst>
              </a:rPr>
            </a:br>
            <a:r>
              <a:rPr lang="es-MX" sz="9600" b="1" i="1" dirty="0" smtClean="0">
                <a:solidFill>
                  <a:srgbClr val="C00000"/>
                </a:solidFill>
                <a:effectLst>
                  <a:outerShdw blurRad="38100" dist="38100" dir="2700000" algn="tl">
                    <a:srgbClr val="000000">
                      <a:alpha val="43137"/>
                    </a:srgbClr>
                  </a:outerShdw>
                </a:effectLst>
              </a:rPr>
              <a:t>de </a:t>
            </a:r>
            <a:br>
              <a:rPr lang="es-MX" sz="9600" b="1" i="1" dirty="0" smtClean="0">
                <a:solidFill>
                  <a:srgbClr val="C00000"/>
                </a:solidFill>
                <a:effectLst>
                  <a:outerShdw blurRad="38100" dist="38100" dir="2700000" algn="tl">
                    <a:srgbClr val="000000">
                      <a:alpha val="43137"/>
                    </a:srgbClr>
                  </a:outerShdw>
                </a:effectLst>
              </a:rPr>
            </a:br>
            <a:r>
              <a:rPr lang="es-MX" sz="9600" b="1" i="1" dirty="0" smtClean="0">
                <a:solidFill>
                  <a:srgbClr val="C00000"/>
                </a:solidFill>
                <a:effectLst>
                  <a:outerShdw blurRad="38100" dist="38100" dir="2700000" algn="tl">
                    <a:srgbClr val="000000">
                      <a:alpha val="43137"/>
                    </a:srgbClr>
                  </a:outerShdw>
                </a:effectLst>
              </a:rPr>
              <a:t>Preguntas</a:t>
            </a:r>
            <a:endParaRPr lang="es-MX" sz="96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515380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CuadroTexto"/>
          <p:cNvSpPr txBox="1">
            <a:spLocks noChangeArrowheads="1"/>
          </p:cNvSpPr>
          <p:nvPr/>
        </p:nvSpPr>
        <p:spPr bwMode="auto">
          <a:xfrm>
            <a:off x="2428860" y="2357430"/>
            <a:ext cx="4500562" cy="92333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ES_tradnl" dirty="0" smtClean="0">
                <a:latin typeface="+mj-lt"/>
              </a:rPr>
              <a:t>Mtra. Melissa Ornelas Reynoso</a:t>
            </a:r>
          </a:p>
          <a:p>
            <a:pPr algn="ctr">
              <a:defRPr/>
            </a:pPr>
            <a:r>
              <a:rPr lang="es-ES_tradnl" b="1" dirty="0" smtClean="0">
                <a:latin typeface="+mj-lt"/>
              </a:rPr>
              <a:t>Directora de Gestión de Proyectos</a:t>
            </a:r>
          </a:p>
          <a:p>
            <a:pPr algn="ctr">
              <a:defRPr/>
            </a:pPr>
            <a:r>
              <a:rPr lang="es-ES_tradnl" dirty="0" smtClean="0">
                <a:latin typeface="+mj-lt"/>
                <a:hlinkClick r:id="rId2"/>
              </a:rPr>
              <a:t>melissa.ornelas@jalisco.gob.mx</a:t>
            </a:r>
            <a:endParaRPr lang="es-ES_tradnl" dirty="0">
              <a:latin typeface="+mj-lt"/>
            </a:endParaRPr>
          </a:p>
        </p:txBody>
      </p:sp>
      <p:sp>
        <p:nvSpPr>
          <p:cNvPr id="5" name="9 CuadroTexto"/>
          <p:cNvSpPr txBox="1">
            <a:spLocks noChangeArrowheads="1"/>
          </p:cNvSpPr>
          <p:nvPr/>
        </p:nvSpPr>
        <p:spPr bwMode="auto">
          <a:xfrm>
            <a:off x="2481263" y="295275"/>
            <a:ext cx="4429125" cy="708025"/>
          </a:xfrm>
          <a:prstGeom prst="rect">
            <a:avLst/>
          </a:prstGeom>
          <a:noFill/>
          <a:ln w="9525">
            <a:noFill/>
            <a:miter lim="800000"/>
            <a:headEnd/>
            <a:tailEnd/>
          </a:ln>
        </p:spPr>
        <p:txBody>
          <a:bodyPr>
            <a:spAutoFit/>
          </a:bodyPr>
          <a:lstStyle/>
          <a:p>
            <a:pPr algn="ctr"/>
            <a:endParaRPr lang="es-ES_tradnl" sz="4000" dirty="0">
              <a:solidFill>
                <a:srgbClr val="800000"/>
              </a:solidFill>
              <a:latin typeface="Calibri" pitchFamily="34" charset="0"/>
              <a:cs typeface="Arial" pitchFamily="34" charset="0"/>
            </a:endParaRPr>
          </a:p>
        </p:txBody>
      </p:sp>
      <p:sp>
        <p:nvSpPr>
          <p:cNvPr id="7" name="9 CuadroTexto"/>
          <p:cNvSpPr txBox="1">
            <a:spLocks noChangeArrowheads="1"/>
          </p:cNvSpPr>
          <p:nvPr/>
        </p:nvSpPr>
        <p:spPr bwMode="auto">
          <a:xfrm>
            <a:off x="285720" y="3286124"/>
            <a:ext cx="3861361" cy="92333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s-ES_tradnl" dirty="0" smtClean="0">
                <a:latin typeface="+mj-lt"/>
              </a:rPr>
              <a:t>Lic. Adriana Díaz Lira</a:t>
            </a:r>
          </a:p>
          <a:p>
            <a:pPr algn="ctr">
              <a:defRPr/>
            </a:pPr>
            <a:r>
              <a:rPr lang="es-MX" dirty="0" err="1" smtClean="0">
                <a:latin typeface="+mj-lt"/>
                <a:hlinkClick r:id="rId3"/>
              </a:rPr>
              <a:t>adriana.diaz</a:t>
            </a:r>
            <a:r>
              <a:rPr lang="es-ES_tradnl" dirty="0" smtClean="0">
                <a:latin typeface="+mj-lt"/>
                <a:hlinkClick r:id="rId3"/>
              </a:rPr>
              <a:t>@coecytjal.org.mx</a:t>
            </a:r>
            <a:endParaRPr lang="es-ES_tradnl" dirty="0" smtClean="0">
              <a:latin typeface="+mj-lt"/>
            </a:endParaRPr>
          </a:p>
          <a:p>
            <a:pPr algn="ctr">
              <a:defRPr/>
            </a:pPr>
            <a:r>
              <a:rPr lang="es-ES_tradnl" dirty="0" smtClean="0">
                <a:latin typeface="+mj-lt"/>
              </a:rPr>
              <a:t>Ext. </a:t>
            </a:r>
            <a:r>
              <a:rPr lang="es-ES_tradnl" dirty="0" smtClean="0">
                <a:latin typeface="+mn-lt"/>
              </a:rPr>
              <a:t>52253</a:t>
            </a:r>
          </a:p>
        </p:txBody>
      </p:sp>
      <p:sp>
        <p:nvSpPr>
          <p:cNvPr id="9" name="8 Rectángulo"/>
          <p:cNvSpPr/>
          <p:nvPr/>
        </p:nvSpPr>
        <p:spPr>
          <a:xfrm>
            <a:off x="5835424" y="4143380"/>
            <a:ext cx="3308576" cy="923330"/>
          </a:xfrm>
          <a:prstGeom prst="rect">
            <a:avLst/>
          </a:prstGeom>
        </p:spPr>
        <p:txBody>
          <a:bodyPr wrap="square">
            <a:spAutoFit/>
          </a:bodyPr>
          <a:lstStyle/>
          <a:p>
            <a:pPr algn="ctr">
              <a:defRPr/>
            </a:pPr>
            <a:r>
              <a:rPr lang="es-ES" dirty="0">
                <a:latin typeface="+mj-lt"/>
                <a:cs typeface="Arial" charset="0"/>
              </a:rPr>
              <a:t>Ing. David Valle Milanés</a:t>
            </a:r>
          </a:p>
          <a:p>
            <a:pPr algn="ctr">
              <a:defRPr/>
            </a:pPr>
            <a:r>
              <a:rPr lang="es-ES" dirty="0" smtClean="0">
                <a:latin typeface="+mj-lt"/>
                <a:cs typeface="Arial" charset="0"/>
                <a:hlinkClick r:id="rId4"/>
              </a:rPr>
              <a:t>david.valle@coecytjal.org.mx</a:t>
            </a:r>
            <a:endParaRPr lang="es-ES" dirty="0" smtClean="0">
              <a:latin typeface="+mj-lt"/>
              <a:cs typeface="Arial" charset="0"/>
            </a:endParaRPr>
          </a:p>
          <a:p>
            <a:pPr algn="ctr">
              <a:defRPr/>
            </a:pPr>
            <a:r>
              <a:rPr lang="es-ES_tradnl" dirty="0">
                <a:latin typeface="+mj-lt"/>
                <a:cs typeface="Arial" charset="0"/>
              </a:rPr>
              <a:t>Ext. </a:t>
            </a:r>
            <a:r>
              <a:rPr lang="es-ES_tradnl" dirty="0" smtClean="0">
                <a:cs typeface="Arial" charset="0"/>
              </a:rPr>
              <a:t>52251</a:t>
            </a:r>
            <a:endParaRPr lang="es-ES" dirty="0">
              <a:cs typeface="Arial" charset="0"/>
            </a:endParaRPr>
          </a:p>
        </p:txBody>
      </p:sp>
      <p:sp>
        <p:nvSpPr>
          <p:cNvPr id="10" name="16 Rectángulo"/>
          <p:cNvSpPr>
            <a:spLocks noChangeArrowheads="1"/>
          </p:cNvSpPr>
          <p:nvPr/>
        </p:nvSpPr>
        <p:spPr bwMode="auto">
          <a:xfrm>
            <a:off x="285720" y="5257562"/>
            <a:ext cx="8505188" cy="1600438"/>
          </a:xfrm>
          <a:prstGeom prst="rect">
            <a:avLst/>
          </a:prstGeom>
          <a:noFill/>
          <a:ln w="9525">
            <a:noFill/>
            <a:miter lim="800000"/>
            <a:headEnd/>
            <a:tailEnd/>
          </a:ln>
        </p:spPr>
        <p:txBody>
          <a:bodyPr wrap="square">
            <a:spAutoFit/>
          </a:bodyPr>
          <a:lstStyle/>
          <a:p>
            <a:r>
              <a:rPr lang="es-MX" sz="1400" b="1" dirty="0" smtClean="0">
                <a:latin typeface="+mj-lt"/>
              </a:rPr>
              <a:t>Oficialía de Partes </a:t>
            </a:r>
          </a:p>
          <a:p>
            <a:endParaRPr lang="es-MX" sz="1400" b="1" dirty="0" smtClean="0">
              <a:latin typeface="+mj-lt"/>
            </a:endParaRPr>
          </a:p>
          <a:p>
            <a:r>
              <a:rPr lang="es-MX" sz="1400" dirty="0" smtClean="0">
                <a:latin typeface="+mj-lt"/>
              </a:rPr>
              <a:t>López Cotilla </a:t>
            </a:r>
            <a:r>
              <a:rPr lang="es-MX" sz="1400" dirty="0" smtClean="0"/>
              <a:t>1505</a:t>
            </a:r>
            <a:r>
              <a:rPr lang="es-MX" sz="1400" dirty="0" smtClean="0">
                <a:latin typeface="+mj-lt"/>
              </a:rPr>
              <a:t>, Col. Americana, C.P. </a:t>
            </a:r>
            <a:r>
              <a:rPr lang="es-MX" sz="1400" dirty="0" smtClean="0"/>
              <a:t>44140</a:t>
            </a:r>
            <a:r>
              <a:rPr lang="es-MX" sz="1400" dirty="0" smtClean="0">
                <a:latin typeface="+mj-lt"/>
              </a:rPr>
              <a:t>, Guadalajara, Jalisco. México. </a:t>
            </a:r>
          </a:p>
          <a:p>
            <a:endParaRPr lang="es-MX" sz="1400" dirty="0">
              <a:latin typeface="+mj-lt"/>
            </a:endParaRPr>
          </a:p>
          <a:p>
            <a:r>
              <a:rPr lang="es-MX" sz="1400" b="1" dirty="0" smtClean="0">
                <a:latin typeface="+mj-lt"/>
              </a:rPr>
              <a:t>Oficina 2 –  Área de Gestión de Proyectos</a:t>
            </a:r>
            <a:endParaRPr lang="es-MX" sz="1400" b="1" dirty="0">
              <a:latin typeface="+mj-lt"/>
            </a:endParaRPr>
          </a:p>
          <a:p>
            <a:r>
              <a:rPr lang="es-MX" sz="1400" dirty="0" smtClean="0">
                <a:latin typeface="+mj-lt"/>
              </a:rPr>
              <a:t>Edificio </a:t>
            </a:r>
            <a:r>
              <a:rPr lang="es-MX" sz="1400" dirty="0">
                <a:latin typeface="+mj-lt"/>
              </a:rPr>
              <a:t>MIND, ubicado en Av. Faro </a:t>
            </a:r>
            <a:r>
              <a:rPr lang="es-MX" sz="1400" dirty="0"/>
              <a:t>2350</a:t>
            </a:r>
            <a:r>
              <a:rPr lang="es-MX" sz="1400" dirty="0">
                <a:latin typeface="+mj-lt"/>
              </a:rPr>
              <a:t>, Col. Verde Valle, Municipio de Guadalajara, C.P. </a:t>
            </a:r>
            <a:r>
              <a:rPr lang="es-MX" sz="1400" dirty="0"/>
              <a:t>44550</a:t>
            </a:r>
            <a:r>
              <a:rPr lang="es-MX" sz="1400" dirty="0">
                <a:latin typeface="+mj-lt"/>
              </a:rPr>
              <a:t> (costado oriente de la Expo Guadalajara)</a:t>
            </a:r>
          </a:p>
        </p:txBody>
      </p:sp>
      <p:sp>
        <p:nvSpPr>
          <p:cNvPr id="12" name="8 Rectángulo"/>
          <p:cNvSpPr/>
          <p:nvPr/>
        </p:nvSpPr>
        <p:spPr>
          <a:xfrm>
            <a:off x="5643570" y="3286124"/>
            <a:ext cx="3308576" cy="923330"/>
          </a:xfrm>
          <a:prstGeom prst="rect">
            <a:avLst/>
          </a:prstGeom>
        </p:spPr>
        <p:txBody>
          <a:bodyPr wrap="square">
            <a:spAutoFit/>
          </a:bodyPr>
          <a:lstStyle/>
          <a:p>
            <a:pPr algn="ctr">
              <a:defRPr/>
            </a:pPr>
            <a:r>
              <a:rPr lang="es-ES" dirty="0">
                <a:latin typeface="+mj-lt"/>
                <a:cs typeface="Arial" charset="0"/>
              </a:rPr>
              <a:t>Ing. </a:t>
            </a:r>
            <a:r>
              <a:rPr lang="es-ES" dirty="0" smtClean="0">
                <a:latin typeface="+mj-lt"/>
                <a:cs typeface="Arial" charset="0"/>
              </a:rPr>
              <a:t>Job </a:t>
            </a:r>
            <a:r>
              <a:rPr lang="es-ES" dirty="0" err="1" smtClean="0">
                <a:latin typeface="+mj-lt"/>
                <a:cs typeface="Arial" charset="0"/>
              </a:rPr>
              <a:t>Sael</a:t>
            </a:r>
            <a:r>
              <a:rPr lang="es-ES" dirty="0" smtClean="0">
                <a:latin typeface="+mj-lt"/>
                <a:cs typeface="Arial" charset="0"/>
              </a:rPr>
              <a:t> Torres Tejeda</a:t>
            </a:r>
            <a:endParaRPr lang="es-ES" dirty="0">
              <a:latin typeface="+mj-lt"/>
              <a:cs typeface="Arial" charset="0"/>
            </a:endParaRPr>
          </a:p>
          <a:p>
            <a:pPr algn="ctr">
              <a:defRPr/>
            </a:pPr>
            <a:r>
              <a:rPr lang="en-US" dirty="0">
                <a:latin typeface="+mj-lt"/>
                <a:cs typeface="Arial" charset="0"/>
                <a:hlinkClick r:id="rId5"/>
              </a:rPr>
              <a:t>j</a:t>
            </a:r>
            <a:r>
              <a:rPr lang="es-ES" dirty="0" smtClean="0">
                <a:latin typeface="+mj-lt"/>
                <a:cs typeface="Arial" charset="0"/>
                <a:hlinkClick r:id="rId5"/>
              </a:rPr>
              <a:t>ob.torres@coecytjal.org.mx</a:t>
            </a:r>
            <a:endParaRPr lang="es-ES" dirty="0" smtClean="0">
              <a:latin typeface="+mj-lt"/>
              <a:cs typeface="Arial" charset="0"/>
            </a:endParaRPr>
          </a:p>
          <a:p>
            <a:pPr algn="ctr">
              <a:defRPr/>
            </a:pPr>
            <a:r>
              <a:rPr lang="es-ES_tradnl" dirty="0">
                <a:latin typeface="+mj-lt"/>
                <a:cs typeface="Arial" charset="0"/>
              </a:rPr>
              <a:t>Ext. </a:t>
            </a:r>
            <a:r>
              <a:rPr lang="es-ES_tradnl" dirty="0">
                <a:cs typeface="Arial" charset="0"/>
              </a:rPr>
              <a:t>52253</a:t>
            </a:r>
            <a:endParaRPr lang="es-ES" dirty="0">
              <a:cs typeface="Arial" charset="0"/>
            </a:endParaRPr>
          </a:p>
        </p:txBody>
      </p:sp>
      <p:grpSp>
        <p:nvGrpSpPr>
          <p:cNvPr id="13" name="Group 12"/>
          <p:cNvGrpSpPr/>
          <p:nvPr/>
        </p:nvGrpSpPr>
        <p:grpSpPr>
          <a:xfrm>
            <a:off x="298947" y="1309582"/>
            <a:ext cx="8683659" cy="776536"/>
            <a:chOff x="179524" y="1296150"/>
            <a:chExt cx="8683659" cy="6497142"/>
          </a:xfrm>
        </p:grpSpPr>
        <p:sp>
          <p:nvSpPr>
            <p:cNvPr id="14" name="Rectangle 13"/>
            <p:cNvSpPr/>
            <p:nvPr/>
          </p:nvSpPr>
          <p:spPr>
            <a:xfrm>
              <a:off x="179524" y="1296150"/>
              <a:ext cx="8625448" cy="25116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237735" y="5281638"/>
              <a:ext cx="8625448" cy="25116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s-MX" sz="3200" b="1" kern="1200" dirty="0" smtClean="0">
                  <a:solidFill>
                    <a:srgbClr val="C00000"/>
                  </a:solidFill>
                  <a:effectLst>
                    <a:outerShdw blurRad="38100" dist="38100" dir="2700000" algn="tl">
                      <a:srgbClr val="000000">
                        <a:alpha val="43137"/>
                      </a:srgbClr>
                    </a:outerShdw>
                  </a:effectLst>
                </a:rPr>
                <a:t>¡GRACIAS!</a:t>
              </a:r>
              <a:endParaRPr lang="es-MX" sz="2800" b="1" kern="1200" dirty="0" smtClean="0">
                <a:solidFill>
                  <a:srgbClr val="C00000"/>
                </a:solidFill>
                <a:effectLst>
                  <a:outerShdw blurRad="38100" dist="38100" dir="2700000" algn="tl">
                    <a:srgbClr val="000000">
                      <a:alpha val="43137"/>
                    </a:srgbClr>
                  </a:outerShdw>
                </a:effectLst>
              </a:endParaRPr>
            </a:p>
            <a:p>
              <a:pPr lvl="0" algn="l" defTabSz="1422400">
                <a:lnSpc>
                  <a:spcPct val="90000"/>
                </a:lnSpc>
                <a:spcBef>
                  <a:spcPct val="0"/>
                </a:spcBef>
                <a:spcAft>
                  <a:spcPct val="35000"/>
                </a:spcAft>
              </a:pPr>
              <a:endParaRPr lang="es-MX" sz="3200" b="1" kern="1200" dirty="0">
                <a:solidFill>
                  <a:schemeClr val="tx1">
                    <a:lumMod val="75000"/>
                    <a:lumOff val="25000"/>
                  </a:schemeClr>
                </a:solidFill>
                <a:effectLst>
                  <a:outerShdw blurRad="38100" dist="38100" dir="2700000" algn="tl">
                    <a:srgbClr val="000000">
                      <a:alpha val="43137"/>
                    </a:srgbClr>
                  </a:outerShdw>
                </a:effectLst>
              </a:endParaRPr>
            </a:p>
          </p:txBody>
        </p:sp>
      </p:grpSp>
      <p:sp>
        <p:nvSpPr>
          <p:cNvPr id="2" name="1 CuadroTexto"/>
          <p:cNvSpPr txBox="1"/>
          <p:nvPr/>
        </p:nvSpPr>
        <p:spPr>
          <a:xfrm>
            <a:off x="126059" y="6488668"/>
            <a:ext cx="3812582" cy="369332"/>
          </a:xfrm>
          <a:prstGeom prst="rect">
            <a:avLst/>
          </a:prstGeom>
          <a:noFill/>
        </p:spPr>
        <p:txBody>
          <a:bodyPr wrap="none" rtlCol="0">
            <a:spAutoFit/>
          </a:bodyPr>
          <a:lstStyle/>
          <a:p>
            <a:r>
              <a:rPr lang="es-MX" dirty="0" smtClean="0">
                <a:solidFill>
                  <a:schemeClr val="bg1"/>
                </a:solidFill>
              </a:rPr>
              <a:t>Tels. (33)  3678-2000  y (33) 15432800 </a:t>
            </a:r>
            <a:endParaRPr lang="es-MX" dirty="0">
              <a:solidFill>
                <a:schemeClr val="bg1"/>
              </a:solidFill>
            </a:endParaRPr>
          </a:p>
        </p:txBody>
      </p:sp>
      <p:sp>
        <p:nvSpPr>
          <p:cNvPr id="16" name="15 Rectángulo"/>
          <p:cNvSpPr/>
          <p:nvPr/>
        </p:nvSpPr>
        <p:spPr>
          <a:xfrm>
            <a:off x="285720" y="4214818"/>
            <a:ext cx="3844427" cy="923330"/>
          </a:xfrm>
          <a:prstGeom prst="rect">
            <a:avLst/>
          </a:prstGeom>
        </p:spPr>
        <p:txBody>
          <a:bodyPr wrap="square">
            <a:spAutoFit/>
          </a:bodyPr>
          <a:lstStyle/>
          <a:p>
            <a:pPr algn="ctr">
              <a:defRPr/>
            </a:pPr>
            <a:r>
              <a:rPr lang="es-ES" dirty="0" smtClean="0">
                <a:latin typeface="+mj-lt"/>
                <a:cs typeface="Arial" charset="0"/>
              </a:rPr>
              <a:t>Lic. Manuel de la Torre Dávalos</a:t>
            </a:r>
            <a:endParaRPr lang="es-ES" dirty="0">
              <a:latin typeface="+mj-lt"/>
              <a:cs typeface="Arial" charset="0"/>
            </a:endParaRPr>
          </a:p>
          <a:p>
            <a:pPr algn="ctr">
              <a:defRPr/>
            </a:pPr>
            <a:r>
              <a:rPr lang="es-ES" dirty="0" smtClean="0">
                <a:latin typeface="+mj-lt"/>
                <a:cs typeface="Arial" charset="0"/>
                <a:hlinkClick r:id="rId6"/>
              </a:rPr>
              <a:t>manuel.delatorre@coecytjal.org.mx</a:t>
            </a:r>
            <a:endParaRPr lang="es-ES" dirty="0" smtClean="0">
              <a:latin typeface="+mj-lt"/>
              <a:cs typeface="Arial" charset="0"/>
            </a:endParaRPr>
          </a:p>
          <a:p>
            <a:pPr algn="ctr">
              <a:defRPr/>
            </a:pPr>
            <a:r>
              <a:rPr lang="es-ES_tradnl" dirty="0">
                <a:latin typeface="+mj-lt"/>
                <a:cs typeface="Arial" charset="0"/>
              </a:rPr>
              <a:t>Ext. </a:t>
            </a:r>
            <a:r>
              <a:rPr lang="es-ES_tradnl" dirty="0" smtClean="0">
                <a:cs typeface="Arial" charset="0"/>
              </a:rPr>
              <a:t>55162</a:t>
            </a:r>
            <a:endParaRPr lang="es-ES" dirty="0">
              <a:cs typeface="Arial" charset="0"/>
            </a:endParaRPr>
          </a:p>
        </p:txBody>
      </p:sp>
    </p:spTree>
    <p:extLst>
      <p:ext uri="{BB962C8B-B14F-4D97-AF65-F5344CB8AC3E}">
        <p14:creationId xmlns:p14="http://schemas.microsoft.com/office/powerpoint/2010/main" xmlns="" val="2849616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643050"/>
            <a:ext cx="8229600" cy="1143000"/>
          </a:xfrm>
        </p:spPr>
        <p:txBody>
          <a:bodyPr>
            <a:normAutofit/>
          </a:bodyPr>
          <a:lstStyle/>
          <a:p>
            <a:pPr algn="l"/>
            <a:r>
              <a:rPr lang="es-ES" b="1" dirty="0" smtClean="0">
                <a:solidFill>
                  <a:srgbClr val="820000"/>
                </a:solidFill>
              </a:rPr>
              <a:t>Calendario de la Convocatoria:</a:t>
            </a:r>
            <a:endParaRPr lang="es-MX" dirty="0"/>
          </a:p>
        </p:txBody>
      </p:sp>
      <p:sp>
        <p:nvSpPr>
          <p:cNvPr id="3" name="2 Marcador de contenido"/>
          <p:cNvSpPr>
            <a:spLocks noGrp="1"/>
          </p:cNvSpPr>
          <p:nvPr>
            <p:ph idx="1"/>
          </p:nvPr>
        </p:nvSpPr>
        <p:spPr>
          <a:xfrm>
            <a:off x="428596" y="2714620"/>
            <a:ext cx="8229600" cy="4525963"/>
          </a:xfrm>
        </p:spPr>
        <p:txBody>
          <a:bodyPr/>
          <a:lstStyle/>
          <a:p>
            <a:pPr algn="just">
              <a:buNone/>
            </a:pPr>
            <a:r>
              <a:rPr lang="es-ES" dirty="0" smtClean="0">
                <a:solidFill>
                  <a:schemeClr val="bg1">
                    <a:lumMod val="50000"/>
                  </a:schemeClr>
                </a:solidFill>
              </a:rPr>
              <a:t>Convocatoria Estatal: </a:t>
            </a:r>
          </a:p>
          <a:p>
            <a:pPr algn="just">
              <a:buNone/>
            </a:pPr>
            <a:r>
              <a:rPr lang="es-ES" b="1" dirty="0" smtClean="0"/>
              <a:t>Periodo aproximado marzo a julio 2016</a:t>
            </a:r>
            <a:endParaRPr lang="es-ES" b="1" dirty="0" smtClean="0">
              <a:solidFill>
                <a:srgbClr val="FF0000"/>
              </a:solidFill>
            </a:endParaRPr>
          </a:p>
          <a:p>
            <a:endParaRPr lang="es-MX" dirty="0"/>
          </a:p>
        </p:txBody>
      </p:sp>
      <p:graphicFrame>
        <p:nvGraphicFramePr>
          <p:cNvPr id="5" name="4 Diagrama"/>
          <p:cNvGraphicFramePr/>
          <p:nvPr>
            <p:extLst>
              <p:ext uri="{D42A27DB-BD31-4B8C-83A1-F6EECF244321}">
                <p14:modId xmlns:p14="http://schemas.microsoft.com/office/powerpoint/2010/main" xmlns="" val="3467056390"/>
              </p:ext>
            </p:extLst>
          </p:nvPr>
        </p:nvGraphicFramePr>
        <p:xfrm>
          <a:off x="2428860" y="4071942"/>
          <a:ext cx="4704184"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547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orbe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TotalTime>
  <Words>4744</Words>
  <Application>Microsoft Office PowerPoint</Application>
  <PresentationFormat>Presentación en pantalla (4:3)</PresentationFormat>
  <Paragraphs>1109</Paragraphs>
  <Slides>84</Slides>
  <Notes>1</Notes>
  <HiddenSlides>0</HiddenSlides>
  <MMClips>0</MMClips>
  <ScaleCrop>false</ScaleCrop>
  <HeadingPairs>
    <vt:vector size="4" baseType="variant">
      <vt:variant>
        <vt:lpstr>Tema</vt:lpstr>
      </vt:variant>
      <vt:variant>
        <vt:i4>1</vt:i4>
      </vt:variant>
      <vt:variant>
        <vt:lpstr>Títulos de diapositiva</vt:lpstr>
      </vt:variant>
      <vt:variant>
        <vt:i4>84</vt:i4>
      </vt:variant>
    </vt:vector>
  </HeadingPairs>
  <TitlesOfParts>
    <vt:vector size="85" baseType="lpstr">
      <vt:lpstr>Tema de Office</vt:lpstr>
      <vt:lpstr>SESIÓN INFORMATIVA</vt:lpstr>
      <vt:lpstr>CONTENIDO</vt:lpstr>
      <vt:lpstr>¿Qué es el COECyTJAL?</vt:lpstr>
      <vt:lpstr>Secretaría de Innovación, Ciencia y Tecnología</vt:lpstr>
      <vt:lpstr>Estructura SICyT</vt:lpstr>
      <vt:lpstr>PROGRAMAS Y FONDOS DE APOYO</vt:lpstr>
      <vt:lpstr>Programa para el Desarrollo de la Industria del Software   PROSOFT 3.0</vt:lpstr>
      <vt:lpstr>Objetivo</vt:lpstr>
      <vt:lpstr>Calendario de la Convocatoria:</vt:lpstr>
      <vt:lpstr>Diapositiva 10</vt:lpstr>
      <vt:lpstr>Población Objetivo de TI:</vt:lpstr>
      <vt:lpstr>Conceptos de Apoyo:</vt:lpstr>
      <vt:lpstr>Las reglas de Operación 2016 se encuentran en la página:</vt:lpstr>
      <vt:lpstr>Programa de Estímulos a la Innovación  PEI 2016</vt:lpstr>
      <vt:lpstr>Diapositiva 15</vt:lpstr>
      <vt:lpstr>¿A quien convoca el PEI?</vt:lpstr>
      <vt:lpstr>Modalidades del PEI</vt:lpstr>
      <vt:lpstr>Proceso de Innovación</vt:lpstr>
      <vt:lpstr>Diapositiva 19</vt:lpstr>
      <vt:lpstr>Diapositiva 20</vt:lpstr>
      <vt:lpstr>Fechas Tentativas</vt:lpstr>
      <vt:lpstr>Programa de Incorporación de Jóvenes Jaliscienses con grado de maestría o doctorado PROTALENTO</vt:lpstr>
      <vt:lpstr>Objetivo</vt:lpstr>
      <vt:lpstr>Diapositiva 24</vt:lpstr>
      <vt:lpstr>Fechas Tentativas</vt:lpstr>
      <vt:lpstr>Programa de Apoyo a la Incubación de Empresas de Tecnologías de Información y Comunicación INCUBATIC</vt:lpstr>
      <vt:lpstr>Diapositiva 27</vt:lpstr>
      <vt:lpstr>Apoyos y Montos:</vt:lpstr>
      <vt:lpstr>Diapositiva 29</vt:lpstr>
      <vt:lpstr>Programa para el Desarrollo de Prototipos PRODEPRO 2016</vt:lpstr>
      <vt:lpstr>Convoca:</vt:lpstr>
      <vt:lpstr>Modalidades</vt:lpstr>
      <vt:lpstr>Calendario de la Convocatoria:</vt:lpstr>
      <vt:lpstr>Talleres de Capacitación a Postulantes</vt:lpstr>
      <vt:lpstr>Programa de Difusión y Divulgación de la Ciencia, Tecnología e Innovación D&amp;D</vt:lpstr>
      <vt:lpstr>Objetivos</vt:lpstr>
      <vt:lpstr>Sujeto de Apoyo</vt:lpstr>
      <vt:lpstr>Modalidades</vt:lpstr>
      <vt:lpstr>Montos de Apoyo </vt:lpstr>
      <vt:lpstr>Calendario de la Convocatoria:</vt:lpstr>
      <vt:lpstr>Talleres de Capacitación a Postulantes</vt:lpstr>
      <vt:lpstr>Programa de Fomento a la Propiedad Intelectual  PROPIN 2016</vt:lpstr>
      <vt:lpstr>Diapositiva 43</vt:lpstr>
      <vt:lpstr>Partidas Financiables</vt:lpstr>
      <vt:lpstr>Calendario de la Convocatoria:</vt:lpstr>
      <vt:lpstr>Talleres de Capacitación a Postulantes</vt:lpstr>
      <vt:lpstr>Programa de Cluster's de Ciencia, Tecnología e Innovación  CLUSTERS</vt:lpstr>
      <vt:lpstr>Objetivo</vt:lpstr>
      <vt:lpstr>Diapositiva 49</vt:lpstr>
      <vt:lpstr>Modalidades de Apoyo</vt:lpstr>
      <vt:lpstr>Calendario de la Convocatoria:</vt:lpstr>
      <vt:lpstr>PROGRAMA DE DESARROLLO DE APLICACIONES MÓVILES CON ALTO IMPACTO SOCIAL Y AMBIENTAL JALISCO 2015 APPS</vt:lpstr>
      <vt:lpstr>Diapositiva 53</vt:lpstr>
      <vt:lpstr>Diapositiva 54</vt:lpstr>
      <vt:lpstr>Diapositiva 55</vt:lpstr>
      <vt:lpstr>Diapositiva 56</vt:lpstr>
      <vt:lpstr>Calendario de la Convocatoria:</vt:lpstr>
      <vt:lpstr>Talleres de Capacitación a Postulantes</vt:lpstr>
      <vt:lpstr>Programa de Comercialización de Investigación y Desarrollo  Alberta - Jalisco</vt:lpstr>
      <vt:lpstr>Diapositiva 60</vt:lpstr>
      <vt:lpstr>Diapositiva 61</vt:lpstr>
      <vt:lpstr>Calendario de la Convocatoria:</vt:lpstr>
      <vt:lpstr>Fondos Regionales  FORDECyT</vt:lpstr>
      <vt:lpstr>Diapositiva 64</vt:lpstr>
      <vt:lpstr>Fondos Sectoriales CONACyT – Secretarías Federales FONDOS SECTORIALES</vt:lpstr>
      <vt:lpstr>Diapositiva 66</vt:lpstr>
      <vt:lpstr>¿A quién van dirigidos ? </vt:lpstr>
      <vt:lpstr>Fondos Mixtos CONACyT – Gobierno del Estado de Jalisco.  FOMIX</vt:lpstr>
      <vt:lpstr>Diapositiva 69</vt:lpstr>
      <vt:lpstr>Diapositiva 70</vt:lpstr>
      <vt:lpstr>Diapositiva 71</vt:lpstr>
      <vt:lpstr>BECAS CONACYT- GOBIERNO DEL ESTADO DE JALISCO </vt:lpstr>
      <vt:lpstr>Objetivos</vt:lpstr>
      <vt:lpstr>Montos de Apoyo</vt:lpstr>
      <vt:lpstr>Calendario de la Convocatoria:</vt:lpstr>
      <vt:lpstr>Presentación de las Propuestas </vt:lpstr>
      <vt:lpstr>1. Proceso para Registrarse como Sujeto de Apoyo</vt:lpstr>
      <vt:lpstr>2. Proceso para Registrar Propuesta de Proyecto</vt:lpstr>
      <vt:lpstr>Recomendaciones</vt:lpstr>
      <vt:lpstr>Diapositiva 80</vt:lpstr>
      <vt:lpstr>Diapositiva 81</vt:lpstr>
      <vt:lpstr>Tamaño de Empresa</vt:lpstr>
      <vt:lpstr>Sesión  de  Preguntas</vt:lpstr>
      <vt:lpstr>Diapositiva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gestion</dc:creator>
  <cp:lastModifiedBy>Jairo</cp:lastModifiedBy>
  <cp:revision>60</cp:revision>
  <dcterms:created xsi:type="dcterms:W3CDTF">2016-01-25T17:50:56Z</dcterms:created>
  <dcterms:modified xsi:type="dcterms:W3CDTF">2016-02-19T19:15:27Z</dcterms:modified>
</cp:coreProperties>
</file>