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82" r:id="rId2"/>
    <p:sldId id="257" r:id="rId3"/>
    <p:sldId id="397" r:id="rId4"/>
    <p:sldId id="415" r:id="rId5"/>
    <p:sldId id="398" r:id="rId6"/>
    <p:sldId id="390" r:id="rId7"/>
    <p:sldId id="401" r:id="rId8"/>
    <p:sldId id="391" r:id="rId9"/>
    <p:sldId id="402" r:id="rId10"/>
    <p:sldId id="404" r:id="rId11"/>
    <p:sldId id="412" r:id="rId12"/>
    <p:sldId id="407" r:id="rId13"/>
    <p:sldId id="408" r:id="rId14"/>
    <p:sldId id="417" r:id="rId15"/>
    <p:sldId id="418" r:id="rId16"/>
    <p:sldId id="419" r:id="rId17"/>
    <p:sldId id="420" r:id="rId18"/>
    <p:sldId id="421" r:id="rId19"/>
    <p:sldId id="422" r:id="rId20"/>
    <p:sldId id="423" r:id="rId21"/>
    <p:sldId id="424" r:id="rId22"/>
    <p:sldId id="425" r:id="rId23"/>
    <p:sldId id="406" r:id="rId24"/>
    <p:sldId id="416" r:id="rId25"/>
    <p:sldId id="302" r:id="rId26"/>
  </p:sldIdLst>
  <p:sldSz cx="9144000" cy="6858000" type="screen4x3"/>
  <p:notesSz cx="6858000" cy="910748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2372"/>
    <a:srgbClr val="080D43"/>
    <a:srgbClr val="EAEAEA"/>
    <a:srgbClr val="333399"/>
    <a:srgbClr val="FFFF00"/>
    <a:srgbClr val="00FF00"/>
    <a:srgbClr val="0099CC"/>
    <a:srgbClr val="9900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786"/>
      </p:cViewPr>
      <p:guideLst>
        <p:guide orient="horz" pos="1091"/>
        <p:guide pos="235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1524" y="-84"/>
      </p:cViewPr>
      <p:guideLst>
        <p:guide orient="horz" pos="2868"/>
        <p:guide pos="2160"/>
      </p:guideLst>
    </p:cSldViewPr>
  </p:notesViewPr>
  <p:gridSpacing cx="184343675" cy="18434367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45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51875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45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51875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A9C5D4-21F4-4490-A1E7-15478425834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680900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82625"/>
            <a:ext cx="4554538" cy="3416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25938"/>
            <a:ext cx="5029200" cy="409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51875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51875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C62168-3A08-46D4-A422-5C119101B62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6543967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5423B7-4D65-4909-94DE-A7C757EDA545}" type="slidenum">
              <a:rPr lang="es-ES"/>
              <a:pPr/>
              <a:t>2</a:t>
            </a:fld>
            <a:endParaRPr lang="es-E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>
              <a:latin typeface="Times New Roman" pitchFamily="18" charset="0"/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AA45A7-1202-481B-B5EA-5960DBFA5ED2}" type="slidenum">
              <a:rPr lang="es-ES"/>
              <a:pPr/>
              <a:t>11</a:t>
            </a:fld>
            <a:endParaRPr lang="es-E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>
              <a:latin typeface="Times New Roman" pitchFamily="18" charset="0"/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301C36-E2ED-41D9-9513-BA63B6B32989}" type="slidenum">
              <a:rPr lang="es-ES"/>
              <a:pPr/>
              <a:t>12</a:t>
            </a:fld>
            <a:endParaRPr lang="es-E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>
              <a:latin typeface="Times New Roman" pitchFamily="18" charset="0"/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D7A604-E9F2-4458-BEAF-066CB004F830}" type="slidenum">
              <a:rPr lang="es-ES"/>
              <a:pPr/>
              <a:t>13</a:t>
            </a:fld>
            <a:endParaRPr lang="es-E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>
              <a:latin typeface="Times New Roman" pitchFamily="18" charset="0"/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68C5E9-31FE-4179-8DA1-87DCF49A6043}" type="slidenum">
              <a:rPr lang="es-ES"/>
              <a:pPr/>
              <a:t>14</a:t>
            </a:fld>
            <a:endParaRPr lang="es-E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>
              <a:latin typeface="Times New Roman" pitchFamily="18" charset="0"/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62168-3A08-46D4-A422-5C119101B622}" type="slidenum">
              <a:rPr lang="es-ES" smtClean="0"/>
              <a:pPr/>
              <a:t>17</a:t>
            </a:fld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2A34FE-A402-4A2D-B02F-E0B43E182832}" type="slidenum">
              <a:rPr lang="es-ES"/>
              <a:pPr/>
              <a:t>19</a:t>
            </a:fld>
            <a:endParaRPr lang="es-E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>
              <a:latin typeface="Times New Roman" pitchFamily="18" charset="0"/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2A34FE-A402-4A2D-B02F-E0B43E182832}" type="slidenum">
              <a:rPr lang="es-ES"/>
              <a:pPr/>
              <a:t>20</a:t>
            </a:fld>
            <a:endParaRPr lang="es-E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>
              <a:latin typeface="Times New Roman" pitchFamily="18" charset="0"/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68C5E9-31FE-4179-8DA1-87DCF49A6043}" type="slidenum">
              <a:rPr lang="es-ES"/>
              <a:pPr/>
              <a:t>22</a:t>
            </a:fld>
            <a:endParaRPr lang="es-E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>
              <a:latin typeface="Times New Roman" pitchFamily="18" charset="0"/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3F6B83-EF52-48C1-84D6-BF4A46CF5A16}" type="slidenum">
              <a:rPr lang="es-ES"/>
              <a:pPr/>
              <a:t>23</a:t>
            </a:fld>
            <a:endParaRPr lang="es-E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>
              <a:latin typeface="Times New Roman" pitchFamily="18" charset="0"/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3F6B83-EF52-48C1-84D6-BF4A46CF5A16}" type="slidenum">
              <a:rPr lang="es-ES"/>
              <a:pPr/>
              <a:t>24</a:t>
            </a:fld>
            <a:endParaRPr lang="es-E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>
              <a:latin typeface="Times New Roman" pitchFamily="18" charset="0"/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06DCDC-AB28-436A-BD12-67711E8342A8}" type="slidenum">
              <a:rPr lang="es-ES"/>
              <a:pPr/>
              <a:t>3</a:t>
            </a:fld>
            <a:endParaRPr lang="es-E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>
              <a:latin typeface="Times New Roman" pitchFamily="18" charset="0"/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31B5A7-5CC8-427D-8CC4-5EDE543E5886}" type="slidenum">
              <a:rPr lang="es-ES"/>
              <a:pPr/>
              <a:t>25</a:t>
            </a:fld>
            <a:endParaRPr lang="es-E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>
              <a:latin typeface="Times New Roman" pitchFamily="18" charset="0"/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5980BC-DA60-4BEA-850A-6D1400A3BBE5}" type="slidenum">
              <a:rPr lang="es-ES"/>
              <a:pPr/>
              <a:t>4</a:t>
            </a:fld>
            <a:endParaRPr lang="es-E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5D796E-D495-4A57-8FFD-D98661102C80}" type="slidenum">
              <a:rPr lang="es-ES"/>
              <a:pPr/>
              <a:t>5</a:t>
            </a:fld>
            <a:endParaRPr lang="es-E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>
              <a:latin typeface="Times New Roman" pitchFamily="18" charset="0"/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6408D6-671B-4D30-884A-038E33426C2B}" type="slidenum">
              <a:rPr lang="es-ES"/>
              <a:pPr/>
              <a:t>6</a:t>
            </a:fld>
            <a:endParaRPr lang="es-E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>
              <a:latin typeface="Times New Roman" pitchFamily="18" charset="0"/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D7AA56-0F1C-480E-8F9A-A1B1E72AA1EE}" type="slidenum">
              <a:rPr lang="es-ES"/>
              <a:pPr/>
              <a:t>7</a:t>
            </a:fld>
            <a:endParaRPr lang="es-E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>
              <a:latin typeface="Times New Roman" pitchFamily="18" charset="0"/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FC18D7-DF34-4D89-A931-0112F025CCF7}" type="slidenum">
              <a:rPr lang="es-ES"/>
              <a:pPr/>
              <a:t>8</a:t>
            </a:fld>
            <a:endParaRPr lang="es-E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>
              <a:latin typeface="Times New Roman" pitchFamily="18" charset="0"/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75FE5E-7AB1-42C1-8D9C-EC98D88BD2E2}" type="slidenum">
              <a:rPr lang="es-ES"/>
              <a:pPr/>
              <a:t>9</a:t>
            </a:fld>
            <a:endParaRPr lang="es-E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>
              <a:latin typeface="Times New Roman" pitchFamily="18" charset="0"/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AA45A7-1202-481B-B5EA-5960DBFA5ED2}" type="slidenum">
              <a:rPr lang="es-ES"/>
              <a:pPr/>
              <a:t>10</a:t>
            </a:fld>
            <a:endParaRPr lang="es-E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>
              <a:latin typeface="Times New Roman" pitchFamily="18" charset="0"/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8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763" y="0"/>
            <a:ext cx="9134475" cy="6858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pitchFamily="-107" charset="-128"/>
          <a:cs typeface="ＭＳ Ｐゴシック" pitchFamily="-10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7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7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5" y="0"/>
            <a:ext cx="9137650" cy="6861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1"/>
          <p:cNvSpPr txBox="1">
            <a:spLocks noChangeArrowheads="1"/>
          </p:cNvSpPr>
          <p:nvPr/>
        </p:nvSpPr>
        <p:spPr bwMode="auto">
          <a:xfrm>
            <a:off x="990600" y="1676400"/>
            <a:ext cx="7543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ES" sz="2000" b="1">
                <a:solidFill>
                  <a:srgbClr val="008000"/>
                </a:solidFill>
                <a:cs typeface="Arial" pitchFamily="34" charset="0"/>
              </a:rPr>
              <a:t>Convenios y/o acuerdos</a:t>
            </a:r>
          </a:p>
          <a:p>
            <a:pPr eaLnBrk="0" hangingPunct="0"/>
            <a:r>
              <a:rPr lang="es-MX" sz="2000"/>
              <a:t>Para realizar un estudio sobre las empresas, la situación que prevalece en la industria así como el grado de afectación como consecuencia de la coyuntura de algunas variables.</a:t>
            </a:r>
            <a:endParaRPr lang="en-US" sz="2000"/>
          </a:p>
          <a:p>
            <a:pPr>
              <a:buClr>
                <a:srgbClr val="CCCC00"/>
              </a:buClr>
            </a:pPr>
            <a:endParaRPr lang="es-ES" sz="2000"/>
          </a:p>
          <a:p>
            <a:pPr>
              <a:buClr>
                <a:srgbClr val="CCCC00"/>
              </a:buClr>
            </a:pPr>
            <a:r>
              <a:rPr lang="es-ES" sz="2000"/>
              <a:t>• CICEJ</a:t>
            </a:r>
          </a:p>
          <a:p>
            <a:pPr>
              <a:buClr>
                <a:srgbClr val="CCCC00"/>
              </a:buClr>
            </a:pPr>
            <a:r>
              <a:rPr lang="es-ES" sz="2000"/>
              <a:t>• CANAIVEJ</a:t>
            </a:r>
          </a:p>
          <a:p>
            <a:pPr>
              <a:buClr>
                <a:srgbClr val="CCCC00"/>
              </a:buClr>
            </a:pPr>
            <a:r>
              <a:rPr lang="es-ES" sz="2000"/>
              <a:t>• AFAMJAL</a:t>
            </a:r>
          </a:p>
          <a:p>
            <a:pPr>
              <a:buClr>
                <a:srgbClr val="CCCC00"/>
              </a:buClr>
            </a:pPr>
            <a:r>
              <a:rPr lang="es-ES" sz="2000"/>
              <a:t>• CANAGRAF</a:t>
            </a:r>
          </a:p>
          <a:p>
            <a:pPr>
              <a:buClr>
                <a:srgbClr val="CCCC00"/>
              </a:buClr>
            </a:pPr>
            <a:r>
              <a:rPr lang="es-ES" sz="2000"/>
              <a:t>• CRIPEJ</a:t>
            </a:r>
          </a:p>
          <a:p>
            <a:pPr>
              <a:buClr>
                <a:srgbClr val="CCCC00"/>
              </a:buClr>
            </a:pPr>
            <a:r>
              <a:rPr lang="es-ES" sz="2000"/>
              <a:t>• CAREINTRA</a:t>
            </a:r>
          </a:p>
          <a:p>
            <a:pPr>
              <a:buClr>
                <a:srgbClr val="CCCC00"/>
              </a:buClr>
            </a:pPr>
            <a:r>
              <a:rPr lang="es-ES" sz="2000"/>
              <a:t>• CANACO</a:t>
            </a:r>
          </a:p>
          <a:p>
            <a:pPr>
              <a:buClr>
                <a:srgbClr val="CCCC00"/>
              </a:buClr>
            </a:pPr>
            <a:r>
              <a:rPr lang="es-ES" sz="2000"/>
              <a:t>• CIAJ</a:t>
            </a:r>
          </a:p>
          <a:p>
            <a:pPr>
              <a:buClr>
                <a:srgbClr val="CCCC00"/>
              </a:buClr>
            </a:pPr>
            <a:r>
              <a:rPr lang="es-ES" sz="2000"/>
              <a:t>• EXPO GUADALAJARA</a:t>
            </a:r>
          </a:p>
          <a:p>
            <a:pPr>
              <a:buClr>
                <a:srgbClr val="CCCC00"/>
              </a:buClr>
            </a:pPr>
            <a:endParaRPr lang="es-ES" sz="2000"/>
          </a:p>
          <a:p>
            <a:pPr>
              <a:buClr>
                <a:srgbClr val="CCCC00"/>
              </a:buClr>
            </a:pPr>
            <a:r>
              <a:rPr lang="es-ES" sz="2000"/>
              <a:t> </a:t>
            </a:r>
          </a:p>
          <a:p>
            <a:pPr eaLnBrk="0" hangingPunct="0"/>
            <a:endParaRPr lang="en-US" sz="2000"/>
          </a:p>
        </p:txBody>
      </p:sp>
      <p:sp>
        <p:nvSpPr>
          <p:cNvPr id="27650" name="1 Título"/>
          <p:cNvSpPr txBox="1">
            <a:spLocks/>
          </p:cNvSpPr>
          <p:nvPr/>
        </p:nvSpPr>
        <p:spPr bwMode="auto">
          <a:xfrm>
            <a:off x="990600" y="304800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3600"/>
              </a:lnSpc>
            </a:pPr>
            <a:r>
              <a:rPr lang="es-MX" sz="4000" b="1">
                <a:solidFill>
                  <a:srgbClr val="008000"/>
                </a:solidFill>
                <a:cs typeface="Arial" pitchFamily="34" charset="0"/>
              </a:rPr>
              <a:t>Análisis</a:t>
            </a:r>
            <a:endParaRPr lang="es-MX" sz="1400" b="1">
              <a:solidFill>
                <a:srgbClr val="000090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Título"/>
          <p:cNvSpPr txBox="1">
            <a:spLocks/>
          </p:cNvSpPr>
          <p:nvPr/>
        </p:nvSpPr>
        <p:spPr bwMode="auto">
          <a:xfrm>
            <a:off x="990600" y="304800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3600"/>
              </a:lnSpc>
            </a:pPr>
            <a:r>
              <a:rPr lang="es-MX" sz="4000" b="1" dirty="0">
                <a:solidFill>
                  <a:srgbClr val="008000"/>
                </a:solidFill>
                <a:cs typeface="Arial" pitchFamily="34" charset="0"/>
              </a:rPr>
              <a:t>Análisis</a:t>
            </a:r>
            <a:endParaRPr lang="es-MX" sz="1400" b="1" dirty="0">
              <a:solidFill>
                <a:srgbClr val="000090"/>
              </a:solidFill>
              <a:cs typeface="Arial" pitchFamily="34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45057" name="Imagen 3"/>
          <p:cNvPicPr>
            <a:picLocks noChangeAspect="1" noChangeArrowheads="1"/>
          </p:cNvPicPr>
          <p:nvPr/>
        </p:nvPicPr>
        <p:blipFill>
          <a:blip r:embed="rId3" cstate="print"/>
          <a:srcRect t="4699"/>
          <a:stretch>
            <a:fillRect/>
          </a:stretch>
        </p:blipFill>
        <p:spPr bwMode="auto">
          <a:xfrm>
            <a:off x="431471" y="1448747"/>
            <a:ext cx="7380943" cy="4860621"/>
          </a:xfrm>
          <a:prstGeom prst="rect">
            <a:avLst/>
          </a:prstGeom>
          <a:noFill/>
        </p:spPr>
      </p:pic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4333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-84" charset="-128"/>
                <a:cs typeface="Times New Roman" pitchFamily="18" charset="0"/>
              </a:rPr>
              <a:t/>
            </a:r>
            <a:br>
              <a:rPr kumimoji="0" lang="es-E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-84" charset="-128"/>
                <a:cs typeface="Times New Roman" pitchFamily="18" charset="0"/>
              </a:rPr>
            </a:br>
            <a:endParaRPr kumimoji="0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-84" charset="-128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71362" y="1088701"/>
            <a:ext cx="73531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>
                <a:solidFill>
                  <a:srgbClr val="008000"/>
                </a:solidFill>
                <a:cs typeface="Arial" pitchFamily="34" charset="0"/>
              </a:rPr>
              <a:t>Relación de Convenios y/o Acuerdos específicos</a:t>
            </a:r>
            <a:endParaRPr lang="es-E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1"/>
          <p:cNvSpPr txBox="1">
            <a:spLocks noChangeArrowheads="1"/>
          </p:cNvSpPr>
          <p:nvPr/>
        </p:nvSpPr>
        <p:spPr bwMode="auto">
          <a:xfrm>
            <a:off x="990600" y="1676400"/>
            <a:ext cx="7543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ES" sz="2000" b="1" dirty="0" smtClean="0">
                <a:solidFill>
                  <a:srgbClr val="008000"/>
                </a:solidFill>
                <a:cs typeface="Arial" pitchFamily="34" charset="0"/>
              </a:rPr>
              <a:t>Actualización constante de:</a:t>
            </a:r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endParaRPr lang="es-ES" sz="2000" b="1" dirty="0">
              <a:solidFill>
                <a:srgbClr val="008000"/>
              </a:solidFill>
              <a:cs typeface="Arial" pitchFamily="34" charset="0"/>
            </a:endParaRPr>
          </a:p>
          <a:p>
            <a:pPr lvl="0">
              <a:buFontTx/>
              <a:buChar char="-"/>
            </a:pPr>
            <a:r>
              <a:rPr lang="es-ES" sz="2000" dirty="0" smtClean="0"/>
              <a:t> Portal web con información estadística y económica del Estado.</a:t>
            </a:r>
          </a:p>
          <a:p>
            <a:pPr lvl="0"/>
            <a:endParaRPr lang="es-ES" sz="2000" dirty="0" smtClean="0"/>
          </a:p>
          <a:p>
            <a:pPr lvl="0">
              <a:buFontTx/>
              <a:buChar char="-"/>
            </a:pPr>
            <a:r>
              <a:rPr lang="es-ES" sz="2000" dirty="0" smtClean="0"/>
              <a:t> Sistema de Inteligencia de Negocios  para la toma de decisiones. Expone para su análisis temas económicos como:</a:t>
            </a:r>
          </a:p>
          <a:p>
            <a:pPr lvl="0">
              <a:buFontTx/>
              <a:buChar char="-"/>
            </a:pPr>
            <a:endParaRPr lang="es-ES" sz="2000" dirty="0" smtClean="0"/>
          </a:p>
          <a:p>
            <a:pPr lvl="1">
              <a:buFont typeface="Arial" pitchFamily="34" charset="0"/>
              <a:buChar char="•"/>
            </a:pPr>
            <a:r>
              <a:rPr lang="es-ES" sz="2000" dirty="0" smtClean="0"/>
              <a:t> Comercio Exterior</a:t>
            </a:r>
          </a:p>
          <a:p>
            <a:pPr lvl="1">
              <a:buFont typeface="Arial" pitchFamily="34" charset="0"/>
              <a:buChar char="•"/>
            </a:pPr>
            <a:r>
              <a:rPr lang="es-ES" sz="2000" dirty="0" smtClean="0"/>
              <a:t> Comportamiento del Empleo</a:t>
            </a:r>
          </a:p>
          <a:p>
            <a:pPr lvl="1">
              <a:buFont typeface="Arial" pitchFamily="34" charset="0"/>
              <a:buChar char="•"/>
            </a:pPr>
            <a:r>
              <a:rPr lang="es-ES" sz="2000" dirty="0" smtClean="0"/>
              <a:t> Comparativos de Censos económicos</a:t>
            </a:r>
          </a:p>
          <a:p>
            <a:pPr lvl="1">
              <a:buFont typeface="Arial" pitchFamily="34" charset="0"/>
              <a:buChar char="•"/>
            </a:pPr>
            <a:r>
              <a:rPr lang="es-ES" sz="2000" dirty="0" smtClean="0"/>
              <a:t> Turismo</a:t>
            </a:r>
          </a:p>
          <a:p>
            <a:pPr lvl="0"/>
            <a:endParaRPr lang="en-US" sz="2000" dirty="0"/>
          </a:p>
        </p:txBody>
      </p:sp>
      <p:sp>
        <p:nvSpPr>
          <p:cNvPr id="29698" name="1 Título"/>
          <p:cNvSpPr txBox="1">
            <a:spLocks/>
          </p:cNvSpPr>
          <p:nvPr/>
        </p:nvSpPr>
        <p:spPr bwMode="auto">
          <a:xfrm>
            <a:off x="990600" y="304800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3600"/>
              </a:lnSpc>
            </a:pPr>
            <a:r>
              <a:rPr lang="es-MX" sz="4000" b="1">
                <a:solidFill>
                  <a:srgbClr val="008000"/>
                </a:solidFill>
                <a:cs typeface="Arial" pitchFamily="34" charset="0"/>
              </a:rPr>
              <a:t>Sistemas</a:t>
            </a:r>
            <a:endParaRPr lang="es-MX" sz="1400" b="1">
              <a:solidFill>
                <a:srgbClr val="000090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1"/>
          <p:cNvSpPr txBox="1">
            <a:spLocks noChangeArrowheads="1"/>
          </p:cNvSpPr>
          <p:nvPr/>
        </p:nvSpPr>
        <p:spPr bwMode="auto">
          <a:xfrm>
            <a:off x="990600" y="1448747"/>
            <a:ext cx="7543800" cy="4875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s-ES" sz="2000" b="1" dirty="0" smtClean="0">
                <a:solidFill>
                  <a:srgbClr val="008000"/>
                </a:solidFill>
                <a:cs typeface="Arial" pitchFamily="34" charset="0"/>
              </a:rPr>
              <a:t>Mejoras en proceso</a:t>
            </a:r>
          </a:p>
          <a:p>
            <a:pPr lvl="0"/>
            <a:endParaRPr lang="es-ES" sz="2000" dirty="0" smtClean="0"/>
          </a:p>
          <a:p>
            <a:pPr lvl="0">
              <a:buFontTx/>
              <a:buChar char="-"/>
            </a:pPr>
            <a:r>
              <a:rPr lang="es-ES" sz="2000" dirty="0" smtClean="0"/>
              <a:t> Se están migrando las bases de datos a nuevas versiones.</a:t>
            </a:r>
          </a:p>
          <a:p>
            <a:pPr lvl="0">
              <a:buFontTx/>
              <a:buChar char="-"/>
            </a:pPr>
            <a:r>
              <a:rPr lang="es-ES" sz="2000" dirty="0" smtClean="0"/>
              <a:t> Rediseño del modelo de datos, aplicando mejoras funcionales.</a:t>
            </a:r>
          </a:p>
          <a:p>
            <a:pPr lvl="0"/>
            <a:endParaRPr lang="es-MX" sz="2000" dirty="0" smtClean="0"/>
          </a:p>
          <a:p>
            <a:pPr lvl="0"/>
            <a:r>
              <a:rPr lang="es-MX" sz="2000" b="1" dirty="0" smtClean="0">
                <a:solidFill>
                  <a:srgbClr val="008000"/>
                </a:solidFill>
                <a:cs typeface="Arial" pitchFamily="34" charset="0"/>
              </a:rPr>
              <a:t>P</a:t>
            </a:r>
            <a:r>
              <a:rPr lang="es-ES" sz="2000" b="1" dirty="0" err="1" smtClean="0">
                <a:solidFill>
                  <a:srgbClr val="008000"/>
                </a:solidFill>
                <a:cs typeface="Arial" pitchFamily="34" charset="0"/>
              </a:rPr>
              <a:t>royectos</a:t>
            </a:r>
            <a:endParaRPr lang="es-ES" sz="2000" dirty="0" smtClean="0"/>
          </a:p>
          <a:p>
            <a:pPr lvl="0">
              <a:buFontTx/>
              <a:buChar char="-"/>
            </a:pPr>
            <a:r>
              <a:rPr lang="es-ES" sz="2000" dirty="0" smtClean="0"/>
              <a:t> Coordinar y desarrollar la Etapa 4 del Sistema del Portal del Empleo Jalisco (junto con </a:t>
            </a:r>
            <a:r>
              <a:rPr lang="es-ES" sz="2000" dirty="0" err="1" smtClean="0"/>
              <a:t>Coparmex</a:t>
            </a:r>
            <a:r>
              <a:rPr lang="es-ES" sz="2000" dirty="0" smtClean="0"/>
              <a:t> y SNEJ).</a:t>
            </a:r>
          </a:p>
          <a:p>
            <a:pPr lvl="0">
              <a:buFontTx/>
              <a:buChar char="-"/>
            </a:pPr>
            <a:r>
              <a:rPr lang="es-ES" sz="2000" dirty="0"/>
              <a:t> </a:t>
            </a:r>
            <a:r>
              <a:rPr lang="es-ES" sz="2000" dirty="0" smtClean="0"/>
              <a:t>Reactivación del Portal de Jalisco +.</a:t>
            </a:r>
          </a:p>
          <a:p>
            <a:pPr lvl="0">
              <a:buFontTx/>
              <a:buChar char="-"/>
            </a:pPr>
            <a:r>
              <a:rPr lang="es-ES" sz="2000" dirty="0"/>
              <a:t> </a:t>
            </a:r>
            <a:r>
              <a:rPr lang="es-ES" sz="2000" dirty="0" smtClean="0"/>
              <a:t>Apoyo tecnológico para migración de revista </a:t>
            </a:r>
            <a:r>
              <a:rPr lang="es-ES" sz="2000" dirty="0" err="1" smtClean="0"/>
              <a:t>Strategos</a:t>
            </a:r>
            <a:r>
              <a:rPr lang="es-ES" sz="2000" dirty="0" smtClean="0"/>
              <a:t>.</a:t>
            </a:r>
          </a:p>
          <a:p>
            <a:r>
              <a:rPr lang="es-ES" sz="2000" dirty="0" smtClean="0"/>
              <a:t>- Identificación de oportunidades y necesidades: </a:t>
            </a:r>
          </a:p>
          <a:p>
            <a:pPr lvl="1" eaLnBrk="0" hangingPunct="0">
              <a:buFont typeface="Arial" pitchFamily="34" charset="0"/>
              <a:buChar char="•"/>
            </a:pPr>
            <a:r>
              <a:rPr lang="es-ES" sz="2000" dirty="0" smtClean="0"/>
              <a:t> Análisis de requerimientos</a:t>
            </a:r>
          </a:p>
          <a:p>
            <a:pPr lvl="1" eaLnBrk="0" hangingPunct="0">
              <a:buFont typeface="Arial" pitchFamily="34" charset="0"/>
              <a:buChar char="•"/>
            </a:pPr>
            <a:r>
              <a:rPr lang="es-ES" sz="2000" dirty="0" smtClean="0"/>
              <a:t> Diseño</a:t>
            </a:r>
          </a:p>
          <a:p>
            <a:pPr lvl="1" eaLnBrk="0" hangingPunct="0">
              <a:buFont typeface="Arial" pitchFamily="34" charset="0"/>
              <a:buChar char="•"/>
            </a:pPr>
            <a:r>
              <a:rPr lang="es-ES" sz="2000" dirty="0" smtClean="0"/>
              <a:t> Desarrollo</a:t>
            </a:r>
          </a:p>
          <a:p>
            <a:pPr lvl="1" eaLnBrk="0" hangingPunct="0">
              <a:buFont typeface="Arial" pitchFamily="34" charset="0"/>
              <a:buChar char="•"/>
            </a:pPr>
            <a:r>
              <a:rPr lang="es-ES" sz="2000" dirty="0" smtClean="0"/>
              <a:t> Implementación </a:t>
            </a:r>
          </a:p>
          <a:p>
            <a:pPr lvl="1" eaLnBrk="0" hangingPunct="0">
              <a:buFont typeface="Arial" pitchFamily="34" charset="0"/>
              <a:buChar char="•"/>
            </a:pPr>
            <a:r>
              <a:rPr lang="es-ES" sz="2000" dirty="0" smtClean="0"/>
              <a:t> Mantenimiento</a:t>
            </a:r>
            <a:endParaRPr lang="es-ES" sz="2000" b="1" dirty="0" smtClean="0">
              <a:solidFill>
                <a:srgbClr val="008000"/>
              </a:solidFill>
              <a:cs typeface="Arial" pitchFamily="34" charset="0"/>
            </a:endParaRPr>
          </a:p>
        </p:txBody>
      </p:sp>
      <p:sp>
        <p:nvSpPr>
          <p:cNvPr id="31746" name="1 Título"/>
          <p:cNvSpPr txBox="1">
            <a:spLocks/>
          </p:cNvSpPr>
          <p:nvPr/>
        </p:nvSpPr>
        <p:spPr bwMode="auto">
          <a:xfrm>
            <a:off x="990600" y="304800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3600"/>
              </a:lnSpc>
            </a:pPr>
            <a:r>
              <a:rPr lang="es-MX" sz="4000" b="1">
                <a:solidFill>
                  <a:srgbClr val="008000"/>
                </a:solidFill>
                <a:cs typeface="Arial" pitchFamily="34" charset="0"/>
              </a:rPr>
              <a:t>Sistemas</a:t>
            </a:r>
            <a:endParaRPr lang="es-MX" sz="1400" b="1">
              <a:solidFill>
                <a:srgbClr val="000090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1"/>
          <p:cNvSpPr txBox="1">
            <a:spLocks noChangeArrowheads="1"/>
          </p:cNvSpPr>
          <p:nvPr/>
        </p:nvSpPr>
        <p:spPr bwMode="auto">
          <a:xfrm>
            <a:off x="990600" y="1088701"/>
            <a:ext cx="7543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ES" sz="2000" b="1" dirty="0">
                <a:solidFill>
                  <a:srgbClr val="008000"/>
                </a:solidFill>
                <a:cs typeface="Arial" pitchFamily="34" charset="0"/>
              </a:rPr>
              <a:t>Atención a Municipios</a:t>
            </a:r>
            <a:endParaRPr lang="es-ES" sz="1400" b="1" dirty="0">
              <a:solidFill>
                <a:srgbClr val="558ED5"/>
              </a:solidFill>
              <a:cs typeface="Arial" pitchFamily="34" charset="0"/>
            </a:endParaRPr>
          </a:p>
          <a:p>
            <a:pPr eaLnBrk="0" hangingPunct="0"/>
            <a:r>
              <a:rPr lang="es-ES" sz="2000" dirty="0" smtClean="0"/>
              <a:t>Al mes de Agosto de 2013 en relación a los municipios se han atendido los siguientes puntos.</a:t>
            </a:r>
          </a:p>
          <a:p>
            <a:pPr eaLnBrk="0" hangingPunct="0"/>
            <a:endParaRPr lang="es-ES" sz="2000" dirty="0" smtClean="0"/>
          </a:p>
          <a:p>
            <a:pPr eaLnBrk="0" hangingPunct="0">
              <a:buFont typeface="Arial" pitchFamily="34" charset="0"/>
              <a:buChar char="•"/>
            </a:pPr>
            <a:r>
              <a:rPr lang="es-ES" sz="2000" dirty="0" smtClean="0"/>
              <a:t> Atención a comités regionales SEDECO</a:t>
            </a:r>
          </a:p>
          <a:p>
            <a:pPr eaLnBrk="0" hangingPunct="0">
              <a:buFont typeface="Arial" pitchFamily="34" charset="0"/>
              <a:buChar char="•"/>
            </a:pPr>
            <a:endParaRPr lang="es-ES" sz="2000" dirty="0" smtClean="0"/>
          </a:p>
          <a:p>
            <a:pPr lvl="1" eaLnBrk="0" hangingPunct="0">
              <a:buFont typeface="Arial" pitchFamily="34" charset="0"/>
              <a:buChar char="•"/>
            </a:pPr>
            <a:r>
              <a:rPr lang="es-ES" sz="2000" dirty="0" smtClean="0"/>
              <a:t> Región Ciénega </a:t>
            </a:r>
            <a:r>
              <a:rPr lang="es-ES" sz="1200" dirty="0" smtClean="0"/>
              <a:t>(Jocotepec)</a:t>
            </a:r>
            <a:endParaRPr lang="es-ES" sz="2000" dirty="0" smtClean="0"/>
          </a:p>
          <a:p>
            <a:pPr lvl="1" eaLnBrk="0" hangingPunct="0">
              <a:buFont typeface="Arial" pitchFamily="34" charset="0"/>
              <a:buChar char="•"/>
            </a:pPr>
            <a:r>
              <a:rPr lang="es-ES" sz="2000" dirty="0" smtClean="0"/>
              <a:t> Región Valles </a:t>
            </a:r>
            <a:r>
              <a:rPr lang="es-ES" sz="1200" dirty="0" smtClean="0"/>
              <a:t>(El Arenal)</a:t>
            </a:r>
            <a:endParaRPr lang="es-ES" sz="2000" dirty="0" smtClean="0"/>
          </a:p>
          <a:p>
            <a:pPr lvl="1" eaLnBrk="0" hangingPunct="0">
              <a:buFont typeface="Arial" pitchFamily="34" charset="0"/>
              <a:buChar char="•"/>
            </a:pPr>
            <a:r>
              <a:rPr lang="es-ES" sz="2000" dirty="0" smtClean="0"/>
              <a:t> Región Altos Sur </a:t>
            </a:r>
            <a:r>
              <a:rPr lang="es-ES" sz="1200" dirty="0" smtClean="0"/>
              <a:t>(Amatitán)</a:t>
            </a:r>
            <a:endParaRPr lang="es-ES" sz="2000" dirty="0" smtClean="0"/>
          </a:p>
          <a:p>
            <a:pPr lvl="1" eaLnBrk="0" hangingPunct="0">
              <a:buFont typeface="Arial" pitchFamily="34" charset="0"/>
              <a:buChar char="•"/>
            </a:pPr>
            <a:r>
              <a:rPr lang="es-ES" sz="2000" dirty="0" smtClean="0"/>
              <a:t> Región Sur </a:t>
            </a:r>
            <a:r>
              <a:rPr lang="es-ES" sz="1200" dirty="0" smtClean="0"/>
              <a:t>(Zapotlán el Grande)</a:t>
            </a:r>
            <a:endParaRPr lang="es-ES" sz="2000" dirty="0" smtClean="0"/>
          </a:p>
          <a:p>
            <a:pPr eaLnBrk="0" hangingPunct="0"/>
            <a:endParaRPr lang="es-ES" sz="2000" dirty="0" smtClean="0"/>
          </a:p>
          <a:p>
            <a:pPr eaLnBrk="0" hangingPunct="0">
              <a:buFont typeface="Arial" pitchFamily="34" charset="0"/>
              <a:buChar char="•"/>
            </a:pPr>
            <a:r>
              <a:rPr lang="es-ES" sz="2000" dirty="0" smtClean="0"/>
              <a:t> Presentación de productos y servicios de SEIJAL</a:t>
            </a:r>
          </a:p>
          <a:p>
            <a:pPr eaLnBrk="0" hangingPunct="0">
              <a:buFont typeface="Arial" pitchFamily="34" charset="0"/>
              <a:buChar char="•"/>
            </a:pPr>
            <a:endParaRPr lang="es-ES" sz="2000" dirty="0" smtClean="0"/>
          </a:p>
          <a:p>
            <a:pPr lvl="1" eaLnBrk="0" hangingPunct="0">
              <a:buFont typeface="Arial" pitchFamily="34" charset="0"/>
              <a:buChar char="•"/>
            </a:pPr>
            <a:r>
              <a:rPr lang="es-ES" sz="2000" dirty="0" smtClean="0"/>
              <a:t> Región Altos Norte</a:t>
            </a:r>
          </a:p>
          <a:p>
            <a:pPr lvl="1" eaLnBrk="0" hangingPunct="0">
              <a:buFont typeface="Arial" pitchFamily="34" charset="0"/>
              <a:buChar char="•"/>
            </a:pPr>
            <a:r>
              <a:rPr lang="es-ES" sz="2000" dirty="0" smtClean="0"/>
              <a:t> Región Altos Sur</a:t>
            </a:r>
          </a:p>
          <a:p>
            <a:pPr lvl="1" eaLnBrk="0" hangingPunct="0">
              <a:buFont typeface="Arial" pitchFamily="34" charset="0"/>
              <a:buChar char="•"/>
            </a:pPr>
            <a:r>
              <a:rPr lang="es-ES" sz="2000" dirty="0" smtClean="0"/>
              <a:t> Región Costa Sur</a:t>
            </a:r>
          </a:p>
          <a:p>
            <a:pPr lvl="1" eaLnBrk="0" hangingPunct="0">
              <a:buFont typeface="Arial" pitchFamily="34" charset="0"/>
              <a:buChar char="•"/>
            </a:pPr>
            <a:r>
              <a:rPr lang="es-ES" sz="2000" dirty="0" smtClean="0"/>
              <a:t> Región Sierra de Amula</a:t>
            </a:r>
          </a:p>
          <a:p>
            <a:pPr lvl="1" eaLnBrk="0" hangingPunct="0"/>
            <a:endParaRPr lang="es-ES" sz="2000" dirty="0" smtClean="0"/>
          </a:p>
        </p:txBody>
      </p:sp>
      <p:sp>
        <p:nvSpPr>
          <p:cNvPr id="33794" name="1 Título"/>
          <p:cNvSpPr txBox="1">
            <a:spLocks/>
          </p:cNvSpPr>
          <p:nvPr/>
        </p:nvSpPr>
        <p:spPr bwMode="auto">
          <a:xfrm>
            <a:off x="990600" y="304800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3600"/>
              </a:lnSpc>
            </a:pPr>
            <a:r>
              <a:rPr lang="es-MX" sz="4000" b="1" dirty="0">
                <a:solidFill>
                  <a:srgbClr val="008000"/>
                </a:solidFill>
                <a:cs typeface="Arial" pitchFamily="34" charset="0"/>
              </a:rPr>
              <a:t>Relaciones Externas</a:t>
            </a:r>
            <a:endParaRPr lang="es-MX" sz="1400" b="1" dirty="0">
              <a:solidFill>
                <a:srgbClr val="000090"/>
              </a:solidFill>
              <a:cs typeface="Arial" pitchFamily="34" charset="0"/>
            </a:endParaRP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4391977" y="4721559"/>
            <a:ext cx="3780483" cy="1047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CCCC00"/>
              </a:buClr>
              <a:buFont typeface="Wingdings" pitchFamily="2" charset="2"/>
              <a:buNone/>
            </a:pPr>
            <a:endParaRPr lang="es-ES" sz="2000" dirty="0" smtClean="0"/>
          </a:p>
          <a:p>
            <a:pPr lvl="1" eaLnBrk="0" hangingPunct="0">
              <a:buFont typeface="Arial" pitchFamily="34" charset="0"/>
              <a:buChar char="•"/>
            </a:pPr>
            <a:r>
              <a:rPr lang="es-ES" sz="2000" dirty="0" smtClean="0"/>
              <a:t>Región Sur</a:t>
            </a:r>
          </a:p>
          <a:p>
            <a:pPr lvl="1" eaLnBrk="0" hangingPunct="0">
              <a:buFont typeface="Arial" pitchFamily="34" charset="0"/>
              <a:buChar char="•"/>
            </a:pPr>
            <a:r>
              <a:rPr lang="es-ES" sz="2000" dirty="0" smtClean="0"/>
              <a:t> Región Ciénega</a:t>
            </a:r>
          </a:p>
          <a:p>
            <a:pPr lvl="1" eaLnBrk="0" hangingPunct="0">
              <a:buFont typeface="Arial" pitchFamily="34" charset="0"/>
              <a:buChar char="•"/>
            </a:pPr>
            <a:r>
              <a:rPr lang="es-ES" sz="2000" dirty="0" smtClean="0"/>
              <a:t> Región Valles</a:t>
            </a:r>
          </a:p>
          <a:p>
            <a:pPr lvl="1" eaLnBrk="0" hangingPunct="0"/>
            <a:endParaRPr lang="es-E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 bwMode="auto">
          <a:xfrm>
            <a:off x="990600" y="304800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3600"/>
              </a:lnSpc>
            </a:pPr>
            <a:r>
              <a:rPr lang="es-MX" sz="4000" b="1" dirty="0">
                <a:solidFill>
                  <a:srgbClr val="008000"/>
                </a:solidFill>
                <a:cs typeface="Arial" pitchFamily="34" charset="0"/>
              </a:rPr>
              <a:t>Relaciones Externas</a:t>
            </a:r>
            <a:endParaRPr lang="es-MX" sz="1400" b="1" dirty="0">
              <a:solidFill>
                <a:srgbClr val="000090"/>
              </a:solidFill>
              <a:cs typeface="Arial" pitchFamily="34" charset="0"/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791516" y="1121099"/>
            <a:ext cx="8101036" cy="3027993"/>
            <a:chOff x="791516" y="1301122"/>
            <a:chExt cx="8101036" cy="3027993"/>
          </a:xfrm>
        </p:grpSpPr>
        <p:sp>
          <p:nvSpPr>
            <p:cNvPr id="2" name="Text Box 11"/>
            <p:cNvSpPr txBox="1">
              <a:spLocks noChangeArrowheads="1"/>
            </p:cNvSpPr>
            <p:nvPr/>
          </p:nvSpPr>
          <p:spPr bwMode="auto">
            <a:xfrm>
              <a:off x="990600" y="1301122"/>
              <a:ext cx="7543800" cy="10477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Clr>
                  <a:srgbClr val="CCCC00"/>
                </a:buClr>
              </a:pPr>
              <a:r>
                <a:rPr lang="es-ES" sz="2000" b="1" dirty="0" smtClean="0">
                  <a:solidFill>
                    <a:srgbClr val="008000"/>
                  </a:solidFill>
                  <a:cs typeface="Arial" pitchFamily="34" charset="0"/>
                </a:rPr>
                <a:t>Atención a Municipios</a:t>
              </a:r>
              <a:endParaRPr lang="es-ES" sz="1400" b="1" dirty="0" smtClean="0">
                <a:solidFill>
                  <a:srgbClr val="558ED5"/>
                </a:solidFill>
                <a:cs typeface="Arial" pitchFamily="34" charset="0"/>
              </a:endParaRPr>
            </a:p>
            <a:p>
              <a:pPr>
                <a:buFont typeface="Arial" pitchFamily="34" charset="0"/>
                <a:buChar char="•"/>
              </a:pPr>
              <a:r>
                <a:rPr lang="es-ES" sz="2000" dirty="0" smtClean="0"/>
                <a:t> Firmas de convenios con los municipios</a:t>
              </a:r>
            </a:p>
            <a:p>
              <a:pPr>
                <a:buFont typeface="Arial" pitchFamily="34" charset="0"/>
                <a:buChar char="•"/>
              </a:pPr>
              <a:endParaRPr lang="es-ES" sz="2000" dirty="0" smtClean="0"/>
            </a:p>
            <a:p>
              <a:pPr>
                <a:buFont typeface="Arial" pitchFamily="34" charset="0"/>
                <a:buChar char="•"/>
              </a:pPr>
              <a:endParaRPr lang="es-ES" sz="2000" dirty="0" smtClean="0"/>
            </a:p>
            <a:p>
              <a:pPr>
                <a:buFont typeface="Arial" pitchFamily="34" charset="0"/>
                <a:buChar char="•"/>
              </a:pPr>
              <a:endParaRPr lang="es-ES" sz="2000" dirty="0" smtClean="0"/>
            </a:p>
            <a:p>
              <a:pPr>
                <a:buFont typeface="Arial" pitchFamily="34" charset="0"/>
                <a:buChar char="•"/>
              </a:pPr>
              <a:endParaRPr lang="es-ES" sz="2000" dirty="0" smtClean="0"/>
            </a:p>
            <a:p>
              <a:pPr>
                <a:buFont typeface="Arial" pitchFamily="34" charset="0"/>
                <a:buChar char="•"/>
              </a:pPr>
              <a:endParaRPr lang="es-ES" sz="2000" dirty="0" smtClean="0"/>
            </a:p>
            <a:p>
              <a:pPr>
                <a:buFont typeface="Arial" pitchFamily="34" charset="0"/>
                <a:buChar char="•"/>
              </a:pPr>
              <a:endParaRPr lang="es-ES" sz="2000" dirty="0" smtClean="0"/>
            </a:p>
            <a:p>
              <a:pPr>
                <a:buFont typeface="Arial" pitchFamily="34" charset="0"/>
                <a:buChar char="•"/>
              </a:pPr>
              <a:endParaRPr lang="es-ES" sz="2000" dirty="0" smtClean="0"/>
            </a:p>
            <a:p>
              <a:pPr>
                <a:buFont typeface="Arial" pitchFamily="34" charset="0"/>
                <a:buChar char="•"/>
              </a:pPr>
              <a:endParaRPr lang="es-ES" sz="2000" dirty="0" smtClean="0"/>
            </a:p>
            <a:p>
              <a:r>
                <a:rPr lang="es-ES" sz="2000" dirty="0" smtClean="0"/>
                <a:t> </a:t>
              </a:r>
            </a:p>
            <a:p>
              <a:pPr>
                <a:buFont typeface="Arial" pitchFamily="34" charset="0"/>
                <a:buChar char="•"/>
              </a:pPr>
              <a:r>
                <a:rPr lang="es-ES" sz="2000" dirty="0" smtClean="0"/>
                <a:t> Capacitaciones en Sistema de Inteligencia de Negocios en materia de Comercio Exterior, Empleo y Censos Económicos</a:t>
              </a:r>
            </a:p>
            <a:p>
              <a:pPr>
                <a:buFont typeface="Arial" pitchFamily="34" charset="0"/>
                <a:buChar char="•"/>
              </a:pPr>
              <a:endParaRPr lang="es-ES" sz="2000" dirty="0" smtClean="0"/>
            </a:p>
            <a:p>
              <a:pPr lvl="1">
                <a:buFont typeface="Arial" pitchFamily="34" charset="0"/>
                <a:buChar char="•"/>
              </a:pPr>
              <a:r>
                <a:rPr lang="es-ES" sz="2000" dirty="0" smtClean="0"/>
                <a:t> Región Altos Norte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es-ES" sz="2000" dirty="0" smtClean="0"/>
                <a:t> Región Altos Sur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es-ES" sz="2000" dirty="0" smtClean="0"/>
                <a:t> Región Sur </a:t>
              </a:r>
            </a:p>
            <a:p>
              <a:pPr lvl="1"/>
              <a:endParaRPr lang="es-ES" sz="2000" dirty="0" smtClean="0"/>
            </a:p>
          </p:txBody>
        </p:sp>
        <p:sp>
          <p:nvSpPr>
            <p:cNvPr id="4" name="Text Box 11"/>
            <p:cNvSpPr txBox="1">
              <a:spLocks noChangeArrowheads="1"/>
            </p:cNvSpPr>
            <p:nvPr/>
          </p:nvSpPr>
          <p:spPr bwMode="auto">
            <a:xfrm>
              <a:off x="791516" y="2209801"/>
              <a:ext cx="8101036" cy="2119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numCol="2"/>
            <a:lstStyle/>
            <a:p>
              <a:pPr lvl="1">
                <a:buFont typeface="Arial" pitchFamily="34" charset="0"/>
                <a:buChar char="•"/>
              </a:pPr>
              <a:r>
                <a:rPr lang="es-ES" sz="2000" dirty="0" smtClean="0"/>
                <a:t>Teocaltiche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es-ES" sz="2000" dirty="0" smtClean="0"/>
                <a:t> Acatic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es-ES" sz="2000" dirty="0" smtClean="0"/>
                <a:t> Mexticacán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es-ES" sz="2000" dirty="0" smtClean="0"/>
                <a:t> San Julián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es-ES" sz="2000" dirty="0" smtClean="0"/>
                <a:t> Tepatitlán de Morelos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es-ES" sz="2000" dirty="0" smtClean="0"/>
                <a:t> Cañadas de Obregón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es-ES" sz="2000" dirty="0" smtClean="0"/>
                <a:t> Yahualica de González Gallo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es-ES" sz="2000" dirty="0" smtClean="0"/>
                <a:t> Jamay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es-ES" sz="2000" dirty="0" smtClean="0"/>
                <a:t> Amacueca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es-ES" sz="2000" dirty="0" smtClean="0"/>
                <a:t> Zapotlán el Grande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es-ES" sz="2000" dirty="0" smtClean="0"/>
                <a:t>Teocuitatlán de Corona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es-ES" sz="2000" dirty="0" smtClean="0"/>
                <a:t> El Arenal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es-ES" sz="2000" dirty="0" smtClean="0"/>
                <a:t> Etzatlán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es-ES" sz="2000" dirty="0" smtClean="0"/>
                <a:t> Zapopan</a:t>
              </a:r>
            </a:p>
          </p:txBody>
        </p:sp>
      </p:grp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990600" y="1301122"/>
            <a:ext cx="7543800" cy="3388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CCCC00"/>
              </a:buClr>
            </a:pPr>
            <a:r>
              <a:rPr lang="es-ES" sz="2000" b="1" dirty="0" smtClean="0">
                <a:solidFill>
                  <a:srgbClr val="008000"/>
                </a:solidFill>
                <a:cs typeface="Arial" pitchFamily="34" charset="0"/>
              </a:rPr>
              <a:t>Atención a Municipios</a:t>
            </a:r>
            <a:endParaRPr lang="es-ES" sz="1400" b="1" dirty="0" smtClean="0">
              <a:solidFill>
                <a:srgbClr val="558ED5"/>
              </a:solidFill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ES" sz="2000" dirty="0" smtClean="0"/>
              <a:t> Solicitudes especiales.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dirty="0" smtClean="0"/>
              <a:t> Cifras de empleo </a:t>
            </a:r>
            <a:r>
              <a:rPr lang="es-ES" sz="1200" dirty="0" smtClean="0"/>
              <a:t>(Autlán de Navarro y Tepatitlán de Morelos)</a:t>
            </a:r>
            <a:endParaRPr lang="es-ES" sz="2000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dirty="0" smtClean="0"/>
              <a:t> Mapas de Riesgo </a:t>
            </a:r>
            <a:r>
              <a:rPr lang="es-ES" sz="1200" dirty="0" smtClean="0"/>
              <a:t>(Cuautitlán de García Barragán)</a:t>
            </a:r>
            <a:endParaRPr lang="es-ES" sz="2000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dirty="0" smtClean="0"/>
              <a:t> Directorio de Unidades Económicas </a:t>
            </a:r>
            <a:r>
              <a:rPr lang="es-ES" sz="1200" dirty="0" smtClean="0"/>
              <a:t>(Región Altos Norte y Altos Sur)</a:t>
            </a:r>
            <a:endParaRPr lang="es-ES" sz="2000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dirty="0" smtClean="0"/>
              <a:t> Empresas, vivienda, actividades principales, educación y población </a:t>
            </a:r>
            <a:r>
              <a:rPr lang="es-ES" sz="1200" dirty="0" smtClean="0"/>
              <a:t>(Cañadas de Obregón)</a:t>
            </a:r>
            <a:endParaRPr lang="es-ES" sz="2000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dirty="0" smtClean="0"/>
              <a:t> Información sector industrial reciclaje </a:t>
            </a:r>
            <a:r>
              <a:rPr lang="es-ES" sz="1200" dirty="0" smtClean="0"/>
              <a:t>(Acatic)</a:t>
            </a:r>
            <a:endParaRPr lang="es-ES" sz="2000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dirty="0" smtClean="0"/>
              <a:t> Directorio de Unidades económicas, vivienda y urbanización, población y hogares </a:t>
            </a:r>
            <a:r>
              <a:rPr lang="es-ES" sz="1200" dirty="0" smtClean="0"/>
              <a:t>(Cihuatlán)</a:t>
            </a:r>
            <a:endParaRPr lang="es-ES" sz="2000" dirty="0" smtClean="0"/>
          </a:p>
        </p:txBody>
      </p:sp>
      <p:sp>
        <p:nvSpPr>
          <p:cNvPr id="5" name="1 Título"/>
          <p:cNvSpPr txBox="1">
            <a:spLocks/>
          </p:cNvSpPr>
          <p:nvPr/>
        </p:nvSpPr>
        <p:spPr bwMode="auto">
          <a:xfrm>
            <a:off x="990600" y="304800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3600"/>
              </a:lnSpc>
            </a:pPr>
            <a:r>
              <a:rPr lang="es-MX" sz="4000" b="1" dirty="0">
                <a:solidFill>
                  <a:srgbClr val="008000"/>
                </a:solidFill>
                <a:cs typeface="Arial" pitchFamily="34" charset="0"/>
              </a:rPr>
              <a:t>Relaciones Externas</a:t>
            </a:r>
            <a:endParaRPr lang="es-MX" sz="1400" b="1" dirty="0">
              <a:solidFill>
                <a:srgbClr val="000090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 bwMode="auto">
          <a:xfrm>
            <a:off x="990600" y="304800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3600"/>
              </a:lnSpc>
            </a:pPr>
            <a:r>
              <a:rPr lang="es-MX" sz="4000" b="1" dirty="0">
                <a:solidFill>
                  <a:srgbClr val="008000"/>
                </a:solidFill>
                <a:cs typeface="Arial" pitchFamily="34" charset="0"/>
              </a:rPr>
              <a:t>Relaciones Externas</a:t>
            </a:r>
            <a:endParaRPr lang="es-MX" sz="1400" b="1" dirty="0">
              <a:solidFill>
                <a:srgbClr val="000090"/>
              </a:solidFill>
              <a:cs typeface="Arial" pitchFamily="34" charset="0"/>
            </a:endParaRPr>
          </a:p>
        </p:txBody>
      </p:sp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791517" y="1301122"/>
            <a:ext cx="7543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MX" sz="2000" b="1" dirty="0" smtClean="0">
                <a:solidFill>
                  <a:srgbClr val="008000"/>
                </a:solidFill>
                <a:cs typeface="Arial" pitchFamily="34" charset="0"/>
              </a:rPr>
              <a:t>Atención a Universidades</a:t>
            </a:r>
            <a:endParaRPr lang="es-MX" sz="1400" b="1" dirty="0" smtClean="0">
              <a:solidFill>
                <a:srgbClr val="558ED5"/>
              </a:solidFill>
              <a:cs typeface="Arial" pitchFamily="34" charset="0"/>
            </a:endParaRPr>
          </a:p>
          <a:p>
            <a:pPr eaLnBrk="0" hangingPunct="0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 smtClean="0"/>
              <a:t> Capacitaciones</a:t>
            </a:r>
          </a:p>
          <a:p>
            <a:pPr lvl="1" eaLnBrk="0" hangingPunc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s-MX" sz="2000" dirty="0" smtClean="0"/>
              <a:t>Inteligencia de Negocios Comercio Exterior y Empleo.</a:t>
            </a:r>
          </a:p>
          <a:p>
            <a:pPr lvl="2" eaLnBrk="0" hangingPunct="0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 smtClean="0"/>
              <a:t> U de G 	</a:t>
            </a:r>
            <a:r>
              <a:rPr lang="es-MX" sz="1400" dirty="0" smtClean="0"/>
              <a:t>(CUCEA) 2 sesiones</a:t>
            </a:r>
            <a:endParaRPr lang="es-MX" sz="2000" dirty="0" smtClean="0"/>
          </a:p>
          <a:p>
            <a:pPr lvl="2" eaLnBrk="0" hangingPunct="0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 smtClean="0"/>
              <a:t> UNIVA	</a:t>
            </a:r>
            <a:r>
              <a:rPr lang="es-MX" sz="1400" dirty="0" smtClean="0"/>
              <a:t>2 sesiones</a:t>
            </a:r>
            <a:endParaRPr lang="es-MX" sz="2000" dirty="0" smtClean="0"/>
          </a:p>
          <a:p>
            <a:pPr lvl="2" eaLnBrk="0" hangingPunct="0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 smtClean="0"/>
              <a:t> UAG 		</a:t>
            </a:r>
            <a:r>
              <a:rPr lang="es-MX" sz="1400" dirty="0" smtClean="0"/>
              <a:t>(C.U.) 2 sesiones</a:t>
            </a:r>
            <a:endParaRPr lang="es-MX" sz="2000" dirty="0" smtClean="0"/>
          </a:p>
          <a:p>
            <a:pPr lvl="2" eaLnBrk="0" hangingPunct="0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 smtClean="0"/>
              <a:t> ITESO	</a:t>
            </a:r>
            <a:r>
              <a:rPr lang="es-MX" sz="1400" dirty="0" smtClean="0"/>
              <a:t>1 sesión</a:t>
            </a:r>
          </a:p>
          <a:p>
            <a:pPr lvl="2" eaLnBrk="0" hangingPunct="0">
              <a:lnSpc>
                <a:spcPct val="150000"/>
              </a:lnSpc>
              <a:buFont typeface="Arial" pitchFamily="34" charset="0"/>
              <a:buChar char="•"/>
            </a:pPr>
            <a:endParaRPr lang="es-MX" sz="1400" dirty="0" smtClean="0"/>
          </a:p>
          <a:p>
            <a:pPr lvl="1" eaLnBrk="0" hangingPunct="0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 smtClean="0"/>
              <a:t> Capacitación en Matriz Insumo Producto</a:t>
            </a:r>
          </a:p>
          <a:p>
            <a:pPr lvl="2" eaLnBrk="0" hangingPunct="0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 smtClean="0"/>
              <a:t> U de G	</a:t>
            </a:r>
            <a:r>
              <a:rPr lang="es-MX" sz="1400" dirty="0" smtClean="0"/>
              <a:t>(CUCEA) 1 sesión</a:t>
            </a:r>
            <a:endParaRPr lang="es-MX" sz="2000" dirty="0" smtClean="0"/>
          </a:p>
          <a:p>
            <a:pPr lvl="1" eaLnBrk="0" hangingPunct="0">
              <a:lnSpc>
                <a:spcPct val="150000"/>
              </a:lnSpc>
            </a:pPr>
            <a:endParaRPr lang="es-MX" sz="2000" dirty="0" smtClean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 bwMode="auto">
          <a:xfrm>
            <a:off x="990600" y="304800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3600"/>
              </a:lnSpc>
            </a:pPr>
            <a:r>
              <a:rPr lang="es-MX" sz="4000" b="1" dirty="0">
                <a:solidFill>
                  <a:srgbClr val="008000"/>
                </a:solidFill>
                <a:cs typeface="Arial" pitchFamily="34" charset="0"/>
              </a:rPr>
              <a:t>Relaciones Externas</a:t>
            </a:r>
            <a:endParaRPr lang="es-MX" sz="1400" b="1" dirty="0">
              <a:solidFill>
                <a:srgbClr val="000090"/>
              </a:solidFill>
              <a:cs typeface="Arial" pitchFamily="34" charset="0"/>
            </a:endParaRPr>
          </a:p>
        </p:txBody>
      </p:sp>
      <p:grpSp>
        <p:nvGrpSpPr>
          <p:cNvPr id="3" name="5 Grupo"/>
          <p:cNvGrpSpPr/>
          <p:nvPr/>
        </p:nvGrpSpPr>
        <p:grpSpPr>
          <a:xfrm>
            <a:off x="791517" y="1301122"/>
            <a:ext cx="7543800" cy="2127878"/>
            <a:chOff x="990600" y="1301122"/>
            <a:chExt cx="7543800" cy="4648200"/>
          </a:xfrm>
        </p:grpSpPr>
        <p:sp>
          <p:nvSpPr>
            <p:cNvPr id="7" name="Text Box 11"/>
            <p:cNvSpPr txBox="1">
              <a:spLocks noChangeArrowheads="1"/>
            </p:cNvSpPr>
            <p:nvPr/>
          </p:nvSpPr>
          <p:spPr bwMode="auto">
            <a:xfrm>
              <a:off x="990600" y="1301122"/>
              <a:ext cx="7543800" cy="464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es-MX" sz="2000" dirty="0" smtClean="0"/>
                <a:t> Firma de convenios con Universidades</a:t>
              </a:r>
            </a:p>
            <a:p>
              <a:pPr eaLnBrk="0" hangingPunct="0">
                <a:lnSpc>
                  <a:spcPct val="150000"/>
                </a:lnSpc>
                <a:buFont typeface="Arial" pitchFamily="34" charset="0"/>
                <a:buChar char="•"/>
              </a:pPr>
              <a:endParaRPr lang="es-MX" sz="2000" dirty="0" smtClean="0"/>
            </a:p>
            <a:p>
              <a:pPr eaLnBrk="0" hangingPunct="0">
                <a:lnSpc>
                  <a:spcPct val="150000"/>
                </a:lnSpc>
                <a:buFont typeface="Arial" pitchFamily="34" charset="0"/>
                <a:buChar char="•"/>
              </a:pPr>
              <a:endParaRPr lang="es-MX" sz="2000" dirty="0" smtClean="0"/>
            </a:p>
            <a:p>
              <a:pPr eaLnBrk="0" hangingPunct="0">
                <a:lnSpc>
                  <a:spcPct val="150000"/>
                </a:lnSpc>
                <a:buFont typeface="Arial" pitchFamily="34" charset="0"/>
                <a:buChar char="•"/>
              </a:pPr>
              <a:endParaRPr lang="es-MX" sz="2000" dirty="0" smtClean="0"/>
            </a:p>
            <a:p>
              <a:pPr eaLnBrk="0" hangingPunct="0">
                <a:lnSpc>
                  <a:spcPct val="150000"/>
                </a:lnSpc>
                <a:buFont typeface="Arial" pitchFamily="34" charset="0"/>
                <a:buChar char="•"/>
              </a:pPr>
              <a:endParaRPr lang="es-MX" sz="2000" dirty="0" smtClean="0"/>
            </a:p>
            <a:p>
              <a:pPr>
                <a:buClr>
                  <a:srgbClr val="CCCC00"/>
                </a:buClr>
                <a:buFont typeface="Wingdings" pitchFamily="2" charset="2"/>
                <a:buNone/>
              </a:pPr>
              <a:r>
                <a:rPr lang="es-ES" sz="2000" b="1" dirty="0" smtClean="0">
                  <a:solidFill>
                    <a:srgbClr val="008000"/>
                  </a:solidFill>
                  <a:cs typeface="Arial" pitchFamily="34" charset="0"/>
                </a:rPr>
                <a:t>Strategos, revista Institucional</a:t>
              </a:r>
              <a:endParaRPr lang="es-ES" sz="1400" b="1" dirty="0" smtClean="0">
                <a:solidFill>
                  <a:srgbClr val="558ED5"/>
                </a:solidFill>
                <a:cs typeface="Arial" pitchFamily="34" charset="0"/>
              </a:endParaRPr>
            </a:p>
            <a:p>
              <a:pPr eaLnBrk="0" hangingPunct="0"/>
              <a:r>
                <a:rPr lang="es-ES" sz="2000" dirty="0" smtClean="0"/>
                <a:t>Planeación, evaluación y selección de plataforma, adecuación y personalización, diseño y generación de contenidos.</a:t>
              </a:r>
            </a:p>
            <a:p>
              <a:pPr eaLnBrk="0" hangingPunct="0"/>
              <a:endParaRPr lang="es-ES" sz="2000" dirty="0" smtClean="0"/>
            </a:p>
            <a:p>
              <a:pPr>
                <a:buClr>
                  <a:srgbClr val="CCCC00"/>
                </a:buClr>
              </a:pPr>
              <a:r>
                <a:rPr lang="es-ES" sz="2000" b="1" dirty="0" smtClean="0">
                  <a:solidFill>
                    <a:srgbClr val="008000"/>
                  </a:solidFill>
                  <a:cs typeface="Arial" pitchFamily="34" charset="0"/>
                </a:rPr>
                <a:t>Comisión Nacional de Información de la AMSDE*</a:t>
              </a:r>
              <a:endParaRPr lang="es-ES" sz="1400" b="1" dirty="0" smtClean="0">
                <a:solidFill>
                  <a:srgbClr val="558ED5"/>
                </a:solidFill>
                <a:cs typeface="Arial" pitchFamily="34" charset="0"/>
              </a:endParaRPr>
            </a:p>
            <a:p>
              <a:pPr eaLnBrk="0" hangingPunct="0"/>
              <a:r>
                <a:rPr lang="es-ES" sz="2000" dirty="0" smtClean="0"/>
                <a:t>Logística y organización del evento. Recepción y atención a asistentes, difusión y diseño de imagen.</a:t>
              </a:r>
            </a:p>
            <a:p>
              <a:pPr eaLnBrk="0" hangingPunct="0">
                <a:lnSpc>
                  <a:spcPct val="150000"/>
                </a:lnSpc>
              </a:pPr>
              <a:endParaRPr lang="es-MX" sz="2000" dirty="0" smtClean="0"/>
            </a:p>
            <a:p>
              <a:pPr lvl="1" eaLnBrk="0" hangingPunct="0">
                <a:lnSpc>
                  <a:spcPct val="150000"/>
                </a:lnSpc>
              </a:pPr>
              <a:endParaRPr lang="es-MX" sz="2000" dirty="0" smtClean="0"/>
            </a:p>
          </p:txBody>
        </p:sp>
        <p:sp>
          <p:nvSpPr>
            <p:cNvPr id="8" name="Text Box 11"/>
            <p:cNvSpPr txBox="1">
              <a:spLocks noChangeArrowheads="1"/>
            </p:cNvSpPr>
            <p:nvPr/>
          </p:nvSpPr>
          <p:spPr bwMode="auto">
            <a:xfrm>
              <a:off x="1530669" y="2410094"/>
              <a:ext cx="4140529" cy="108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numCol="2"/>
            <a:lstStyle/>
            <a:p>
              <a:pPr lvl="1" eaLnBrk="0" hangingPunct="0"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es-MX" sz="2000" dirty="0" smtClean="0"/>
                <a:t> UVM </a:t>
              </a:r>
            </a:p>
            <a:p>
              <a:pPr lvl="1" eaLnBrk="0" hangingPunct="0"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es-MX" sz="2000" dirty="0" smtClean="0"/>
                <a:t> UTEG</a:t>
              </a:r>
            </a:p>
            <a:p>
              <a:pPr lvl="1" eaLnBrk="0" hangingPunct="0"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es-MX" sz="2000" dirty="0" smtClean="0"/>
                <a:t> UTG </a:t>
              </a:r>
            </a:p>
            <a:p>
              <a:pPr lvl="1" eaLnBrk="0" hangingPunct="0">
                <a:lnSpc>
                  <a:spcPct val="150000"/>
                </a:lnSpc>
                <a:buFont typeface="Arial" pitchFamily="34" charset="0"/>
                <a:buChar char="•"/>
              </a:pPr>
              <a:endParaRPr lang="es-MX" sz="2000" dirty="0" smtClean="0"/>
            </a:p>
            <a:p>
              <a:pPr lvl="1" eaLnBrk="0" hangingPunct="0"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es-MX" sz="2000" dirty="0" smtClean="0"/>
                <a:t> ITESO</a:t>
              </a:r>
            </a:p>
            <a:p>
              <a:pPr lvl="1" eaLnBrk="0" hangingPunct="0"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es-MX" sz="2000" dirty="0" smtClean="0"/>
                <a:t> UAG</a:t>
              </a:r>
            </a:p>
            <a:p>
              <a:pPr lvl="1" eaLnBrk="0" hangingPunct="0"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es-MX" sz="2000" dirty="0" smtClean="0"/>
                <a:t>TEC Milenio</a:t>
              </a:r>
            </a:p>
            <a:p>
              <a:pPr lvl="1" eaLnBrk="0" hangingPunct="0">
                <a:lnSpc>
                  <a:spcPct val="150000"/>
                </a:lnSpc>
                <a:buFont typeface="Arial" pitchFamily="34" charset="0"/>
                <a:buChar char="•"/>
              </a:pPr>
              <a:endParaRPr lang="es-MX" sz="2000" dirty="0" smtClean="0"/>
            </a:p>
          </p:txBody>
        </p:sp>
      </p:grp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1"/>
          <p:cNvSpPr txBox="1">
            <a:spLocks noChangeArrowheads="1"/>
          </p:cNvSpPr>
          <p:nvPr/>
        </p:nvSpPr>
        <p:spPr bwMode="auto">
          <a:xfrm>
            <a:off x="611494" y="1268724"/>
            <a:ext cx="7543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CCCC00"/>
              </a:buClr>
            </a:pPr>
            <a:r>
              <a:rPr lang="es-ES" sz="2000" b="1" dirty="0" smtClean="0">
                <a:solidFill>
                  <a:srgbClr val="008000"/>
                </a:solidFill>
                <a:cs typeface="Arial" pitchFamily="34" charset="0"/>
              </a:rPr>
              <a:t>Gestión de Imagen Institucional</a:t>
            </a:r>
            <a:endParaRPr lang="es-ES" sz="1400" b="1" dirty="0">
              <a:solidFill>
                <a:srgbClr val="558ED5"/>
              </a:solidFill>
              <a:cs typeface="Arial" pitchFamily="34" charset="0"/>
            </a:endParaRPr>
          </a:p>
          <a:p>
            <a:pPr eaLnBrk="0" hangingPunct="0"/>
            <a:r>
              <a:rPr lang="es-ES" sz="2000" dirty="0" smtClean="0"/>
              <a:t>Monitoreo y gestión de la correcta aplicación de la imagen institucional en los diversos canales.</a:t>
            </a:r>
          </a:p>
          <a:p>
            <a:pPr eaLnBrk="0" hangingPunct="0"/>
            <a:r>
              <a:rPr lang="es-ES" sz="2000" dirty="0" smtClean="0"/>
              <a:t>	• Folletería e impresos</a:t>
            </a:r>
          </a:p>
          <a:p>
            <a:pPr eaLnBrk="0" hangingPunct="0"/>
            <a:r>
              <a:rPr lang="es-ES" sz="2000" dirty="0" smtClean="0"/>
              <a:t>	• Páginas web</a:t>
            </a:r>
          </a:p>
          <a:p>
            <a:pPr eaLnBrk="0" hangingPunct="0"/>
            <a:r>
              <a:rPr lang="es-ES" sz="2000" dirty="0"/>
              <a:t>	</a:t>
            </a:r>
            <a:r>
              <a:rPr lang="es-ES" sz="2000" dirty="0" smtClean="0"/>
              <a:t>• Documentos electrónicos</a:t>
            </a:r>
          </a:p>
          <a:p>
            <a:pPr eaLnBrk="0" hangingPunct="0"/>
            <a:endParaRPr lang="es-ES" sz="2000" dirty="0" smtClean="0"/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ES" sz="2000" b="1" dirty="0" smtClean="0">
                <a:solidFill>
                  <a:srgbClr val="008000"/>
                </a:solidFill>
                <a:cs typeface="Arial" pitchFamily="34" charset="0"/>
              </a:rPr>
              <a:t>Jalisco Unido por una cultura exportadora</a:t>
            </a:r>
            <a:endParaRPr lang="es-ES" sz="1400" b="1" dirty="0" smtClean="0">
              <a:solidFill>
                <a:srgbClr val="558ED5"/>
              </a:solidFill>
              <a:cs typeface="Arial" pitchFamily="34" charset="0"/>
            </a:endParaRPr>
          </a:p>
          <a:p>
            <a:pPr eaLnBrk="0" hangingPunct="0"/>
            <a:r>
              <a:rPr lang="es-ES" sz="2000" dirty="0" smtClean="0"/>
              <a:t>Participación como patrocinador del evento, intercambio de becas, apoyo en logística, difusión e imagen.</a:t>
            </a:r>
          </a:p>
          <a:p>
            <a:pPr eaLnBrk="0" hangingPunct="0"/>
            <a:endParaRPr lang="es-ES" sz="2000" dirty="0" smtClean="0"/>
          </a:p>
          <a:p>
            <a:pPr>
              <a:buClr>
                <a:srgbClr val="CCCC00"/>
              </a:buClr>
            </a:pPr>
            <a:r>
              <a:rPr lang="es-ES" sz="2000" b="1" dirty="0" smtClean="0">
                <a:solidFill>
                  <a:srgbClr val="008000"/>
                </a:solidFill>
                <a:cs typeface="Arial" pitchFamily="34" charset="0"/>
              </a:rPr>
              <a:t>Empleo Jalisco</a:t>
            </a:r>
            <a:endParaRPr lang="es-ES" sz="1400" b="1" dirty="0" smtClean="0">
              <a:solidFill>
                <a:srgbClr val="558ED5"/>
              </a:solidFill>
              <a:cs typeface="Arial" pitchFamily="34" charset="0"/>
            </a:endParaRPr>
          </a:p>
          <a:p>
            <a:pPr eaLnBrk="0" hangingPunct="0"/>
            <a:r>
              <a:rPr lang="es-ES" sz="2000" dirty="0" smtClean="0"/>
              <a:t>Actualización de imagen, y elaboración de materiales de difusión.</a:t>
            </a:r>
            <a:endParaRPr lang="es-ES" sz="2000" dirty="0"/>
          </a:p>
          <a:p>
            <a:pPr eaLnBrk="0" hangingPunct="0"/>
            <a:endParaRPr lang="es-ES" sz="2000" dirty="0" smtClean="0"/>
          </a:p>
          <a:p>
            <a:pPr eaLnBrk="0" hangingPunct="0"/>
            <a:endParaRPr lang="es-ES" sz="2000" dirty="0"/>
          </a:p>
          <a:p>
            <a:pPr eaLnBrk="0" hangingPunct="0"/>
            <a:endParaRPr lang="es-ES" sz="2000" dirty="0"/>
          </a:p>
          <a:p>
            <a:pPr eaLnBrk="0" hangingPunct="0"/>
            <a:endParaRPr lang="es-ES" sz="2000" dirty="0"/>
          </a:p>
          <a:p>
            <a:pPr eaLnBrk="0" hangingPunct="0"/>
            <a:endParaRPr lang="en-US" sz="2000" dirty="0"/>
          </a:p>
        </p:txBody>
      </p:sp>
      <p:sp>
        <p:nvSpPr>
          <p:cNvPr id="35842" name="1 Título"/>
          <p:cNvSpPr txBox="1">
            <a:spLocks/>
          </p:cNvSpPr>
          <p:nvPr/>
        </p:nvSpPr>
        <p:spPr bwMode="auto">
          <a:xfrm>
            <a:off x="990600" y="304800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3600"/>
              </a:lnSpc>
            </a:pPr>
            <a:r>
              <a:rPr lang="es-MX" sz="4000" b="1">
                <a:solidFill>
                  <a:srgbClr val="008000"/>
                </a:solidFill>
                <a:cs typeface="Arial" pitchFamily="34" charset="0"/>
              </a:rPr>
              <a:t>Relaciones Externas</a:t>
            </a:r>
            <a:endParaRPr lang="es-MX" sz="1400" b="1">
              <a:solidFill>
                <a:srgbClr val="000090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10 Rectángulo"/>
          <p:cNvSpPr>
            <a:spLocks noChangeArrowheads="1"/>
          </p:cNvSpPr>
          <p:nvPr/>
        </p:nvSpPr>
        <p:spPr bwMode="auto">
          <a:xfrm>
            <a:off x="609600" y="25908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>
              <a:lnSpc>
                <a:spcPts val="2700"/>
              </a:lnSpc>
            </a:pPr>
            <a:r>
              <a:rPr lang="es-MX" sz="4000" b="1" dirty="0" smtClean="0">
                <a:solidFill>
                  <a:schemeClr val="bg1"/>
                </a:solidFill>
                <a:cs typeface="Arial" pitchFamily="34" charset="0"/>
              </a:rPr>
              <a:t>INFORME DE ACTIVIDADES SEIJAL</a:t>
            </a:r>
            <a:endParaRPr lang="es-ES" sz="4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123" name="10 Rectángulo"/>
          <p:cNvSpPr>
            <a:spLocks noChangeArrowheads="1"/>
          </p:cNvSpPr>
          <p:nvPr/>
        </p:nvSpPr>
        <p:spPr bwMode="auto">
          <a:xfrm>
            <a:off x="762000" y="3200400"/>
            <a:ext cx="77724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s-MX" sz="3200" b="1" dirty="0" smtClean="0">
                <a:solidFill>
                  <a:srgbClr val="FFFFFF"/>
                </a:solidFill>
                <a:cs typeface="Arial" pitchFamily="34" charset="0"/>
              </a:rPr>
              <a:t>Segundo Cuatrimestre 2013</a:t>
            </a:r>
            <a:endParaRPr lang="es-MX" sz="3200" dirty="0">
              <a:solidFill>
                <a:srgbClr val="FFFFFF"/>
              </a:solidFill>
              <a:cs typeface="Arial" pitchFamily="34" charset="0"/>
            </a:endParaRPr>
          </a:p>
          <a:p>
            <a:pPr algn="ctr"/>
            <a:r>
              <a:rPr lang="es-MX" sz="1800" dirty="0" smtClean="0">
                <a:solidFill>
                  <a:srgbClr val="FFFFFF"/>
                </a:solidFill>
                <a:cs typeface="Arial" pitchFamily="34" charset="0"/>
              </a:rPr>
              <a:t>31 de agosto de </a:t>
            </a:r>
            <a:r>
              <a:rPr lang="es-MX" sz="1800" dirty="0">
                <a:solidFill>
                  <a:srgbClr val="FFFFFF"/>
                </a:solidFill>
                <a:cs typeface="Arial" pitchFamily="34" charset="0"/>
              </a:rPr>
              <a:t>2013</a:t>
            </a:r>
            <a:endParaRPr lang="es-ES" sz="1800" dirty="0">
              <a:solidFill>
                <a:srgbClr val="FFFFFF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1"/>
          <p:cNvSpPr txBox="1">
            <a:spLocks noChangeArrowheads="1"/>
          </p:cNvSpPr>
          <p:nvPr/>
        </p:nvSpPr>
        <p:spPr bwMode="auto">
          <a:xfrm>
            <a:off x="990600" y="1301122"/>
            <a:ext cx="7543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CCCC00"/>
              </a:buClr>
            </a:pPr>
            <a:r>
              <a:rPr lang="es-ES" sz="2000" b="1" dirty="0" smtClean="0">
                <a:solidFill>
                  <a:srgbClr val="008000"/>
                </a:solidFill>
                <a:cs typeface="Arial" pitchFamily="34" charset="0"/>
              </a:rPr>
              <a:t>Comunicación interna</a:t>
            </a:r>
            <a:endParaRPr lang="es-ES" sz="1400" b="1" dirty="0">
              <a:solidFill>
                <a:srgbClr val="558ED5"/>
              </a:solidFill>
              <a:cs typeface="Arial" pitchFamily="34" charset="0"/>
            </a:endParaRPr>
          </a:p>
          <a:p>
            <a:pPr eaLnBrk="0" hangingPunct="0"/>
            <a:r>
              <a:rPr lang="es-ES" sz="2000" dirty="0" smtClean="0"/>
              <a:t>Desarrollo de materiales para la comunicación entre las diversas áreas.</a:t>
            </a:r>
            <a:endParaRPr lang="es-ES" sz="2000" dirty="0"/>
          </a:p>
          <a:p>
            <a:pPr eaLnBrk="0" hangingPunct="0"/>
            <a:endParaRPr lang="es-ES" sz="2000" dirty="0"/>
          </a:p>
          <a:p>
            <a:pPr>
              <a:buClr>
                <a:srgbClr val="CCCC00"/>
              </a:buClr>
            </a:pPr>
            <a:r>
              <a:rPr lang="es-ES" sz="2000" b="1" dirty="0" smtClean="0">
                <a:solidFill>
                  <a:srgbClr val="008000"/>
                </a:solidFill>
                <a:cs typeface="Arial" pitchFamily="34" charset="0"/>
              </a:rPr>
              <a:t>Apoyo a otras dependencias</a:t>
            </a:r>
            <a:endParaRPr lang="es-ES" sz="1400" b="1" dirty="0" smtClean="0">
              <a:solidFill>
                <a:srgbClr val="558ED5"/>
              </a:solidFill>
              <a:cs typeface="Arial" pitchFamily="34" charset="0"/>
            </a:endParaRPr>
          </a:p>
          <a:p>
            <a:pPr eaLnBrk="0" hangingPunct="0"/>
            <a:r>
              <a:rPr lang="es-ES" sz="2000" dirty="0" smtClean="0"/>
              <a:t>Asesoría y apoyo en imagen y difusión a otros organismos.</a:t>
            </a:r>
          </a:p>
          <a:p>
            <a:pPr eaLnBrk="0" hangingPunct="0"/>
            <a:r>
              <a:rPr lang="es-ES" sz="2000" dirty="0" smtClean="0"/>
              <a:t>• </a:t>
            </a:r>
            <a:r>
              <a:rPr lang="es-ES" sz="2000" dirty="0" err="1" smtClean="0"/>
              <a:t>Seproe</a:t>
            </a:r>
            <a:endParaRPr lang="es-ES" sz="2000" dirty="0" smtClean="0"/>
          </a:p>
          <a:p>
            <a:pPr eaLnBrk="0" hangingPunct="0"/>
            <a:r>
              <a:rPr lang="es-ES" sz="2000" dirty="0" smtClean="0"/>
              <a:t>• </a:t>
            </a:r>
            <a:r>
              <a:rPr lang="es-ES" sz="2000" dirty="0" err="1" smtClean="0"/>
              <a:t>Jaltrade</a:t>
            </a:r>
            <a:endParaRPr lang="es-ES" sz="2000" dirty="0" smtClean="0"/>
          </a:p>
          <a:p>
            <a:pPr eaLnBrk="0" hangingPunct="0"/>
            <a:endParaRPr lang="es-ES" sz="2000" dirty="0" smtClean="0"/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MX" sz="2000" b="1" dirty="0" smtClean="0">
                <a:solidFill>
                  <a:srgbClr val="008000"/>
                </a:solidFill>
                <a:cs typeface="Arial" pitchFamily="34" charset="0"/>
              </a:rPr>
              <a:t>Directorio electrónico</a:t>
            </a:r>
            <a:endParaRPr lang="es-MX" sz="1400" b="1" dirty="0" smtClean="0">
              <a:solidFill>
                <a:srgbClr val="558ED5"/>
              </a:solidFill>
              <a:cs typeface="Arial" pitchFamily="34" charset="0"/>
            </a:endParaRPr>
          </a:p>
          <a:p>
            <a:pPr eaLnBrk="0" hangingPunct="0"/>
            <a:r>
              <a:rPr lang="es-MX" sz="2000" dirty="0" smtClean="0"/>
              <a:t>Se ha realizado una actualización de la base de datos de Seijal, especialmente en los grupos pertenecientes a la iniciativa pública, obteniendo así los nuevos contactos publicados en las dependencias target de nuestro organismo, logrando un total de 1006 usuarios electrónicos.</a:t>
            </a:r>
          </a:p>
          <a:p>
            <a:pPr eaLnBrk="0" hangingPunct="0"/>
            <a:endParaRPr lang="es-MX" sz="2000" dirty="0" smtClean="0"/>
          </a:p>
        </p:txBody>
      </p:sp>
      <p:sp>
        <p:nvSpPr>
          <p:cNvPr id="35842" name="1 Título"/>
          <p:cNvSpPr txBox="1">
            <a:spLocks/>
          </p:cNvSpPr>
          <p:nvPr/>
        </p:nvSpPr>
        <p:spPr bwMode="auto">
          <a:xfrm>
            <a:off x="990600" y="304800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3600"/>
              </a:lnSpc>
            </a:pPr>
            <a:r>
              <a:rPr lang="es-MX" sz="4000" b="1" dirty="0">
                <a:solidFill>
                  <a:srgbClr val="008000"/>
                </a:solidFill>
                <a:cs typeface="Arial" pitchFamily="34" charset="0"/>
              </a:rPr>
              <a:t>Relaciones Externas</a:t>
            </a:r>
            <a:endParaRPr lang="es-MX" sz="1400" b="1" dirty="0">
              <a:solidFill>
                <a:srgbClr val="00009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4348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990600" y="1301122"/>
            <a:ext cx="7543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MX" sz="2000" b="1" dirty="0" smtClean="0">
                <a:solidFill>
                  <a:srgbClr val="008000"/>
                </a:solidFill>
                <a:cs typeface="Arial" pitchFamily="34" charset="0"/>
              </a:rPr>
              <a:t>Boletines publicados en prensa</a:t>
            </a:r>
            <a:endParaRPr lang="es-MX" sz="1400" b="1" dirty="0" smtClean="0">
              <a:solidFill>
                <a:srgbClr val="558ED5"/>
              </a:solidFill>
              <a:cs typeface="Arial" pitchFamily="34" charset="0"/>
            </a:endParaRPr>
          </a:p>
          <a:p>
            <a:pPr eaLnBrk="0" hangingPunct="0"/>
            <a:r>
              <a:rPr lang="es-MX" sz="2000" dirty="0" smtClean="0"/>
              <a:t>Se han realizado en conjunto con las áreas de Estadísticas y Análisis comunicados de prensa, los cuales han sido publicados por los principales medios del estado.</a:t>
            </a:r>
          </a:p>
          <a:p>
            <a:pPr eaLnBrk="0" hangingPunct="0"/>
            <a:endParaRPr lang="es-MX" sz="2000" dirty="0" smtClean="0"/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ES" sz="2000" b="1" dirty="0" smtClean="0">
                <a:solidFill>
                  <a:srgbClr val="008000"/>
                </a:solidFill>
                <a:cs typeface="Arial" pitchFamily="34" charset="0"/>
              </a:rPr>
              <a:t>E-</a:t>
            </a:r>
            <a:r>
              <a:rPr lang="es-ES" sz="2000" b="1" dirty="0" err="1" smtClean="0">
                <a:solidFill>
                  <a:srgbClr val="008000"/>
                </a:solidFill>
                <a:cs typeface="Arial" pitchFamily="34" charset="0"/>
              </a:rPr>
              <a:t>mailing</a:t>
            </a:r>
            <a:r>
              <a:rPr lang="es-ES" sz="2000" b="1" dirty="0" smtClean="0">
                <a:solidFill>
                  <a:srgbClr val="008000"/>
                </a:solidFill>
                <a:cs typeface="Arial" pitchFamily="34" charset="0"/>
              </a:rPr>
              <a:t> marketing</a:t>
            </a:r>
          </a:p>
          <a:p>
            <a:pPr>
              <a:buClr>
                <a:srgbClr val="CCCC00"/>
              </a:buClr>
            </a:pPr>
            <a:r>
              <a:rPr lang="es-ES" sz="2000" dirty="0" smtClean="0">
                <a:cs typeface="Times New Roman" pitchFamily="18" charset="0"/>
              </a:rPr>
              <a:t>Desde el mes de Junio de año en curso se adopto está herramienta para hacer envío masivo de correos electrónicos de forma personalizada y se han conseguido los siguientes resultados:</a:t>
            </a:r>
          </a:p>
          <a:p>
            <a:pPr lvl="4">
              <a:lnSpc>
                <a:spcPct val="150000"/>
              </a:lnSpc>
            </a:pPr>
            <a:r>
              <a:rPr lang="es-ES" sz="1600" b="1" dirty="0" smtClean="0"/>
              <a:t>+ 10,500 envíos</a:t>
            </a:r>
          </a:p>
          <a:p>
            <a:pPr lvl="4">
              <a:lnSpc>
                <a:spcPct val="150000"/>
              </a:lnSpc>
            </a:pPr>
            <a:r>
              <a:rPr lang="es-ES" sz="1600" b="1" dirty="0" smtClean="0"/>
              <a:t>+ 1,000 registros en base de datos</a:t>
            </a:r>
          </a:p>
          <a:p>
            <a:pPr lvl="4">
              <a:lnSpc>
                <a:spcPct val="150000"/>
              </a:lnSpc>
            </a:pPr>
            <a:r>
              <a:rPr lang="es-ES" sz="1600" b="1" dirty="0" smtClean="0"/>
              <a:t>Estadísticas detalladas</a:t>
            </a:r>
          </a:p>
          <a:p>
            <a:pPr marL="2114550" lvl="4" indent="-285750">
              <a:lnSpc>
                <a:spcPct val="150000"/>
              </a:lnSpc>
              <a:buFont typeface="Arial"/>
              <a:buChar char="•"/>
            </a:pPr>
            <a:r>
              <a:rPr lang="es-ES" sz="1600" dirty="0" smtClean="0"/>
              <a:t>Apertura</a:t>
            </a:r>
          </a:p>
          <a:p>
            <a:pPr marL="2114550" lvl="4" indent="-285750">
              <a:lnSpc>
                <a:spcPct val="150000"/>
              </a:lnSpc>
              <a:buFont typeface="Arial"/>
              <a:buChar char="•"/>
            </a:pPr>
            <a:r>
              <a:rPr lang="es-ES" sz="1600" dirty="0" smtClean="0"/>
              <a:t>Clics</a:t>
            </a:r>
          </a:p>
          <a:p>
            <a:pPr lvl="4"/>
            <a:r>
              <a:rPr lang="es-ES" sz="1600" b="1" dirty="0" smtClean="0"/>
              <a:t>Replica automáticamente en redes sociales</a:t>
            </a:r>
            <a:endParaRPr lang="es-ES" sz="1200" b="1" dirty="0" smtClean="0"/>
          </a:p>
          <a:p>
            <a:pPr eaLnBrk="0" hangingPunct="0"/>
            <a:endParaRPr lang="es-MX" sz="2000" dirty="0" smtClean="0"/>
          </a:p>
          <a:p>
            <a:pPr eaLnBrk="0" hangingPunct="0"/>
            <a:endParaRPr lang="es-ES" sz="2000" dirty="0" smtClean="0"/>
          </a:p>
          <a:p>
            <a:pPr eaLnBrk="0" hangingPunct="0"/>
            <a:endParaRPr lang="es-ES" sz="2000" dirty="0"/>
          </a:p>
          <a:p>
            <a:pPr eaLnBrk="0" hangingPunct="0"/>
            <a:endParaRPr lang="en-US" sz="2000" dirty="0"/>
          </a:p>
        </p:txBody>
      </p:sp>
      <p:sp>
        <p:nvSpPr>
          <p:cNvPr id="3" name="1 Título"/>
          <p:cNvSpPr txBox="1">
            <a:spLocks/>
          </p:cNvSpPr>
          <p:nvPr/>
        </p:nvSpPr>
        <p:spPr bwMode="auto">
          <a:xfrm>
            <a:off x="990600" y="304800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3600"/>
              </a:lnSpc>
            </a:pPr>
            <a:r>
              <a:rPr lang="es-MX" sz="4000" b="1" dirty="0">
                <a:solidFill>
                  <a:srgbClr val="008000"/>
                </a:solidFill>
                <a:cs typeface="Arial" pitchFamily="34" charset="0"/>
              </a:rPr>
              <a:t>Relaciones Externas</a:t>
            </a:r>
            <a:endParaRPr lang="es-MX" sz="1400" b="1" dirty="0">
              <a:solidFill>
                <a:srgbClr val="000090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1"/>
          <p:cNvSpPr txBox="1">
            <a:spLocks noChangeArrowheads="1"/>
          </p:cNvSpPr>
          <p:nvPr/>
        </p:nvSpPr>
        <p:spPr bwMode="auto">
          <a:xfrm>
            <a:off x="990600" y="1676400"/>
            <a:ext cx="7543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ES" sz="2000" b="1" dirty="0" smtClean="0">
                <a:solidFill>
                  <a:srgbClr val="008000"/>
                </a:solidFill>
                <a:cs typeface="Arial" pitchFamily="34" charset="0"/>
              </a:rPr>
              <a:t>Usuarios en redes sociales</a:t>
            </a:r>
            <a:endParaRPr lang="es-ES" sz="1400" b="1" dirty="0" smtClean="0">
              <a:solidFill>
                <a:srgbClr val="558ED5"/>
              </a:solidFill>
              <a:cs typeface="Arial" pitchFamily="34" charset="0"/>
            </a:endParaRPr>
          </a:p>
          <a:p>
            <a:pPr eaLnBrk="0" hangingPunct="0"/>
            <a:r>
              <a:rPr lang="es-MX" sz="2000" dirty="0" smtClean="0"/>
              <a:t>Se han alcanzado un total de 3178 seguidores en </a:t>
            </a:r>
            <a:r>
              <a:rPr lang="es-MX" sz="2000" dirty="0" err="1" smtClean="0"/>
              <a:t>Facebook</a:t>
            </a:r>
            <a:r>
              <a:rPr lang="es-MX" sz="2000" dirty="0" smtClean="0"/>
              <a:t> y se rebasaron los 1481 en </a:t>
            </a:r>
            <a:r>
              <a:rPr lang="es-MX" sz="2000" dirty="0" err="1" smtClean="0"/>
              <a:t>Twitter</a:t>
            </a:r>
            <a:r>
              <a:rPr lang="es-MX" sz="2000" dirty="0" smtClean="0"/>
              <a:t>, actualmente se  está rebasando en algunos meses el índice de crecimiento mensual con relación al año pasado en más del 40%.</a:t>
            </a:r>
          </a:p>
          <a:p>
            <a:pPr eaLnBrk="0" hangingPunct="0"/>
            <a:endParaRPr lang="es-MX" sz="2000" dirty="0" smtClean="0"/>
          </a:p>
          <a:p>
            <a:pPr eaLnBrk="0" hangingPunct="0"/>
            <a:endParaRPr lang="en-US" sz="2000" dirty="0" smtClean="0"/>
          </a:p>
          <a:p>
            <a:pPr eaLnBrk="0" hangingPunct="0"/>
            <a:endParaRPr lang="es-ES" sz="2000" dirty="0" smtClean="0"/>
          </a:p>
          <a:p>
            <a:pPr eaLnBrk="0" hangingPunct="0"/>
            <a:endParaRPr lang="es-ES" sz="2000" dirty="0" smtClean="0"/>
          </a:p>
          <a:p>
            <a:pPr eaLnBrk="0" hangingPunct="0"/>
            <a:endParaRPr lang="en-US" sz="2000" dirty="0"/>
          </a:p>
          <a:p>
            <a:pPr eaLnBrk="0" hangingPunct="0"/>
            <a:endParaRPr lang="en-US" sz="2000" dirty="0"/>
          </a:p>
        </p:txBody>
      </p:sp>
      <p:sp>
        <p:nvSpPr>
          <p:cNvPr id="33794" name="1 Título"/>
          <p:cNvSpPr txBox="1">
            <a:spLocks/>
          </p:cNvSpPr>
          <p:nvPr/>
        </p:nvSpPr>
        <p:spPr bwMode="auto">
          <a:xfrm>
            <a:off x="990600" y="304800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3600"/>
              </a:lnSpc>
            </a:pPr>
            <a:r>
              <a:rPr lang="es-MX" sz="4000" b="1">
                <a:solidFill>
                  <a:srgbClr val="008000"/>
                </a:solidFill>
                <a:cs typeface="Arial" pitchFamily="34" charset="0"/>
              </a:rPr>
              <a:t>Relaciones Externas</a:t>
            </a:r>
            <a:endParaRPr lang="es-MX" sz="1400" b="1">
              <a:solidFill>
                <a:srgbClr val="000090"/>
              </a:solidFill>
              <a:cs typeface="Arial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06893480"/>
              </p:ext>
            </p:extLst>
          </p:nvPr>
        </p:nvGraphicFramePr>
        <p:xfrm>
          <a:off x="1151563" y="3789046"/>
          <a:ext cx="7533641" cy="2160275"/>
        </p:xfrm>
        <a:graphic>
          <a:graphicData uri="http://schemas.openxmlformats.org/drawingml/2006/table">
            <a:tbl>
              <a:tblPr/>
              <a:tblGrid>
                <a:gridCol w="2102411"/>
                <a:gridCol w="2795463"/>
                <a:gridCol w="728417"/>
                <a:gridCol w="866695"/>
                <a:gridCol w="1040655"/>
              </a:tblGrid>
              <a:tr h="493777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Calibri" pitchFamily="34" charset="0"/>
                        </a:rPr>
                        <a:t>Acción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Calibri" pitchFamily="34" charset="0"/>
                        </a:rPr>
                        <a:t>Indicador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Calibri" pitchFamily="34" charset="0"/>
                        </a:rPr>
                        <a:t>Cifra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Calibri" pitchFamily="34" charset="0"/>
                        </a:rPr>
                        <a:t>2012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Calibri" pitchFamily="34" charset="0"/>
                        </a:rPr>
                        <a:t>Logro 2Q13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Calibri" pitchFamily="34" charset="0"/>
                        </a:rPr>
                        <a:t>% Incremento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83324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Calibri" pitchFamily="34" charset="0"/>
                        </a:rPr>
                        <a:t>Redes sociales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Calibri" pitchFamily="34" charset="0"/>
                        </a:rPr>
                        <a:t>Número de seguidores en Twitter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Calibri" pitchFamily="34" charset="0"/>
                        </a:rPr>
                        <a:t>1,121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Calibri" pitchFamily="34" charset="0"/>
                        </a:rPr>
                        <a:t>1481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Calibri" pitchFamily="34" charset="0"/>
                        </a:rPr>
                        <a:t>32%</a:t>
                      </a: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</a:tr>
              <a:tr h="83324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Calibri" pitchFamily="34" charset="0"/>
                        </a:rPr>
                        <a:t>Redes sociales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Calibri" pitchFamily="34" charset="0"/>
                        </a:rPr>
                        <a:t>Número de seguidores en Facebook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Calibri" pitchFamily="34" charset="0"/>
                        </a:rPr>
                        <a:t>2,829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Calibri" pitchFamily="34" charset="0"/>
                        </a:rPr>
                        <a:t>3178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Calibri" pitchFamily="34" charset="0"/>
                        </a:rPr>
                        <a:t>12%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1"/>
          <p:cNvSpPr txBox="1">
            <a:spLocks noChangeArrowheads="1"/>
          </p:cNvSpPr>
          <p:nvPr/>
        </p:nvSpPr>
        <p:spPr bwMode="auto">
          <a:xfrm>
            <a:off x="971540" y="1628770"/>
            <a:ext cx="7543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s-ES" sz="2000" b="1" dirty="0" smtClean="0">
                <a:solidFill>
                  <a:srgbClr val="008000"/>
                </a:solidFill>
                <a:cs typeface="Arial" pitchFamily="34" charset="0"/>
              </a:rPr>
              <a:t>Implementación del Sistema de Contabilidad Gubernamental</a:t>
            </a:r>
            <a:endParaRPr lang="es-ES" sz="2000" b="1" dirty="0">
              <a:solidFill>
                <a:srgbClr val="008000"/>
              </a:solidFill>
              <a:cs typeface="Arial" pitchFamily="34" charset="0"/>
            </a:endParaRPr>
          </a:p>
          <a:p>
            <a:pPr eaLnBrk="0" hangingPunct="0"/>
            <a:r>
              <a:rPr lang="es-MX" sz="2000" dirty="0" smtClean="0"/>
              <a:t>Se dio continuidad a la implementación del SCG, presentando un avance significativo al segundo cuatrimestre de 2013. Se prevé estar registrando en tiempo real los momentos contables al término del ejercicio.</a:t>
            </a:r>
          </a:p>
          <a:p>
            <a:pPr eaLnBrk="0" hangingPunct="0"/>
            <a:endParaRPr lang="es-MX" sz="2000" dirty="0" smtClean="0"/>
          </a:p>
          <a:p>
            <a:pPr eaLnBrk="0" hangingPunct="0"/>
            <a:endParaRPr lang="es-ES" sz="2000" dirty="0"/>
          </a:p>
          <a:p>
            <a:pPr eaLnBrk="0" hangingPunct="0"/>
            <a:r>
              <a:rPr lang="es-ES" sz="2000" b="1" dirty="0" smtClean="0">
                <a:solidFill>
                  <a:srgbClr val="008000"/>
                </a:solidFill>
                <a:cs typeface="Arial" pitchFamily="34" charset="0"/>
              </a:rPr>
              <a:t>Capacitación</a:t>
            </a:r>
            <a:endParaRPr lang="es-ES" sz="2000" b="1" dirty="0">
              <a:solidFill>
                <a:srgbClr val="008000"/>
              </a:solidFill>
              <a:cs typeface="Arial" pitchFamily="34" charset="0"/>
            </a:endParaRPr>
          </a:p>
          <a:p>
            <a:pPr eaLnBrk="0" hangingPunct="0"/>
            <a:r>
              <a:rPr lang="es-ES" sz="2000" dirty="0" smtClean="0"/>
              <a:t>Se ha desarrollado el </a:t>
            </a:r>
            <a:r>
              <a:rPr lang="es-ES" sz="2000" dirty="0"/>
              <a:t>programa de </a:t>
            </a:r>
            <a:r>
              <a:rPr lang="es-ES" sz="2000" dirty="0" smtClean="0"/>
              <a:t>capacitación, incluyendo algunos cursos, diplomados y actualizaciones tanto institucionales como especializados, lo que ha abonado a un incremento significativo en los resultados de este rubro.</a:t>
            </a:r>
          </a:p>
        </p:txBody>
      </p:sp>
      <p:sp>
        <p:nvSpPr>
          <p:cNvPr id="39938" name="1 Título"/>
          <p:cNvSpPr txBox="1">
            <a:spLocks/>
          </p:cNvSpPr>
          <p:nvPr/>
        </p:nvSpPr>
        <p:spPr bwMode="auto">
          <a:xfrm>
            <a:off x="990600" y="304800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3600"/>
              </a:lnSpc>
            </a:pPr>
            <a:r>
              <a:rPr lang="es-MX" sz="4000" b="1">
                <a:solidFill>
                  <a:srgbClr val="008000"/>
                </a:solidFill>
                <a:cs typeface="Arial" pitchFamily="34" charset="0"/>
              </a:rPr>
              <a:t>Administrativo</a:t>
            </a:r>
            <a:endParaRPr lang="es-MX" sz="1400" b="1">
              <a:solidFill>
                <a:srgbClr val="000090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1"/>
          <p:cNvSpPr txBox="1">
            <a:spLocks noChangeArrowheads="1"/>
          </p:cNvSpPr>
          <p:nvPr/>
        </p:nvSpPr>
        <p:spPr bwMode="auto">
          <a:xfrm>
            <a:off x="990600" y="738180"/>
            <a:ext cx="7543800" cy="522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s-MX" sz="2000" dirty="0" smtClean="0"/>
          </a:p>
          <a:p>
            <a:pPr eaLnBrk="0" hangingPunct="0"/>
            <a:r>
              <a:rPr lang="es-ES" sz="2000" b="1" dirty="0" smtClean="0">
                <a:solidFill>
                  <a:srgbClr val="008000"/>
                </a:solidFill>
                <a:cs typeface="Arial" pitchFamily="34" charset="0"/>
              </a:rPr>
              <a:t>Transparencia</a:t>
            </a:r>
          </a:p>
          <a:p>
            <a:pPr algn="just" eaLnBrk="0" hangingPunct="0">
              <a:buFontTx/>
              <a:buChar char="-"/>
            </a:pPr>
            <a:r>
              <a:rPr lang="es-ES" sz="2000" dirty="0" smtClean="0"/>
              <a:t> Migración del portal de transparencia al nuevo sitio estandarizado que implementó la Coordinación General de Transparencia del Gobierno del Estado. </a:t>
            </a:r>
          </a:p>
          <a:p>
            <a:pPr algn="just" eaLnBrk="0" hangingPunct="0">
              <a:buFontTx/>
              <a:buChar char="-"/>
            </a:pPr>
            <a:endParaRPr lang="es-ES" sz="2000" dirty="0" smtClean="0"/>
          </a:p>
          <a:p>
            <a:pPr algn="just" eaLnBrk="0" hangingPunct="0">
              <a:buFontTx/>
              <a:buChar char="-"/>
            </a:pPr>
            <a:r>
              <a:rPr lang="es-ES" sz="2000" dirty="0" smtClean="0"/>
              <a:t> Actualización de la Información Fundamental publicada en el portal de transparencia, para dar cumplimiento a la nueva Ley de Transparencia y Acceso a la Información Pública del Estado de Jalisco y sus Municipios, misma que entró en vigor el 9 de agosto de 2013. </a:t>
            </a:r>
          </a:p>
          <a:p>
            <a:pPr algn="just" eaLnBrk="0" hangingPunct="0">
              <a:buFontTx/>
              <a:buChar char="-"/>
            </a:pPr>
            <a:endParaRPr lang="es-ES" sz="2000" dirty="0" smtClean="0"/>
          </a:p>
          <a:p>
            <a:pPr eaLnBrk="0" hangingPunct="0">
              <a:buFontTx/>
              <a:buChar char="-"/>
            </a:pPr>
            <a:r>
              <a:rPr lang="es-ES" sz="2000" dirty="0" smtClean="0"/>
              <a:t> Atención de las solicitudes de información recibidas.</a:t>
            </a:r>
          </a:p>
          <a:p>
            <a:pPr eaLnBrk="0" hangingPunct="0">
              <a:buFontTx/>
              <a:buChar char="-"/>
            </a:pPr>
            <a:endParaRPr lang="es-ES" sz="2000" dirty="0" smtClean="0"/>
          </a:p>
          <a:p>
            <a:pPr algn="just" eaLnBrk="0" hangingPunct="0">
              <a:buFontTx/>
              <a:buChar char="-"/>
            </a:pPr>
            <a:r>
              <a:rPr lang="es-MX" sz="2000" dirty="0" smtClean="0"/>
              <a:t> Publicación de la información de nóminas del </a:t>
            </a:r>
            <a:r>
              <a:rPr lang="es-MX" sz="2000" dirty="0" err="1" smtClean="0"/>
              <a:t>Seijal</a:t>
            </a:r>
            <a:r>
              <a:rPr lang="es-MX" sz="2000" dirty="0" smtClean="0"/>
              <a:t> en el sitio consultanomopd.jalisco.gob.mx a partir de Agosto 2013. Este sitio cuenta con sistema de búsqueda, en cumplimiento a la nueva Ley de Transparencia y Acceso a la Información Pública.</a:t>
            </a:r>
            <a:endParaRPr lang="es-ES" sz="2000" dirty="0" smtClean="0"/>
          </a:p>
          <a:p>
            <a:pPr eaLnBrk="0" hangingPunct="0"/>
            <a:endParaRPr lang="es-ES" sz="2000" dirty="0"/>
          </a:p>
        </p:txBody>
      </p:sp>
      <p:sp>
        <p:nvSpPr>
          <p:cNvPr id="39938" name="1 Título"/>
          <p:cNvSpPr txBox="1">
            <a:spLocks/>
          </p:cNvSpPr>
          <p:nvPr/>
        </p:nvSpPr>
        <p:spPr bwMode="auto">
          <a:xfrm>
            <a:off x="971540" y="21901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3600"/>
              </a:lnSpc>
            </a:pPr>
            <a:r>
              <a:rPr lang="es-MX" sz="4000" b="1" dirty="0">
                <a:solidFill>
                  <a:srgbClr val="008000"/>
                </a:solidFill>
                <a:cs typeface="Arial" pitchFamily="34" charset="0"/>
              </a:rPr>
              <a:t>Administrativo</a:t>
            </a:r>
            <a:endParaRPr lang="es-MX" sz="1400" b="1" dirty="0">
              <a:solidFill>
                <a:srgbClr val="000090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0" y="0"/>
            <a:ext cx="9137650" cy="6858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41986" name="10 Rectángulo"/>
          <p:cNvSpPr>
            <a:spLocks noChangeArrowheads="1"/>
          </p:cNvSpPr>
          <p:nvPr/>
        </p:nvSpPr>
        <p:spPr bwMode="auto">
          <a:xfrm>
            <a:off x="3738563" y="2528888"/>
            <a:ext cx="4643437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2700"/>
              </a:lnSpc>
            </a:pPr>
            <a:r>
              <a:rPr lang="es-MX" sz="3600" b="1">
                <a:solidFill>
                  <a:schemeClr val="bg1"/>
                </a:solidFill>
                <a:cs typeface="Arial" pitchFamily="34" charset="0"/>
              </a:rPr>
              <a:t>¡</a:t>
            </a:r>
            <a:r>
              <a:rPr lang="es-MX" sz="4000" b="1">
                <a:solidFill>
                  <a:schemeClr val="bg1"/>
                </a:solidFill>
                <a:cs typeface="Arial" pitchFamily="34" charset="0"/>
              </a:rPr>
              <a:t>Gracias</a:t>
            </a:r>
            <a:r>
              <a:rPr lang="es-MX" sz="3600" b="1">
                <a:solidFill>
                  <a:schemeClr val="bg1"/>
                </a:solidFill>
                <a:cs typeface="Arial" pitchFamily="34" charset="0"/>
              </a:rPr>
              <a:t>!</a:t>
            </a:r>
            <a:endParaRPr lang="es-ES" sz="3600" b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1987" name="Text Box 11"/>
          <p:cNvSpPr txBox="1">
            <a:spLocks noChangeArrowheads="1"/>
          </p:cNvSpPr>
          <p:nvPr/>
        </p:nvSpPr>
        <p:spPr bwMode="auto">
          <a:xfrm>
            <a:off x="3810000" y="3200400"/>
            <a:ext cx="48768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CCCC00"/>
              </a:buClr>
            </a:pPr>
            <a:r>
              <a:rPr lang="es-ES" sz="2000" b="1">
                <a:solidFill>
                  <a:srgbClr val="008000"/>
                </a:solidFill>
                <a:cs typeface="Arial" pitchFamily="34" charset="0"/>
              </a:rPr>
              <a:t>Contacto</a:t>
            </a:r>
            <a:endParaRPr lang="es-MX" sz="2000">
              <a:solidFill>
                <a:srgbClr val="008000"/>
              </a:solidFill>
              <a:cs typeface="Arial" pitchFamily="34" charset="0"/>
            </a:endParaRPr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MX" sz="2000" b="1">
                <a:solidFill>
                  <a:schemeClr val="bg1"/>
                </a:solidFill>
                <a:cs typeface="Arial" pitchFamily="34" charset="0"/>
              </a:rPr>
              <a:t>Relaciones Externas</a:t>
            </a:r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MX" sz="2000">
                <a:solidFill>
                  <a:schemeClr val="bg1"/>
                </a:solidFill>
                <a:cs typeface="Arial" pitchFamily="34" charset="0"/>
              </a:rPr>
              <a:t>relaciones.externas@jalisco.gob.mx</a:t>
            </a:r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MX" sz="2000" b="1">
                <a:solidFill>
                  <a:schemeClr val="bg1"/>
                </a:solidFill>
                <a:cs typeface="Arial" pitchFamily="34" charset="0"/>
              </a:rPr>
              <a:t>Tel. </a:t>
            </a:r>
            <a:r>
              <a:rPr lang="es-MX" sz="2000">
                <a:solidFill>
                  <a:schemeClr val="bg1"/>
                </a:solidFill>
                <a:cs typeface="Arial" pitchFamily="34" charset="0"/>
              </a:rPr>
              <a:t>36 78 20 75  </a:t>
            </a:r>
            <a:r>
              <a:rPr lang="es-MX" sz="2000" b="1">
                <a:solidFill>
                  <a:schemeClr val="bg1"/>
                </a:solidFill>
                <a:cs typeface="Arial" pitchFamily="34" charset="0"/>
              </a:rPr>
              <a:t>Ext</a:t>
            </a:r>
            <a:r>
              <a:rPr lang="es-MX" sz="2000">
                <a:solidFill>
                  <a:schemeClr val="bg1"/>
                </a:solidFill>
                <a:cs typeface="Arial" pitchFamily="34" charset="0"/>
              </a:rPr>
              <a:t>. 55126</a:t>
            </a:r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endParaRPr lang="es-MX" sz="1600">
              <a:solidFill>
                <a:schemeClr val="bg1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1 Título"/>
          <p:cNvSpPr txBox="1">
            <a:spLocks/>
          </p:cNvSpPr>
          <p:nvPr/>
        </p:nvSpPr>
        <p:spPr bwMode="auto">
          <a:xfrm>
            <a:off x="431800" y="304800"/>
            <a:ext cx="8178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3600"/>
              </a:lnSpc>
            </a:pPr>
            <a:r>
              <a:rPr lang="es-MX" sz="4000" b="1" dirty="0">
                <a:solidFill>
                  <a:srgbClr val="008000"/>
                </a:solidFill>
                <a:cs typeface="Arial" pitchFamily="34" charset="0"/>
              </a:rPr>
              <a:t>POA </a:t>
            </a:r>
            <a:r>
              <a:rPr lang="es-MX" dirty="0">
                <a:solidFill>
                  <a:srgbClr val="000000"/>
                </a:solidFill>
                <a:cs typeface="Arial" pitchFamily="34" charset="0"/>
              </a:rPr>
              <a:t>(al </a:t>
            </a:r>
            <a:r>
              <a:rPr lang="es-MX" dirty="0" smtClean="0">
                <a:solidFill>
                  <a:srgbClr val="000000"/>
                </a:solidFill>
                <a:cs typeface="Arial" pitchFamily="34" charset="0"/>
              </a:rPr>
              <a:t>31 de agosto de </a:t>
            </a:r>
            <a:r>
              <a:rPr lang="es-MX" dirty="0">
                <a:solidFill>
                  <a:srgbClr val="000000"/>
                </a:solidFill>
                <a:cs typeface="Arial" pitchFamily="34" charset="0"/>
              </a:rPr>
              <a:t>2013)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431800" y="1293813"/>
          <a:ext cx="8280400" cy="4805681"/>
        </p:xfrm>
        <a:graphic>
          <a:graphicData uri="http://schemas.openxmlformats.org/drawingml/2006/table">
            <a:tbl>
              <a:tblPr/>
              <a:tblGrid>
                <a:gridCol w="1800225"/>
                <a:gridCol w="539750"/>
                <a:gridCol w="1079500"/>
                <a:gridCol w="2700338"/>
                <a:gridCol w="2160587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COMPONENTE</a:t>
                      </a:r>
                    </a:p>
                  </a:txBody>
                  <a:tcPr marL="71994" marR="7199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META</a:t>
                      </a:r>
                    </a:p>
                  </a:txBody>
                  <a:tcPr marL="71994" marR="7199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ACUMULADO</a:t>
                      </a:r>
                    </a:p>
                  </a:txBody>
                  <a:tcPr marL="71994" marR="7199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ACCIONES Y LOGROS</a:t>
                      </a:r>
                    </a:p>
                  </a:txBody>
                  <a:tcPr marL="71994" marR="7199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OBSERVACIONES</a:t>
                      </a:r>
                    </a:p>
                  </a:txBody>
                  <a:tcPr marL="71994" marR="7199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Solicitudes de información específica y proyectos especiales atendidos</a:t>
                      </a:r>
                    </a:p>
                  </a:txBody>
                  <a:tcPr marL="71994" marR="71994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1,404</a:t>
                      </a:r>
                    </a:p>
                  </a:txBody>
                  <a:tcPr marL="71994" marR="71994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1,459</a:t>
                      </a: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  <a:ea typeface="ＭＳ Ｐゴシック" pitchFamily="-84" charset="-128"/>
                        <a:cs typeface="Arial" pitchFamily="34" charset="0"/>
                      </a:endParaRPr>
                    </a:p>
                  </a:txBody>
                  <a:tcPr marL="71994" marR="71994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Atención y asesoría a solicitudes de información.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Atención a solicitudes de transparencia.</a:t>
                      </a:r>
                    </a:p>
                  </a:txBody>
                  <a:tcPr marL="71994" marR="71994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Se recibió una mayor cantidad de solicitudes de las contempladas, todas ellas han sido atendidas.</a:t>
                      </a:r>
                    </a:p>
                  </a:txBody>
                  <a:tcPr marL="71994" marR="71994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</a:tr>
              <a:tr h="9525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Informes de control interno, rendición de cuentas y mejora continua institucional generados.</a:t>
                      </a:r>
                    </a:p>
                  </a:txBody>
                  <a:tcPr marL="71994" marR="71994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124</a:t>
                      </a:r>
                    </a:p>
                  </a:txBody>
                  <a:tcPr marL="71994" marR="71994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336</a:t>
                      </a:r>
                    </a:p>
                  </a:txBody>
                  <a:tcPr marL="71994" marR="71994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Emisión de informes, atención y solventación de auditorías, adquisiciones, emisión de estados financieros y capacitación.</a:t>
                      </a:r>
                    </a:p>
                  </a:txBody>
                  <a:tcPr marL="71994" marR="71994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Se superó la meta significativamente por la capacitación, así como por el número de solicitudes de transparencia atendidas.</a:t>
                      </a:r>
                    </a:p>
                  </a:txBody>
                  <a:tcPr marL="71994" marR="71994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</a:tr>
              <a:tr h="120808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Productos de información socioeconómica generada y actualizada.</a:t>
                      </a:r>
                    </a:p>
                  </a:txBody>
                  <a:tcPr marL="71994" marR="71994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450</a:t>
                      </a:r>
                    </a:p>
                  </a:txBody>
                  <a:tcPr marL="71994" marR="71994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452</a:t>
                      </a:r>
                    </a:p>
                  </a:txBody>
                  <a:tcPr marL="71994" marR="71994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Documentos estadísticos generados; boletines estadísticos y de análisis emitidas; estudios sectoriales y coyunturales; desarrollo y actualización de cubos de información.</a:t>
                      </a:r>
                    </a:p>
                  </a:txBody>
                  <a:tcPr marL="71994" marR="71994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Se han actualizado y mejorado sistemas y cubos de información adicionales a las contemplados.</a:t>
                      </a:r>
                    </a:p>
                  </a:txBody>
                  <a:tcPr marL="71994" marR="71994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</a:tr>
              <a:tr h="14398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Actividades de difusión, talleres y conferencias sobre información económica impartidas.</a:t>
                      </a:r>
                    </a:p>
                  </a:txBody>
                  <a:tcPr marL="71994" marR="71994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824</a:t>
                      </a:r>
                    </a:p>
                  </a:txBody>
                  <a:tcPr marL="71994" marR="71994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945</a:t>
                      </a: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ＭＳ Ｐゴシック" pitchFamily="-84" charset="-128"/>
                        <a:cs typeface="Arial" pitchFamily="34" charset="0"/>
                      </a:endParaRPr>
                    </a:p>
                  </a:txBody>
                  <a:tcPr marL="71994" marR="71994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Talleres y conferencias impartidos, comunicados emitidos, publicaciones en redes sociales, generación de documentos de evaluación de actividad socioeconómica, publicación de revista institucional, participación en exposiciones.</a:t>
                      </a:r>
                    </a:p>
                  </a:txBody>
                  <a:tcPr marL="71994" marR="71994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Se fortaleció la difusión a través principalmente de redes sociales. Se modificó el formato de la revista institucional a digital para llegar a una mayor población.</a:t>
                      </a:r>
                    </a:p>
                  </a:txBody>
                  <a:tcPr marL="71994" marR="71994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 txBox="1">
            <a:spLocks/>
          </p:cNvSpPr>
          <p:nvPr/>
        </p:nvSpPr>
        <p:spPr>
          <a:xfrm>
            <a:off x="3491862" y="2348862"/>
            <a:ext cx="2236476" cy="540069"/>
          </a:xfrm>
          <a:prstGeom prst="rect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s-MX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07" charset="-128"/>
                <a:cs typeface="ＭＳ Ｐゴシック" pitchFamily="-107" charset="-128"/>
              </a:rPr>
              <a:t>DIRECTOR  GENERAL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s-MX" sz="1050" kern="0" dirty="0" smtClean="0">
                <a:latin typeface="+mn-lt"/>
                <a:ea typeface="ＭＳ Ｐゴシック" pitchFamily="-107" charset="-128"/>
                <a:cs typeface="ＭＳ Ｐゴシック" pitchFamily="-107" charset="-128"/>
              </a:rPr>
              <a:t>Mtro. David Rogelio Campos Cornejo</a:t>
            </a:r>
            <a:r>
              <a:rPr kumimoji="0" lang="es-MX" sz="105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07" charset="-128"/>
                <a:cs typeface="ＭＳ Ｐゴシック" pitchFamily="-107" charset="-128"/>
              </a:rPr>
              <a:t>    </a:t>
            </a:r>
            <a:endParaRPr kumimoji="0" lang="es-MX" sz="11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107" charset="-128"/>
              <a:cs typeface="ＭＳ Ｐゴシック" pitchFamily="-107" charset="-128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s-MX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107" charset="-128"/>
              <a:cs typeface="ＭＳ Ｐゴシック" pitchFamily="-107" charset="-128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s-MX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611560" y="4329115"/>
            <a:ext cx="1512168" cy="90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1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DIRECTOR DE</a:t>
            </a:r>
            <a:r>
              <a:rPr lang="es-MX" sz="1100" b="1" dirty="0" smtClean="0"/>
              <a:t> </a:t>
            </a:r>
            <a:r>
              <a:rPr kumimoji="0" lang="es-MX" sz="11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ESTADÍSTICA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400" b="1" i="0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MX" sz="1050" baseline="0" dirty="0" smtClean="0"/>
              <a:t>Mtro.</a:t>
            </a:r>
            <a:r>
              <a:rPr lang="es-MX" sz="1050" dirty="0" smtClean="0"/>
              <a:t> Néstor Eduardo García Romero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s-MX" sz="400" baseline="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s-MX" sz="1100" baseline="0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2222024" y="4329115"/>
            <a:ext cx="1512168" cy="90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s-MX" sz="1100" b="1" dirty="0" smtClean="0">
                <a:latin typeface="+mn-lt"/>
                <a:ea typeface="+mn-ea"/>
              </a:rPr>
              <a:t>DIRECTOR DE ANÁLISIS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s-MX" sz="700" b="1" dirty="0" smtClean="0"/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s-MX" sz="1050" dirty="0" smtClean="0"/>
              <a:t>Lic. Antonio Salvador Solís Gómez</a:t>
            </a: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s-MX" sz="6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3815344" y="4329115"/>
            <a:ext cx="1548744" cy="90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s-MX" sz="1300" b="1" dirty="0" smtClean="0">
                <a:latin typeface="+mn-lt"/>
                <a:ea typeface="+mn-ea"/>
              </a:rPr>
              <a:t>DIRECTOR DE SISTEMAS</a:t>
            </a: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s-MX" sz="600" b="1" dirty="0" smtClean="0"/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s-MX" sz="1200" dirty="0" smtClean="0"/>
              <a:t>Mtro. Salvador Cárdenas Martos</a:t>
            </a: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s-MX" sz="600" dirty="0" smtClean="0"/>
          </a:p>
        </p:txBody>
      </p:sp>
      <p:sp>
        <p:nvSpPr>
          <p:cNvPr id="7" name="2 Subtítulo"/>
          <p:cNvSpPr txBox="1">
            <a:spLocks/>
          </p:cNvSpPr>
          <p:nvPr/>
        </p:nvSpPr>
        <p:spPr>
          <a:xfrm>
            <a:off x="5436096" y="4329115"/>
            <a:ext cx="1512168" cy="90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s-MX" sz="1100" b="1" dirty="0" smtClean="0"/>
              <a:t>DIRECTOR DE RELAC. EXTERNAS</a:t>
            </a: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s-MX" sz="300" b="1" dirty="0" smtClean="0"/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s-MX" sz="1100" dirty="0" smtClean="0"/>
              <a:t>Mtro. Juan Pablo Altamirano</a:t>
            </a: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s-MX" sz="6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7047704" y="4329115"/>
            <a:ext cx="1512168" cy="9001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s-MX" sz="1100" b="1" dirty="0" smtClean="0"/>
              <a:t>DIRECTOR ADMINISTRATIVO</a:t>
            </a: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s-MX" sz="400" b="1" dirty="0" smtClean="0"/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s-MX" sz="1050" dirty="0" smtClean="0"/>
              <a:t>Mtra. Rosa Gabriela García Robles</a:t>
            </a: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s-MX" sz="400" dirty="0" smtClean="0"/>
          </a:p>
        </p:txBody>
      </p:sp>
      <p:cxnSp>
        <p:nvCxnSpPr>
          <p:cNvPr id="9" name="8 Conector angular"/>
          <p:cNvCxnSpPr>
            <a:stCxn id="3" idx="2"/>
            <a:endCxn id="4" idx="0"/>
          </p:cNvCxnSpPr>
          <p:nvPr/>
        </p:nvCxnSpPr>
        <p:spPr>
          <a:xfrm rot="5400000">
            <a:off x="2268780" y="1987795"/>
            <a:ext cx="1440184" cy="3242456"/>
          </a:xfrm>
          <a:prstGeom prst="bentConnector3">
            <a:avLst>
              <a:gd name="adj1" fmla="val 50000"/>
            </a:avLst>
          </a:prstGeom>
          <a:ln>
            <a:solidFill>
              <a:srgbClr val="70AC2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angular"/>
          <p:cNvCxnSpPr>
            <a:stCxn id="3" idx="2"/>
            <a:endCxn id="5" idx="0"/>
          </p:cNvCxnSpPr>
          <p:nvPr/>
        </p:nvCxnSpPr>
        <p:spPr>
          <a:xfrm rot="5400000">
            <a:off x="3074012" y="2793027"/>
            <a:ext cx="1440184" cy="1631992"/>
          </a:xfrm>
          <a:prstGeom prst="bentConnector3">
            <a:avLst>
              <a:gd name="adj1" fmla="val 50000"/>
            </a:avLst>
          </a:prstGeom>
          <a:ln>
            <a:solidFill>
              <a:srgbClr val="70AC2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angular"/>
          <p:cNvCxnSpPr>
            <a:stCxn id="3" idx="2"/>
            <a:endCxn id="7" idx="0"/>
          </p:cNvCxnSpPr>
          <p:nvPr/>
        </p:nvCxnSpPr>
        <p:spPr>
          <a:xfrm rot="16200000" flipH="1">
            <a:off x="4681048" y="2817983"/>
            <a:ext cx="1440184" cy="1582080"/>
          </a:xfrm>
          <a:prstGeom prst="bentConnector3">
            <a:avLst>
              <a:gd name="adj1" fmla="val 50000"/>
            </a:avLst>
          </a:prstGeom>
          <a:ln>
            <a:solidFill>
              <a:srgbClr val="70AC2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>
            <a:stCxn id="3" idx="2"/>
            <a:endCxn id="6" idx="0"/>
          </p:cNvCxnSpPr>
          <p:nvPr/>
        </p:nvCxnSpPr>
        <p:spPr>
          <a:xfrm flipH="1">
            <a:off x="4589716" y="2888931"/>
            <a:ext cx="20384" cy="1440184"/>
          </a:xfrm>
          <a:prstGeom prst="straightConnector1">
            <a:avLst/>
          </a:prstGeom>
          <a:ln>
            <a:solidFill>
              <a:srgbClr val="70AC2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stCxn id="4" idx="2"/>
            <a:endCxn id="34" idx="0"/>
          </p:cNvCxnSpPr>
          <p:nvPr/>
        </p:nvCxnSpPr>
        <p:spPr>
          <a:xfrm flipH="1">
            <a:off x="1367578" y="5229230"/>
            <a:ext cx="66" cy="302171"/>
          </a:xfrm>
          <a:prstGeom prst="straightConnector1">
            <a:avLst/>
          </a:prstGeom>
          <a:ln>
            <a:solidFill>
              <a:srgbClr val="70AC2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>
            <a:stCxn id="5" idx="2"/>
            <a:endCxn id="36" idx="0"/>
          </p:cNvCxnSpPr>
          <p:nvPr/>
        </p:nvCxnSpPr>
        <p:spPr>
          <a:xfrm>
            <a:off x="2978108" y="5229230"/>
            <a:ext cx="1144" cy="302171"/>
          </a:xfrm>
          <a:prstGeom prst="straightConnector1">
            <a:avLst/>
          </a:prstGeom>
          <a:ln>
            <a:solidFill>
              <a:srgbClr val="70AC2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>
            <a:stCxn id="6" idx="2"/>
            <a:endCxn id="39" idx="0"/>
          </p:cNvCxnSpPr>
          <p:nvPr/>
        </p:nvCxnSpPr>
        <p:spPr>
          <a:xfrm>
            <a:off x="4589716" y="5229230"/>
            <a:ext cx="0" cy="302171"/>
          </a:xfrm>
          <a:prstGeom prst="straightConnector1">
            <a:avLst/>
          </a:prstGeom>
          <a:ln>
            <a:solidFill>
              <a:srgbClr val="70AC2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stCxn id="7" idx="2"/>
            <a:endCxn id="41" idx="0"/>
          </p:cNvCxnSpPr>
          <p:nvPr/>
        </p:nvCxnSpPr>
        <p:spPr>
          <a:xfrm>
            <a:off x="6192180" y="5229230"/>
            <a:ext cx="0" cy="302171"/>
          </a:xfrm>
          <a:prstGeom prst="straightConnector1">
            <a:avLst/>
          </a:prstGeom>
          <a:ln>
            <a:solidFill>
              <a:srgbClr val="70AC2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>
            <a:stCxn id="8" idx="2"/>
            <a:endCxn id="44" idx="0"/>
          </p:cNvCxnSpPr>
          <p:nvPr/>
        </p:nvCxnSpPr>
        <p:spPr>
          <a:xfrm>
            <a:off x="7803788" y="5229230"/>
            <a:ext cx="0" cy="302171"/>
          </a:xfrm>
          <a:prstGeom prst="straightConnector1">
            <a:avLst/>
          </a:prstGeom>
          <a:ln>
            <a:solidFill>
              <a:srgbClr val="70AC2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 Subtítulo"/>
          <p:cNvSpPr txBox="1">
            <a:spLocks/>
          </p:cNvSpPr>
          <p:nvPr/>
        </p:nvSpPr>
        <p:spPr>
          <a:xfrm>
            <a:off x="3383889" y="1088701"/>
            <a:ext cx="2448272" cy="36004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CONSEJO DIRECTIVO</a:t>
            </a:r>
            <a:endParaRPr kumimoji="0" lang="es-E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2 Subtítulo"/>
          <p:cNvSpPr txBox="1">
            <a:spLocks/>
          </p:cNvSpPr>
          <p:nvPr/>
        </p:nvSpPr>
        <p:spPr>
          <a:xfrm>
            <a:off x="1727663" y="3068953"/>
            <a:ext cx="1764199" cy="36004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Especialista  (Asistente)</a:t>
            </a:r>
          </a:p>
        </p:txBody>
      </p:sp>
      <p:sp>
        <p:nvSpPr>
          <p:cNvPr id="27" name="2 Subtítulo"/>
          <p:cNvSpPr txBox="1">
            <a:spLocks/>
          </p:cNvSpPr>
          <p:nvPr/>
        </p:nvSpPr>
        <p:spPr>
          <a:xfrm>
            <a:off x="647543" y="1628770"/>
            <a:ext cx="2664296" cy="54006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COMITÉ ASESOR TÉCNICO</a:t>
            </a:r>
          </a:p>
        </p:txBody>
      </p:sp>
      <p:cxnSp>
        <p:nvCxnSpPr>
          <p:cNvPr id="28" name="27 Conector recto de flecha"/>
          <p:cNvCxnSpPr/>
          <p:nvPr/>
        </p:nvCxnSpPr>
        <p:spPr>
          <a:xfrm>
            <a:off x="3311839" y="1884993"/>
            <a:ext cx="1260161" cy="0"/>
          </a:xfrm>
          <a:prstGeom prst="straightConnector1">
            <a:avLst/>
          </a:prstGeom>
          <a:ln>
            <a:solidFill>
              <a:srgbClr val="70AC2E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>
            <a:stCxn id="24" idx="2"/>
            <a:endCxn id="3" idx="0"/>
          </p:cNvCxnSpPr>
          <p:nvPr/>
        </p:nvCxnSpPr>
        <p:spPr>
          <a:xfrm>
            <a:off x="4608025" y="1448741"/>
            <a:ext cx="2075" cy="900121"/>
          </a:xfrm>
          <a:prstGeom prst="straightConnector1">
            <a:avLst/>
          </a:prstGeom>
          <a:ln>
            <a:solidFill>
              <a:srgbClr val="70AC2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angular"/>
          <p:cNvCxnSpPr>
            <a:stCxn id="3" idx="2"/>
            <a:endCxn id="8" idx="0"/>
          </p:cNvCxnSpPr>
          <p:nvPr/>
        </p:nvCxnSpPr>
        <p:spPr>
          <a:xfrm rot="16200000" flipH="1">
            <a:off x="5486852" y="2012179"/>
            <a:ext cx="1440184" cy="3193688"/>
          </a:xfrm>
          <a:prstGeom prst="bentConnector3">
            <a:avLst>
              <a:gd name="adj1" fmla="val 50000"/>
            </a:avLst>
          </a:prstGeom>
          <a:ln>
            <a:solidFill>
              <a:srgbClr val="70AC2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101 Conector recto de flecha"/>
          <p:cNvCxnSpPr/>
          <p:nvPr/>
        </p:nvCxnSpPr>
        <p:spPr>
          <a:xfrm>
            <a:off x="3491862" y="3248977"/>
            <a:ext cx="1080138" cy="0"/>
          </a:xfrm>
          <a:prstGeom prst="straightConnector1">
            <a:avLst/>
          </a:prstGeom>
          <a:ln>
            <a:solidFill>
              <a:srgbClr val="70AC2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2 Subtítulo"/>
          <p:cNvSpPr txBox="1">
            <a:spLocks/>
          </p:cNvSpPr>
          <p:nvPr/>
        </p:nvSpPr>
        <p:spPr>
          <a:xfrm>
            <a:off x="611494" y="5531401"/>
            <a:ext cx="1512168" cy="59794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Coordinadores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es-MX" sz="1000" dirty="0" smtClean="0"/>
              <a:t>5 Especialistas</a:t>
            </a:r>
            <a:endParaRPr kumimoji="0" lang="es-ES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2 Subtítulo"/>
          <p:cNvSpPr txBox="1">
            <a:spLocks/>
          </p:cNvSpPr>
          <p:nvPr/>
        </p:nvSpPr>
        <p:spPr>
          <a:xfrm>
            <a:off x="2223168" y="5531401"/>
            <a:ext cx="1512168" cy="59794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es-MX" sz="900" dirty="0" smtClean="0"/>
              <a:t>7 Especialistas</a:t>
            </a:r>
            <a:endParaRPr lang="es-MX" sz="900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ES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2 Subtítulo"/>
          <p:cNvSpPr txBox="1">
            <a:spLocks/>
          </p:cNvSpPr>
          <p:nvPr/>
        </p:nvSpPr>
        <p:spPr>
          <a:xfrm>
            <a:off x="3833632" y="5531401"/>
            <a:ext cx="1512168" cy="59794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es-MX" sz="900" dirty="0" smtClean="0"/>
              <a:t>3 Especialistas</a:t>
            </a:r>
            <a:endParaRPr kumimoji="0" lang="es-MX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ES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2 Subtítulo"/>
          <p:cNvSpPr txBox="1">
            <a:spLocks/>
          </p:cNvSpPr>
          <p:nvPr/>
        </p:nvSpPr>
        <p:spPr>
          <a:xfrm>
            <a:off x="5436096" y="5531401"/>
            <a:ext cx="1512168" cy="59794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Coordinador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MX" sz="1000" dirty="0" smtClean="0"/>
              <a:t>3 Especialistas</a:t>
            </a:r>
            <a:endParaRPr lang="es-ES" sz="1000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ES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2 Subtítulo"/>
          <p:cNvSpPr txBox="1">
            <a:spLocks/>
          </p:cNvSpPr>
          <p:nvPr/>
        </p:nvSpPr>
        <p:spPr>
          <a:xfrm>
            <a:off x="7047704" y="5531401"/>
            <a:ext cx="1512168" cy="59794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es-MX" sz="900" dirty="0" smtClean="0"/>
              <a:t>2 Especialistas</a:t>
            </a:r>
            <a:endParaRPr kumimoji="0" lang="es-MX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ES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1 Título"/>
          <p:cNvSpPr txBox="1">
            <a:spLocks/>
          </p:cNvSpPr>
          <p:nvPr/>
        </p:nvSpPr>
        <p:spPr bwMode="auto">
          <a:xfrm>
            <a:off x="192414" y="8563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3600"/>
              </a:lnSpc>
            </a:pPr>
            <a:r>
              <a:rPr lang="es-MX" sz="4000" b="1" dirty="0" smtClean="0">
                <a:solidFill>
                  <a:srgbClr val="008000"/>
                </a:solidFill>
                <a:cs typeface="Arial" pitchFamily="34" charset="0"/>
              </a:rPr>
              <a:t>Organigrama</a:t>
            </a:r>
            <a:endParaRPr lang="es-MX" sz="1400" b="1" dirty="0">
              <a:solidFill>
                <a:srgbClr val="000090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1"/>
          <p:cNvSpPr txBox="1">
            <a:spLocks noChangeArrowheads="1"/>
          </p:cNvSpPr>
          <p:nvPr/>
        </p:nvSpPr>
        <p:spPr bwMode="auto">
          <a:xfrm>
            <a:off x="990600" y="1676400"/>
            <a:ext cx="7543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ES" sz="2000" b="1" dirty="0">
                <a:solidFill>
                  <a:srgbClr val="008000"/>
                </a:solidFill>
                <a:cs typeface="Arial" pitchFamily="34" charset="0"/>
              </a:rPr>
              <a:t>Atención a SEDECO</a:t>
            </a:r>
            <a:endParaRPr lang="es-ES" sz="1400" b="1" dirty="0">
              <a:solidFill>
                <a:srgbClr val="558ED5"/>
              </a:solidFill>
              <a:cs typeface="Arial" pitchFamily="34" charset="0"/>
            </a:endParaRPr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ES" sz="2000" dirty="0"/>
              <a:t>Suministro de información estadística y atención a solicitudes de las áreas y dependencias de SEDECO. </a:t>
            </a:r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endParaRPr lang="es-ES" sz="2000" dirty="0"/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ES" sz="2000" dirty="0"/>
              <a:t>• Despacho del Secretario </a:t>
            </a:r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ES" sz="2000" dirty="0"/>
              <a:t>• Comunicación Social </a:t>
            </a:r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ES" sz="2000" dirty="0"/>
              <a:t>• Coordinación General de Competitividad Empresarial</a:t>
            </a:r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ES" sz="2000" dirty="0"/>
              <a:t>• Coordinación General de Promoción Externa</a:t>
            </a:r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ES" sz="2000" dirty="0"/>
              <a:t>• Promoción Internacional</a:t>
            </a:r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ES" sz="2000" dirty="0"/>
              <a:t>• Planeación </a:t>
            </a:r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ES" sz="2000" dirty="0"/>
              <a:t>• Mejora Regulatoria</a:t>
            </a:r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ES" sz="2000" dirty="0"/>
              <a:t>• Sectorial </a:t>
            </a:r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ES" sz="2000" dirty="0"/>
              <a:t>• CEPE</a:t>
            </a:r>
            <a:endParaRPr lang="es-ES" sz="1200" b="1" dirty="0">
              <a:solidFill>
                <a:srgbClr val="558ED5"/>
              </a:solidFill>
              <a:cs typeface="Arial" pitchFamily="34" charset="0"/>
            </a:endParaRPr>
          </a:p>
        </p:txBody>
      </p:sp>
      <p:sp>
        <p:nvSpPr>
          <p:cNvPr id="17410" name="1 Título"/>
          <p:cNvSpPr txBox="1">
            <a:spLocks/>
          </p:cNvSpPr>
          <p:nvPr/>
        </p:nvSpPr>
        <p:spPr bwMode="auto">
          <a:xfrm>
            <a:off x="990600" y="304800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3600"/>
              </a:lnSpc>
            </a:pPr>
            <a:r>
              <a:rPr lang="es-MX" sz="4000" b="1">
                <a:solidFill>
                  <a:srgbClr val="008000"/>
                </a:solidFill>
                <a:cs typeface="Arial" pitchFamily="34" charset="0"/>
              </a:rPr>
              <a:t>Estadísticas</a:t>
            </a:r>
            <a:endParaRPr lang="es-MX" sz="1400" b="1">
              <a:solidFill>
                <a:srgbClr val="000090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1"/>
          <p:cNvSpPr txBox="1">
            <a:spLocks noChangeArrowheads="1"/>
          </p:cNvSpPr>
          <p:nvPr/>
        </p:nvSpPr>
        <p:spPr bwMode="auto">
          <a:xfrm>
            <a:off x="990600" y="1676400"/>
            <a:ext cx="7543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ES" sz="2000" b="1" dirty="0">
                <a:solidFill>
                  <a:srgbClr val="008000"/>
                </a:solidFill>
                <a:cs typeface="Arial" pitchFamily="34" charset="0"/>
              </a:rPr>
              <a:t>Comisión Nacional de Información de la AMSDE*</a:t>
            </a:r>
            <a:endParaRPr lang="es-ES" sz="1400" b="1" dirty="0">
              <a:solidFill>
                <a:srgbClr val="558ED5"/>
              </a:solidFill>
              <a:cs typeface="Arial" pitchFamily="34" charset="0"/>
            </a:endParaRPr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ES" sz="2000" dirty="0"/>
              <a:t>Jalisco es sede de la reunión de CNIE los días 13 y 14 de junio. </a:t>
            </a:r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endParaRPr lang="es-ES" sz="2000" dirty="0"/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ES" sz="2000" dirty="0"/>
              <a:t>En este foro se tratan:</a:t>
            </a:r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ES" sz="2000" dirty="0"/>
              <a:t>• </a:t>
            </a:r>
            <a:r>
              <a:rPr lang="es-ES" sz="2000" b="1" dirty="0"/>
              <a:t>Casos de éxito </a:t>
            </a:r>
            <a:r>
              <a:rPr lang="es-ES" sz="2000" dirty="0"/>
              <a:t>de proyectos y sistemas</a:t>
            </a:r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ES" sz="2000" dirty="0"/>
              <a:t>• </a:t>
            </a:r>
            <a:r>
              <a:rPr lang="es-ES" sz="2000" b="1" dirty="0"/>
              <a:t>Mejores prácticas </a:t>
            </a:r>
            <a:r>
              <a:rPr lang="es-ES" sz="2000" dirty="0"/>
              <a:t>en generación de información </a:t>
            </a:r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ES" sz="2000" dirty="0"/>
              <a:t>• </a:t>
            </a:r>
            <a:r>
              <a:rPr lang="es-ES" sz="2000" b="1" dirty="0"/>
              <a:t>Análisis</a:t>
            </a:r>
            <a:r>
              <a:rPr lang="es-ES" sz="2000" dirty="0"/>
              <a:t> de temas económicos de coyuntura. </a:t>
            </a:r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endParaRPr lang="es-ES" sz="2000" dirty="0"/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endParaRPr lang="es-ES" sz="2000" dirty="0"/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endParaRPr lang="es-ES" sz="2000" dirty="0"/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ES" sz="2000" b="1" dirty="0"/>
              <a:t>Nota: </a:t>
            </a:r>
            <a:r>
              <a:rPr lang="es-ES" sz="2000" dirty="0"/>
              <a:t>se requiere intervención del </a:t>
            </a:r>
            <a:r>
              <a:rPr lang="es-ES" sz="2000" b="1" dirty="0"/>
              <a:t>Secretario José Palacios</a:t>
            </a:r>
            <a:r>
              <a:rPr lang="es-ES" sz="2000" dirty="0"/>
              <a:t>.</a:t>
            </a:r>
            <a:r>
              <a:rPr lang="en-US" sz="2000" dirty="0"/>
              <a:t> </a:t>
            </a:r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endParaRPr lang="en-US" sz="2000" b="1" dirty="0">
              <a:solidFill>
                <a:srgbClr val="558ED5"/>
              </a:solidFill>
              <a:cs typeface="Arial" pitchFamily="34" charset="0"/>
            </a:endParaRPr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endParaRPr lang="en-US" sz="2000" b="1" dirty="0">
              <a:solidFill>
                <a:srgbClr val="558ED5"/>
              </a:solidFill>
              <a:cs typeface="Arial" pitchFamily="34" charset="0"/>
            </a:endParaRPr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n-US" sz="2000" b="1" dirty="0">
                <a:cs typeface="Arial" pitchFamily="34" charset="0"/>
              </a:rPr>
              <a:t>* </a:t>
            </a:r>
            <a:r>
              <a:rPr lang="es-ES" sz="1200" dirty="0"/>
              <a:t>Asociación Mexicana de Secretarios de Desarrollo Económico</a:t>
            </a:r>
            <a:endParaRPr lang="es-ES" sz="1200" b="1" dirty="0">
              <a:solidFill>
                <a:srgbClr val="558ED5"/>
              </a:solidFill>
              <a:cs typeface="Arial" pitchFamily="34" charset="0"/>
            </a:endParaRPr>
          </a:p>
        </p:txBody>
      </p:sp>
      <p:sp>
        <p:nvSpPr>
          <p:cNvPr id="19458" name="1 Título"/>
          <p:cNvSpPr txBox="1">
            <a:spLocks/>
          </p:cNvSpPr>
          <p:nvPr/>
        </p:nvSpPr>
        <p:spPr bwMode="auto">
          <a:xfrm>
            <a:off x="990600" y="304800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3600"/>
              </a:lnSpc>
            </a:pPr>
            <a:r>
              <a:rPr lang="es-MX" sz="4000" b="1">
                <a:solidFill>
                  <a:srgbClr val="008000"/>
                </a:solidFill>
                <a:cs typeface="Arial" pitchFamily="34" charset="0"/>
              </a:rPr>
              <a:t>Estadísticas</a:t>
            </a:r>
            <a:endParaRPr lang="es-MX" sz="1400" b="1">
              <a:solidFill>
                <a:srgbClr val="000090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Título"/>
          <p:cNvSpPr txBox="1">
            <a:spLocks/>
          </p:cNvSpPr>
          <p:nvPr/>
        </p:nvSpPr>
        <p:spPr bwMode="auto">
          <a:xfrm>
            <a:off x="990600" y="304800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3600"/>
              </a:lnSpc>
            </a:pPr>
            <a:r>
              <a:rPr lang="es-MX" sz="4000" b="1">
                <a:solidFill>
                  <a:srgbClr val="008000"/>
                </a:solidFill>
                <a:cs typeface="Arial" pitchFamily="34" charset="0"/>
              </a:rPr>
              <a:t>Estadísticas</a:t>
            </a:r>
            <a:endParaRPr lang="es-MX" sz="1400" b="1">
              <a:solidFill>
                <a:srgbClr val="000090"/>
              </a:solidFill>
              <a:cs typeface="Arial" pitchFamily="34" charset="0"/>
            </a:endParaRPr>
          </a:p>
        </p:txBody>
      </p:sp>
      <p:sp>
        <p:nvSpPr>
          <p:cNvPr id="15362" name="Text Box 11"/>
          <p:cNvSpPr txBox="1">
            <a:spLocks noChangeArrowheads="1"/>
          </p:cNvSpPr>
          <p:nvPr/>
        </p:nvSpPr>
        <p:spPr bwMode="auto">
          <a:xfrm>
            <a:off x="990600" y="1676400"/>
            <a:ext cx="7543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ES" sz="2000" b="1" dirty="0" smtClean="0">
                <a:solidFill>
                  <a:srgbClr val="008000"/>
                </a:solidFill>
                <a:cs typeface="Arial" pitchFamily="34" charset="0"/>
              </a:rPr>
              <a:t>SEIJAL- IMMEX Jalisco </a:t>
            </a:r>
            <a:r>
              <a:rPr lang="es-ES" sz="2000" dirty="0" smtClean="0">
                <a:cs typeface="Arial" pitchFamily="34" charset="0"/>
              </a:rPr>
              <a:t>(AIMMO)</a:t>
            </a:r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ES" sz="2000" dirty="0" smtClean="0"/>
              <a:t>Se retoma la gestión con IMMEX Jalisco para emitir la estadística de comercio exterior a nivel nacional y por entidad federativa de cada una de las empresas representadas en el sector.</a:t>
            </a:r>
            <a:endParaRPr lang="es-ES" sz="2000" b="1" dirty="0">
              <a:solidFill>
                <a:srgbClr val="558ED5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1"/>
          <p:cNvSpPr txBox="1">
            <a:spLocks noChangeArrowheads="1"/>
          </p:cNvSpPr>
          <p:nvPr/>
        </p:nvSpPr>
        <p:spPr bwMode="auto">
          <a:xfrm>
            <a:off x="990600" y="1676400"/>
            <a:ext cx="7543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ES" sz="2000" b="1">
                <a:solidFill>
                  <a:srgbClr val="008000"/>
                </a:solidFill>
                <a:cs typeface="Arial" pitchFamily="34" charset="0"/>
              </a:rPr>
              <a:t>Portal Empleo Jalisco</a:t>
            </a:r>
            <a:endParaRPr lang="es-ES" sz="1400" b="1">
              <a:solidFill>
                <a:srgbClr val="558ED5"/>
              </a:solidFill>
              <a:cs typeface="Arial" pitchFamily="34" charset="0"/>
            </a:endParaRPr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ES" sz="2000"/>
              <a:t>Se retoma el liderazgo en el desarrollo de la </a:t>
            </a:r>
            <a:r>
              <a:rPr lang="es-ES" sz="2000" b="1"/>
              <a:t>cuarta etapa </a:t>
            </a:r>
            <a:r>
              <a:rPr lang="es-ES" sz="2000"/>
              <a:t>del proyecto.</a:t>
            </a:r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endParaRPr lang="es-ES" sz="2000"/>
          </a:p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ES" sz="2000"/>
              <a:t>COPARMEX accede a que se continúe con este desarrollo por la experiencia y resultados de las etapas anteriores.</a:t>
            </a:r>
            <a:endParaRPr lang="es-ES" sz="1200" b="1">
              <a:solidFill>
                <a:srgbClr val="558ED5"/>
              </a:solidFill>
              <a:cs typeface="Arial" pitchFamily="34" charset="0"/>
            </a:endParaRPr>
          </a:p>
        </p:txBody>
      </p:sp>
      <p:sp>
        <p:nvSpPr>
          <p:cNvPr id="21506" name="1 Título"/>
          <p:cNvSpPr txBox="1">
            <a:spLocks/>
          </p:cNvSpPr>
          <p:nvPr/>
        </p:nvSpPr>
        <p:spPr bwMode="auto">
          <a:xfrm>
            <a:off x="990600" y="304800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3600"/>
              </a:lnSpc>
            </a:pPr>
            <a:r>
              <a:rPr lang="es-MX" sz="4000" b="1">
                <a:solidFill>
                  <a:srgbClr val="008000"/>
                </a:solidFill>
                <a:cs typeface="Arial" pitchFamily="34" charset="0"/>
              </a:rPr>
              <a:t>Estadísticas</a:t>
            </a:r>
            <a:endParaRPr lang="es-MX" sz="1400" b="1">
              <a:solidFill>
                <a:srgbClr val="000090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1"/>
          <p:cNvSpPr txBox="1">
            <a:spLocks noChangeArrowheads="1"/>
          </p:cNvSpPr>
          <p:nvPr/>
        </p:nvSpPr>
        <p:spPr bwMode="auto">
          <a:xfrm>
            <a:off x="990600" y="1676400"/>
            <a:ext cx="7543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CCCC00"/>
              </a:buClr>
              <a:buFont typeface="Wingdings" pitchFamily="2" charset="2"/>
              <a:buNone/>
            </a:pPr>
            <a:r>
              <a:rPr lang="es-ES" sz="2000" b="1" dirty="0">
                <a:solidFill>
                  <a:srgbClr val="008000"/>
                </a:solidFill>
                <a:cs typeface="Arial" pitchFamily="34" charset="0"/>
              </a:rPr>
              <a:t>Estudios de Derrama Económica</a:t>
            </a:r>
            <a:endParaRPr lang="es-ES" sz="1400" b="1" dirty="0">
              <a:solidFill>
                <a:srgbClr val="558ED5"/>
              </a:solidFill>
              <a:cs typeface="Arial" pitchFamily="34" charset="0"/>
            </a:endParaRPr>
          </a:p>
          <a:p>
            <a:pPr eaLnBrk="0" hangingPunct="0"/>
            <a:r>
              <a:rPr lang="es-ES" sz="2000" dirty="0"/>
              <a:t>• Expo Guadalajara segundo semestre 2012.</a:t>
            </a:r>
            <a:endParaRPr lang="en-US" sz="2000" dirty="0"/>
          </a:p>
          <a:p>
            <a:pPr eaLnBrk="0" hangingPunct="0"/>
            <a:r>
              <a:rPr lang="es-ES" sz="2000" dirty="0"/>
              <a:t>• Expo Guadalajara anual 2012.</a:t>
            </a:r>
            <a:endParaRPr lang="en-US" sz="2000" dirty="0"/>
          </a:p>
          <a:p>
            <a:pPr eaLnBrk="0" hangingPunct="0"/>
            <a:r>
              <a:rPr lang="es-ES" sz="2000" dirty="0"/>
              <a:t>• Festividades en </a:t>
            </a:r>
            <a:r>
              <a:rPr lang="es-ES" sz="2000" dirty="0" err="1"/>
              <a:t>Arandas</a:t>
            </a:r>
            <a:r>
              <a:rPr lang="es-ES" sz="2000" dirty="0"/>
              <a:t> enero 2013. </a:t>
            </a:r>
            <a:endParaRPr lang="en-US" sz="2000" dirty="0"/>
          </a:p>
          <a:p>
            <a:pPr eaLnBrk="0" hangingPunct="0"/>
            <a:r>
              <a:rPr lang="es-ES" sz="2000" dirty="0"/>
              <a:t>• Fiestas de </a:t>
            </a:r>
            <a:r>
              <a:rPr lang="es-ES" sz="2000" dirty="0" err="1"/>
              <a:t>Tepatitlán</a:t>
            </a:r>
            <a:r>
              <a:rPr lang="es-ES" sz="2000" dirty="0"/>
              <a:t> abril 2013 (en proceso de análisis).</a:t>
            </a:r>
            <a:endParaRPr lang="en-US" sz="2000" dirty="0"/>
          </a:p>
          <a:p>
            <a:pPr eaLnBrk="0" hangingPunct="0"/>
            <a:endParaRPr lang="es-ES" sz="2000" dirty="0"/>
          </a:p>
          <a:p>
            <a:pPr>
              <a:buClr>
                <a:srgbClr val="CCCC00"/>
              </a:buClr>
            </a:pPr>
            <a:r>
              <a:rPr lang="es-ES" sz="2000" b="1" dirty="0">
                <a:solidFill>
                  <a:srgbClr val="008000"/>
                </a:solidFill>
                <a:cs typeface="Arial" pitchFamily="34" charset="0"/>
              </a:rPr>
              <a:t>Estudios sectoriales</a:t>
            </a:r>
          </a:p>
          <a:p>
            <a:pPr>
              <a:buClr>
                <a:srgbClr val="CCCC00"/>
              </a:buClr>
            </a:pPr>
            <a:r>
              <a:rPr lang="es-ES" sz="2000" dirty="0"/>
              <a:t>2 estudios en proceso de los 10 programados este año.</a:t>
            </a:r>
          </a:p>
          <a:p>
            <a:pPr>
              <a:buClr>
                <a:srgbClr val="CCCC00"/>
              </a:buClr>
            </a:pPr>
            <a:endParaRPr lang="es-ES" sz="2000" dirty="0"/>
          </a:p>
          <a:p>
            <a:pPr>
              <a:buClr>
                <a:srgbClr val="CCCC00"/>
              </a:buClr>
            </a:pPr>
            <a:r>
              <a:rPr lang="es-ES" sz="2000" b="1" dirty="0">
                <a:solidFill>
                  <a:srgbClr val="008000"/>
                </a:solidFill>
                <a:cs typeface="Arial" pitchFamily="34" charset="0"/>
              </a:rPr>
              <a:t>Fichas, reportes y análisis</a:t>
            </a:r>
          </a:p>
          <a:p>
            <a:pPr eaLnBrk="0" hangingPunct="0"/>
            <a:r>
              <a:rPr lang="es-ES" sz="2000" dirty="0"/>
              <a:t>Sobre temas económicos, financieros y productivos.</a:t>
            </a:r>
            <a:endParaRPr lang="en-US" sz="2000" dirty="0"/>
          </a:p>
          <a:p>
            <a:pPr eaLnBrk="0" hangingPunct="0"/>
            <a:r>
              <a:rPr lang="es-ES" sz="2000" dirty="0"/>
              <a:t>Realizados 80</a:t>
            </a:r>
            <a:r>
              <a:rPr lang="en-US" sz="2000" dirty="0"/>
              <a:t> de los 260 </a:t>
            </a:r>
            <a:r>
              <a:rPr lang="es-ES" sz="2000" dirty="0"/>
              <a:t>programados en el año.</a:t>
            </a:r>
          </a:p>
          <a:p>
            <a:pPr>
              <a:buClr>
                <a:srgbClr val="CCCC00"/>
              </a:buClr>
            </a:pPr>
            <a:endParaRPr lang="es-ES" sz="2000" dirty="0"/>
          </a:p>
          <a:p>
            <a:pPr>
              <a:buClr>
                <a:srgbClr val="CCCC00"/>
              </a:buClr>
            </a:pPr>
            <a:endParaRPr lang="es-ES" sz="2000" dirty="0"/>
          </a:p>
          <a:p>
            <a:pPr eaLnBrk="0" hangingPunct="0"/>
            <a:endParaRPr lang="en-US" sz="2000" dirty="0"/>
          </a:p>
        </p:txBody>
      </p:sp>
      <p:sp>
        <p:nvSpPr>
          <p:cNvPr id="23554" name="1 Título"/>
          <p:cNvSpPr txBox="1">
            <a:spLocks/>
          </p:cNvSpPr>
          <p:nvPr/>
        </p:nvSpPr>
        <p:spPr bwMode="auto">
          <a:xfrm>
            <a:off x="990600" y="304800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3600"/>
              </a:lnSpc>
            </a:pPr>
            <a:r>
              <a:rPr lang="es-MX" sz="4000" b="1">
                <a:solidFill>
                  <a:srgbClr val="008000"/>
                </a:solidFill>
                <a:cs typeface="Arial" pitchFamily="34" charset="0"/>
              </a:rPr>
              <a:t>Análisis</a:t>
            </a:r>
            <a:endParaRPr lang="es-MX" sz="1400" b="1">
              <a:solidFill>
                <a:srgbClr val="000090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3668</TotalTime>
  <Words>1636</Words>
  <Application>Microsoft Office PowerPoint</Application>
  <PresentationFormat>Presentación en pantalla (4:3)</PresentationFormat>
  <Paragraphs>361</Paragraphs>
  <Slides>25</Slides>
  <Notes>20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Diseño predeterminado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</vt:vector>
  </TitlesOfParts>
  <Manager>ddr</Manager>
  <Company>seijal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seijal</dc:creator>
  <dc:description>Actualizada 22 jun 2007 ddr</dc:description>
  <cp:lastModifiedBy>rtorres</cp:lastModifiedBy>
  <cp:revision>358</cp:revision>
  <dcterms:created xsi:type="dcterms:W3CDTF">2012-01-24T17:56:03Z</dcterms:created>
  <dcterms:modified xsi:type="dcterms:W3CDTF">2014-03-31T19:22:29Z</dcterms:modified>
</cp:coreProperties>
</file>