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6" r:id="rId2"/>
    <p:sldId id="487" r:id="rId3"/>
    <p:sldId id="485" r:id="rId4"/>
    <p:sldId id="473" r:id="rId5"/>
    <p:sldId id="571" r:id="rId6"/>
    <p:sldId id="572" r:id="rId7"/>
    <p:sldId id="573" r:id="rId8"/>
    <p:sldId id="574" r:id="rId9"/>
    <p:sldId id="575" r:id="rId10"/>
    <p:sldId id="576" r:id="rId11"/>
    <p:sldId id="581" r:id="rId12"/>
    <p:sldId id="578" r:id="rId13"/>
    <p:sldId id="579" r:id="rId14"/>
    <p:sldId id="582" r:id="rId15"/>
    <p:sldId id="583" r:id="rId16"/>
    <p:sldId id="584" r:id="rId17"/>
    <p:sldId id="585" r:id="rId18"/>
    <p:sldId id="580" r:id="rId19"/>
    <p:sldId id="586" r:id="rId20"/>
    <p:sldId id="587" r:id="rId21"/>
    <p:sldId id="588" r:id="rId22"/>
    <p:sldId id="591" r:id="rId23"/>
    <p:sldId id="592" r:id="rId24"/>
    <p:sldId id="593" r:id="rId25"/>
    <p:sldId id="594" r:id="rId26"/>
    <p:sldId id="589" r:id="rId27"/>
    <p:sldId id="590" r:id="rId28"/>
    <p:sldId id="595" r:id="rId29"/>
    <p:sldId id="598" r:id="rId30"/>
    <p:sldId id="494" r:id="rId31"/>
  </p:sldIdLst>
  <p:sldSz cx="9144000" cy="6858000" type="screen4x3"/>
  <p:notesSz cx="6743700" cy="98758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5" autoAdjust="0"/>
    <p:restoredTop sz="94660"/>
  </p:normalViewPr>
  <p:slideViewPr>
    <p:cSldViewPr>
      <p:cViewPr>
        <p:scale>
          <a:sx n="60" d="100"/>
          <a:sy n="60" d="100"/>
        </p:scale>
        <p:origin x="-510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F0583-5621-40F2-AD6B-C1C1C8864D2C}" type="datetimeFigureOut">
              <a:rPr lang="es-MX" smtClean="0"/>
              <a:pPr/>
              <a:t>05/06/2017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5CBCB-E00E-4963-83D0-21D696B713F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3 Imagen" descr="port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461" y="-216024"/>
            <a:ext cx="9190973" cy="710140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660589" y="2708920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/>
              <a:t>SISTEMA PARA EL DESARROLLO INTEGRAL DE LA FAMILIA DEL ESTADO DE JALISCO</a:t>
            </a:r>
          </a:p>
          <a:p>
            <a:pPr algn="ctr"/>
            <a:endParaRPr lang="es-MX" sz="3200" b="1" dirty="0" smtClean="0"/>
          </a:p>
          <a:p>
            <a:pPr algn="ctr"/>
            <a:endParaRPr lang="es-MX" sz="3200" b="1" dirty="0"/>
          </a:p>
          <a:p>
            <a:pPr algn="ctr"/>
            <a:r>
              <a:rPr lang="es-MX" sz="3200" b="1" dirty="0" smtClean="0"/>
              <a:t>HONORABLE JUNTA DE GOBIERNO</a:t>
            </a:r>
          </a:p>
        </p:txBody>
      </p:sp>
    </p:spTree>
    <p:extLst>
      <p:ext uri="{BB962C8B-B14F-4D97-AF65-F5344CB8AC3E}">
        <p14:creationId xmlns:p14="http://schemas.microsoft.com/office/powerpoint/2010/main" val="251674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56084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58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99940" y="404664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CLASIFICACIÓN </a:t>
            </a:r>
            <a:r>
              <a:rPr lang="es-MX" sz="2800" b="1" dirty="0" smtClean="0">
                <a:solidFill>
                  <a:srgbClr val="FF0000"/>
                </a:solidFill>
              </a:rPr>
              <a:t>ECONÓMICA: </a:t>
            </a:r>
            <a:endParaRPr lang="es-MX" sz="2800" b="1" dirty="0">
              <a:solidFill>
                <a:srgbClr val="FF0000"/>
              </a:solidFill>
            </a:endParaRPr>
          </a:p>
          <a:p>
            <a:pPr algn="ctr"/>
            <a:r>
              <a:rPr lang="es-MX" sz="2000" b="1" dirty="0" smtClean="0"/>
              <a:t>OBJETO DEL </a:t>
            </a:r>
            <a:r>
              <a:rPr lang="es-MX" sz="2000" b="1" dirty="0"/>
              <a:t>GASTO</a:t>
            </a:r>
          </a:p>
          <a:p>
            <a:endParaRPr lang="es-MX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89724"/>
            <a:ext cx="7632848" cy="4494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7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560840" cy="5368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6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620688"/>
            <a:ext cx="7560841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43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508696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806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00" y="620688"/>
            <a:ext cx="7504907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521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56084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35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7"/>
            <a:ext cx="7560840" cy="5268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6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56084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403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63284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7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3 Imagen" descr="port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461" y="-243408"/>
            <a:ext cx="9190973" cy="710140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1918313" y="3068960"/>
            <a:ext cx="531798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/>
              <a:t>PRESUPUESTO DE INGRESOS PARA EL EJERCICIO 2017</a:t>
            </a:r>
            <a:endParaRPr lang="es-MX" sz="3200" b="1" dirty="0"/>
          </a:p>
          <a:p>
            <a:pPr algn="ctr"/>
            <a:endParaRPr lang="es-MX" sz="3200" b="1" dirty="0" smtClean="0"/>
          </a:p>
          <a:p>
            <a:pPr algn="ctr"/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51687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620688"/>
            <a:ext cx="7632849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65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568926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380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475656" y="1404645"/>
            <a:ext cx="63367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FF0000"/>
                </a:solidFill>
              </a:rPr>
              <a:t>RESUMEN POR CAPITULO: </a:t>
            </a:r>
            <a:endParaRPr lang="es-MX" sz="2800" b="1" dirty="0">
              <a:solidFill>
                <a:srgbClr val="FF0000"/>
              </a:solidFill>
            </a:endParaRPr>
          </a:p>
          <a:p>
            <a:endParaRPr lang="es-MX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7900018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349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96570" y="1556792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CLASIFICACIÓN ECONÓMICA: </a:t>
            </a:r>
          </a:p>
          <a:p>
            <a:pPr algn="ctr"/>
            <a:r>
              <a:rPr lang="es-MX" sz="2000" b="1" dirty="0" smtClean="0"/>
              <a:t>TIPO </a:t>
            </a:r>
            <a:r>
              <a:rPr lang="es-MX" sz="2000" b="1" dirty="0"/>
              <a:t>DE GASTO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66" y="2766616"/>
            <a:ext cx="7961874" cy="2318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13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65566" y="54868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CLASIFICACIÓN ECONÓMICA: </a:t>
            </a:r>
          </a:p>
          <a:p>
            <a:pPr algn="ctr"/>
            <a:r>
              <a:rPr lang="es-MX" sz="2000" b="1" dirty="0" smtClean="0"/>
              <a:t>FUENTE </a:t>
            </a:r>
            <a:r>
              <a:rPr lang="es-MX" sz="2000" b="1" dirty="0"/>
              <a:t>DE FINANCIAMIENTO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7896174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6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404664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FF0000"/>
                </a:solidFill>
              </a:rPr>
              <a:t>CLASIFICACIÓN PROGRAMÁTICA: </a:t>
            </a:r>
          </a:p>
          <a:p>
            <a:pPr algn="ctr"/>
            <a:r>
              <a:rPr lang="es-MX" b="1" dirty="0" smtClean="0"/>
              <a:t>FUENTE DE FINANCIAMIENTO Y FUNCIONAL-PROGRAMÁTICA</a:t>
            </a:r>
          </a:p>
          <a:p>
            <a:pPr algn="ctr"/>
            <a:endParaRPr lang="es-MX" b="1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1484784"/>
            <a:ext cx="7486650" cy="429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18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692696"/>
            <a:ext cx="748665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78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692696"/>
            <a:ext cx="748665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27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1772816"/>
            <a:ext cx="748665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49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0186" y="33384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PRESUPUESTO DE EGRESOS DEL EJERCICIO </a:t>
            </a:r>
            <a:r>
              <a:rPr lang="es-MX" sz="2800" b="1" dirty="0" smtClean="0">
                <a:solidFill>
                  <a:srgbClr val="FF0000"/>
                </a:solidFill>
              </a:rPr>
              <a:t>2017: </a:t>
            </a:r>
          </a:p>
          <a:p>
            <a:pPr algn="ctr"/>
            <a:r>
              <a:rPr lang="es-MX" sz="2000" b="1" dirty="0" smtClean="0"/>
              <a:t>(</a:t>
            </a:r>
            <a:r>
              <a:rPr lang="es-MX" sz="2000" b="1" dirty="0"/>
              <a:t>TODAS LAS FUENTES DE FINANCIAMIENTO)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208912" cy="4651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488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39552" y="620688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FF0000"/>
                </a:solidFill>
              </a:rPr>
              <a:t>PRESUPUESTO DE INGRESOS: </a:t>
            </a:r>
          </a:p>
          <a:p>
            <a:pPr algn="ctr"/>
            <a:r>
              <a:rPr lang="es-MX" sz="2000" b="1" dirty="0" smtClean="0"/>
              <a:t>CLASIFICACION POR RUBRO DEL INGRESO</a:t>
            </a:r>
          </a:p>
          <a:p>
            <a:pPr algn="ctr"/>
            <a:endParaRPr lang="es-MX" sz="1400" b="1" dirty="0" smtClean="0"/>
          </a:p>
          <a:p>
            <a:endParaRPr lang="es-MX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1747838"/>
            <a:ext cx="7934325" cy="4201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31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34678"/>
            <a:ext cx="8291264" cy="5890666"/>
          </a:xfrm>
        </p:spPr>
        <p:txBody>
          <a:bodyPr>
            <a:normAutofit/>
          </a:bodyPr>
          <a:lstStyle/>
          <a:p>
            <a:pPr algn="just">
              <a:lnSpc>
                <a:spcPts val="2160"/>
              </a:lnSpc>
            </a:pPr>
            <a:r>
              <a:rPr lang="es-MX" sz="1980" dirty="0"/>
              <a:t>EN ALCANCE A LAS ATRIBUCIONES Y OBLIGACIONES SEÑALADAS EN EL ARTÍCULO 28 FRACCIÓN II, DEL REGLAMENTO INTERNO DEL SISTEMA PARA EL DESARROLLO INTEGRAL DE LA FAMILIA DEL ESTADO DE JALISCO, LA DIRECTORA GENERAL HACE DEL CONOCIMIENTO Y </a:t>
            </a:r>
            <a:r>
              <a:rPr lang="es-MX" sz="1980" dirty="0" smtClean="0"/>
              <a:t>REALIZA LA SIGUIENTE SOLICITUD:</a:t>
            </a:r>
            <a:r>
              <a:rPr lang="es-MX" sz="1980" dirty="0"/>
              <a:t/>
            </a:r>
            <a:br>
              <a:rPr lang="es-MX" sz="1980" dirty="0"/>
            </a:br>
            <a:r>
              <a:rPr lang="es-MX" sz="1980" dirty="0"/>
              <a:t/>
            </a:r>
            <a:br>
              <a:rPr lang="es-MX" sz="1980" dirty="0"/>
            </a:br>
            <a:r>
              <a:rPr lang="es-MX" sz="1980" dirty="0"/>
              <a:t/>
            </a:r>
            <a:br>
              <a:rPr lang="es-MX" sz="1980" dirty="0"/>
            </a:br>
            <a:r>
              <a:rPr lang="es-MX" sz="1980" b="1" dirty="0" smtClean="0">
                <a:solidFill>
                  <a:srgbClr val="FF0000"/>
                </a:solidFill>
              </a:rPr>
              <a:t>SOLICITUD DE PUNTO </a:t>
            </a:r>
            <a:r>
              <a:rPr lang="es-MX" sz="1980" b="1" dirty="0">
                <a:solidFill>
                  <a:srgbClr val="FF0000"/>
                </a:solidFill>
              </a:rPr>
              <a:t>DE ACUERDO.- </a:t>
            </a:r>
            <a:r>
              <a:rPr lang="es-MX" sz="1980" dirty="0"/>
              <a:t>POR LO </a:t>
            </a:r>
            <a:r>
              <a:rPr lang="es-MX" sz="1980" dirty="0" smtClean="0"/>
              <a:t>PRESENTADO EN MONTOS, CONCEPTOS Y TÉRMINOS Y </a:t>
            </a:r>
            <a:r>
              <a:rPr lang="es-MX" sz="1980" dirty="0"/>
              <a:t>EN ALCANCE A LAS FACULTADES OTORGADAS EN EL REGLAMENTO INTERNO DEL SISTEMA PARA EL DESARROLLO INTEGRAL DE LA FAMILIA DEL ESTADO DE JALISCO, ESTIPULADAS EN LOS ARTICULOS 9 FRACCIONES III, IV Y XI, SE SOLICITA A ESTA JUNTA DE GOBIERNO LA </a:t>
            </a:r>
            <a:r>
              <a:rPr lang="es-MX" sz="1980" dirty="0" smtClean="0"/>
              <a:t>APROBACIÓN DE LA MODIFICACIÓN AL </a:t>
            </a:r>
            <a:r>
              <a:rPr lang="es-MX" sz="1980" dirty="0"/>
              <a:t>PRESUPUESTO </a:t>
            </a:r>
            <a:r>
              <a:rPr lang="es-MX" sz="1980" dirty="0" smtClean="0"/>
              <a:t>Y PLANTILLA PARA </a:t>
            </a:r>
            <a:r>
              <a:rPr lang="es-MX" sz="1980" dirty="0"/>
              <a:t>EL EJERCICIO </a:t>
            </a:r>
            <a:r>
              <a:rPr lang="es-MX" sz="1980" dirty="0" smtClean="0"/>
              <a:t>2017, Y SU ENVÍO POSTERIOR A </a:t>
            </a:r>
            <a:r>
              <a:rPr lang="es-MX" sz="1980" dirty="0"/>
              <a:t>LA SECRETARIA DE PLANEACION, ADMINISTRACION Y FINANZAS (SEPAF</a:t>
            </a:r>
            <a:r>
              <a:rPr lang="es-MX" sz="1980" dirty="0" smtClean="0"/>
              <a:t>), ASÍ COMO A TODAS AQUELLAS INSTANCIAS Y DEPENDENCIAS QUE RESULTE NECESARIO, PARA EL CUMPLIMIENTO DE OBLIGACIONES.</a:t>
            </a:r>
            <a:br>
              <a:rPr lang="es-MX" sz="1980" dirty="0" smtClean="0"/>
            </a:br>
            <a:r>
              <a:rPr lang="es-MX" sz="1980" dirty="0" smtClean="0"/>
              <a:t/>
            </a:r>
            <a:br>
              <a:rPr lang="es-MX" sz="1980" dirty="0" smtClean="0"/>
            </a:br>
            <a:r>
              <a:rPr lang="es-MX" sz="1980" dirty="0" smtClean="0"/>
              <a:t/>
            </a:r>
            <a:br>
              <a:rPr lang="es-MX" sz="1980" dirty="0" smtClean="0"/>
            </a:br>
            <a:endParaRPr lang="es-MX" sz="1980" dirty="0"/>
          </a:p>
        </p:txBody>
      </p:sp>
    </p:spTree>
    <p:extLst>
      <p:ext uri="{BB962C8B-B14F-4D97-AF65-F5344CB8AC3E}">
        <p14:creationId xmlns:p14="http://schemas.microsoft.com/office/powerpoint/2010/main" val="188955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3 Imagen" descr="port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461" y="-243408"/>
            <a:ext cx="9190973" cy="710140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1918313" y="3068960"/>
            <a:ext cx="531798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/>
              <a:t>PRESUPUESTO DE EGRESOS PARA EL EJERCICIO</a:t>
            </a:r>
          </a:p>
          <a:p>
            <a:pPr algn="ctr"/>
            <a:r>
              <a:rPr lang="es-MX" sz="3200" b="1" dirty="0" smtClean="0"/>
              <a:t>2017</a:t>
            </a:r>
            <a:endParaRPr lang="es-MX" sz="3200" b="1" dirty="0"/>
          </a:p>
          <a:p>
            <a:pPr algn="ctr"/>
            <a:endParaRPr lang="es-MX" sz="3200" b="1" dirty="0" smtClean="0"/>
          </a:p>
          <a:p>
            <a:pPr algn="ctr"/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19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19572" y="399425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FF0000"/>
                </a:solidFill>
              </a:rPr>
              <a:t>CLASIFICACIÓN ADMINISTRATIVA: </a:t>
            </a:r>
            <a:endParaRPr lang="es-MX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s-MX" sz="2000" b="1" dirty="0" smtClean="0"/>
              <a:t>UNIDAD </a:t>
            </a:r>
            <a:r>
              <a:rPr lang="es-MX" sz="2000" b="1" dirty="0"/>
              <a:t>RESPONSABLE DEL GASTO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416824" cy="4487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13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632848" cy="5310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67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56084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9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63284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94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632848" cy="520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59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2940</TotalTime>
  <Words>134</Words>
  <Application>Microsoft Office PowerPoint</Application>
  <PresentationFormat>Presentación en pantalla (4:3)</PresentationFormat>
  <Paragraphs>23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EN ALCANCE A LAS ATRIBUCIONES Y OBLIGACIONES SEÑALADAS EN EL ARTÍCULO 28 FRACCIÓN II, DEL REGLAMENTO INTERNO DEL SISTEMA PARA EL DESARROLLO INTEGRAL DE LA FAMILIA DEL ESTADO DE JALISCO, LA DIRECTORA GENERAL HACE DEL CONOCIMIENTO Y REALIZA LA SIGUIENTE SOLICITUD:   SOLICITUD DE PUNTO DE ACUERDO.- POR LO PRESENTADO EN MONTOS, CONCEPTOS Y TÉRMINOS Y EN ALCANCE A LAS FACULTADES OTORGADAS EN EL REGLAMENTO INTERNO DEL SISTEMA PARA EL DESARROLLO INTEGRAL DE LA FAMILIA DEL ESTADO DE JALISCO, ESTIPULADAS EN LOS ARTICULOS 9 FRACCIONES III, IV Y XI, SE SOLICITA A ESTA JUNTA DE GOBIERNO LA APROBACIÓN DE LA MODIFICACIÓN AL PRESUPUESTO Y PLANTILLA PARA EL EJERCICIO 2017, Y SU ENVÍO POSTERIOR A LA SECRETARIA DE PLANEACION, ADMINISTRACION Y FINANZAS (SEPAF), ASÍ COMO A TODAS AQUELLAS INSTANCIAS Y DEPENDENCIAS QUE RESULTE NECESARIO, PARA EL CUMPLIMIENTO DE OBLIGACIONES. 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AGUSTINORO</dc:creator>
  <cp:lastModifiedBy>Gómez Carrillo María de Lourdes</cp:lastModifiedBy>
  <cp:revision>272</cp:revision>
  <cp:lastPrinted>2017-03-24T19:33:01Z</cp:lastPrinted>
  <dcterms:created xsi:type="dcterms:W3CDTF">2013-04-09T18:31:20Z</dcterms:created>
  <dcterms:modified xsi:type="dcterms:W3CDTF">2017-06-05T19:44:25Z</dcterms:modified>
</cp:coreProperties>
</file>