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handoutMasterIdLst>
    <p:handoutMasterId r:id="rId10"/>
  </p:handoutMasterIdLst>
  <p:sldIdLst>
    <p:sldId id="298" r:id="rId2"/>
    <p:sldId id="299" r:id="rId3"/>
    <p:sldId id="264" r:id="rId4"/>
    <p:sldId id="260" r:id="rId5"/>
    <p:sldId id="261" r:id="rId6"/>
    <p:sldId id="262" r:id="rId7"/>
    <p:sldId id="263" r:id="rId8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83" autoAdjust="0"/>
    <p:restoredTop sz="95793" autoAdjust="0"/>
  </p:normalViewPr>
  <p:slideViewPr>
    <p:cSldViewPr snapToGrid="0">
      <p:cViewPr varScale="1">
        <p:scale>
          <a:sx n="111" d="100"/>
          <a:sy n="111" d="100"/>
        </p:scale>
        <p:origin x="96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123C8C-3ACA-4AE5-83C7-8AF2538B85D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B35DA0D6-E671-47CE-A40A-2A2BEEDBC138}">
      <dgm:prSet/>
      <dgm:spPr/>
      <dgm:t>
        <a:bodyPr/>
        <a:lstStyle/>
        <a:p>
          <a:pPr rtl="0"/>
          <a:r>
            <a:rPr lang="es-MX" dirty="0" smtClean="0"/>
            <a:t>DIRECCIÓN DE PRESUPUESTOS Y CONTRATOS</a:t>
          </a:r>
          <a:endParaRPr lang="es-MX" dirty="0"/>
        </a:p>
      </dgm:t>
    </dgm:pt>
    <dgm:pt modelId="{C31292CB-87D5-4984-AEAC-98172125E213}" type="parTrans" cxnId="{217DCD02-B21D-4975-99FE-F053FB20E80D}">
      <dgm:prSet/>
      <dgm:spPr/>
      <dgm:t>
        <a:bodyPr/>
        <a:lstStyle/>
        <a:p>
          <a:endParaRPr lang="es-ES"/>
        </a:p>
      </dgm:t>
    </dgm:pt>
    <dgm:pt modelId="{3723ACB6-DFDE-4B66-918A-B1E4FF6A7703}" type="sibTrans" cxnId="{217DCD02-B21D-4975-99FE-F053FB20E80D}">
      <dgm:prSet/>
      <dgm:spPr/>
      <dgm:t>
        <a:bodyPr/>
        <a:lstStyle/>
        <a:p>
          <a:endParaRPr lang="es-ES"/>
        </a:p>
      </dgm:t>
    </dgm:pt>
    <dgm:pt modelId="{F55F0F56-C015-4A1A-A20F-B3530D03B01A}" type="pres">
      <dgm:prSet presAssocID="{A2123C8C-3ACA-4AE5-83C7-8AF2538B85D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EC6E390-D270-4316-A948-9BD76719CB56}" type="pres">
      <dgm:prSet presAssocID="{B35DA0D6-E671-47CE-A40A-2A2BEEDBC13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D0039AB-D164-43FC-BFBD-6A9418F1A0F5}" type="presOf" srcId="{B35DA0D6-E671-47CE-A40A-2A2BEEDBC138}" destId="{DEC6E390-D270-4316-A948-9BD76719CB56}" srcOrd="0" destOrd="0" presId="urn:microsoft.com/office/officeart/2005/8/layout/vList2"/>
    <dgm:cxn modelId="{094C5CE1-7D15-46C9-BF2E-102FC9556270}" type="presOf" srcId="{A2123C8C-3ACA-4AE5-83C7-8AF2538B85D8}" destId="{F55F0F56-C015-4A1A-A20F-B3530D03B01A}" srcOrd="0" destOrd="0" presId="urn:microsoft.com/office/officeart/2005/8/layout/vList2"/>
    <dgm:cxn modelId="{217DCD02-B21D-4975-99FE-F053FB20E80D}" srcId="{A2123C8C-3ACA-4AE5-83C7-8AF2538B85D8}" destId="{B35DA0D6-E671-47CE-A40A-2A2BEEDBC138}" srcOrd="0" destOrd="0" parTransId="{C31292CB-87D5-4984-AEAC-98172125E213}" sibTransId="{3723ACB6-DFDE-4B66-918A-B1E4FF6A7703}"/>
    <dgm:cxn modelId="{476EA684-6F10-4835-9015-5A2632DAB667}" type="presParOf" srcId="{F55F0F56-C015-4A1A-A20F-B3530D03B01A}" destId="{DEC6E390-D270-4316-A948-9BD76719CB5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DEBDAB-A1A1-40A4-BC80-14D317E804A4}" type="datetimeFigureOut">
              <a:rPr lang="es-MX" smtClean="0"/>
              <a:t>30/04/2019</a:t>
            </a:fld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C012C2-9C04-43E1-AA7A-4F6A49BBF15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71712562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433C778-4BA3-4246-A4CF-4F50BB99FB70}" type="datetimeFigureOut">
              <a:rPr lang="es-MX" smtClean="0"/>
              <a:t>30/04/2019</a:t>
            </a:fld>
            <a:endParaRPr lang="es-MX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C0D34D3-2150-4206-9A25-3EBEAB0EE66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25446838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62" tIns="46580" rIns="93162" bIns="46580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s-MX" altLang="es-MX" b="0" dirty="0"/>
              <a:t>Mayo 31 de 2008</a:t>
            </a: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971925" y="8829675"/>
            <a:ext cx="3036888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62" tIns="46580" rIns="93162" bIns="46580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E83B5550-1379-480F-B666-2E4CAAF381D0}" type="slidenum">
              <a:rPr lang="es-MX" altLang="es-MX" b="0"/>
              <a:pPr algn="r">
                <a:spcBef>
                  <a:spcPct val="0"/>
                </a:spcBef>
              </a:pPr>
              <a:t>1</a:t>
            </a:fld>
            <a:endParaRPr lang="es-MX" altLang="es-MX" b="0" dirty="0"/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es-MX" dirty="0" smtClean="0"/>
          </a:p>
        </p:txBody>
      </p:sp>
      <p:sp>
        <p:nvSpPr>
          <p:cNvPr id="7174" name="5 Marcador de fecha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DDDB675-2C0D-493E-8EB1-850F9A30AA91}" type="datetime1">
              <a:rPr lang="es-MX" altLang="es-MX" smtClean="0"/>
              <a:pPr>
                <a:spcBef>
                  <a:spcPct val="0"/>
                </a:spcBef>
              </a:pPr>
              <a:t>30/04/2019</a:t>
            </a:fld>
            <a:endParaRPr lang="es-MX" altLang="es-MX" dirty="0" smtClean="0"/>
          </a:p>
        </p:txBody>
      </p:sp>
      <p:sp>
        <p:nvSpPr>
          <p:cNvPr id="2" name="Marcador de encabezado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64810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g47346f5fb1_2_364:notes"/>
          <p:cNvSpPr txBox="1">
            <a:spLocks noGrp="1"/>
          </p:cNvSpPr>
          <p:nvPr>
            <p:ph type="body" idx="1"/>
          </p:nvPr>
        </p:nvSpPr>
        <p:spPr>
          <a:xfrm>
            <a:off x="701040" y="4473893"/>
            <a:ext cx="5608320" cy="3660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s-MX" dirty="0">
                <a:solidFill>
                  <a:schemeClr val="dk1"/>
                </a:solidFill>
              </a:rPr>
              <a:t>ACTUALIZACIÓN DE LOS NIVELES SALARIALES CON INFORMACIÓN DEL TABULADOR AL 14 DE NOVIEMBRE. </a:t>
            </a:r>
            <a:endParaRPr dirty="0"/>
          </a:p>
        </p:txBody>
      </p:sp>
      <p:sp>
        <p:nvSpPr>
          <p:cNvPr id="386" name="Google Shape;386;g47346f5fb1_2_3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" name="Marcador de encabezado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23989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g47346f5fb1_2_380:notes"/>
          <p:cNvSpPr txBox="1">
            <a:spLocks noGrp="1"/>
          </p:cNvSpPr>
          <p:nvPr>
            <p:ph type="body" idx="1"/>
          </p:nvPr>
        </p:nvSpPr>
        <p:spPr>
          <a:xfrm>
            <a:off x="701040" y="4473893"/>
            <a:ext cx="5608320" cy="3660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s-MX" dirty="0">
                <a:solidFill>
                  <a:schemeClr val="dk1"/>
                </a:solidFill>
              </a:rPr>
              <a:t>ACTUALIZACIÓN DE LOS NIVELES SALARIALES CON INFORMACIÓN DEL TABULADOR AL 14 DE NOVIEMBRE. </a:t>
            </a:r>
            <a:endParaRPr dirty="0"/>
          </a:p>
        </p:txBody>
      </p:sp>
      <p:sp>
        <p:nvSpPr>
          <p:cNvPr id="403" name="Google Shape;403;g47346f5fb1_2_3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" name="Marcador de encabezado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918500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47346f5fb1_2_388:notes"/>
          <p:cNvSpPr txBox="1">
            <a:spLocks noGrp="1"/>
          </p:cNvSpPr>
          <p:nvPr>
            <p:ph type="body" idx="1"/>
          </p:nvPr>
        </p:nvSpPr>
        <p:spPr>
          <a:xfrm>
            <a:off x="701040" y="4473893"/>
            <a:ext cx="5608320" cy="3660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s-MX" dirty="0">
                <a:solidFill>
                  <a:schemeClr val="dk1"/>
                </a:solidFill>
              </a:rPr>
              <a:t>ACTUALIZACIÓN DE LOS NIVELES SALARIALES CON INFORMACIÓN DEL TABULADOR AL 14 DE NOVIEMBRE. </a:t>
            </a:r>
            <a:endParaRPr dirty="0"/>
          </a:p>
        </p:txBody>
      </p:sp>
      <p:sp>
        <p:nvSpPr>
          <p:cNvPr id="412" name="Google Shape;412;g47346f5fb1_2_3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" name="Marcador de encabezado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087934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g47346f5fb1_2_408:notes"/>
          <p:cNvSpPr txBox="1">
            <a:spLocks noGrp="1"/>
          </p:cNvSpPr>
          <p:nvPr>
            <p:ph type="body" idx="1"/>
          </p:nvPr>
        </p:nvSpPr>
        <p:spPr>
          <a:xfrm>
            <a:off x="701040" y="4473893"/>
            <a:ext cx="5608320" cy="3660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s-MX" dirty="0">
                <a:solidFill>
                  <a:schemeClr val="dk1"/>
                </a:solidFill>
              </a:rPr>
              <a:t>ACTUALIZACIÓN DE LOS NIVELES SALARIALES CON INFORMACIÓN DEL TABULADOR AL 14 DE NOVIEMBRE. </a:t>
            </a:r>
            <a:endParaRPr dirty="0"/>
          </a:p>
        </p:txBody>
      </p:sp>
      <p:sp>
        <p:nvSpPr>
          <p:cNvPr id="433" name="Google Shape;433;g47346f5fb1_2_4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" name="Marcador de encabezado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974851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g47346f5fb1_2_433:notes"/>
          <p:cNvSpPr txBox="1">
            <a:spLocks noGrp="1"/>
          </p:cNvSpPr>
          <p:nvPr>
            <p:ph type="body" idx="1"/>
          </p:nvPr>
        </p:nvSpPr>
        <p:spPr>
          <a:xfrm>
            <a:off x="701040" y="4473893"/>
            <a:ext cx="5608320" cy="3660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s-MX" dirty="0">
                <a:solidFill>
                  <a:schemeClr val="dk1"/>
                </a:solidFill>
              </a:rPr>
              <a:t>ACTUALIZACIÓN DE LOS NIVELES SALARIALES CON INFORMACIÓN DEL TABULADOR AL 14 DE NOVIEMBRE. </a:t>
            </a:r>
            <a:endParaRPr dirty="0"/>
          </a:p>
        </p:txBody>
      </p:sp>
      <p:sp>
        <p:nvSpPr>
          <p:cNvPr id="459" name="Google Shape;459;g47346f5fb1_2_4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" name="Marcador de encabezado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74278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g47346f5fb1_2_472:notes"/>
          <p:cNvSpPr txBox="1">
            <a:spLocks noGrp="1"/>
          </p:cNvSpPr>
          <p:nvPr>
            <p:ph type="body" idx="1"/>
          </p:nvPr>
        </p:nvSpPr>
        <p:spPr>
          <a:xfrm>
            <a:off x="701040" y="4473893"/>
            <a:ext cx="5608320" cy="3660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s-MX" dirty="0">
                <a:solidFill>
                  <a:schemeClr val="dk1"/>
                </a:solidFill>
              </a:rPr>
              <a:t>ACTUALIZACIÓN DE LOS NIVELES SALARIALES CON INFORMACIÓN DEL TABULADOR AL 14 DE NOVIEMBRE. </a:t>
            </a:r>
            <a:endParaRPr dirty="0"/>
          </a:p>
        </p:txBody>
      </p:sp>
      <p:sp>
        <p:nvSpPr>
          <p:cNvPr id="499" name="Google Shape;499;g47346f5fb1_2_4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" name="Marcador de encabezado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48894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3A908-5FC2-4ADC-B177-95BE0051049E}" type="datetime1">
              <a:rPr lang="es-MX" smtClean="0"/>
              <a:t>30/04/2019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A5B1-D72A-4494-AB48-DF1CC7E88AD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2166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984D1-50C7-419E-8D2B-FF06F889FF92}" type="datetime1">
              <a:rPr lang="es-MX" smtClean="0"/>
              <a:t>30/04/2019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A5B1-D72A-4494-AB48-DF1CC7E88AD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83806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E1052-B935-4071-AE04-E157E626C0EB}" type="datetime1">
              <a:rPr lang="es-MX" smtClean="0"/>
              <a:t>30/04/2019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A5B1-D72A-4494-AB48-DF1CC7E88AD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112450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30AE4-FAA8-4577-A2E3-7C82B2BF81B4}" type="datetime1">
              <a:rPr lang="es-MX" smtClean="0"/>
              <a:t>30/04/2019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A5B1-D72A-4494-AB48-DF1CC7E88AD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328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1873F-F4FD-4F7F-A1AC-EC0E5E12F7C7}" type="datetime1">
              <a:rPr lang="es-MX" smtClean="0"/>
              <a:t>30/04/2019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A5B1-D72A-4494-AB48-DF1CC7E88AD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15858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D259B-CBB4-4682-BA0C-189A5460C005}" type="datetime1">
              <a:rPr lang="es-MX" smtClean="0"/>
              <a:t>30/04/2019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A5B1-D72A-4494-AB48-DF1CC7E88AD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30981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55511-76E9-43F6-B4A0-C2B5FEFE27BF}" type="datetime1">
              <a:rPr lang="es-MX" smtClean="0"/>
              <a:t>30/04/2019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A5B1-D72A-4494-AB48-DF1CC7E88AD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27626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A639-291A-40FB-AC52-E55D4A12F447}" type="datetime1">
              <a:rPr lang="es-MX" smtClean="0"/>
              <a:t>30/04/2019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A5B1-D72A-4494-AB48-DF1CC7E88AD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2082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CD5F3-849E-44AA-AEF4-43E1BDAAD945}" type="datetime1">
              <a:rPr lang="es-MX" smtClean="0"/>
              <a:t>30/04/2019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A5B1-D72A-4494-AB48-DF1CC7E88AD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6754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C929-D006-40DF-85CB-D76D717B246D}" type="datetime1">
              <a:rPr lang="es-MX" smtClean="0"/>
              <a:t>30/04/2019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A5B1-D72A-4494-AB48-DF1CC7E88AD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89322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634733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>
            <a:lvl1pPr algn="r">
              <a:defRPr sz="2000" baseline="0">
                <a:latin typeface="+mn-lt"/>
              </a:defRPr>
            </a:lvl1pPr>
          </a:lstStyle>
          <a:p>
            <a:r>
              <a:rPr lang="es-ES" dirty="0" smtClean="0"/>
              <a:t>Comisión Estatal del Agua 2019</a:t>
            </a:r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0D5A-1844-4398-9619-F722F5308E7E}" type="datetime1">
              <a:rPr lang="es-MX" smtClean="0"/>
              <a:t>30/04/2019</a:t>
            </a:fld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A5B1-D72A-4494-AB48-DF1CC7E88ADA}" type="slidenum">
              <a:rPr lang="es-MX" smtClean="0"/>
              <a:t>‹Nº›</a:t>
            </a:fld>
            <a:endParaRPr lang="es-MX" dirty="0"/>
          </a:p>
        </p:txBody>
      </p:sp>
      <p:pic>
        <p:nvPicPr>
          <p:cNvPr id="6" name="Imagen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119" y="392365"/>
            <a:ext cx="1509635" cy="580251"/>
          </a:xfrm>
          <a:prstGeom prst="rect">
            <a:avLst/>
          </a:prstGeom>
        </p:spPr>
      </p:pic>
      <p:cxnSp>
        <p:nvCxnSpPr>
          <p:cNvPr id="8" name="Conector recto 7"/>
          <p:cNvCxnSpPr/>
          <p:nvPr userDrawn="1"/>
        </p:nvCxnSpPr>
        <p:spPr>
          <a:xfrm>
            <a:off x="7516739" y="803304"/>
            <a:ext cx="3837061" cy="17092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5205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D8F1-55D2-4C53-B779-43FF722AEFF0}" type="datetime1">
              <a:rPr lang="es-MX" smtClean="0"/>
              <a:t>30/04/2019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A5B1-D72A-4494-AB48-DF1CC7E88AD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88942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00D5A-1844-4398-9619-F722F5308E7E}" type="datetime1">
              <a:rPr lang="es-MX" smtClean="0"/>
              <a:t>30/04/2019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9A5B1-D72A-4494-AB48-DF1CC7E88AD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63624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6" r:id="rId8"/>
    <p:sldLayoutId id="2147483692" r:id="rId9"/>
    <p:sldLayoutId id="2147483693" r:id="rId10"/>
    <p:sldLayoutId id="2147483694" r:id="rId11"/>
    <p:sldLayoutId id="2147483695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4" name="Marcador de número de diapositiva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3D6877B1-9FDF-43BB-BB5C-6FDE8C038733}" type="slidenum">
              <a:rPr lang="es-ES" altLang="es-MX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50000"/>
                </a:spcBef>
                <a:buFontTx/>
                <a:buNone/>
              </a:pPr>
              <a:t>1</a:t>
            </a:fld>
            <a:endParaRPr lang="es-ES" altLang="es-MX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975060"/>
              </p:ext>
            </p:extLst>
          </p:nvPr>
        </p:nvGraphicFramePr>
        <p:xfrm>
          <a:off x="2586929" y="3698117"/>
          <a:ext cx="7592342" cy="2057224"/>
        </p:xfrm>
        <a:graphic>
          <a:graphicData uri="http://schemas.openxmlformats.org/drawingml/2006/table">
            <a:tbl>
              <a:tblPr/>
              <a:tblGrid>
                <a:gridCol w="738074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160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679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841" marR="3284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40615"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Bef>
                          <a:spcPts val="1800"/>
                        </a:spcBef>
                        <a:spcAft>
                          <a:spcPts val="1200"/>
                        </a:spcAft>
                      </a:pPr>
                      <a:r>
                        <a:rPr lang="es-MX" sz="2800" b="0" cap="small" dirty="0" smtClean="0">
                          <a:solidFill>
                            <a:srgbClr val="FFFFFF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ESTRUCTURA</a:t>
                      </a:r>
                      <a:r>
                        <a:rPr lang="es-MX" sz="2800" b="0" cap="small" baseline="0" dirty="0" smtClean="0">
                          <a:solidFill>
                            <a:srgbClr val="FFFFFF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ORGÁNICA</a:t>
                      </a:r>
                      <a:r>
                        <a:rPr lang="es-MX" sz="2800" b="0" cap="small" dirty="0" smtClean="0">
                          <a:solidFill>
                            <a:srgbClr val="FFFFFF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</a:p>
                  </a:txBody>
                  <a:tcPr marL="32841" marR="32841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81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3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841" marR="3284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44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800" b="1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2019</a:t>
                      </a:r>
                      <a:endParaRPr lang="es-MX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841" marR="328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841" marR="3284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401" y="600638"/>
            <a:ext cx="1243584" cy="1225296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8691" y="2027817"/>
            <a:ext cx="2456688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9810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A5B1-D72A-4494-AB48-DF1CC7E88ADA}" type="slidenum">
              <a:rPr lang="es-MX" smtClean="0"/>
              <a:t>2</a:t>
            </a:fld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980" y="144193"/>
            <a:ext cx="1243584" cy="1225296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827" y="487802"/>
            <a:ext cx="1461594" cy="707223"/>
          </a:xfrm>
          <a:prstGeom prst="rect">
            <a:avLst/>
          </a:prstGeom>
        </p:spPr>
      </p:pic>
      <p:sp>
        <p:nvSpPr>
          <p:cNvPr id="388" name="Google Shape;388;p64"/>
          <p:cNvSpPr/>
          <p:nvPr/>
        </p:nvSpPr>
        <p:spPr>
          <a:xfrm>
            <a:off x="2842047" y="883776"/>
            <a:ext cx="6508000" cy="1038400"/>
          </a:xfrm>
          <a:prstGeom prst="roundRect">
            <a:avLst>
              <a:gd name="adj" fmla="val 16667"/>
            </a:avLst>
          </a:prstGeom>
          <a:solidFill>
            <a:schemeClr val="bg2">
              <a:lumMod val="75000"/>
            </a:schemeClr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rgbClr val="000000"/>
              </a:buClr>
              <a:buSzPts val="1100"/>
            </a:pPr>
            <a:r>
              <a:rPr lang="es-MX" sz="9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Dirección General</a:t>
            </a:r>
            <a:endParaRPr sz="9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9" name="Google Shape;389;p64"/>
          <p:cNvSpPr/>
          <p:nvPr/>
        </p:nvSpPr>
        <p:spPr>
          <a:xfrm>
            <a:off x="3474745" y="4532719"/>
            <a:ext cx="2160000" cy="900000"/>
          </a:xfrm>
          <a:prstGeom prst="roundRect">
            <a:avLst>
              <a:gd name="adj" fmla="val 16667"/>
            </a:avLst>
          </a:prstGeom>
          <a:solidFill>
            <a:srgbClr val="D8D8D8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</a:pP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Dirección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Presupuestos </a:t>
            </a: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Contratos</a:t>
            </a:r>
            <a:endParaRPr sz="9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0" name="Google Shape;390;p64"/>
          <p:cNvSpPr/>
          <p:nvPr/>
        </p:nvSpPr>
        <p:spPr>
          <a:xfrm>
            <a:off x="286764" y="4532719"/>
            <a:ext cx="2160000" cy="900000"/>
          </a:xfrm>
          <a:prstGeom prst="roundRect">
            <a:avLst>
              <a:gd name="adj" fmla="val 16667"/>
            </a:avLst>
          </a:prstGeom>
          <a:solidFill>
            <a:srgbClr val="D8D8D8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</a:pP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Dirección de Proyectos y Gestión de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Recursos</a:t>
            </a:r>
            <a:endParaRPr sz="9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1" name="Google Shape;391;p64"/>
          <p:cNvSpPr/>
          <p:nvPr/>
        </p:nvSpPr>
        <p:spPr>
          <a:xfrm>
            <a:off x="9654750" y="4532719"/>
            <a:ext cx="2160000" cy="900000"/>
          </a:xfrm>
          <a:prstGeom prst="roundRect">
            <a:avLst>
              <a:gd name="adj" fmla="val 16667"/>
            </a:avLst>
          </a:prstGeom>
          <a:solidFill>
            <a:srgbClr val="D8D8D8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</a:pP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Dirección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Administrativa, Jurídica e Innovación</a:t>
            </a:r>
            <a:endParaRPr sz="9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2" name="Google Shape;392;p64"/>
          <p:cNvSpPr/>
          <p:nvPr/>
        </p:nvSpPr>
        <p:spPr>
          <a:xfrm>
            <a:off x="6597413" y="4532719"/>
            <a:ext cx="2160000" cy="900000"/>
          </a:xfrm>
          <a:prstGeom prst="roundRect">
            <a:avLst>
              <a:gd name="adj" fmla="val 16667"/>
            </a:avLst>
          </a:prstGeom>
          <a:solidFill>
            <a:srgbClr val="D8D8D8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</a:pP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Dirección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Técnica</a:t>
            </a:r>
            <a:endParaRPr sz="9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7" name="Google Shape;397;p64"/>
          <p:cNvSpPr/>
          <p:nvPr/>
        </p:nvSpPr>
        <p:spPr>
          <a:xfrm>
            <a:off x="9654750" y="2203999"/>
            <a:ext cx="2160000" cy="900000"/>
          </a:xfrm>
          <a:prstGeom prst="roundRect">
            <a:avLst>
              <a:gd name="adj" fmla="val 16667"/>
            </a:avLst>
          </a:prstGeom>
          <a:solidFill>
            <a:srgbClr val="D8D8D8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</a:pPr>
            <a:r>
              <a:rPr lang="es-MX" sz="900" b="1" dirty="0" smtClean="0">
                <a:solidFill>
                  <a:schemeClr val="dk1"/>
                </a:solidFill>
                <a:latin typeface="Calibri"/>
                <a:ea typeface="Arial"/>
                <a:cs typeface="Calibri"/>
                <a:sym typeface="Calibri"/>
              </a:rPr>
              <a:t>Órgano Interno de Control</a:t>
            </a:r>
            <a:endParaRPr sz="9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8" name="Google Shape;398;p64"/>
          <p:cNvSpPr/>
          <p:nvPr/>
        </p:nvSpPr>
        <p:spPr>
          <a:xfrm>
            <a:off x="286764" y="2646798"/>
            <a:ext cx="2160000" cy="9000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</a:pP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Secretaría Particular</a:t>
            </a:r>
            <a:endParaRPr lang="es-MX" sz="9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1" name="Grupo 20"/>
          <p:cNvGrpSpPr/>
          <p:nvPr/>
        </p:nvGrpSpPr>
        <p:grpSpPr>
          <a:xfrm>
            <a:off x="1366765" y="1922175"/>
            <a:ext cx="9367985" cy="2610544"/>
            <a:chOff x="1366765" y="1922175"/>
            <a:chExt cx="9367985" cy="2610544"/>
          </a:xfrm>
        </p:grpSpPr>
        <p:cxnSp>
          <p:nvCxnSpPr>
            <p:cNvPr id="8" name="Conector angular 7"/>
            <p:cNvCxnSpPr>
              <a:stCxn id="388" idx="2"/>
              <a:endCxn id="390" idx="0"/>
            </p:cNvCxnSpPr>
            <p:nvPr/>
          </p:nvCxnSpPr>
          <p:spPr>
            <a:xfrm rot="5400000">
              <a:off x="2426135" y="862806"/>
              <a:ext cx="2610543" cy="4729283"/>
            </a:xfrm>
            <a:prstGeom prst="bentConnector3">
              <a:avLst>
                <a:gd name="adj1" fmla="val 80563"/>
              </a:avLst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Conector angular 10"/>
            <p:cNvCxnSpPr>
              <a:stCxn id="388" idx="2"/>
              <a:endCxn id="391" idx="0"/>
            </p:cNvCxnSpPr>
            <p:nvPr/>
          </p:nvCxnSpPr>
          <p:spPr>
            <a:xfrm rot="16200000" flipH="1">
              <a:off x="7110127" y="908095"/>
              <a:ext cx="2610543" cy="4638703"/>
            </a:xfrm>
            <a:prstGeom prst="bentConnector3">
              <a:avLst>
                <a:gd name="adj1" fmla="val 80563"/>
              </a:avLst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Conector recto 13"/>
            <p:cNvCxnSpPr>
              <a:stCxn id="389" idx="0"/>
            </p:cNvCxnSpPr>
            <p:nvPr/>
          </p:nvCxnSpPr>
          <p:spPr>
            <a:xfrm flipV="1">
              <a:off x="4554745" y="4016188"/>
              <a:ext cx="0" cy="51653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Conector recto 15"/>
            <p:cNvCxnSpPr>
              <a:stCxn id="392" idx="0"/>
            </p:cNvCxnSpPr>
            <p:nvPr/>
          </p:nvCxnSpPr>
          <p:spPr>
            <a:xfrm flipV="1">
              <a:off x="7677413" y="4034118"/>
              <a:ext cx="0" cy="49860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Conector recto 17"/>
            <p:cNvCxnSpPr>
              <a:stCxn id="398" idx="3"/>
            </p:cNvCxnSpPr>
            <p:nvPr/>
          </p:nvCxnSpPr>
          <p:spPr>
            <a:xfrm>
              <a:off x="2446764" y="3096798"/>
              <a:ext cx="3649283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Conector recto 19"/>
            <p:cNvCxnSpPr>
              <a:stCxn id="397" idx="1"/>
            </p:cNvCxnSpPr>
            <p:nvPr/>
          </p:nvCxnSpPr>
          <p:spPr>
            <a:xfrm flipH="1" flipV="1">
              <a:off x="6096047" y="2643197"/>
              <a:ext cx="3558703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5790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65"/>
          <p:cNvSpPr/>
          <p:nvPr/>
        </p:nvSpPr>
        <p:spPr>
          <a:xfrm>
            <a:off x="3335628" y="1361019"/>
            <a:ext cx="5151600" cy="625200"/>
          </a:xfrm>
          <a:prstGeom prst="roundRect">
            <a:avLst>
              <a:gd name="adj" fmla="val 16667"/>
            </a:avLst>
          </a:prstGeom>
          <a:solidFill>
            <a:srgbClr val="D8D8D8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</a:pPr>
            <a:r>
              <a:rPr lang="es-MX" sz="900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Titular del Órgano Interno de </a:t>
            </a:r>
            <a:r>
              <a:rPr lang="es-MX" sz="900" b="1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Control</a:t>
            </a:r>
          </a:p>
        </p:txBody>
      </p:sp>
      <p:sp>
        <p:nvSpPr>
          <p:cNvPr id="409" name="Google Shape;409;p65"/>
          <p:cNvSpPr/>
          <p:nvPr/>
        </p:nvSpPr>
        <p:spPr>
          <a:xfrm>
            <a:off x="4656228" y="3310475"/>
            <a:ext cx="2510400" cy="6604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</a:pPr>
            <a:r>
              <a:rPr lang="es-MX" sz="9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Jefe de </a:t>
            </a:r>
            <a:r>
              <a:rPr lang="es-MX" sz="9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Departamento</a:t>
            </a:r>
            <a:endParaRPr lang="es-MX" sz="900" dirty="0">
              <a:solidFill>
                <a:srgbClr val="000000"/>
              </a:solidFill>
              <a:latin typeface="Arial"/>
              <a:ea typeface="Calibri"/>
              <a:cs typeface="Arial"/>
              <a:sym typeface="Arial"/>
            </a:endParaRPr>
          </a:p>
        </p:txBody>
      </p:sp>
      <p:cxnSp>
        <p:nvCxnSpPr>
          <p:cNvPr id="14" name="Conector recto 13"/>
          <p:cNvCxnSpPr/>
          <p:nvPr/>
        </p:nvCxnSpPr>
        <p:spPr>
          <a:xfrm>
            <a:off x="5911428" y="1986219"/>
            <a:ext cx="0" cy="13127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upo 18"/>
          <p:cNvGrpSpPr/>
          <p:nvPr/>
        </p:nvGrpSpPr>
        <p:grpSpPr>
          <a:xfrm>
            <a:off x="99172" y="90812"/>
            <a:ext cx="3325906" cy="557681"/>
            <a:chOff x="0" y="4778"/>
            <a:chExt cx="3325906" cy="359774"/>
          </a:xfrm>
        </p:grpSpPr>
        <p:sp>
          <p:nvSpPr>
            <p:cNvPr id="20" name="Rectángulo redondeado 19"/>
            <p:cNvSpPr/>
            <p:nvPr/>
          </p:nvSpPr>
          <p:spPr>
            <a:xfrm>
              <a:off x="0" y="4778"/>
              <a:ext cx="3325906" cy="35977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CuadroTexto 20"/>
            <p:cNvSpPr txBox="1"/>
            <p:nvPr/>
          </p:nvSpPr>
          <p:spPr>
            <a:xfrm>
              <a:off x="17563" y="22341"/>
              <a:ext cx="3290780" cy="3246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500" dirty="0" smtClean="0"/>
                <a:t>ÓRGANO INTERNO DE CONTROL</a:t>
              </a:r>
              <a:endParaRPr lang="es-MX" sz="1500" kern="1200" dirty="0"/>
            </a:p>
          </p:txBody>
        </p:sp>
      </p:grp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A5B1-D72A-4494-AB48-DF1CC7E88ADA}" type="slidenum">
              <a:rPr lang="es-MX" smtClean="0"/>
              <a:t>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1687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/>
          <p:cNvCxnSpPr>
            <a:stCxn id="416" idx="2"/>
            <a:endCxn id="416" idx="2"/>
          </p:cNvCxnSpPr>
          <p:nvPr/>
        </p:nvCxnSpPr>
        <p:spPr>
          <a:xfrm>
            <a:off x="4701171" y="255691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upo 39"/>
          <p:cNvGrpSpPr/>
          <p:nvPr/>
        </p:nvGrpSpPr>
        <p:grpSpPr>
          <a:xfrm>
            <a:off x="112059" y="109114"/>
            <a:ext cx="3325906" cy="517546"/>
            <a:chOff x="0" y="4778"/>
            <a:chExt cx="3325906" cy="359774"/>
          </a:xfrm>
        </p:grpSpPr>
        <p:sp>
          <p:nvSpPr>
            <p:cNvPr id="43" name="Rectángulo redondeado 42"/>
            <p:cNvSpPr/>
            <p:nvPr/>
          </p:nvSpPr>
          <p:spPr>
            <a:xfrm>
              <a:off x="0" y="4778"/>
              <a:ext cx="3325906" cy="35977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5" name="CuadroTexto 44"/>
            <p:cNvSpPr txBox="1"/>
            <p:nvPr/>
          </p:nvSpPr>
          <p:spPr>
            <a:xfrm>
              <a:off x="17563" y="22341"/>
              <a:ext cx="3290780" cy="3246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l" defTabSz="6667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500" kern="1200" dirty="0" smtClean="0"/>
                <a:t>DIRECCIÓN DE PROYECTOS Y GESTIÓN DE RECURSOS</a:t>
              </a:r>
              <a:endParaRPr lang="es-MX" sz="1500" kern="1200" dirty="0"/>
            </a:p>
          </p:txBody>
        </p:sp>
      </p:grp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A5B1-D72A-4494-AB48-DF1CC7E88ADA}" type="slidenum">
              <a:rPr lang="es-MX" smtClean="0"/>
              <a:t>4</a:t>
            </a:fld>
            <a:endParaRPr lang="es-MX" dirty="0"/>
          </a:p>
        </p:txBody>
      </p:sp>
      <p:cxnSp>
        <p:nvCxnSpPr>
          <p:cNvPr id="10" name="Conector recto 9"/>
          <p:cNvCxnSpPr/>
          <p:nvPr/>
        </p:nvCxnSpPr>
        <p:spPr>
          <a:xfrm flipH="1" flipV="1">
            <a:off x="1612471" y="1107924"/>
            <a:ext cx="0" cy="1584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 flipV="1">
            <a:off x="10376927" y="1107924"/>
            <a:ext cx="0" cy="1359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/>
          <p:cNvCxnSpPr>
            <a:stCxn id="417" idx="0"/>
          </p:cNvCxnSpPr>
          <p:nvPr/>
        </p:nvCxnSpPr>
        <p:spPr>
          <a:xfrm flipV="1">
            <a:off x="7622995" y="1107924"/>
            <a:ext cx="0" cy="1039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" name="Grupo 2"/>
          <p:cNvGrpSpPr/>
          <p:nvPr/>
        </p:nvGrpSpPr>
        <p:grpSpPr>
          <a:xfrm>
            <a:off x="495723" y="204873"/>
            <a:ext cx="11021288" cy="6412147"/>
            <a:chOff x="495723" y="204873"/>
            <a:chExt cx="11021288" cy="6412147"/>
          </a:xfrm>
        </p:grpSpPr>
        <p:sp>
          <p:nvSpPr>
            <p:cNvPr id="414" name="Google Shape;414;p66"/>
            <p:cNvSpPr/>
            <p:nvPr/>
          </p:nvSpPr>
          <p:spPr>
            <a:xfrm>
              <a:off x="3524047" y="204873"/>
              <a:ext cx="5151600" cy="797200"/>
            </a:xfrm>
            <a:prstGeom prst="roundRect">
              <a:avLst>
                <a:gd name="adj" fmla="val 16667"/>
              </a:avLst>
            </a:prstGeom>
            <a:solidFill>
              <a:srgbClr val="D8D8D8"/>
            </a:solidFill>
            <a:ln w="2857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900"/>
              </a:pPr>
              <a:r>
                <a:rPr lang="es-MX" sz="900" b="1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Director </a:t>
              </a:r>
              <a:r>
                <a:rPr lang="es-MX" sz="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de Proyectos y Gestión de </a:t>
              </a:r>
              <a:r>
                <a:rPr lang="es-MX" sz="900" b="1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Recursos</a:t>
              </a:r>
              <a:endParaRPr sz="900" dirty="0">
                <a:solidFill>
                  <a:srgbClr val="000000"/>
                </a:solidFill>
                <a:sym typeface="Arial"/>
              </a:endParaRPr>
            </a:p>
            <a:p>
              <a:pPr algn="ctr">
                <a:buClr>
                  <a:srgbClr val="000000"/>
                </a:buClr>
                <a:buSzPts val="900"/>
              </a:pPr>
              <a:endParaRPr lang="pt-BR" sz="900" dirty="0" smtClean="0">
                <a:solidFill>
                  <a:schemeClr val="accent2"/>
                </a:solidFill>
                <a:sym typeface="Arial"/>
              </a:endParaRPr>
            </a:p>
          </p:txBody>
        </p:sp>
        <p:sp>
          <p:nvSpPr>
            <p:cNvPr id="415" name="Google Shape;415;p66"/>
            <p:cNvSpPr/>
            <p:nvPr/>
          </p:nvSpPr>
          <p:spPr>
            <a:xfrm>
              <a:off x="495723" y="1276070"/>
              <a:ext cx="2268000" cy="1296000"/>
            </a:xfrm>
            <a:prstGeom prst="roundRect">
              <a:avLst>
                <a:gd name="adj" fmla="val 16667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2857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900"/>
              </a:pPr>
              <a:r>
                <a:rPr lang="es-MX" sz="900" b="1" dirty="0" smtClean="0">
                  <a:solidFill>
                    <a:schemeClr val="dk1"/>
                  </a:solidFill>
                  <a:ea typeface="Calibri"/>
                  <a:cs typeface="Calibri"/>
                  <a:sym typeface="Calibri"/>
                </a:rPr>
                <a:t>Director de Área </a:t>
              </a:r>
              <a:r>
                <a:rPr lang="es-MX" sz="900" b="1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Proyectos </a:t>
              </a:r>
              <a:r>
                <a:rPr lang="es-MX" sz="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de Drenaje </a:t>
              </a:r>
              <a:r>
                <a:rPr lang="es-MX" sz="900" b="1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Pluvial </a:t>
              </a:r>
              <a:r>
                <a:rPr lang="es-MX" sz="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Urbano y Mitigación de </a:t>
              </a:r>
              <a:r>
                <a:rPr lang="es-MX" sz="900" b="1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Impactos </a:t>
              </a:r>
              <a:r>
                <a:rPr lang="es-MX" sz="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 </a:t>
              </a:r>
              <a:r>
                <a:rPr lang="es-MX" sz="900" b="1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Centros </a:t>
              </a:r>
              <a:r>
                <a:rPr lang="es-MX" sz="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de </a:t>
              </a:r>
              <a:r>
                <a:rPr lang="es-MX" sz="900" b="1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Población</a:t>
              </a:r>
              <a:endParaRPr sz="9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422" name="Google Shape;422;p66"/>
            <p:cNvSpPr/>
            <p:nvPr/>
          </p:nvSpPr>
          <p:spPr>
            <a:xfrm>
              <a:off x="495723" y="2737939"/>
              <a:ext cx="2268000" cy="1296000"/>
            </a:xfrm>
            <a:prstGeom prst="roundRect">
              <a:avLst>
                <a:gd name="adj" fmla="val 16667"/>
              </a:avLst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91433" rIns="91433" bIns="914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900"/>
              </a:pPr>
              <a:r>
                <a:rPr lang="es-MX" sz="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Jefe de </a:t>
              </a:r>
              <a:r>
                <a:rPr lang="es-MX" sz="900" b="1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Drenaje Pluvial </a:t>
              </a:r>
              <a:r>
                <a:rPr lang="es-MX" sz="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U</a:t>
              </a:r>
              <a:r>
                <a:rPr lang="es-MX" sz="900" b="1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rbano AMG</a:t>
              </a:r>
              <a:endParaRPr sz="9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27" name="Google Shape;417;p66"/>
            <p:cNvSpPr/>
            <p:nvPr/>
          </p:nvSpPr>
          <p:spPr>
            <a:xfrm>
              <a:off x="9249011" y="1243913"/>
              <a:ext cx="2268000" cy="1292007"/>
            </a:xfrm>
            <a:prstGeom prst="roundRect">
              <a:avLst>
                <a:gd name="adj" fmla="val 16667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2857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900"/>
              </a:pPr>
              <a:r>
                <a:rPr lang="es-MX" sz="900" b="1" dirty="0">
                  <a:solidFill>
                    <a:schemeClr val="dk1"/>
                  </a:solidFill>
                  <a:ea typeface="Calibri"/>
                  <a:cs typeface="Calibri"/>
                  <a:sym typeface="Calibri"/>
                </a:rPr>
                <a:t>Director de Área Planeación, Programación y Presupuesto </a:t>
              </a:r>
            </a:p>
          </p:txBody>
        </p:sp>
        <p:sp>
          <p:nvSpPr>
            <p:cNvPr id="417" name="Google Shape;417;p66"/>
            <p:cNvSpPr/>
            <p:nvPr/>
          </p:nvSpPr>
          <p:spPr>
            <a:xfrm>
              <a:off x="6488995" y="1211871"/>
              <a:ext cx="2268000" cy="1296000"/>
            </a:xfrm>
            <a:prstGeom prst="roundRect">
              <a:avLst>
                <a:gd name="adj" fmla="val 16667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2857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900"/>
              </a:pPr>
              <a:r>
                <a:rPr lang="es-MX" sz="900" b="1" dirty="0" smtClean="0">
                  <a:solidFill>
                    <a:schemeClr val="dk1"/>
                  </a:solidFill>
                  <a:ea typeface="Calibri"/>
                  <a:cs typeface="Calibri"/>
                  <a:sym typeface="Calibri"/>
                </a:rPr>
                <a:t>Director de Área </a:t>
              </a:r>
              <a:r>
                <a:rPr lang="es-MX" sz="900" b="1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Proyectos de Saneamiento </a:t>
              </a:r>
              <a:endParaRPr lang="es-MX" sz="900" b="1" dirty="0" smtClean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6" name="Google Shape;426;p66"/>
            <p:cNvSpPr/>
            <p:nvPr/>
          </p:nvSpPr>
          <p:spPr>
            <a:xfrm>
              <a:off x="6488995" y="2580482"/>
              <a:ext cx="2268000" cy="1296000"/>
            </a:xfrm>
            <a:prstGeom prst="roundRect">
              <a:avLst>
                <a:gd name="adj" fmla="val 16667"/>
              </a:avLst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91433" rIns="91433" bIns="914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900"/>
              </a:pPr>
              <a:r>
                <a:rPr lang="es-MX" sz="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Jefe de Alcantarillado y </a:t>
              </a:r>
              <a:r>
                <a:rPr lang="es-MX" sz="900" b="1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Saneamiento AMG</a:t>
              </a:r>
              <a:endParaRPr sz="9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427" name="Google Shape;427;p66"/>
            <p:cNvSpPr/>
            <p:nvPr/>
          </p:nvSpPr>
          <p:spPr>
            <a:xfrm>
              <a:off x="6488995" y="3949093"/>
              <a:ext cx="2268000" cy="1296000"/>
            </a:xfrm>
            <a:prstGeom prst="roundRect">
              <a:avLst>
                <a:gd name="adj" fmla="val 16667"/>
              </a:avLst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91433" rIns="91433" bIns="914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900"/>
              </a:pPr>
              <a:r>
                <a:rPr lang="es-MX" sz="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Jefe de </a:t>
              </a:r>
              <a:r>
                <a:rPr lang="es-MX" sz="900" b="1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Saneamiento </a:t>
              </a:r>
              <a:r>
                <a:rPr lang="es-MX" sz="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del </a:t>
              </a:r>
              <a:r>
                <a:rPr lang="es-MX" sz="900" b="1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Interior </a:t>
              </a:r>
              <a:r>
                <a:rPr lang="es-MX" sz="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del </a:t>
              </a:r>
              <a:r>
                <a:rPr lang="es-MX" sz="900" b="1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Estado</a:t>
              </a:r>
              <a:endParaRPr sz="9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428" name="Google Shape;428;p66"/>
            <p:cNvSpPr/>
            <p:nvPr/>
          </p:nvSpPr>
          <p:spPr>
            <a:xfrm>
              <a:off x="6488995" y="5321020"/>
              <a:ext cx="2268000" cy="1296000"/>
            </a:xfrm>
            <a:prstGeom prst="roundRect">
              <a:avLst>
                <a:gd name="adj" fmla="val 16667"/>
              </a:avLst>
            </a:prstGeom>
            <a:noFill/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900"/>
              </a:pPr>
              <a:r>
                <a:rPr lang="es-MX" sz="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Jefe de Alcantarillado del </a:t>
              </a:r>
              <a:r>
                <a:rPr lang="es-MX" sz="900" b="1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Interior </a:t>
              </a:r>
              <a:r>
                <a:rPr lang="es-MX" sz="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del </a:t>
              </a:r>
              <a:r>
                <a:rPr lang="es-MX" sz="900" b="1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Estado</a:t>
              </a:r>
            </a:p>
          </p:txBody>
        </p:sp>
        <p:cxnSp>
          <p:nvCxnSpPr>
            <p:cNvPr id="51" name="Google Shape;419;p66"/>
            <p:cNvCxnSpPr>
              <a:stCxn id="417" idx="2"/>
              <a:endCxn id="426" idx="3"/>
            </p:cNvCxnSpPr>
            <p:nvPr/>
          </p:nvCxnSpPr>
          <p:spPr>
            <a:xfrm rot="16200000" flipH="1">
              <a:off x="7829690" y="2301176"/>
              <a:ext cx="720611" cy="1134000"/>
            </a:xfrm>
            <a:prstGeom prst="bentConnector4">
              <a:avLst>
                <a:gd name="adj1" fmla="val 5038"/>
                <a:gd name="adj2" fmla="val 120159"/>
              </a:avLst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9" name="Conector recto 8"/>
            <p:cNvCxnSpPr/>
            <p:nvPr/>
          </p:nvCxnSpPr>
          <p:spPr>
            <a:xfrm>
              <a:off x="8750076" y="4581218"/>
              <a:ext cx="24349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Conector recto 4"/>
            <p:cNvCxnSpPr>
              <a:stCxn id="414" idx="2"/>
            </p:cNvCxnSpPr>
            <p:nvPr/>
          </p:nvCxnSpPr>
          <p:spPr>
            <a:xfrm>
              <a:off x="6099847" y="1002073"/>
              <a:ext cx="0" cy="10825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Conector recto 12"/>
            <p:cNvCxnSpPr/>
            <p:nvPr/>
          </p:nvCxnSpPr>
          <p:spPr>
            <a:xfrm flipV="1">
              <a:off x="1617210" y="1110775"/>
              <a:ext cx="8759717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Conector recto 19"/>
            <p:cNvCxnSpPr/>
            <p:nvPr/>
          </p:nvCxnSpPr>
          <p:spPr>
            <a:xfrm flipH="1" flipV="1">
              <a:off x="4692206" y="1111592"/>
              <a:ext cx="9852" cy="14971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Conector recto 59"/>
            <p:cNvCxnSpPr/>
            <p:nvPr/>
          </p:nvCxnSpPr>
          <p:spPr>
            <a:xfrm>
              <a:off x="8981954" y="3228481"/>
              <a:ext cx="11616" cy="283363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Conector recto 61"/>
            <p:cNvCxnSpPr/>
            <p:nvPr/>
          </p:nvCxnSpPr>
          <p:spPr>
            <a:xfrm>
              <a:off x="8750076" y="6059976"/>
              <a:ext cx="24349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6" name="Google Shape;416;p66"/>
            <p:cNvSpPr/>
            <p:nvPr/>
          </p:nvSpPr>
          <p:spPr>
            <a:xfrm>
              <a:off x="3567171" y="1260917"/>
              <a:ext cx="2268000" cy="1296000"/>
            </a:xfrm>
            <a:prstGeom prst="roundRect">
              <a:avLst>
                <a:gd name="adj" fmla="val 16667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2857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900"/>
              </a:pPr>
              <a:r>
                <a:rPr lang="es-MX" sz="900" b="1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Director de Área Proyectos </a:t>
              </a:r>
              <a:r>
                <a:rPr lang="es-MX" sz="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de Agua </a:t>
              </a:r>
              <a:r>
                <a:rPr lang="es-MX" sz="900" b="1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Potable</a:t>
              </a:r>
              <a:endParaRPr sz="9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423" name="Google Shape;423;p66"/>
            <p:cNvSpPr/>
            <p:nvPr/>
          </p:nvSpPr>
          <p:spPr>
            <a:xfrm>
              <a:off x="3568056" y="2678762"/>
              <a:ext cx="2268000" cy="1296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91433" rIns="91433" bIns="914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900"/>
              </a:pPr>
              <a:endPara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algn="ctr">
                <a:buClr>
                  <a:srgbClr val="000000"/>
                </a:buClr>
                <a:buSzPts val="900"/>
              </a:pPr>
              <a:r>
                <a:rPr lang="es-MX" sz="900" b="1" dirty="0">
                  <a:solidFill>
                    <a:schemeClr val="dk1"/>
                  </a:solidFill>
                  <a:ea typeface="Calibri"/>
                  <a:cs typeface="Calibri"/>
                  <a:sym typeface="Calibri"/>
                </a:rPr>
                <a:t>Jefe de Geomática</a:t>
              </a:r>
              <a:endParaRPr lang="es-MX" sz="900" dirty="0">
                <a:solidFill>
                  <a:srgbClr val="000000"/>
                </a:solidFill>
                <a:sym typeface="Arial"/>
              </a:endParaRPr>
            </a:p>
            <a:p>
              <a:pPr algn="ctr">
                <a:buClr>
                  <a:srgbClr val="000000"/>
                </a:buClr>
                <a:buSzPts val="900"/>
              </a:pPr>
              <a:r>
                <a:rPr lang="es-MX" sz="900" b="1" dirty="0">
                  <a:solidFill>
                    <a:schemeClr val="dk1"/>
                  </a:solidFill>
                  <a:ea typeface="Calibri"/>
                  <a:cs typeface="Calibri"/>
                  <a:sym typeface="Calibri"/>
                </a:rPr>
                <a:t>(apoyo transversal)</a:t>
              </a:r>
              <a:endParaRPr lang="es-MX" sz="900" dirty="0">
                <a:solidFill>
                  <a:srgbClr val="000000"/>
                </a:solidFill>
                <a:sym typeface="Arial"/>
              </a:endParaRPr>
            </a:p>
            <a:p>
              <a:pPr algn="ctr">
                <a:buClr>
                  <a:srgbClr val="000000"/>
                </a:buClr>
                <a:buSzPts val="900"/>
              </a:pPr>
              <a:endParaRPr lang="es-MX" sz="900" b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algn="ctr">
                <a:buClr>
                  <a:srgbClr val="000000"/>
                </a:buClr>
                <a:buSzPts val="900"/>
              </a:pPr>
              <a:endParaRPr lang="es-MX" sz="900" b="1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44" name="Google Shape;419;p66"/>
            <p:cNvCxnSpPr>
              <a:endCxn id="423" idx="3"/>
            </p:cNvCxnSpPr>
            <p:nvPr/>
          </p:nvCxnSpPr>
          <p:spPr>
            <a:xfrm>
              <a:off x="4702058" y="2608779"/>
              <a:ext cx="1133998" cy="717983"/>
            </a:xfrm>
            <a:prstGeom prst="bentConnector3">
              <a:avLst>
                <a:gd name="adj1" fmla="val 120159"/>
              </a:avLst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4" name="Conector recto 3"/>
            <p:cNvCxnSpPr>
              <a:stCxn id="415" idx="2"/>
              <a:endCxn id="422" idx="0"/>
            </p:cNvCxnSpPr>
            <p:nvPr/>
          </p:nvCxnSpPr>
          <p:spPr>
            <a:xfrm>
              <a:off x="1629723" y="2572070"/>
              <a:ext cx="0" cy="16586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25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162986468"/>
              </p:ext>
            </p:extLst>
          </p:nvPr>
        </p:nvGraphicFramePr>
        <p:xfrm>
          <a:off x="170329" y="145853"/>
          <a:ext cx="3325906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A5B1-D72A-4494-AB48-DF1CC7E88ADA}" type="slidenum">
              <a:rPr lang="es-MX" smtClean="0"/>
              <a:t>5</a:t>
            </a:fld>
            <a:endParaRPr lang="es-MX" dirty="0"/>
          </a:p>
        </p:txBody>
      </p:sp>
      <p:grpSp>
        <p:nvGrpSpPr>
          <p:cNvPr id="48" name="Grupo 47"/>
          <p:cNvGrpSpPr/>
          <p:nvPr/>
        </p:nvGrpSpPr>
        <p:grpSpPr>
          <a:xfrm>
            <a:off x="328740" y="145853"/>
            <a:ext cx="11466627" cy="6396734"/>
            <a:chOff x="328740" y="145853"/>
            <a:chExt cx="11466627" cy="6396734"/>
          </a:xfrm>
        </p:grpSpPr>
        <p:sp>
          <p:nvSpPr>
            <p:cNvPr id="435" name="Google Shape;435;p67"/>
            <p:cNvSpPr/>
            <p:nvPr/>
          </p:nvSpPr>
          <p:spPr>
            <a:xfrm>
              <a:off x="3613847" y="145853"/>
              <a:ext cx="5151600" cy="625200"/>
            </a:xfrm>
            <a:prstGeom prst="roundRect">
              <a:avLst>
                <a:gd name="adj" fmla="val 16667"/>
              </a:avLst>
            </a:prstGeom>
            <a:solidFill>
              <a:srgbClr val="D8D8D8"/>
            </a:solidFill>
            <a:ln w="2857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900"/>
              </a:pPr>
              <a:r>
                <a:rPr lang="es-MX" sz="900" b="1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Director de </a:t>
              </a:r>
              <a:r>
                <a:rPr lang="es-MX" sz="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Presupuestos y </a:t>
              </a:r>
              <a:r>
                <a:rPr lang="es-MX" sz="900" b="1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Contratos</a:t>
              </a:r>
              <a:endParaRPr sz="9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436" name="Google Shape;436;p67"/>
            <p:cNvSpPr/>
            <p:nvPr/>
          </p:nvSpPr>
          <p:spPr>
            <a:xfrm>
              <a:off x="329940" y="1943234"/>
              <a:ext cx="2268000" cy="900000"/>
            </a:xfrm>
            <a:prstGeom prst="roundRect">
              <a:avLst>
                <a:gd name="adj" fmla="val 16667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2857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900"/>
              </a:pPr>
              <a:r>
                <a:rPr lang="es-MX" sz="900" b="1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Director de Área Contratación</a:t>
              </a:r>
              <a:endParaRPr sz="9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437" name="Google Shape;437;p67"/>
            <p:cNvSpPr/>
            <p:nvPr/>
          </p:nvSpPr>
          <p:spPr>
            <a:xfrm>
              <a:off x="3414272" y="1943234"/>
              <a:ext cx="2268000" cy="900000"/>
            </a:xfrm>
            <a:prstGeom prst="roundRect">
              <a:avLst>
                <a:gd name="adj" fmla="val 16667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2857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900"/>
              </a:pPr>
              <a:r>
                <a:rPr lang="es-MX" sz="900" b="1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Director de Área Costos </a:t>
              </a:r>
              <a:r>
                <a:rPr lang="es-MX" sz="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y </a:t>
              </a:r>
              <a:r>
                <a:rPr lang="es-MX" sz="900" b="1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Presupuestos</a:t>
              </a:r>
              <a:endParaRPr sz="9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438" name="Google Shape;438;p67"/>
            <p:cNvSpPr/>
            <p:nvPr/>
          </p:nvSpPr>
          <p:spPr>
            <a:xfrm>
              <a:off x="6479832" y="1943234"/>
              <a:ext cx="2270400" cy="900000"/>
            </a:xfrm>
            <a:prstGeom prst="roundRect">
              <a:avLst>
                <a:gd name="adj" fmla="val 16667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2857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900"/>
              </a:pPr>
              <a:r>
                <a:rPr lang="es-MX" sz="900" b="1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Director de Área Seguimiento </a:t>
              </a:r>
              <a:r>
                <a:rPr lang="es-MX" sz="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y </a:t>
              </a:r>
              <a:r>
                <a:rPr lang="es-MX" sz="900" b="1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Evaluación</a:t>
              </a:r>
              <a:endParaRPr sz="9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439" name="Google Shape;439;p67"/>
            <p:cNvSpPr/>
            <p:nvPr/>
          </p:nvSpPr>
          <p:spPr>
            <a:xfrm>
              <a:off x="9263209" y="1943234"/>
              <a:ext cx="2270400" cy="900000"/>
            </a:xfrm>
            <a:prstGeom prst="roundRect">
              <a:avLst>
                <a:gd name="adj" fmla="val 16667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2857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900"/>
              </a:pPr>
              <a:r>
                <a:rPr lang="es-MX" sz="900" b="1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Director de Área Control </a:t>
              </a:r>
              <a:r>
                <a:rPr lang="es-MX" sz="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Normativo y Documental </a:t>
              </a:r>
              <a:endParaRPr sz="900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444" name="Google Shape;444;p67"/>
            <p:cNvSpPr/>
            <p:nvPr/>
          </p:nvSpPr>
          <p:spPr>
            <a:xfrm>
              <a:off x="328740" y="3066241"/>
              <a:ext cx="2270400" cy="1044000"/>
            </a:xfrm>
            <a:prstGeom prst="roundRect">
              <a:avLst>
                <a:gd name="adj" fmla="val 16667"/>
              </a:avLst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91433" rIns="91433" bIns="914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900"/>
              </a:pPr>
              <a:r>
                <a:rPr lang="es-MX" sz="900" b="1" dirty="0" smtClean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Jefe </a:t>
              </a:r>
              <a:r>
                <a:rPr lang="es-MX" sz="900" b="1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de </a:t>
              </a:r>
              <a:r>
                <a:rPr lang="es-MX" sz="900" b="1" dirty="0" smtClean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Control</a:t>
              </a:r>
              <a:endParaRPr sz="9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5" name="Google Shape;445;p67"/>
            <p:cNvSpPr/>
            <p:nvPr/>
          </p:nvSpPr>
          <p:spPr>
            <a:xfrm>
              <a:off x="328740" y="4258993"/>
              <a:ext cx="2270400" cy="1044000"/>
            </a:xfrm>
            <a:prstGeom prst="roundRect">
              <a:avLst>
                <a:gd name="adj" fmla="val 16667"/>
              </a:avLst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91433" rIns="91433" bIns="914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900"/>
              </a:pPr>
              <a:r>
                <a:rPr lang="es-MX" sz="900" b="1" dirty="0" smtClean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Jefe </a:t>
              </a:r>
              <a:r>
                <a:rPr lang="es-MX" sz="900" b="1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de </a:t>
              </a:r>
              <a:r>
                <a:rPr lang="es-MX" sz="900" b="1" dirty="0" smtClean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Contratos</a:t>
              </a:r>
              <a:endParaRPr lang="es-MX" sz="900" b="1" dirty="0" smtClean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6" name="Google Shape;446;p67"/>
            <p:cNvSpPr/>
            <p:nvPr/>
          </p:nvSpPr>
          <p:spPr>
            <a:xfrm>
              <a:off x="328740" y="5498587"/>
              <a:ext cx="2270400" cy="1044000"/>
            </a:xfrm>
            <a:prstGeom prst="roundRect">
              <a:avLst>
                <a:gd name="adj" fmla="val 16667"/>
              </a:avLst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91433" rIns="91433" bIns="914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900"/>
              </a:pPr>
              <a:r>
                <a:rPr lang="es-MX" sz="900" b="1" dirty="0" smtClean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Jefe </a:t>
              </a:r>
              <a:r>
                <a:rPr lang="es-MX" sz="900" b="1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de Control de Comisión de la </a:t>
              </a:r>
              <a:r>
                <a:rPr lang="es-MX" sz="900" b="1" dirty="0" smtClean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Obra</a:t>
              </a:r>
              <a:endParaRPr lang="es-MX" sz="900" b="1" dirty="0" smtClean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2" name="Google Shape;452;p67"/>
            <p:cNvSpPr/>
            <p:nvPr/>
          </p:nvSpPr>
          <p:spPr>
            <a:xfrm>
              <a:off x="9263209" y="4258993"/>
              <a:ext cx="2270400" cy="1044000"/>
            </a:xfrm>
            <a:prstGeom prst="roundRect">
              <a:avLst>
                <a:gd name="adj" fmla="val 16667"/>
              </a:avLst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91433" rIns="91433" bIns="914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900"/>
              </a:pPr>
              <a:r>
                <a:rPr lang="es-MX" sz="900" b="1" dirty="0" smtClean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Jefe </a:t>
              </a:r>
              <a:r>
                <a:rPr lang="es-MX" sz="900" b="1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de Revisión de Bases y </a:t>
              </a:r>
              <a:r>
                <a:rPr lang="es-MX" sz="900" b="1" dirty="0" smtClean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Normas</a:t>
              </a:r>
              <a:endParaRPr sz="9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447;p67"/>
            <p:cNvSpPr/>
            <p:nvPr/>
          </p:nvSpPr>
          <p:spPr>
            <a:xfrm>
              <a:off x="3413072" y="3066241"/>
              <a:ext cx="2270400" cy="1044000"/>
            </a:xfrm>
            <a:prstGeom prst="roundRect">
              <a:avLst>
                <a:gd name="adj" fmla="val 16667"/>
              </a:avLst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91433" rIns="91433" bIns="914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900"/>
              </a:pPr>
              <a:r>
                <a:rPr lang="es-MX" sz="900" b="1" dirty="0" smtClean="0">
                  <a:solidFill>
                    <a:srgbClr val="000000"/>
                  </a:solidFill>
                  <a:ea typeface="Calibri"/>
                  <a:cs typeface="Calibri"/>
                  <a:sym typeface="Calibri"/>
                </a:rPr>
                <a:t>Jefe </a:t>
              </a:r>
              <a:r>
                <a:rPr lang="es-MX" sz="900" b="1" dirty="0">
                  <a:solidFill>
                    <a:srgbClr val="000000"/>
                  </a:solidFill>
                  <a:ea typeface="Calibri"/>
                  <a:cs typeface="Calibri"/>
                  <a:sym typeface="Calibri"/>
                </a:rPr>
                <a:t>de Presupuestos del Área </a:t>
              </a:r>
              <a:r>
                <a:rPr lang="es-MX" sz="900" b="1" dirty="0" smtClean="0">
                  <a:solidFill>
                    <a:srgbClr val="000000"/>
                  </a:solidFill>
                  <a:ea typeface="Calibri"/>
                  <a:cs typeface="Calibri"/>
                  <a:sym typeface="Calibri"/>
                </a:rPr>
                <a:t>Metropolitana</a:t>
              </a:r>
            </a:p>
          </p:txBody>
        </p:sp>
        <p:sp>
          <p:nvSpPr>
            <p:cNvPr id="26" name="Google Shape;448;p67"/>
            <p:cNvSpPr/>
            <p:nvPr/>
          </p:nvSpPr>
          <p:spPr>
            <a:xfrm>
              <a:off x="3413072" y="4258993"/>
              <a:ext cx="2270400" cy="1044000"/>
            </a:xfrm>
            <a:prstGeom prst="roundRect">
              <a:avLst>
                <a:gd name="adj" fmla="val 16667"/>
              </a:avLst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91433" rIns="91433" bIns="914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900"/>
              </a:pPr>
              <a:r>
                <a:rPr lang="es-MX" sz="900" b="1" dirty="0" smtClean="0">
                  <a:solidFill>
                    <a:srgbClr val="000000"/>
                  </a:solidFill>
                  <a:ea typeface="Calibri"/>
                  <a:cs typeface="Calibri"/>
                  <a:sym typeface="Calibri"/>
                </a:rPr>
                <a:t>Jefe </a:t>
              </a:r>
              <a:r>
                <a:rPr lang="es-MX" sz="900" b="1" dirty="0">
                  <a:solidFill>
                    <a:srgbClr val="000000"/>
                  </a:solidFill>
                  <a:ea typeface="Calibri"/>
                  <a:cs typeface="Calibri"/>
                  <a:sym typeface="Calibri"/>
                </a:rPr>
                <a:t>de Evaluaciones </a:t>
              </a:r>
              <a:r>
                <a:rPr lang="es-MX" sz="900" b="1" dirty="0" smtClean="0">
                  <a:solidFill>
                    <a:srgbClr val="000000"/>
                  </a:solidFill>
                  <a:ea typeface="Calibri"/>
                  <a:cs typeface="Calibri"/>
                  <a:sym typeface="Calibri"/>
                </a:rPr>
                <a:t>Económicas</a:t>
              </a:r>
            </a:p>
          </p:txBody>
        </p:sp>
        <p:sp>
          <p:nvSpPr>
            <p:cNvPr id="27" name="Google Shape;449;p67"/>
            <p:cNvSpPr/>
            <p:nvPr/>
          </p:nvSpPr>
          <p:spPr>
            <a:xfrm>
              <a:off x="3413072" y="5498587"/>
              <a:ext cx="2270400" cy="1044000"/>
            </a:xfrm>
            <a:prstGeom prst="roundRect">
              <a:avLst>
                <a:gd name="adj" fmla="val 16667"/>
              </a:avLst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91433" rIns="91433" bIns="914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900"/>
              </a:pPr>
              <a:r>
                <a:rPr lang="es-MX" sz="900" b="1" dirty="0" smtClean="0">
                  <a:solidFill>
                    <a:srgbClr val="000000"/>
                  </a:solidFill>
                  <a:ea typeface="Calibri"/>
                  <a:cs typeface="Calibri"/>
                  <a:sym typeface="Calibri"/>
                </a:rPr>
                <a:t>Jefe </a:t>
              </a:r>
              <a:r>
                <a:rPr lang="es-MX" sz="900" b="1" dirty="0">
                  <a:solidFill>
                    <a:srgbClr val="000000"/>
                  </a:solidFill>
                  <a:ea typeface="Calibri"/>
                  <a:cs typeface="Calibri"/>
                  <a:sym typeface="Calibri"/>
                </a:rPr>
                <a:t>de Precios Unitarios y </a:t>
              </a:r>
              <a:r>
                <a:rPr lang="es-MX" sz="900" b="1" dirty="0" err="1" smtClean="0">
                  <a:solidFill>
                    <a:srgbClr val="000000"/>
                  </a:solidFill>
                  <a:ea typeface="Calibri"/>
                  <a:cs typeface="Calibri"/>
                  <a:sym typeface="Calibri"/>
                </a:rPr>
                <a:t>Escalatorias</a:t>
              </a:r>
              <a:endParaRPr sz="900" b="1" dirty="0">
                <a:solidFill>
                  <a:srgbClr val="000000"/>
                </a:solidFill>
                <a:sym typeface="Arial"/>
              </a:endParaRPr>
            </a:p>
          </p:txBody>
        </p:sp>
        <p:sp>
          <p:nvSpPr>
            <p:cNvPr id="28" name="Google Shape;451;p67"/>
            <p:cNvSpPr/>
            <p:nvPr/>
          </p:nvSpPr>
          <p:spPr>
            <a:xfrm>
              <a:off x="9263209" y="3066241"/>
              <a:ext cx="2270400" cy="1044000"/>
            </a:xfrm>
            <a:prstGeom prst="roundRect">
              <a:avLst>
                <a:gd name="adj" fmla="val 16667"/>
              </a:avLst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91433" rIns="91433" bIns="914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900"/>
              </a:pPr>
              <a:r>
                <a:rPr lang="es-MX" sz="900" b="1" dirty="0" smtClean="0">
                  <a:solidFill>
                    <a:srgbClr val="000000"/>
                  </a:solidFill>
                  <a:ea typeface="Calibri"/>
                  <a:cs typeface="Calibri"/>
                  <a:sym typeface="Calibri"/>
                </a:rPr>
                <a:t>Jefe </a:t>
              </a:r>
              <a:r>
                <a:rPr lang="es-MX" sz="900" b="1" dirty="0">
                  <a:solidFill>
                    <a:srgbClr val="000000"/>
                  </a:solidFill>
                  <a:ea typeface="Calibri"/>
                  <a:cs typeface="Calibri"/>
                  <a:sym typeface="Calibri"/>
                </a:rPr>
                <a:t>de Integración de Expedientes de Obra Pública </a:t>
              </a:r>
              <a:r>
                <a:rPr lang="es-MX" sz="900" b="1" dirty="0" smtClean="0">
                  <a:solidFill>
                    <a:srgbClr val="000000"/>
                  </a:solidFill>
                  <a:ea typeface="Calibri"/>
                  <a:cs typeface="Calibri"/>
                  <a:sym typeface="Calibri"/>
                </a:rPr>
                <a:t>Federales</a:t>
              </a:r>
            </a:p>
          </p:txBody>
        </p:sp>
        <p:sp>
          <p:nvSpPr>
            <p:cNvPr id="29" name="Google Shape;455;p67"/>
            <p:cNvSpPr/>
            <p:nvPr/>
          </p:nvSpPr>
          <p:spPr>
            <a:xfrm>
              <a:off x="6479832" y="3066241"/>
              <a:ext cx="2270400" cy="1044000"/>
            </a:xfrm>
            <a:prstGeom prst="roundRect">
              <a:avLst>
                <a:gd name="adj" fmla="val 16667"/>
              </a:avLst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91433" rIns="91433" bIns="914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900"/>
              </a:pPr>
              <a:r>
                <a:rPr lang="es-MX" sz="900" b="1" dirty="0" smtClean="0">
                  <a:solidFill>
                    <a:srgbClr val="000000"/>
                  </a:solidFill>
                  <a:ea typeface="Calibri"/>
                  <a:cs typeface="Calibri"/>
                  <a:sym typeface="Calibri"/>
                </a:rPr>
                <a:t>Jefe </a:t>
              </a:r>
              <a:r>
                <a:rPr lang="es-MX" sz="900" b="1" dirty="0">
                  <a:solidFill>
                    <a:srgbClr val="000000"/>
                  </a:solidFill>
                  <a:ea typeface="Calibri"/>
                  <a:cs typeface="Calibri"/>
                  <a:sym typeface="Calibri"/>
                </a:rPr>
                <a:t>de </a:t>
              </a:r>
              <a:r>
                <a:rPr lang="es-MX" sz="900" b="1" dirty="0" smtClean="0">
                  <a:solidFill>
                    <a:srgbClr val="000000"/>
                  </a:solidFill>
                  <a:ea typeface="Calibri"/>
                  <a:cs typeface="Calibri"/>
                  <a:sym typeface="Calibri"/>
                </a:rPr>
                <a:t>Programación</a:t>
              </a:r>
            </a:p>
          </p:txBody>
        </p:sp>
        <p:sp>
          <p:nvSpPr>
            <p:cNvPr id="47" name="Google Shape;455;p67"/>
            <p:cNvSpPr/>
            <p:nvPr/>
          </p:nvSpPr>
          <p:spPr>
            <a:xfrm>
              <a:off x="6479832" y="4258993"/>
              <a:ext cx="2270400" cy="1044000"/>
            </a:xfrm>
            <a:prstGeom prst="roundRect">
              <a:avLst>
                <a:gd name="adj" fmla="val 16667"/>
              </a:avLst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91433" rIns="91433" bIns="91433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900"/>
              </a:pPr>
              <a:r>
                <a:rPr lang="es-MX" sz="900" b="1" dirty="0" smtClean="0">
                  <a:solidFill>
                    <a:srgbClr val="000000"/>
                  </a:solidFill>
                  <a:ea typeface="Calibri"/>
                  <a:cs typeface="Calibri"/>
                  <a:sym typeface="Calibri"/>
                </a:rPr>
                <a:t>Jefe </a:t>
              </a:r>
              <a:r>
                <a:rPr lang="es-MX" sz="900" b="1" dirty="0">
                  <a:solidFill>
                    <a:srgbClr val="000000"/>
                  </a:solidFill>
                  <a:ea typeface="Calibri"/>
                  <a:cs typeface="Calibri"/>
                  <a:sym typeface="Calibri"/>
                </a:rPr>
                <a:t>de </a:t>
              </a:r>
              <a:r>
                <a:rPr lang="es-MX" sz="900" b="1" dirty="0" smtClean="0">
                  <a:solidFill>
                    <a:srgbClr val="000000"/>
                  </a:solidFill>
                  <a:ea typeface="Calibri"/>
                  <a:cs typeface="Calibri"/>
                  <a:sym typeface="Calibri"/>
                </a:rPr>
                <a:t>Gestión y Seguimiento</a:t>
              </a:r>
            </a:p>
          </p:txBody>
        </p:sp>
        <p:grpSp>
          <p:nvGrpSpPr>
            <p:cNvPr id="46" name="Grupo 45"/>
            <p:cNvGrpSpPr/>
            <p:nvPr/>
          </p:nvGrpSpPr>
          <p:grpSpPr>
            <a:xfrm>
              <a:off x="1461539" y="771053"/>
              <a:ext cx="10333828" cy="5241059"/>
              <a:chOff x="1461539" y="771053"/>
              <a:chExt cx="10333828" cy="5241059"/>
            </a:xfrm>
          </p:grpSpPr>
          <p:cxnSp>
            <p:nvCxnSpPr>
              <p:cNvPr id="42" name="Google Shape;440;p67"/>
              <p:cNvCxnSpPr>
                <a:stCxn id="437" idx="2"/>
              </p:cNvCxnSpPr>
              <p:nvPr/>
            </p:nvCxnSpPr>
            <p:spPr>
              <a:xfrm rot="16200000" flipH="1">
                <a:off x="5165098" y="2226407"/>
                <a:ext cx="167828" cy="1401481"/>
              </a:xfrm>
              <a:prstGeom prst="bentConnector2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Conector recto 8"/>
              <p:cNvCxnSpPr>
                <a:endCxn id="436" idx="0"/>
              </p:cNvCxnSpPr>
              <p:nvPr/>
            </p:nvCxnSpPr>
            <p:spPr>
              <a:xfrm>
                <a:off x="1461539" y="1692619"/>
                <a:ext cx="0" cy="250615"/>
              </a:xfrm>
              <a:prstGeom prst="line">
                <a:avLst/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Conector recto 12"/>
              <p:cNvCxnSpPr>
                <a:endCxn id="437" idx="0"/>
              </p:cNvCxnSpPr>
              <p:nvPr/>
            </p:nvCxnSpPr>
            <p:spPr>
              <a:xfrm flipH="1">
                <a:off x="4548272" y="1692620"/>
                <a:ext cx="0" cy="25061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Conector recto 18"/>
              <p:cNvCxnSpPr>
                <a:endCxn id="438" idx="0"/>
              </p:cNvCxnSpPr>
              <p:nvPr/>
            </p:nvCxnSpPr>
            <p:spPr>
              <a:xfrm flipH="1">
                <a:off x="7615032" y="1692620"/>
                <a:ext cx="0" cy="25061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" name="Conector recto 21"/>
              <p:cNvCxnSpPr>
                <a:endCxn id="439" idx="0"/>
              </p:cNvCxnSpPr>
              <p:nvPr/>
            </p:nvCxnSpPr>
            <p:spPr>
              <a:xfrm>
                <a:off x="10393008" y="1683655"/>
                <a:ext cx="0" cy="25957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Conector recto 39"/>
              <p:cNvCxnSpPr>
                <a:stCxn id="435" idx="2"/>
              </p:cNvCxnSpPr>
              <p:nvPr/>
            </p:nvCxnSpPr>
            <p:spPr>
              <a:xfrm flipH="1">
                <a:off x="6189047" y="771053"/>
                <a:ext cx="600" cy="92156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" name="Conector recto 42"/>
              <p:cNvCxnSpPr/>
              <p:nvPr/>
            </p:nvCxnSpPr>
            <p:spPr>
              <a:xfrm flipV="1">
                <a:off x="1462738" y="1692619"/>
                <a:ext cx="8930270" cy="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Conector angular 59"/>
              <p:cNvCxnSpPr>
                <a:stCxn id="436" idx="2"/>
              </p:cNvCxnSpPr>
              <p:nvPr/>
            </p:nvCxnSpPr>
            <p:spPr>
              <a:xfrm rot="16200000" flipH="1">
                <a:off x="2092898" y="2214275"/>
                <a:ext cx="132572" cy="1390489"/>
              </a:xfrm>
              <a:prstGeom prst="bentConnector2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Conector recto 61"/>
              <p:cNvCxnSpPr/>
              <p:nvPr/>
            </p:nvCxnSpPr>
            <p:spPr>
              <a:xfrm>
                <a:off x="2854429" y="2975806"/>
                <a:ext cx="0" cy="303630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8" name="Conector recto 447"/>
              <p:cNvCxnSpPr/>
              <p:nvPr/>
            </p:nvCxnSpPr>
            <p:spPr>
              <a:xfrm flipH="1">
                <a:off x="5945994" y="3011062"/>
                <a:ext cx="436" cy="299152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1" name="Conector angular 450"/>
              <p:cNvCxnSpPr>
                <a:stCxn id="438" idx="2"/>
              </p:cNvCxnSpPr>
              <p:nvPr/>
            </p:nvCxnSpPr>
            <p:spPr>
              <a:xfrm rot="16200000" flipH="1">
                <a:off x="8225680" y="2232585"/>
                <a:ext cx="167828" cy="1389125"/>
              </a:xfrm>
              <a:prstGeom prst="bentConnector2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4" name="Conector recto 453"/>
              <p:cNvCxnSpPr/>
              <p:nvPr/>
            </p:nvCxnSpPr>
            <p:spPr>
              <a:xfrm>
                <a:off x="9007478" y="3011064"/>
                <a:ext cx="0" cy="176992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8" name="Conector recto 457"/>
              <p:cNvCxnSpPr/>
              <p:nvPr/>
            </p:nvCxnSpPr>
            <p:spPr>
              <a:xfrm flipH="1">
                <a:off x="11794659" y="3011062"/>
                <a:ext cx="0" cy="179956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2" name="Conector recto 461"/>
              <p:cNvCxnSpPr/>
              <p:nvPr/>
            </p:nvCxnSpPr>
            <p:spPr>
              <a:xfrm flipV="1">
                <a:off x="11535459" y="4810623"/>
                <a:ext cx="25920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4" name="Conector recto 463"/>
              <p:cNvCxnSpPr/>
              <p:nvPr/>
            </p:nvCxnSpPr>
            <p:spPr>
              <a:xfrm flipV="1">
                <a:off x="11533609" y="3589264"/>
                <a:ext cx="25920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6" name="Conector recto 465"/>
              <p:cNvCxnSpPr>
                <a:stCxn id="29" idx="3"/>
              </p:cNvCxnSpPr>
              <p:nvPr/>
            </p:nvCxnSpPr>
            <p:spPr>
              <a:xfrm>
                <a:off x="8750232" y="3588241"/>
                <a:ext cx="25920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8" name="Conector recto 467"/>
              <p:cNvCxnSpPr>
                <a:stCxn id="25" idx="3"/>
              </p:cNvCxnSpPr>
              <p:nvPr/>
            </p:nvCxnSpPr>
            <p:spPr>
              <a:xfrm>
                <a:off x="5683472" y="3588241"/>
                <a:ext cx="259199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0" name="Conector recto 469"/>
              <p:cNvCxnSpPr/>
              <p:nvPr/>
            </p:nvCxnSpPr>
            <p:spPr>
              <a:xfrm>
                <a:off x="5686647" y="4838359"/>
                <a:ext cx="259199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2" name="Conector recto 471"/>
              <p:cNvCxnSpPr/>
              <p:nvPr/>
            </p:nvCxnSpPr>
            <p:spPr>
              <a:xfrm flipV="1">
                <a:off x="5686647" y="5999412"/>
                <a:ext cx="259199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4" name="Conector recto 473"/>
              <p:cNvCxnSpPr/>
              <p:nvPr/>
            </p:nvCxnSpPr>
            <p:spPr>
              <a:xfrm flipV="1">
                <a:off x="2599140" y="6012112"/>
                <a:ext cx="25920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6" name="Conector recto 475"/>
              <p:cNvCxnSpPr/>
              <p:nvPr/>
            </p:nvCxnSpPr>
            <p:spPr>
              <a:xfrm flipV="1">
                <a:off x="2599140" y="4825152"/>
                <a:ext cx="25920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8" name="Conector recto 477"/>
              <p:cNvCxnSpPr/>
              <p:nvPr/>
            </p:nvCxnSpPr>
            <p:spPr>
              <a:xfrm flipV="1">
                <a:off x="2597940" y="3588241"/>
                <a:ext cx="25920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1" name="Conector recto 480"/>
              <p:cNvCxnSpPr/>
              <p:nvPr/>
            </p:nvCxnSpPr>
            <p:spPr>
              <a:xfrm>
                <a:off x="8750231" y="4780993"/>
                <a:ext cx="25920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8" name="Conector angular 67"/>
              <p:cNvCxnSpPr/>
              <p:nvPr/>
            </p:nvCxnSpPr>
            <p:spPr>
              <a:xfrm>
                <a:off x="10415510" y="2839084"/>
                <a:ext cx="1379857" cy="176126"/>
              </a:xfrm>
              <a:prstGeom prst="bentConnector3">
                <a:avLst>
                  <a:gd name="adj1" fmla="val 299"/>
                </a:avLst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55652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p68"/>
          <p:cNvSpPr/>
          <p:nvPr/>
        </p:nvSpPr>
        <p:spPr>
          <a:xfrm>
            <a:off x="3524049" y="154258"/>
            <a:ext cx="5151600" cy="625200"/>
          </a:xfrm>
          <a:prstGeom prst="roundRect">
            <a:avLst>
              <a:gd name="adj" fmla="val 16667"/>
            </a:avLst>
          </a:prstGeom>
          <a:solidFill>
            <a:srgbClr val="D8D8D8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</a:pP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Técnico</a:t>
            </a:r>
            <a:endParaRPr sz="9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2" name="Google Shape;462;p68"/>
          <p:cNvSpPr/>
          <p:nvPr/>
        </p:nvSpPr>
        <p:spPr>
          <a:xfrm>
            <a:off x="88045" y="1259463"/>
            <a:ext cx="1498176" cy="1044000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rgbClr val="000000"/>
              </a:buClr>
              <a:buSzPts val="800"/>
            </a:pP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de Área  Construcción</a:t>
            </a:r>
            <a:endParaRPr sz="900" b="1" dirty="0">
              <a:solidFill>
                <a:schemeClr val="dk1"/>
              </a:solidFill>
              <a:latin typeface="Calibri"/>
              <a:ea typeface="Calibri"/>
              <a:cs typeface="Calibri"/>
              <a:sym typeface="Arial"/>
            </a:endParaRPr>
          </a:p>
        </p:txBody>
      </p:sp>
      <p:sp>
        <p:nvSpPr>
          <p:cNvPr id="463" name="Google Shape;463;p68"/>
          <p:cNvSpPr/>
          <p:nvPr/>
        </p:nvSpPr>
        <p:spPr>
          <a:xfrm>
            <a:off x="1842067" y="1259463"/>
            <a:ext cx="1502284" cy="1044000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rgbClr val="000000"/>
              </a:buClr>
              <a:buSzPts val="800"/>
            </a:pP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de Área Servicio </a:t>
            </a: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Municipios</a:t>
            </a:r>
            <a:endParaRPr sz="900" b="1" dirty="0">
              <a:solidFill>
                <a:schemeClr val="dk1"/>
              </a:solidFill>
              <a:latin typeface="Calibri"/>
              <a:ea typeface="Calibri"/>
              <a:cs typeface="Calibri"/>
              <a:sym typeface="Arial"/>
            </a:endParaRPr>
          </a:p>
        </p:txBody>
      </p:sp>
      <p:sp>
        <p:nvSpPr>
          <p:cNvPr id="464" name="Google Shape;464;p68"/>
          <p:cNvSpPr/>
          <p:nvPr/>
        </p:nvSpPr>
        <p:spPr>
          <a:xfrm>
            <a:off x="3563682" y="1259463"/>
            <a:ext cx="1502284" cy="1044000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rgbClr val="000000"/>
              </a:buClr>
              <a:buSzPts val="800"/>
            </a:pP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de Área Plantas </a:t>
            </a: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Tratamiento de Aguas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Residuales</a:t>
            </a:r>
            <a:endParaRPr sz="900" b="1" dirty="0">
              <a:solidFill>
                <a:schemeClr val="dk1"/>
              </a:solidFill>
              <a:latin typeface="Calibri"/>
              <a:ea typeface="Calibri"/>
              <a:cs typeface="Calibri"/>
              <a:sym typeface="Arial"/>
            </a:endParaRPr>
          </a:p>
        </p:txBody>
      </p:sp>
      <p:sp>
        <p:nvSpPr>
          <p:cNvPr id="465" name="Google Shape;465;p68"/>
          <p:cNvSpPr/>
          <p:nvPr/>
        </p:nvSpPr>
        <p:spPr>
          <a:xfrm>
            <a:off x="8893250" y="1259463"/>
            <a:ext cx="1502284" cy="1044000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rgbClr val="000000"/>
              </a:buClr>
              <a:buSzPts val="800"/>
            </a:pP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de Área Vinculación Municipal</a:t>
            </a:r>
            <a:endParaRPr sz="9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67" name="Google Shape;467;p68"/>
          <p:cNvCxnSpPr>
            <a:stCxn id="461" idx="2"/>
            <a:endCxn id="462" idx="0"/>
          </p:cNvCxnSpPr>
          <p:nvPr/>
        </p:nvCxnSpPr>
        <p:spPr>
          <a:xfrm rot="5400000">
            <a:off x="3228489" y="-1611898"/>
            <a:ext cx="480005" cy="5262716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68" name="Google Shape;468;p68"/>
          <p:cNvCxnSpPr>
            <a:stCxn id="461" idx="2"/>
            <a:endCxn id="463" idx="0"/>
          </p:cNvCxnSpPr>
          <p:nvPr/>
        </p:nvCxnSpPr>
        <p:spPr>
          <a:xfrm rot="5400000">
            <a:off x="4106527" y="-733860"/>
            <a:ext cx="480005" cy="3506640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9" name="Google Shape;469;p68"/>
          <p:cNvSpPr/>
          <p:nvPr/>
        </p:nvSpPr>
        <p:spPr>
          <a:xfrm>
            <a:off x="7105539" y="1259463"/>
            <a:ext cx="1502284" cy="1044000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33" tIns="91433" rIns="91433" bIns="91433" anchor="ctr" anchorCtr="0">
            <a:noAutofit/>
          </a:bodyPr>
          <a:lstStyle/>
          <a:p>
            <a:pPr algn="ctr">
              <a:buClr>
                <a:srgbClr val="000000"/>
              </a:buClr>
              <a:buSzPts val="800"/>
            </a:pP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de Área Creación </a:t>
            </a: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Fortalecimiento </a:t>
            </a: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Organismos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Operadores</a:t>
            </a:r>
            <a:endParaRPr sz="9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0" name="Google Shape;470;p68"/>
          <p:cNvSpPr/>
          <p:nvPr/>
        </p:nvSpPr>
        <p:spPr>
          <a:xfrm>
            <a:off x="5321423" y="1259463"/>
            <a:ext cx="1502284" cy="1044000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rgbClr val="000000"/>
              </a:buClr>
              <a:buSzPts val="800"/>
            </a:pP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de Área Cuencas </a:t>
            </a: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Cultura </a:t>
            </a: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Agua</a:t>
            </a:r>
            <a:endParaRPr sz="9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72" name="Google Shape;472;p68"/>
          <p:cNvCxnSpPr>
            <a:stCxn id="461" idx="2"/>
            <a:endCxn id="469" idx="0"/>
          </p:cNvCxnSpPr>
          <p:nvPr/>
        </p:nvCxnSpPr>
        <p:spPr>
          <a:xfrm rot="16200000" flipH="1">
            <a:off x="6738263" y="141044"/>
            <a:ext cx="480005" cy="1756832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8" name="Google Shape;478;p68"/>
          <p:cNvSpPr/>
          <p:nvPr/>
        </p:nvSpPr>
        <p:spPr>
          <a:xfrm>
            <a:off x="120191" y="2511217"/>
            <a:ext cx="1433884" cy="8964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33" tIns="91433" rIns="91433" bIns="91433" anchor="ctr" anchorCtr="0">
            <a:noAutofit/>
          </a:bodyPr>
          <a:lstStyle/>
          <a:p>
            <a:pPr algn="ctr">
              <a:buClr>
                <a:srgbClr val="000000"/>
              </a:buClr>
              <a:buSzPts val="800"/>
            </a:pP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Jefe de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Construcción AMG</a:t>
            </a:r>
            <a:endParaRPr sz="9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0" name="Google Shape;480;p68"/>
          <p:cNvSpPr/>
          <p:nvPr/>
        </p:nvSpPr>
        <p:spPr>
          <a:xfrm>
            <a:off x="3595916" y="2480612"/>
            <a:ext cx="1437816" cy="894641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rgbClr val="000000"/>
              </a:buClr>
              <a:buSzPts val="800"/>
            </a:pP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Jefe de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Operación </a:t>
            </a: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Plantas Zona </a:t>
            </a: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Lago de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Chapala</a:t>
            </a:r>
            <a:endParaRPr sz="9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1" name="Google Shape;481;p68"/>
          <p:cNvSpPr/>
          <p:nvPr/>
        </p:nvSpPr>
        <p:spPr>
          <a:xfrm>
            <a:off x="3595916" y="4409750"/>
            <a:ext cx="1437817" cy="7200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33" tIns="91433" rIns="91433" bIns="91433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</a:pPr>
            <a:r>
              <a:rPr lang="es-MX" sz="900" b="1" dirty="0" smtClean="0">
                <a:solidFill>
                  <a:srgbClr val="000000"/>
                </a:solidFill>
                <a:latin typeface="Calibri"/>
                <a:ea typeface="Arial"/>
                <a:cs typeface="Arial"/>
                <a:sym typeface="Calibri"/>
              </a:rPr>
              <a:t>Jefe de Laboratorio</a:t>
            </a:r>
            <a:endParaRPr sz="9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2" name="Google Shape;482;p68"/>
          <p:cNvSpPr/>
          <p:nvPr/>
        </p:nvSpPr>
        <p:spPr>
          <a:xfrm>
            <a:off x="8925484" y="2511217"/>
            <a:ext cx="1437816" cy="8964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rgbClr val="000000"/>
              </a:buClr>
              <a:buSzPts val="800"/>
            </a:pP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Jefe de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Programas Federalizados</a:t>
            </a:r>
            <a:endParaRPr sz="9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3" name="Google Shape;483;p68"/>
          <p:cNvSpPr/>
          <p:nvPr/>
        </p:nvSpPr>
        <p:spPr>
          <a:xfrm>
            <a:off x="5353657" y="3609411"/>
            <a:ext cx="1437816" cy="8964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rgbClr val="000000"/>
              </a:buClr>
              <a:buSzPts val="800"/>
            </a:pP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Jefe de Gestión de Cuencas y Cultura del Agua </a:t>
            </a:r>
          </a:p>
        </p:txBody>
      </p:sp>
      <p:sp>
        <p:nvSpPr>
          <p:cNvPr id="485" name="Google Shape;485;p68"/>
          <p:cNvSpPr/>
          <p:nvPr/>
        </p:nvSpPr>
        <p:spPr>
          <a:xfrm>
            <a:off x="7137773" y="3609411"/>
            <a:ext cx="1437816" cy="8964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rgbClr val="000000"/>
              </a:buClr>
              <a:buSzPts val="800"/>
            </a:pP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Jefe de Constitución Organismos Operadores</a:t>
            </a:r>
          </a:p>
        </p:txBody>
      </p:sp>
      <p:sp>
        <p:nvSpPr>
          <p:cNvPr id="486" name="Google Shape;486;p68"/>
          <p:cNvSpPr/>
          <p:nvPr/>
        </p:nvSpPr>
        <p:spPr>
          <a:xfrm>
            <a:off x="5353658" y="4678889"/>
            <a:ext cx="1437815" cy="8964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rgbClr val="000000"/>
              </a:buClr>
              <a:buSzPts val="800"/>
            </a:pP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Jefe de Administración del Agua</a:t>
            </a:r>
            <a:endParaRPr sz="9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7" name="Google Shape;487;p68"/>
          <p:cNvSpPr/>
          <p:nvPr/>
        </p:nvSpPr>
        <p:spPr>
          <a:xfrm>
            <a:off x="7137773" y="2511217"/>
            <a:ext cx="1437816" cy="8964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rgbClr val="000000"/>
              </a:buClr>
              <a:buSzPts val="800"/>
            </a:pP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Jefe de Consolidación Financiera de los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Servicios</a:t>
            </a:r>
            <a:endParaRPr sz="9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9" name="Google Shape;489;p68"/>
          <p:cNvSpPr/>
          <p:nvPr/>
        </p:nvSpPr>
        <p:spPr>
          <a:xfrm>
            <a:off x="3595916" y="3448044"/>
            <a:ext cx="1437816" cy="894641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rgbClr val="000000"/>
              </a:buClr>
              <a:buSzPts val="800"/>
            </a:pP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Jefe de O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peración </a:t>
            </a: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Plantas Zona </a:t>
            </a: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Río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Santiago</a:t>
            </a:r>
            <a:endParaRPr sz="9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0" name="Google Shape;490;p68"/>
          <p:cNvSpPr/>
          <p:nvPr/>
        </p:nvSpPr>
        <p:spPr>
          <a:xfrm>
            <a:off x="1874301" y="2511217"/>
            <a:ext cx="1437816" cy="8964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rgbClr val="000000"/>
              </a:buClr>
              <a:buSzPts val="800"/>
            </a:pP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Jefe de Servicio y Apoyo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Operativo</a:t>
            </a:r>
            <a:endParaRPr sz="9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1" name="Google Shape;491;p68"/>
          <p:cNvSpPr/>
          <p:nvPr/>
        </p:nvSpPr>
        <p:spPr>
          <a:xfrm>
            <a:off x="125305" y="3609411"/>
            <a:ext cx="1423656" cy="8964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33" tIns="91433" rIns="91433" bIns="91433" anchor="ctr" anchorCtr="0">
            <a:noAutofit/>
          </a:bodyPr>
          <a:lstStyle/>
          <a:p>
            <a:pPr algn="ctr">
              <a:buClr>
                <a:srgbClr val="000000"/>
              </a:buClr>
              <a:buSzPts val="800"/>
            </a:pP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Jefe de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Construcción </a:t>
            </a: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Interior </a:t>
            </a: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Estado</a:t>
            </a:r>
            <a:endParaRPr sz="900" b="1" dirty="0">
              <a:solidFill>
                <a:schemeClr val="dk1"/>
              </a:solidFill>
              <a:latin typeface="Calibri"/>
              <a:ea typeface="Calibri"/>
              <a:cs typeface="Calibri"/>
              <a:sym typeface="Arial"/>
            </a:endParaRPr>
          </a:p>
        </p:txBody>
      </p:sp>
      <p:sp>
        <p:nvSpPr>
          <p:cNvPr id="492" name="Google Shape;492;p68"/>
          <p:cNvSpPr/>
          <p:nvPr/>
        </p:nvSpPr>
        <p:spPr>
          <a:xfrm>
            <a:off x="5353657" y="5780595"/>
            <a:ext cx="1437817" cy="8964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rgbClr val="000000"/>
              </a:buClr>
              <a:buSzPts val="800"/>
            </a:pP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Jefe de Hidrología</a:t>
            </a:r>
            <a:endParaRPr sz="9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3" name="Google Shape;493;p68"/>
          <p:cNvSpPr/>
          <p:nvPr/>
        </p:nvSpPr>
        <p:spPr>
          <a:xfrm>
            <a:off x="1874301" y="3609411"/>
            <a:ext cx="1437816" cy="8964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rgbClr val="000000"/>
              </a:buClr>
              <a:buSzPts val="800"/>
            </a:pP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Jefe de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Pozos</a:t>
            </a:r>
            <a:endParaRPr sz="9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4" name="Google Shape;494;p68"/>
          <p:cNvSpPr/>
          <p:nvPr/>
        </p:nvSpPr>
        <p:spPr>
          <a:xfrm>
            <a:off x="127739" y="4678889"/>
            <a:ext cx="1418788" cy="8964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rgbClr val="000000"/>
              </a:buClr>
              <a:buSzPts val="800"/>
            </a:pP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Jefe de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Supervisión </a:t>
            </a: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 </a:t>
            </a: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Calidad </a:t>
            </a:r>
            <a:endParaRPr sz="9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5" name="Google Shape;495;p68"/>
          <p:cNvSpPr/>
          <p:nvPr/>
        </p:nvSpPr>
        <p:spPr>
          <a:xfrm>
            <a:off x="8925484" y="3609411"/>
            <a:ext cx="1437816" cy="8964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rgbClr val="000000"/>
              </a:buClr>
              <a:buSzPts val="800"/>
            </a:pP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Jefe de Contraloría Social</a:t>
            </a:r>
          </a:p>
        </p:txBody>
      </p:sp>
      <p:sp>
        <p:nvSpPr>
          <p:cNvPr id="496" name="Google Shape;496;p68"/>
          <p:cNvSpPr/>
          <p:nvPr/>
        </p:nvSpPr>
        <p:spPr>
          <a:xfrm>
            <a:off x="3595916" y="5186328"/>
            <a:ext cx="1437816" cy="7200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33" tIns="91433" rIns="91433" bIns="91433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</a:pPr>
            <a:r>
              <a:rPr lang="es-MX" sz="9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Jefe </a:t>
            </a:r>
            <a:r>
              <a:rPr lang="es-MX" sz="9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 </a:t>
            </a:r>
            <a:r>
              <a:rPr lang="es-MX" sz="9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Normatividad</a:t>
            </a:r>
            <a:endParaRPr sz="9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492;p68"/>
          <p:cNvSpPr/>
          <p:nvPr/>
        </p:nvSpPr>
        <p:spPr>
          <a:xfrm>
            <a:off x="5353657" y="2511217"/>
            <a:ext cx="1437817" cy="8964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rgbClr val="000000"/>
              </a:buClr>
              <a:buSzPts val="800"/>
            </a:pP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Jefe de Enlace de Proyectos Especiales</a:t>
            </a:r>
            <a:endParaRPr lang="es-MX" sz="900" b="1" dirty="0" smtClean="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465;p68"/>
          <p:cNvSpPr/>
          <p:nvPr/>
        </p:nvSpPr>
        <p:spPr>
          <a:xfrm>
            <a:off x="10605981" y="1259463"/>
            <a:ext cx="1502284" cy="1044000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rgbClr val="000000"/>
              </a:buClr>
              <a:buSzPts val="800"/>
            </a:pP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de Área Socialización y Contraloría Social</a:t>
            </a:r>
            <a:endParaRPr sz="9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9" name="Conector recto 68"/>
          <p:cNvCxnSpPr/>
          <p:nvPr/>
        </p:nvCxnSpPr>
        <p:spPr>
          <a:xfrm flipH="1" flipV="1">
            <a:off x="1554621" y="4056359"/>
            <a:ext cx="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6" name="Conector recto 145"/>
          <p:cNvCxnSpPr/>
          <p:nvPr/>
        </p:nvCxnSpPr>
        <p:spPr>
          <a:xfrm flipH="1">
            <a:off x="1554621" y="5127089"/>
            <a:ext cx="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Conector recto 72"/>
          <p:cNvCxnSpPr/>
          <p:nvPr/>
        </p:nvCxnSpPr>
        <p:spPr>
          <a:xfrm>
            <a:off x="3450105" y="2430587"/>
            <a:ext cx="0" cy="1624836"/>
          </a:xfrm>
          <a:prstGeom prst="line">
            <a:avLst/>
          </a:prstGeom>
          <a:ln w="63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4" name="Conector recto 153"/>
          <p:cNvCxnSpPr/>
          <p:nvPr/>
        </p:nvCxnSpPr>
        <p:spPr>
          <a:xfrm flipH="1">
            <a:off x="3309738" y="4056359"/>
            <a:ext cx="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Conector recto 84"/>
          <p:cNvCxnSpPr/>
          <p:nvPr/>
        </p:nvCxnSpPr>
        <p:spPr>
          <a:xfrm>
            <a:off x="4314824" y="2299513"/>
            <a:ext cx="0" cy="140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Conector recto 87"/>
          <p:cNvCxnSpPr/>
          <p:nvPr/>
        </p:nvCxnSpPr>
        <p:spPr>
          <a:xfrm flipV="1">
            <a:off x="4315170" y="2432311"/>
            <a:ext cx="86290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Conector recto 89"/>
          <p:cNvCxnSpPr/>
          <p:nvPr/>
        </p:nvCxnSpPr>
        <p:spPr>
          <a:xfrm>
            <a:off x="5176694" y="2438717"/>
            <a:ext cx="0" cy="387885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Conector recto 94"/>
          <p:cNvCxnSpPr/>
          <p:nvPr/>
        </p:nvCxnSpPr>
        <p:spPr>
          <a:xfrm>
            <a:off x="5031189" y="3001867"/>
            <a:ext cx="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2" name="Conector recto 171"/>
          <p:cNvCxnSpPr/>
          <p:nvPr/>
        </p:nvCxnSpPr>
        <p:spPr>
          <a:xfrm flipV="1">
            <a:off x="5030795" y="3894517"/>
            <a:ext cx="144000" cy="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3" name="Conector recto 172"/>
          <p:cNvCxnSpPr/>
          <p:nvPr/>
        </p:nvCxnSpPr>
        <p:spPr>
          <a:xfrm flipV="1">
            <a:off x="5037773" y="6316572"/>
            <a:ext cx="136800" cy="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6" name="Conector recto 175"/>
          <p:cNvCxnSpPr/>
          <p:nvPr/>
        </p:nvCxnSpPr>
        <p:spPr>
          <a:xfrm flipV="1">
            <a:off x="5037773" y="5491417"/>
            <a:ext cx="136800" cy="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7" name="Conector recto 176"/>
          <p:cNvCxnSpPr/>
          <p:nvPr/>
        </p:nvCxnSpPr>
        <p:spPr>
          <a:xfrm>
            <a:off x="6072072" y="2295563"/>
            <a:ext cx="986" cy="1397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8" name="Conector recto 177"/>
          <p:cNvCxnSpPr/>
          <p:nvPr/>
        </p:nvCxnSpPr>
        <p:spPr>
          <a:xfrm>
            <a:off x="6072072" y="2430587"/>
            <a:ext cx="858451" cy="17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9" name="Conector recto 178"/>
          <p:cNvCxnSpPr/>
          <p:nvPr/>
        </p:nvCxnSpPr>
        <p:spPr>
          <a:xfrm>
            <a:off x="6935286" y="2438717"/>
            <a:ext cx="0" cy="37900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5" name="Conector recto 184"/>
          <p:cNvCxnSpPr/>
          <p:nvPr/>
        </p:nvCxnSpPr>
        <p:spPr>
          <a:xfrm>
            <a:off x="6791473" y="4056359"/>
            <a:ext cx="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6" name="Conector recto 185"/>
          <p:cNvCxnSpPr>
            <a:stCxn id="486" idx="3"/>
          </p:cNvCxnSpPr>
          <p:nvPr/>
        </p:nvCxnSpPr>
        <p:spPr>
          <a:xfrm>
            <a:off x="6791473" y="5127089"/>
            <a:ext cx="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7" name="Conector recto 186"/>
          <p:cNvCxnSpPr/>
          <p:nvPr/>
        </p:nvCxnSpPr>
        <p:spPr>
          <a:xfrm flipV="1">
            <a:off x="6789540" y="3001866"/>
            <a:ext cx="144000" cy="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8" name="Conector recto 187"/>
          <p:cNvCxnSpPr/>
          <p:nvPr/>
        </p:nvCxnSpPr>
        <p:spPr>
          <a:xfrm flipV="1">
            <a:off x="6788299" y="6228793"/>
            <a:ext cx="144000" cy="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9" name="Conector recto 188"/>
          <p:cNvCxnSpPr/>
          <p:nvPr/>
        </p:nvCxnSpPr>
        <p:spPr>
          <a:xfrm flipH="1">
            <a:off x="7856681" y="2295218"/>
            <a:ext cx="0" cy="140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0" name="Conector recto 189"/>
          <p:cNvCxnSpPr/>
          <p:nvPr/>
        </p:nvCxnSpPr>
        <p:spPr>
          <a:xfrm flipV="1">
            <a:off x="7856681" y="2435584"/>
            <a:ext cx="859842" cy="31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1" name="Conector recto 190"/>
          <p:cNvCxnSpPr/>
          <p:nvPr/>
        </p:nvCxnSpPr>
        <p:spPr>
          <a:xfrm flipH="1">
            <a:off x="8711758" y="2435584"/>
            <a:ext cx="0" cy="16195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4" name="Conector recto 193"/>
          <p:cNvCxnSpPr/>
          <p:nvPr/>
        </p:nvCxnSpPr>
        <p:spPr>
          <a:xfrm flipH="1">
            <a:off x="9644392" y="2295218"/>
            <a:ext cx="0" cy="140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5" name="Conector recto 194"/>
          <p:cNvCxnSpPr/>
          <p:nvPr/>
        </p:nvCxnSpPr>
        <p:spPr>
          <a:xfrm>
            <a:off x="9637917" y="2440731"/>
            <a:ext cx="871169" cy="9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6" name="Conector recto 195"/>
          <p:cNvCxnSpPr/>
          <p:nvPr/>
        </p:nvCxnSpPr>
        <p:spPr>
          <a:xfrm>
            <a:off x="10509086" y="2437150"/>
            <a:ext cx="1383" cy="16179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3" name="Conector recto 202"/>
          <p:cNvCxnSpPr/>
          <p:nvPr/>
        </p:nvCxnSpPr>
        <p:spPr>
          <a:xfrm>
            <a:off x="8575589" y="4056359"/>
            <a:ext cx="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6" name="Conector recto 205"/>
          <p:cNvCxnSpPr/>
          <p:nvPr/>
        </p:nvCxnSpPr>
        <p:spPr>
          <a:xfrm>
            <a:off x="8572887" y="3001710"/>
            <a:ext cx="144000" cy="3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9" name="Conector recto 208"/>
          <p:cNvCxnSpPr/>
          <p:nvPr/>
        </p:nvCxnSpPr>
        <p:spPr>
          <a:xfrm>
            <a:off x="10366469" y="3001710"/>
            <a:ext cx="144000" cy="3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0" name="Conector recto 209"/>
          <p:cNvCxnSpPr/>
          <p:nvPr/>
        </p:nvCxnSpPr>
        <p:spPr>
          <a:xfrm>
            <a:off x="10366469" y="4056202"/>
            <a:ext cx="144000" cy="3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Conector recto 116"/>
          <p:cNvCxnSpPr/>
          <p:nvPr/>
        </p:nvCxnSpPr>
        <p:spPr>
          <a:xfrm flipV="1">
            <a:off x="7429500" y="1010977"/>
            <a:ext cx="39243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Conector recto 118"/>
          <p:cNvCxnSpPr/>
          <p:nvPr/>
        </p:nvCxnSpPr>
        <p:spPr>
          <a:xfrm>
            <a:off x="4273250" y="1018597"/>
            <a:ext cx="0" cy="2408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7" name="Conector recto 216"/>
          <p:cNvCxnSpPr/>
          <p:nvPr/>
        </p:nvCxnSpPr>
        <p:spPr>
          <a:xfrm>
            <a:off x="6096000" y="949958"/>
            <a:ext cx="0" cy="2966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8" name="Conector recto 217"/>
          <p:cNvCxnSpPr>
            <a:endCxn id="465" idx="0"/>
          </p:cNvCxnSpPr>
          <p:nvPr/>
        </p:nvCxnSpPr>
        <p:spPr>
          <a:xfrm>
            <a:off x="9639300" y="1018597"/>
            <a:ext cx="0" cy="2408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9" name="Conector recto 218"/>
          <p:cNvCxnSpPr/>
          <p:nvPr/>
        </p:nvCxnSpPr>
        <p:spPr>
          <a:xfrm>
            <a:off x="11355918" y="1018597"/>
            <a:ext cx="0" cy="2375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Conector recto 3"/>
          <p:cNvCxnSpPr/>
          <p:nvPr/>
        </p:nvCxnSpPr>
        <p:spPr>
          <a:xfrm>
            <a:off x="1698621" y="2430587"/>
            <a:ext cx="0" cy="27011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A5B1-D72A-4494-AB48-DF1CC7E88ADA}" type="slidenum">
              <a:rPr lang="es-MX" smtClean="0"/>
              <a:t>6</a:t>
            </a:fld>
            <a:endParaRPr lang="es-MX" dirty="0"/>
          </a:p>
        </p:txBody>
      </p:sp>
      <p:grpSp>
        <p:nvGrpSpPr>
          <p:cNvPr id="74" name="Grupo 73"/>
          <p:cNvGrpSpPr/>
          <p:nvPr/>
        </p:nvGrpSpPr>
        <p:grpSpPr>
          <a:xfrm>
            <a:off x="121024" y="201113"/>
            <a:ext cx="3325906" cy="359774"/>
            <a:chOff x="0" y="4778"/>
            <a:chExt cx="3325906" cy="359774"/>
          </a:xfrm>
        </p:grpSpPr>
        <p:sp>
          <p:nvSpPr>
            <p:cNvPr id="76" name="Rectángulo redondeado 75"/>
            <p:cNvSpPr/>
            <p:nvPr/>
          </p:nvSpPr>
          <p:spPr>
            <a:xfrm>
              <a:off x="0" y="4778"/>
              <a:ext cx="3325906" cy="35977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7" name="CuadroTexto 76"/>
            <p:cNvSpPr txBox="1"/>
            <p:nvPr/>
          </p:nvSpPr>
          <p:spPr>
            <a:xfrm>
              <a:off x="17563" y="22341"/>
              <a:ext cx="3290780" cy="3246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l" defTabSz="6667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500" kern="1200" dirty="0" smtClean="0"/>
                <a:t>DIRECCIÓN TÉCNICA</a:t>
              </a:r>
              <a:endParaRPr lang="es-MX" sz="1500" kern="1200" dirty="0"/>
            </a:p>
          </p:txBody>
        </p:sp>
      </p:grpSp>
      <p:sp>
        <p:nvSpPr>
          <p:cNvPr id="79" name="Google Shape;422;p66"/>
          <p:cNvSpPr/>
          <p:nvPr/>
        </p:nvSpPr>
        <p:spPr>
          <a:xfrm>
            <a:off x="3596624" y="6008143"/>
            <a:ext cx="1436400" cy="7200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33" tIns="91433" rIns="91433" bIns="91433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</a:pP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Jefe de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Potabilización</a:t>
            </a:r>
            <a:endParaRPr sz="900" dirty="0">
              <a:solidFill>
                <a:srgbClr val="000000"/>
              </a:solidFill>
              <a:sym typeface="Arial"/>
            </a:endParaRPr>
          </a:p>
        </p:txBody>
      </p:sp>
      <p:cxnSp>
        <p:nvCxnSpPr>
          <p:cNvPr id="82" name="Conector recto 81"/>
          <p:cNvCxnSpPr/>
          <p:nvPr/>
        </p:nvCxnSpPr>
        <p:spPr>
          <a:xfrm flipV="1">
            <a:off x="5036719" y="4762183"/>
            <a:ext cx="136800" cy="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Conector recto 97"/>
          <p:cNvCxnSpPr/>
          <p:nvPr/>
        </p:nvCxnSpPr>
        <p:spPr>
          <a:xfrm>
            <a:off x="836640" y="2295563"/>
            <a:ext cx="986" cy="1397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Conector recto 98"/>
          <p:cNvCxnSpPr/>
          <p:nvPr/>
        </p:nvCxnSpPr>
        <p:spPr>
          <a:xfrm>
            <a:off x="836640" y="2430587"/>
            <a:ext cx="8659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Conector recto 99"/>
          <p:cNvCxnSpPr/>
          <p:nvPr/>
        </p:nvCxnSpPr>
        <p:spPr>
          <a:xfrm>
            <a:off x="2592716" y="2299858"/>
            <a:ext cx="986" cy="1397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Conector recto 100"/>
          <p:cNvCxnSpPr/>
          <p:nvPr/>
        </p:nvCxnSpPr>
        <p:spPr>
          <a:xfrm flipV="1">
            <a:off x="2592716" y="2431995"/>
            <a:ext cx="861022" cy="6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Conector recto 103"/>
          <p:cNvCxnSpPr/>
          <p:nvPr/>
        </p:nvCxnSpPr>
        <p:spPr>
          <a:xfrm flipH="1" flipV="1">
            <a:off x="1554621" y="3001867"/>
            <a:ext cx="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Conector recto 104"/>
          <p:cNvCxnSpPr/>
          <p:nvPr/>
        </p:nvCxnSpPr>
        <p:spPr>
          <a:xfrm flipH="1" flipV="1">
            <a:off x="3309738" y="3001867"/>
            <a:ext cx="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743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p69"/>
          <p:cNvSpPr/>
          <p:nvPr/>
        </p:nvSpPr>
        <p:spPr>
          <a:xfrm>
            <a:off x="3524047" y="109813"/>
            <a:ext cx="5151600" cy="740000"/>
          </a:xfrm>
          <a:prstGeom prst="roundRect">
            <a:avLst>
              <a:gd name="adj" fmla="val 16667"/>
            </a:avLst>
          </a:prstGeom>
          <a:solidFill>
            <a:srgbClr val="D8D8D8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</a:pP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Administrativo, Jurídico </a:t>
            </a: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Innovación</a:t>
            </a:r>
            <a:endParaRPr sz="9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2" name="Google Shape;502;p69"/>
          <p:cNvSpPr/>
          <p:nvPr/>
        </p:nvSpPr>
        <p:spPr>
          <a:xfrm>
            <a:off x="169359" y="1381746"/>
            <a:ext cx="2160000" cy="900000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</a:pPr>
            <a:r>
              <a:rPr lang="es-MX" sz="900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Director de Área </a:t>
            </a:r>
            <a:r>
              <a:rPr lang="es-MX" sz="900" b="1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Jurídica</a:t>
            </a:r>
            <a:endParaRPr sz="900" b="1" dirty="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3" name="Google Shape;503;p69"/>
          <p:cNvSpPr/>
          <p:nvPr/>
        </p:nvSpPr>
        <p:spPr>
          <a:xfrm>
            <a:off x="2513436" y="1381746"/>
            <a:ext cx="2160000" cy="900000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</a:pPr>
            <a:r>
              <a:rPr lang="es-MX" sz="900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Director de Área Recursos </a:t>
            </a:r>
            <a:r>
              <a:rPr lang="es-MX" sz="900" b="1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Humanos</a:t>
            </a:r>
          </a:p>
        </p:txBody>
      </p:sp>
      <p:sp>
        <p:nvSpPr>
          <p:cNvPr id="504" name="Google Shape;504;p69"/>
          <p:cNvSpPr/>
          <p:nvPr/>
        </p:nvSpPr>
        <p:spPr>
          <a:xfrm>
            <a:off x="5019847" y="1381746"/>
            <a:ext cx="2160000" cy="900000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</a:pP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de Área Informática </a:t>
            </a: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Innovación</a:t>
            </a:r>
            <a:endParaRPr sz="9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5" name="Google Shape;505;p69"/>
          <p:cNvSpPr/>
          <p:nvPr/>
        </p:nvSpPr>
        <p:spPr>
          <a:xfrm>
            <a:off x="7420441" y="1381746"/>
            <a:ext cx="2160000" cy="900000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</a:pP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de Área Finanzas</a:t>
            </a:r>
            <a:endParaRPr sz="9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6" name="Google Shape;506;p69"/>
          <p:cNvSpPr/>
          <p:nvPr/>
        </p:nvSpPr>
        <p:spPr>
          <a:xfrm>
            <a:off x="9836429" y="1381746"/>
            <a:ext cx="2160000" cy="900000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</a:pP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de Área Servicios Generales</a:t>
            </a:r>
            <a:endParaRPr sz="9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2" name="Google Shape;512;p69"/>
          <p:cNvSpPr/>
          <p:nvPr/>
        </p:nvSpPr>
        <p:spPr>
          <a:xfrm>
            <a:off x="169359" y="2496078"/>
            <a:ext cx="2160000" cy="9000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</a:pP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Jefe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 </a:t>
            </a: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Departamento de lo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Consultivo</a:t>
            </a:r>
            <a:endParaRPr sz="9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3" name="Google Shape;513;p69"/>
          <p:cNvSpPr/>
          <p:nvPr/>
        </p:nvSpPr>
        <p:spPr>
          <a:xfrm>
            <a:off x="169359" y="3513750"/>
            <a:ext cx="2160000" cy="9000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</a:pP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Jefe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 </a:t>
            </a: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Departamento de lo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Contencioso</a:t>
            </a:r>
            <a:endParaRPr lang="es-MX" sz="900" b="1" dirty="0" smtClean="0">
              <a:solidFill>
                <a:schemeClr val="accent2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514" name="Google Shape;514;p69"/>
          <p:cNvSpPr/>
          <p:nvPr/>
        </p:nvSpPr>
        <p:spPr>
          <a:xfrm>
            <a:off x="2513436" y="2496078"/>
            <a:ext cx="2160000" cy="9000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33" tIns="91433" rIns="91433" bIns="91433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</a:pP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Jefe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 </a:t>
            </a: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Departamento de Control de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Personal</a:t>
            </a:r>
            <a:endParaRPr sz="9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5" name="Google Shape;515;p69"/>
          <p:cNvSpPr/>
          <p:nvPr/>
        </p:nvSpPr>
        <p:spPr>
          <a:xfrm>
            <a:off x="2513436" y="3513750"/>
            <a:ext cx="2160000" cy="9000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33" tIns="91433" rIns="91433" bIns="91433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</a:pP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Jefe del Departamento de Formación y Capacitación</a:t>
            </a:r>
          </a:p>
        </p:txBody>
      </p:sp>
      <p:sp>
        <p:nvSpPr>
          <p:cNvPr id="516" name="Google Shape;516;p69"/>
          <p:cNvSpPr/>
          <p:nvPr/>
        </p:nvSpPr>
        <p:spPr>
          <a:xfrm>
            <a:off x="7420441" y="2496078"/>
            <a:ext cx="2160000" cy="9000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33" tIns="91433" rIns="91433" bIns="91433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</a:pP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Jefe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 Departamento Disciplina Financiera</a:t>
            </a:r>
            <a:endParaRPr sz="9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SzPts val="900"/>
            </a:pPr>
            <a:r>
              <a:rPr lang="es-MX" sz="900" b="1" dirty="0" smtClean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sz="900" b="1" dirty="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7" name="Google Shape;517;p69"/>
          <p:cNvSpPr/>
          <p:nvPr/>
        </p:nvSpPr>
        <p:spPr>
          <a:xfrm>
            <a:off x="7420441" y="4541823"/>
            <a:ext cx="2160000" cy="905324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33" tIns="91433" rIns="91433" bIns="91433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</a:pP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Jefe de Tesorería</a:t>
            </a:r>
            <a:endParaRPr sz="9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8" name="Google Shape;518;p69"/>
          <p:cNvSpPr/>
          <p:nvPr/>
        </p:nvSpPr>
        <p:spPr>
          <a:xfrm>
            <a:off x="169359" y="4544485"/>
            <a:ext cx="2160000" cy="9000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33" tIns="91433" rIns="91433" bIns="91433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</a:pP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Jefe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 </a:t>
            </a: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Departamento de la Unidad de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Transparencia</a:t>
            </a:r>
            <a:endParaRPr sz="900" dirty="0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9" name="Google Shape;519;p69"/>
          <p:cNvSpPr/>
          <p:nvPr/>
        </p:nvSpPr>
        <p:spPr>
          <a:xfrm>
            <a:off x="5019847" y="2496078"/>
            <a:ext cx="2160000" cy="9000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rgbClr val="000000"/>
              </a:buClr>
              <a:buSzPts val="800"/>
            </a:pP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Jefe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 Departamento </a:t>
            </a: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Informática y Sistemas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Organizacionales</a:t>
            </a:r>
            <a:endParaRPr sz="9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0" name="Google Shape;520;p69"/>
          <p:cNvSpPr/>
          <p:nvPr/>
        </p:nvSpPr>
        <p:spPr>
          <a:xfrm>
            <a:off x="9836429" y="2496078"/>
            <a:ext cx="2160000" cy="9000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33" tIns="91433" rIns="91433" bIns="91433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</a:pP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Jefe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 Departamento  </a:t>
            </a: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Recursos Materiales y Servicios</a:t>
            </a:r>
            <a:endParaRPr sz="9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SzPts val="900"/>
            </a:pPr>
            <a:endParaRPr lang="es-MX" sz="900" dirty="0" smtClean="0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1" name="Google Shape;521;p69"/>
          <p:cNvSpPr/>
          <p:nvPr/>
        </p:nvSpPr>
        <p:spPr>
          <a:xfrm>
            <a:off x="9836429" y="3513750"/>
            <a:ext cx="2160000" cy="9000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33" tIns="91433" rIns="91433" bIns="91433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</a:pP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Jefe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 </a:t>
            </a: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Departamento de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Compras</a:t>
            </a:r>
            <a:endParaRPr lang="es-MX" sz="900" b="1" dirty="0" smtClean="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3" name="Google Shape;523;p69"/>
          <p:cNvSpPr/>
          <p:nvPr/>
        </p:nvSpPr>
        <p:spPr>
          <a:xfrm>
            <a:off x="5019847" y="3513750"/>
            <a:ext cx="2160000" cy="9000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</a:pP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Jefe </a:t>
            </a: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Infraestructura Tecnológica</a:t>
            </a:r>
            <a:endParaRPr sz="9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4" name="Google Shape;524;p69"/>
          <p:cNvSpPr/>
          <p:nvPr/>
        </p:nvSpPr>
        <p:spPr>
          <a:xfrm>
            <a:off x="7420441" y="3513750"/>
            <a:ext cx="2160000" cy="9000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33" tIns="91433" rIns="91433" bIns="91433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</a:pP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Jefe de Contabilidad</a:t>
            </a:r>
            <a:endParaRPr sz="9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" name="Conector recto 9"/>
          <p:cNvCxnSpPr>
            <a:stCxn id="517" idx="3"/>
            <a:endCxn id="517" idx="3"/>
          </p:cNvCxnSpPr>
          <p:nvPr/>
        </p:nvCxnSpPr>
        <p:spPr>
          <a:xfrm>
            <a:off x="9580441" y="499448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>
            <a:stCxn id="517" idx="3"/>
            <a:endCxn id="517" idx="3"/>
          </p:cNvCxnSpPr>
          <p:nvPr/>
        </p:nvCxnSpPr>
        <p:spPr>
          <a:xfrm>
            <a:off x="9580441" y="499448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Google Shape;522;p69"/>
          <p:cNvSpPr/>
          <p:nvPr/>
        </p:nvSpPr>
        <p:spPr>
          <a:xfrm>
            <a:off x="5019847" y="4544485"/>
            <a:ext cx="2160000" cy="9000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</a:pPr>
            <a:r>
              <a:rPr lang="es-MX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Jefatura de </a:t>
            </a:r>
            <a:r>
              <a:rPr lang="es-MX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Mantenimiento Tecnológico</a:t>
            </a:r>
            <a:endParaRPr sz="9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517;p69"/>
          <p:cNvSpPr/>
          <p:nvPr/>
        </p:nvSpPr>
        <p:spPr>
          <a:xfrm>
            <a:off x="7420441" y="5617917"/>
            <a:ext cx="2160000" cy="905324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33" tIns="91433" rIns="91433" bIns="91433" anchor="ctr" anchorCtr="0">
            <a:noAutofit/>
          </a:bodyPr>
          <a:lstStyle/>
          <a:p>
            <a:pPr algn="ctr">
              <a:buClr>
                <a:srgbClr val="000000"/>
              </a:buClr>
              <a:buSzPts val="900"/>
            </a:pPr>
            <a:r>
              <a:rPr lang="es-MX" sz="900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Jefe del </a:t>
            </a:r>
            <a:r>
              <a:rPr lang="es-MX" sz="900" b="1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Departamento </a:t>
            </a:r>
            <a:r>
              <a:rPr lang="es-MX" sz="900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de Recursos </a:t>
            </a:r>
            <a:r>
              <a:rPr lang="es-MX" sz="900" b="1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Financieros </a:t>
            </a:r>
            <a:r>
              <a:rPr lang="es-MX" sz="900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y </a:t>
            </a:r>
            <a:r>
              <a:rPr lang="es-MX" sz="900" b="1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Control Presupuestal</a:t>
            </a:r>
          </a:p>
        </p:txBody>
      </p:sp>
      <p:grpSp>
        <p:nvGrpSpPr>
          <p:cNvPr id="48" name="Grupo 47"/>
          <p:cNvGrpSpPr/>
          <p:nvPr/>
        </p:nvGrpSpPr>
        <p:grpSpPr>
          <a:xfrm>
            <a:off x="99172" y="90812"/>
            <a:ext cx="3325906" cy="557681"/>
            <a:chOff x="0" y="4778"/>
            <a:chExt cx="3325906" cy="359774"/>
          </a:xfrm>
        </p:grpSpPr>
        <p:sp>
          <p:nvSpPr>
            <p:cNvPr id="53" name="Rectángulo redondeado 52"/>
            <p:cNvSpPr/>
            <p:nvPr/>
          </p:nvSpPr>
          <p:spPr>
            <a:xfrm>
              <a:off x="0" y="4778"/>
              <a:ext cx="3325906" cy="35977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4" name="CuadroTexto 53"/>
            <p:cNvSpPr txBox="1"/>
            <p:nvPr/>
          </p:nvSpPr>
          <p:spPr>
            <a:xfrm>
              <a:off x="17563" y="22341"/>
              <a:ext cx="3290780" cy="3246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l" defTabSz="6667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500" kern="1200" dirty="0" smtClean="0"/>
                <a:t>DIRECCIÓN </a:t>
              </a:r>
              <a:r>
                <a:rPr lang="es-MX" sz="1500" dirty="0" smtClean="0"/>
                <a:t>ADMINISTRATIVA, JURÍDICA Y DE INNOVACIÓN</a:t>
              </a:r>
              <a:endParaRPr lang="es-MX" sz="1500" kern="1200" dirty="0"/>
            </a:p>
          </p:txBody>
        </p:sp>
      </p:grp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A5B1-D72A-4494-AB48-DF1CC7E88ADA}" type="slidenum">
              <a:rPr lang="es-MX" smtClean="0"/>
              <a:t>7</a:t>
            </a:fld>
            <a:endParaRPr lang="es-MX" dirty="0"/>
          </a:p>
        </p:txBody>
      </p:sp>
      <p:cxnSp>
        <p:nvCxnSpPr>
          <p:cNvPr id="11" name="Conector recto 10"/>
          <p:cNvCxnSpPr/>
          <p:nvPr/>
        </p:nvCxnSpPr>
        <p:spPr>
          <a:xfrm>
            <a:off x="1249359" y="1129554"/>
            <a:ext cx="969844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13"/>
          <p:cNvCxnSpPr>
            <a:stCxn id="502" idx="0"/>
          </p:cNvCxnSpPr>
          <p:nvPr/>
        </p:nvCxnSpPr>
        <p:spPr>
          <a:xfrm flipV="1">
            <a:off x="1249359" y="1129554"/>
            <a:ext cx="0" cy="2521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Conector recto 58"/>
          <p:cNvCxnSpPr/>
          <p:nvPr/>
        </p:nvCxnSpPr>
        <p:spPr>
          <a:xfrm flipV="1">
            <a:off x="3594036" y="1129554"/>
            <a:ext cx="0" cy="2521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Conector recto 59"/>
          <p:cNvCxnSpPr>
            <a:endCxn id="501" idx="2"/>
          </p:cNvCxnSpPr>
          <p:nvPr/>
        </p:nvCxnSpPr>
        <p:spPr>
          <a:xfrm flipV="1">
            <a:off x="6099847" y="849813"/>
            <a:ext cx="0" cy="5319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Conector recto 61"/>
          <p:cNvCxnSpPr/>
          <p:nvPr/>
        </p:nvCxnSpPr>
        <p:spPr>
          <a:xfrm flipV="1">
            <a:off x="8496151" y="1129554"/>
            <a:ext cx="0" cy="2521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Conector recto 62"/>
          <p:cNvCxnSpPr/>
          <p:nvPr/>
        </p:nvCxnSpPr>
        <p:spPr>
          <a:xfrm flipV="1">
            <a:off x="10947807" y="1129554"/>
            <a:ext cx="0" cy="2521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ector angular 21"/>
          <p:cNvCxnSpPr>
            <a:stCxn id="502" idx="3"/>
          </p:cNvCxnSpPr>
          <p:nvPr/>
        </p:nvCxnSpPr>
        <p:spPr>
          <a:xfrm>
            <a:off x="2329359" y="1831746"/>
            <a:ext cx="84988" cy="3162739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ector recto 26"/>
          <p:cNvCxnSpPr/>
          <p:nvPr/>
        </p:nvCxnSpPr>
        <p:spPr>
          <a:xfrm flipV="1">
            <a:off x="2329358" y="2946078"/>
            <a:ext cx="85229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Conector recto 71"/>
          <p:cNvCxnSpPr/>
          <p:nvPr/>
        </p:nvCxnSpPr>
        <p:spPr>
          <a:xfrm flipV="1">
            <a:off x="2329358" y="3963750"/>
            <a:ext cx="85229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Conector recto 72"/>
          <p:cNvCxnSpPr/>
          <p:nvPr/>
        </p:nvCxnSpPr>
        <p:spPr>
          <a:xfrm flipV="1">
            <a:off x="2329358" y="4994485"/>
            <a:ext cx="85229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Conector angular 73"/>
          <p:cNvCxnSpPr/>
          <p:nvPr/>
        </p:nvCxnSpPr>
        <p:spPr>
          <a:xfrm rot="16200000" flipH="1">
            <a:off x="3628431" y="2819655"/>
            <a:ext cx="2187830" cy="100357"/>
          </a:xfrm>
          <a:prstGeom prst="bentConnector3">
            <a:avLst>
              <a:gd name="adj1" fmla="val 151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Conector recto 75"/>
          <p:cNvCxnSpPr/>
          <p:nvPr/>
        </p:nvCxnSpPr>
        <p:spPr>
          <a:xfrm flipV="1">
            <a:off x="4673436" y="2946078"/>
            <a:ext cx="10387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Conector recto 76"/>
          <p:cNvCxnSpPr/>
          <p:nvPr/>
        </p:nvCxnSpPr>
        <p:spPr>
          <a:xfrm>
            <a:off x="4673436" y="3963750"/>
            <a:ext cx="98490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Conector angular 79"/>
          <p:cNvCxnSpPr/>
          <p:nvPr/>
        </p:nvCxnSpPr>
        <p:spPr>
          <a:xfrm rot="16200000" flipH="1">
            <a:off x="5618907" y="3340677"/>
            <a:ext cx="3218567" cy="89047"/>
          </a:xfrm>
          <a:prstGeom prst="bentConnector3">
            <a:avLst>
              <a:gd name="adj1" fmla="val 874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Conector recto 80"/>
          <p:cNvCxnSpPr/>
          <p:nvPr/>
        </p:nvCxnSpPr>
        <p:spPr>
          <a:xfrm flipV="1">
            <a:off x="7183666" y="2946078"/>
            <a:ext cx="85229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Conector recto 81"/>
          <p:cNvCxnSpPr/>
          <p:nvPr/>
        </p:nvCxnSpPr>
        <p:spPr>
          <a:xfrm flipV="1">
            <a:off x="7183666" y="3963750"/>
            <a:ext cx="85229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Conector recto 82"/>
          <p:cNvCxnSpPr/>
          <p:nvPr/>
        </p:nvCxnSpPr>
        <p:spPr>
          <a:xfrm flipV="1">
            <a:off x="7183666" y="4994485"/>
            <a:ext cx="85229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Conector angular 83"/>
          <p:cNvCxnSpPr>
            <a:stCxn id="505" idx="3"/>
          </p:cNvCxnSpPr>
          <p:nvPr/>
        </p:nvCxnSpPr>
        <p:spPr>
          <a:xfrm>
            <a:off x="9580441" y="1831746"/>
            <a:ext cx="89518" cy="4238832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Conector recto 84"/>
          <p:cNvCxnSpPr/>
          <p:nvPr/>
        </p:nvCxnSpPr>
        <p:spPr>
          <a:xfrm flipV="1">
            <a:off x="9584730" y="2946078"/>
            <a:ext cx="85229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Conector recto 85"/>
          <p:cNvCxnSpPr/>
          <p:nvPr/>
        </p:nvCxnSpPr>
        <p:spPr>
          <a:xfrm flipV="1">
            <a:off x="9584730" y="3963750"/>
            <a:ext cx="85229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Conector recto 86"/>
          <p:cNvCxnSpPr/>
          <p:nvPr/>
        </p:nvCxnSpPr>
        <p:spPr>
          <a:xfrm flipV="1">
            <a:off x="9584730" y="4994485"/>
            <a:ext cx="85229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Conector angular 87"/>
          <p:cNvCxnSpPr/>
          <p:nvPr/>
        </p:nvCxnSpPr>
        <p:spPr>
          <a:xfrm rot="16200000" flipH="1">
            <a:off x="10951106" y="2827219"/>
            <a:ext cx="2187832" cy="85228"/>
          </a:xfrm>
          <a:prstGeom prst="bentConnector3">
            <a:avLst>
              <a:gd name="adj1" fmla="val 211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Conector recto 88"/>
          <p:cNvCxnSpPr/>
          <p:nvPr/>
        </p:nvCxnSpPr>
        <p:spPr>
          <a:xfrm flipV="1">
            <a:off x="12002407" y="2946078"/>
            <a:ext cx="85229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Conector recto 89"/>
          <p:cNvCxnSpPr/>
          <p:nvPr/>
        </p:nvCxnSpPr>
        <p:spPr>
          <a:xfrm flipV="1">
            <a:off x="12002407" y="3963750"/>
            <a:ext cx="85229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Conector recto 102"/>
          <p:cNvCxnSpPr/>
          <p:nvPr/>
        </p:nvCxnSpPr>
        <p:spPr>
          <a:xfrm flipV="1">
            <a:off x="9584730" y="6070579"/>
            <a:ext cx="85229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761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6360</TotalTime>
  <Words>582</Words>
  <Application>Microsoft Office PowerPoint</Application>
  <PresentationFormat>Panorámica</PresentationFormat>
  <Paragraphs>113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COMISIÓN ESTATAL DEL AGUA</dc:title>
  <dc:creator>Hugo Alonso Pineda Gallardo</dc:creator>
  <cp:lastModifiedBy>Magdalena Casillas Martínez</cp:lastModifiedBy>
  <cp:revision>322</cp:revision>
  <cp:lastPrinted>2019-02-13T00:57:20Z</cp:lastPrinted>
  <dcterms:created xsi:type="dcterms:W3CDTF">2018-11-26T18:33:02Z</dcterms:created>
  <dcterms:modified xsi:type="dcterms:W3CDTF">2019-04-30T21:00:35Z</dcterms:modified>
</cp:coreProperties>
</file>