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UE GUSTAVO RODRIGUEZ SANTOS" initials="JGRS" lastIdx="1" clrIdx="0">
    <p:extLst>
      <p:ext uri="{19B8F6BF-5375-455C-9EA6-DF929625EA0E}">
        <p15:presenceInfo xmlns:p15="http://schemas.microsoft.com/office/powerpoint/2012/main" userId="S-1-5-21-641837961-3905310494-2949633040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CEE4C6"/>
    <a:srgbClr val="D9EAD3"/>
    <a:srgbClr val="FFC77D"/>
    <a:srgbClr val="FFF7E1"/>
    <a:srgbClr val="FFFFFF"/>
    <a:srgbClr val="E0A79C"/>
    <a:srgbClr val="E6B8AF"/>
    <a:srgbClr val="F2DBD6"/>
    <a:srgbClr val="E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456" autoAdjust="0"/>
    <p:restoredTop sz="94660"/>
  </p:normalViewPr>
  <p:slideViewPr>
    <p:cSldViewPr snapToGrid="0">
      <p:cViewPr>
        <p:scale>
          <a:sx n="200" d="100"/>
          <a:sy n="200" d="100"/>
        </p:scale>
        <p:origin x="-9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494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36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;p13">
            <a:extLst>
              <a:ext uri="{FF2B5EF4-FFF2-40B4-BE49-F238E27FC236}">
                <a16:creationId xmlns:a16="http://schemas.microsoft.com/office/drawing/2014/main" id="{F5205E59-F5C9-4B6B-9503-40660A109523}"/>
              </a:ext>
            </a:extLst>
          </p:cNvPr>
          <p:cNvSpPr/>
          <p:nvPr/>
        </p:nvSpPr>
        <p:spPr>
          <a:xfrm>
            <a:off x="3901440" y="216367"/>
            <a:ext cx="4328160" cy="532933"/>
          </a:xfrm>
          <a:prstGeom prst="rect">
            <a:avLst/>
          </a:prstGeom>
          <a:pattFill prst="wdUpDiag">
            <a:fgClr>
              <a:schemeClr val="accent4"/>
            </a:fgClr>
            <a:bgClr>
              <a:srgbClr val="FFC77D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MX" sz="1000" b="1" dirty="0">
                <a:solidFill>
                  <a:schemeClr val="dk1"/>
                </a:solidFill>
              </a:rPr>
              <a:t>PROCURADOR SOCIAL</a:t>
            </a:r>
            <a:endParaRPr sz="1000" b="1" dirty="0">
              <a:solidFill>
                <a:schemeClr val="dk1"/>
              </a:solidFill>
            </a:endParaRPr>
          </a:p>
          <a:p>
            <a:pPr algn="ctr"/>
            <a:r>
              <a:rPr lang="es-MX" sz="1000" dirty="0">
                <a:solidFill>
                  <a:schemeClr val="dk1"/>
                </a:solidFill>
              </a:rPr>
              <a:t>♦ JUAN CARLOS MARQUEZ ROSAS</a:t>
            </a:r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BDB7496B-C1D0-4857-A56B-34EAF47D1892}"/>
              </a:ext>
            </a:extLst>
          </p:cNvPr>
          <p:cNvSpPr/>
          <p:nvPr/>
        </p:nvSpPr>
        <p:spPr>
          <a:xfrm>
            <a:off x="10688056" y="345236"/>
            <a:ext cx="1447800" cy="7572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tx1"/>
                </a:solidFill>
              </a:rPr>
              <a:t>SECRETARÍO PARTICULAR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tx1"/>
                </a:solidFill>
              </a:rPr>
              <a:t>Lic. </a:t>
            </a:r>
            <a:r>
              <a:rPr lang="es-MX" sz="800" dirty="0" err="1"/>
              <a:t>Sinuhe</a:t>
            </a:r>
            <a:r>
              <a:rPr lang="es-MX" sz="800" dirty="0"/>
              <a:t> Guillermo Cuevas Quintero</a:t>
            </a:r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DA85D2A8-F165-4FD3-B1DC-484A582C71AD}"/>
              </a:ext>
            </a:extLst>
          </p:cNvPr>
          <p:cNvSpPr/>
          <p:nvPr/>
        </p:nvSpPr>
        <p:spPr>
          <a:xfrm>
            <a:off x="1503944" y="252074"/>
            <a:ext cx="1897048" cy="429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ATENCIÓN CIUDADANA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Abimael Montufar López </a:t>
            </a:r>
            <a:endParaRPr sz="800" dirty="0">
              <a:solidFill>
                <a:schemeClr val="dk1"/>
              </a:solidFill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0B9E55E5-DE80-41C7-8685-40A4A88D9EF1}"/>
              </a:ext>
            </a:extLst>
          </p:cNvPr>
          <p:cNvCxnSpPr>
            <a:cxnSpLocks/>
          </p:cNvCxnSpPr>
          <p:nvPr/>
        </p:nvCxnSpPr>
        <p:spPr>
          <a:xfrm>
            <a:off x="3417094" y="393208"/>
            <a:ext cx="522446" cy="1975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56;p13">
            <a:extLst>
              <a:ext uri="{FF2B5EF4-FFF2-40B4-BE49-F238E27FC236}">
                <a16:creationId xmlns:a16="http://schemas.microsoft.com/office/drawing/2014/main" id="{4AD69FAE-9753-44D7-AFA1-449CDEE6EAEA}"/>
              </a:ext>
            </a:extLst>
          </p:cNvPr>
          <p:cNvSpPr/>
          <p:nvPr/>
        </p:nvSpPr>
        <p:spPr>
          <a:xfrm>
            <a:off x="256182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DEFONSORÍA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DE OFICIO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Mtro. Juan David García Camarena</a:t>
            </a:r>
          </a:p>
        </p:txBody>
      </p:sp>
      <p:sp>
        <p:nvSpPr>
          <p:cNvPr id="14" name="Google Shape;56;p13">
            <a:extLst>
              <a:ext uri="{FF2B5EF4-FFF2-40B4-BE49-F238E27FC236}">
                <a16:creationId xmlns:a16="http://schemas.microsoft.com/office/drawing/2014/main" id="{441B6CF9-2690-4F59-BFF8-454BD14296E9}"/>
              </a:ext>
            </a:extLst>
          </p:cNvPr>
          <p:cNvSpPr/>
          <p:nvPr/>
        </p:nvSpPr>
        <p:spPr>
          <a:xfrm>
            <a:off x="2050337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REPRESENTACIÓN SOCIAL</a:t>
            </a:r>
            <a:r>
              <a:rPr lang="es-MX" sz="800" dirty="0">
                <a:solidFill>
                  <a:schemeClr val="dk1"/>
                </a:solidFill>
              </a:rPr>
              <a:t> </a:t>
            </a:r>
            <a:br>
              <a:rPr lang="es-MX" sz="800" dirty="0">
                <a:solidFill>
                  <a:schemeClr val="dk1"/>
                </a:solidFill>
              </a:rPr>
            </a:br>
            <a:r>
              <a:rPr lang="es-MX" sz="800" dirty="0">
                <a:solidFill>
                  <a:schemeClr val="dk1"/>
                </a:solidFill>
              </a:rPr>
              <a:t>Lic. Edgar Israel Orozco Montes</a:t>
            </a:r>
          </a:p>
        </p:txBody>
      </p:sp>
      <p:sp>
        <p:nvSpPr>
          <p:cNvPr id="15" name="Google Shape;56;p13">
            <a:extLst>
              <a:ext uri="{FF2B5EF4-FFF2-40B4-BE49-F238E27FC236}">
                <a16:creationId xmlns:a16="http://schemas.microsoft.com/office/drawing/2014/main" id="{70746223-1EB6-4940-9329-A44E9583C4EE}"/>
              </a:ext>
            </a:extLst>
          </p:cNvPr>
          <p:cNvSpPr/>
          <p:nvPr/>
        </p:nvSpPr>
        <p:spPr>
          <a:xfrm>
            <a:off x="3799799" y="1943624"/>
            <a:ext cx="1447800" cy="97756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SERVICIOS JURÍDICOS ASISTENCIALES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Mtro. Cesar Eduardo Trujillo Mendoza</a:t>
            </a:r>
          </a:p>
        </p:txBody>
      </p:sp>
      <p:sp>
        <p:nvSpPr>
          <p:cNvPr id="16" name="Google Shape;56;p13">
            <a:extLst>
              <a:ext uri="{FF2B5EF4-FFF2-40B4-BE49-F238E27FC236}">
                <a16:creationId xmlns:a16="http://schemas.microsoft.com/office/drawing/2014/main" id="{45259B16-247E-4845-9260-74D96B5B4546}"/>
              </a:ext>
            </a:extLst>
          </p:cNvPr>
          <p:cNvSpPr/>
          <p:nvPr/>
        </p:nvSpPr>
        <p:spPr>
          <a:xfrm>
            <a:off x="5603046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DIRECCIÓN ADMINISTRATIVA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Mariana Carreón Gutiérrez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17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7271826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DIRECCION DE VISITADURÍA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Jorge Padilla Fuerte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</p:txBody>
      </p:sp>
      <p:sp>
        <p:nvSpPr>
          <p:cNvPr id="24" name="Google Shape;56;p13">
            <a:extLst>
              <a:ext uri="{FF2B5EF4-FFF2-40B4-BE49-F238E27FC236}">
                <a16:creationId xmlns:a16="http://schemas.microsoft.com/office/drawing/2014/main" id="{9EE0BF44-B9BB-4CE0-8B76-5F9AF42DDFC4}"/>
              </a:ext>
            </a:extLst>
          </p:cNvPr>
          <p:cNvSpPr/>
          <p:nvPr/>
        </p:nvSpPr>
        <p:spPr>
          <a:xfrm>
            <a:off x="10312207" y="1898225"/>
            <a:ext cx="1447800" cy="8237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COORDINACIÓN REGIONAL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 JEFATURAS REGIONALES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Jorge Luis Vizcarra Mayorga</a:t>
            </a:r>
          </a:p>
        </p:txBody>
      </p:sp>
      <p:sp>
        <p:nvSpPr>
          <p:cNvPr id="40" name="Google Shape;56;p13">
            <a:extLst>
              <a:ext uri="{FF2B5EF4-FFF2-40B4-BE49-F238E27FC236}">
                <a16:creationId xmlns:a16="http://schemas.microsoft.com/office/drawing/2014/main" id="{EE14E94D-90EA-45A7-80D6-4EB837CEB8A9}"/>
              </a:ext>
            </a:extLst>
          </p:cNvPr>
          <p:cNvSpPr/>
          <p:nvPr/>
        </p:nvSpPr>
        <p:spPr>
          <a:xfrm>
            <a:off x="256182" y="2775286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PENAL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Paulo Cesar Barreto Gómez</a:t>
            </a:r>
          </a:p>
        </p:txBody>
      </p:sp>
      <p:sp>
        <p:nvSpPr>
          <p:cNvPr id="41" name="Google Shape;56;p13">
            <a:extLst>
              <a:ext uri="{FF2B5EF4-FFF2-40B4-BE49-F238E27FC236}">
                <a16:creationId xmlns:a16="http://schemas.microsoft.com/office/drawing/2014/main" id="{4787A25C-021D-4924-8D4E-4B832CA6FE53}"/>
              </a:ext>
            </a:extLst>
          </p:cNvPr>
          <p:cNvSpPr/>
          <p:nvPr/>
        </p:nvSpPr>
        <p:spPr>
          <a:xfrm>
            <a:off x="256182" y="360778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Ma. Del Rosario Castellanos Contreras</a:t>
            </a:r>
          </a:p>
        </p:txBody>
      </p:sp>
      <p:sp>
        <p:nvSpPr>
          <p:cNvPr id="42" name="Google Shape;56;p13">
            <a:extLst>
              <a:ext uri="{FF2B5EF4-FFF2-40B4-BE49-F238E27FC236}">
                <a16:creationId xmlns:a16="http://schemas.microsoft.com/office/drawing/2014/main" id="{E7C84233-0F07-4776-8DF5-E77691ADE187}"/>
              </a:ext>
            </a:extLst>
          </p:cNvPr>
          <p:cNvSpPr/>
          <p:nvPr/>
        </p:nvSpPr>
        <p:spPr>
          <a:xfrm>
            <a:off x="256181" y="4415355"/>
            <a:ext cx="1447800" cy="7011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SEGUNDA INSTANCIA Y AMPARO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Aldo Augusto Cuarenta Ballesteros</a:t>
            </a:r>
          </a:p>
        </p:txBody>
      </p:sp>
      <p:sp>
        <p:nvSpPr>
          <p:cNvPr id="43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6181" y="5200295"/>
            <a:ext cx="1447800" cy="701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DEFENSA DE ADOLECENTES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Claudia Leticia Medina Gómez</a:t>
            </a:r>
            <a:endParaRPr lang="es-MX" sz="900" dirty="0">
              <a:solidFill>
                <a:schemeClr val="dk1"/>
              </a:solidFill>
            </a:endParaRP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6D53E3B6-5F44-4B68-BF22-9594B9B6C4E7}"/>
              </a:ext>
            </a:extLst>
          </p:cNvPr>
          <p:cNvCxnSpPr>
            <a:stCxn id="13" idx="1"/>
            <a:endCxn id="40" idx="1"/>
          </p:cNvCxnSpPr>
          <p:nvPr/>
        </p:nvCxnSpPr>
        <p:spPr>
          <a:xfrm rot="10800000" flipV="1">
            <a:off x="256182" y="2310104"/>
            <a:ext cx="12700" cy="83348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C65B6E2E-D1C1-475C-B933-0FABFED5230E}"/>
              </a:ext>
            </a:extLst>
          </p:cNvPr>
          <p:cNvCxnSpPr>
            <a:stCxn id="13" idx="1"/>
            <a:endCxn id="41" idx="1"/>
          </p:cNvCxnSpPr>
          <p:nvPr/>
        </p:nvCxnSpPr>
        <p:spPr>
          <a:xfrm rot="10800000" flipV="1">
            <a:off x="256182" y="2310104"/>
            <a:ext cx="12700" cy="166598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200BA19F-6786-4D22-89FC-B02C77187139}"/>
              </a:ext>
            </a:extLst>
          </p:cNvPr>
          <p:cNvCxnSpPr>
            <a:cxnSpLocks/>
            <a:stCxn id="13" idx="1"/>
            <a:endCxn id="42" idx="1"/>
          </p:cNvCxnSpPr>
          <p:nvPr/>
        </p:nvCxnSpPr>
        <p:spPr>
          <a:xfrm rot="10800000" flipV="1">
            <a:off x="256182" y="2310104"/>
            <a:ext cx="1" cy="2455810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C3F00A9D-F433-45D4-9F86-1E05BF9AA129}"/>
              </a:ext>
            </a:extLst>
          </p:cNvPr>
          <p:cNvCxnSpPr>
            <a:stCxn id="13" idx="1"/>
            <a:endCxn id="43" idx="1"/>
          </p:cNvCxnSpPr>
          <p:nvPr/>
        </p:nvCxnSpPr>
        <p:spPr>
          <a:xfrm rot="10800000" flipV="1">
            <a:off x="256182" y="2310103"/>
            <a:ext cx="1" cy="3241149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56;p13">
            <a:extLst>
              <a:ext uri="{FF2B5EF4-FFF2-40B4-BE49-F238E27FC236}">
                <a16:creationId xmlns:a16="http://schemas.microsoft.com/office/drawing/2014/main" id="{83A1EE5D-BA05-4C67-8C03-9DA8489C918E}"/>
              </a:ext>
            </a:extLst>
          </p:cNvPr>
          <p:cNvSpPr/>
          <p:nvPr/>
        </p:nvSpPr>
        <p:spPr>
          <a:xfrm>
            <a:off x="3812500" y="30467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LABORAL BUROCRÁTICO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Paola González Mercado</a:t>
            </a: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61" name="Google Shape;56;p13">
            <a:extLst>
              <a:ext uri="{FF2B5EF4-FFF2-40B4-BE49-F238E27FC236}">
                <a16:creationId xmlns:a16="http://schemas.microsoft.com/office/drawing/2014/main" id="{79C34660-5056-4DE1-861F-794218632490}"/>
              </a:ext>
            </a:extLst>
          </p:cNvPr>
          <p:cNvSpPr/>
          <p:nvPr/>
        </p:nvSpPr>
        <p:spPr>
          <a:xfrm>
            <a:off x="3799800" y="3930880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TRABAJO SOCIAL </a:t>
            </a:r>
            <a:br>
              <a:rPr lang="es-MX" sz="800" b="1" dirty="0">
                <a:solidFill>
                  <a:schemeClr val="dk1"/>
                </a:solidFill>
              </a:rPr>
            </a:br>
            <a:r>
              <a:rPr lang="es-MX" sz="800" dirty="0">
                <a:solidFill>
                  <a:schemeClr val="dk1"/>
                </a:solidFill>
              </a:rPr>
              <a:t>Lic. Margarita Zermeño Franco</a:t>
            </a:r>
          </a:p>
        </p:txBody>
      </p:sp>
      <p:sp>
        <p:nvSpPr>
          <p:cNvPr id="62" name="Google Shape;56;p13">
            <a:extLst>
              <a:ext uri="{FF2B5EF4-FFF2-40B4-BE49-F238E27FC236}">
                <a16:creationId xmlns:a16="http://schemas.microsoft.com/office/drawing/2014/main" id="{1A6121AB-2B95-4A03-859C-4EB00DB8DFE7}"/>
              </a:ext>
            </a:extLst>
          </p:cNvPr>
          <p:cNvSpPr/>
          <p:nvPr/>
        </p:nvSpPr>
        <p:spPr>
          <a:xfrm>
            <a:off x="3799800" y="4815056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CIVIL Y MERCANTIL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Juan Alberto Saldaña Amador</a:t>
            </a:r>
          </a:p>
        </p:txBody>
      </p:sp>
      <p:sp>
        <p:nvSpPr>
          <p:cNvPr id="63" name="Google Shape;56;p13">
            <a:extLst>
              <a:ext uri="{FF2B5EF4-FFF2-40B4-BE49-F238E27FC236}">
                <a16:creationId xmlns:a16="http://schemas.microsoft.com/office/drawing/2014/main" id="{46DC86BD-2EF4-4B16-8056-204DF7F76000}"/>
              </a:ext>
            </a:extLst>
          </p:cNvPr>
          <p:cNvSpPr/>
          <p:nvPr/>
        </p:nvSpPr>
        <p:spPr>
          <a:xfrm>
            <a:off x="3799800" y="5699232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CONCILIACIÓN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Antonio Sandoval Andrade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97B9B9BF-5D3A-432E-B3BC-A1607F8FF611}"/>
              </a:ext>
            </a:extLst>
          </p:cNvPr>
          <p:cNvCxnSpPr>
            <a:cxnSpLocks/>
            <a:stCxn id="15" idx="1"/>
            <a:endCxn id="60" idx="1"/>
          </p:cNvCxnSpPr>
          <p:nvPr/>
        </p:nvCxnSpPr>
        <p:spPr>
          <a:xfrm rot="10800000" flipH="1" flipV="1">
            <a:off x="3799798" y="2432406"/>
            <a:ext cx="12701" cy="982598"/>
          </a:xfrm>
          <a:prstGeom prst="bentConnector3">
            <a:avLst>
              <a:gd name="adj1" fmla="val -17998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EC1DC7F6-AA49-4E4E-9419-A43FA41F5612}"/>
              </a:ext>
            </a:extLst>
          </p:cNvPr>
          <p:cNvCxnSpPr>
            <a:cxnSpLocks/>
            <a:stCxn id="15" idx="1"/>
            <a:endCxn id="61" idx="1"/>
          </p:cNvCxnSpPr>
          <p:nvPr/>
        </p:nvCxnSpPr>
        <p:spPr>
          <a:xfrm rot="10800000" flipH="1" flipV="1">
            <a:off x="3799798" y="2432406"/>
            <a:ext cx="1" cy="1866774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ACBA9F46-B698-4EAD-8F45-0EEB5F4EDCE3}"/>
              </a:ext>
            </a:extLst>
          </p:cNvPr>
          <p:cNvCxnSpPr>
            <a:cxnSpLocks/>
            <a:stCxn id="15" idx="1"/>
            <a:endCxn id="62" idx="1"/>
          </p:cNvCxnSpPr>
          <p:nvPr/>
        </p:nvCxnSpPr>
        <p:spPr>
          <a:xfrm rot="10800000" flipH="1" flipV="1">
            <a:off x="3799798" y="2432406"/>
            <a:ext cx="1" cy="2750950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F6F7C1E6-FFE2-4F8C-8D9B-32A6162F12D4}"/>
              </a:ext>
            </a:extLst>
          </p:cNvPr>
          <p:cNvCxnSpPr>
            <a:cxnSpLocks/>
            <a:stCxn id="15" idx="1"/>
            <a:endCxn id="63" idx="1"/>
          </p:cNvCxnSpPr>
          <p:nvPr/>
        </p:nvCxnSpPr>
        <p:spPr>
          <a:xfrm rot="10800000" flipH="1" flipV="1">
            <a:off x="3799798" y="2432406"/>
            <a:ext cx="1" cy="3635126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Google Shape;56;p13">
            <a:extLst>
              <a:ext uri="{FF2B5EF4-FFF2-40B4-BE49-F238E27FC236}">
                <a16:creationId xmlns:a16="http://schemas.microsoft.com/office/drawing/2014/main" id="{8E3B4FC7-AEE6-47A9-A43A-9A0BFB1C25EA}"/>
              </a:ext>
            </a:extLst>
          </p:cNvPr>
          <p:cNvSpPr/>
          <p:nvPr/>
        </p:nvSpPr>
        <p:spPr>
          <a:xfrm>
            <a:off x="2025830" y="2796766"/>
            <a:ext cx="1443925" cy="90655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REPRESENTACIÓN SOCIAL EN MATERIA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Gabriela Nathal de la Rosa</a:t>
            </a:r>
          </a:p>
        </p:txBody>
      </p:sp>
      <p:sp>
        <p:nvSpPr>
          <p:cNvPr id="81" name="Google Shape;56;p13">
            <a:extLst>
              <a:ext uri="{FF2B5EF4-FFF2-40B4-BE49-F238E27FC236}">
                <a16:creationId xmlns:a16="http://schemas.microsoft.com/office/drawing/2014/main" id="{1CB44B89-3580-406D-B059-A21F41BF9880}"/>
              </a:ext>
            </a:extLst>
          </p:cNvPr>
          <p:cNvSpPr/>
          <p:nvPr/>
        </p:nvSpPr>
        <p:spPr bwMode="gray">
          <a:xfrm>
            <a:off x="2027988" y="3930880"/>
            <a:ext cx="1447800" cy="736600"/>
          </a:xfrm>
          <a:prstGeom prst="rect">
            <a:avLst/>
          </a:prstGeom>
          <a:pattFill prst="wdUpDiag">
            <a:fgClr>
              <a:srgbClr val="CEE4C6"/>
            </a:fgClr>
            <a:bgClr>
              <a:srgbClr val="D9EAD3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CIVIL, MERCANTIL Y SEGUNDA INSTANCIA </a:t>
            </a:r>
            <a:r>
              <a:rPr lang="es-MX" sz="800" dirty="0">
                <a:solidFill>
                  <a:schemeClr val="dk1"/>
                </a:solidFill>
              </a:rPr>
              <a:t>Lic. José Luis Méndez Rodríguez</a:t>
            </a:r>
          </a:p>
        </p:txBody>
      </p: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AB6FE30C-8105-40E3-B9C2-53874ED84CF1}"/>
              </a:ext>
            </a:extLst>
          </p:cNvPr>
          <p:cNvCxnSpPr>
            <a:cxnSpLocks/>
            <a:stCxn id="14" idx="1"/>
            <a:endCxn id="80" idx="1"/>
          </p:cNvCxnSpPr>
          <p:nvPr/>
        </p:nvCxnSpPr>
        <p:spPr>
          <a:xfrm rot="10800000" flipV="1">
            <a:off x="2025831" y="2310103"/>
            <a:ext cx="24507" cy="939939"/>
          </a:xfrm>
          <a:prstGeom prst="bentConnector3">
            <a:avLst>
              <a:gd name="adj1" fmla="val 10327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4" idx="1"/>
            <a:endCxn id="81" idx="1"/>
          </p:cNvCxnSpPr>
          <p:nvPr/>
        </p:nvCxnSpPr>
        <p:spPr>
          <a:xfrm rot="10800000" flipV="1">
            <a:off x="2027989" y="2310104"/>
            <a:ext cx="22349" cy="1989076"/>
          </a:xfrm>
          <a:prstGeom prst="bentConnector3">
            <a:avLst>
              <a:gd name="adj1" fmla="val 11228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5621929" y="2800918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RECURSOS HUMANOS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Mónica Liliane Basurto Magaña</a:t>
            </a:r>
          </a:p>
        </p:txBody>
      </p:sp>
      <p:sp>
        <p:nvSpPr>
          <p:cNvPr id="93" name="Google Shape;56;p13">
            <a:extLst>
              <a:ext uri="{FF2B5EF4-FFF2-40B4-BE49-F238E27FC236}">
                <a16:creationId xmlns:a16="http://schemas.microsoft.com/office/drawing/2014/main" id="{1207E5C0-3240-4BA2-A64E-92C1057F4407}"/>
              </a:ext>
            </a:extLst>
          </p:cNvPr>
          <p:cNvSpPr/>
          <p:nvPr/>
        </p:nvSpPr>
        <p:spPr>
          <a:xfrm>
            <a:off x="5603046" y="3642881"/>
            <a:ext cx="1447800" cy="136849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RECURSOS FINANCIEROS, RECURSOS MATERIALES Y SERVICIOS GENERALES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Nicolas Lemus Rodríguez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9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49756" y="513323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NFORMÁTICA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Ing. Carlos Álvarez Arredondo</a:t>
            </a: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43DDAEC0-2036-4DAB-B0F6-02536C263E3D}"/>
              </a:ext>
            </a:extLst>
          </p:cNvPr>
          <p:cNvCxnSpPr>
            <a:stCxn id="16" idx="1"/>
            <a:endCxn id="92" idx="1"/>
          </p:cNvCxnSpPr>
          <p:nvPr/>
        </p:nvCxnSpPr>
        <p:spPr>
          <a:xfrm rot="10800000" flipH="1" flipV="1">
            <a:off x="5603045" y="2310104"/>
            <a:ext cx="18883" cy="859114"/>
          </a:xfrm>
          <a:prstGeom prst="bentConnector3">
            <a:avLst>
              <a:gd name="adj1" fmla="val -12106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F8AD4935-B5D0-493F-999C-BC16ADC98746}"/>
              </a:ext>
            </a:extLst>
          </p:cNvPr>
          <p:cNvCxnSpPr>
            <a:cxnSpLocks/>
            <a:stCxn id="16" idx="1"/>
            <a:endCxn id="93" idx="1"/>
          </p:cNvCxnSpPr>
          <p:nvPr/>
        </p:nvCxnSpPr>
        <p:spPr>
          <a:xfrm rot="10800000" flipV="1">
            <a:off x="5603046" y="2310104"/>
            <a:ext cx="12700" cy="2017024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FF91BBDA-B645-469F-BE7E-E0C94BC164B2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5612571" y="2310104"/>
            <a:ext cx="46710" cy="3191430"/>
          </a:xfrm>
          <a:prstGeom prst="bentConnector3">
            <a:avLst>
              <a:gd name="adj1" fmla="val -48940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09392" y="6045201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MEJORA CONTINUA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Sara Dafne Paredes Cerda</a:t>
            </a:r>
          </a:p>
        </p:txBody>
      </p:sp>
      <p:cxnSp>
        <p:nvCxnSpPr>
          <p:cNvPr id="66" name="Conector: angular 17">
            <a:extLst>
              <a:ext uri="{FF2B5EF4-FFF2-40B4-BE49-F238E27FC236}">
                <a16:creationId xmlns:a16="http://schemas.microsoft.com/office/drawing/2014/main" id="{FF91BBDA-B645-469F-BE7E-E0C94BC164B2}"/>
              </a:ext>
            </a:extLst>
          </p:cNvPr>
          <p:cNvCxnSpPr/>
          <p:nvPr/>
        </p:nvCxnSpPr>
        <p:spPr>
          <a:xfrm rot="10800000" flipV="1">
            <a:off x="5603043" y="3171694"/>
            <a:ext cx="12700" cy="310185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8816653" y="1922723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DIRECCION DE CONTRALORÍA</a:t>
            </a:r>
            <a:endParaRPr lang="es-MX" sz="800" b="1" dirty="0"/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Karina Aldrete Montes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76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7288461" y="2921188"/>
            <a:ext cx="1447800" cy="11813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ATENCIÓN A CARCELES Y ORGANISMOS DE ASISTENCIA SOCIAL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Margarita Castorena Frías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EB67F55-F215-4E74-8B54-4AC3CC483D6F}"/>
              </a:ext>
            </a:extLst>
          </p:cNvPr>
          <p:cNvCxnSpPr>
            <a:cxnSpLocks/>
          </p:cNvCxnSpPr>
          <p:nvPr/>
        </p:nvCxnSpPr>
        <p:spPr>
          <a:xfrm flipV="1">
            <a:off x="8267700" y="533081"/>
            <a:ext cx="2420356" cy="265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51F8028B-47A4-4C63-8CEE-BAA27600144F}"/>
              </a:ext>
            </a:extLst>
          </p:cNvPr>
          <p:cNvCxnSpPr>
            <a:cxnSpLocks/>
          </p:cNvCxnSpPr>
          <p:nvPr/>
        </p:nvCxnSpPr>
        <p:spPr>
          <a:xfrm>
            <a:off x="6156628" y="1378986"/>
            <a:ext cx="4794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ACA1063C-56C4-458B-AC91-30E3AA0165D9}"/>
              </a:ext>
            </a:extLst>
          </p:cNvPr>
          <p:cNvCxnSpPr>
            <a:cxnSpLocks/>
          </p:cNvCxnSpPr>
          <p:nvPr/>
        </p:nvCxnSpPr>
        <p:spPr>
          <a:xfrm>
            <a:off x="9477878" y="1391254"/>
            <a:ext cx="0" cy="504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upo 134">
            <a:extLst>
              <a:ext uri="{FF2B5EF4-FFF2-40B4-BE49-F238E27FC236}">
                <a16:creationId xmlns:a16="http://schemas.microsoft.com/office/drawing/2014/main" id="{CDBE5C6C-0FAA-426C-96EF-EB09A456644D}"/>
              </a:ext>
            </a:extLst>
          </p:cNvPr>
          <p:cNvGrpSpPr/>
          <p:nvPr/>
        </p:nvGrpSpPr>
        <p:grpSpPr>
          <a:xfrm>
            <a:off x="1000138" y="771179"/>
            <a:ext cx="9950514" cy="1192504"/>
            <a:chOff x="980082" y="771180"/>
            <a:chExt cx="9950514" cy="1192504"/>
          </a:xfrm>
        </p:grpSpPr>
        <p:cxnSp>
          <p:nvCxnSpPr>
            <p:cNvPr id="28" name="Conector: angular 27">
              <a:extLst>
                <a:ext uri="{FF2B5EF4-FFF2-40B4-BE49-F238E27FC236}">
                  <a16:creationId xmlns:a16="http://schemas.microsoft.com/office/drawing/2014/main" id="{135588B0-5284-4666-981D-29E6485DEC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61726" y="-278210"/>
              <a:ext cx="1192504" cy="329128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0EDE2571-2F25-49D8-8191-877EF6C65ED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485171" y="440774"/>
              <a:ext cx="1129004" cy="1892106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: angular 25">
              <a:extLst>
                <a:ext uri="{FF2B5EF4-FFF2-40B4-BE49-F238E27FC236}">
                  <a16:creationId xmlns:a16="http://schemas.microsoft.com/office/drawing/2014/main" id="{4ECC0542-8305-4ABB-BE30-10D0F074944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77349" y="-1184467"/>
              <a:ext cx="1129004" cy="512353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: angular 29">
              <a:extLst>
                <a:ext uri="{FF2B5EF4-FFF2-40B4-BE49-F238E27FC236}">
                  <a16:creationId xmlns:a16="http://schemas.microsoft.com/office/drawing/2014/main" id="{61EFA1C2-4950-4EC9-97D6-9DCF16B7887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48248" y="588252"/>
              <a:ext cx="1130824" cy="1579921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: angular 31">
              <a:extLst>
                <a:ext uri="{FF2B5EF4-FFF2-40B4-BE49-F238E27FC236}">
                  <a16:creationId xmlns:a16="http://schemas.microsoft.com/office/drawing/2014/main" id="{E7EFDBD0-5294-4566-AD91-0D900279A5C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649608" y="1257185"/>
              <a:ext cx="1129004" cy="223326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8824E2B4-9D36-4A64-8CB7-DE3C61E18BAA}"/>
                </a:ext>
              </a:extLst>
            </p:cNvPr>
            <p:cNvCxnSpPr>
              <a:cxnSpLocks/>
            </p:cNvCxnSpPr>
            <p:nvPr/>
          </p:nvCxnSpPr>
          <p:spPr>
            <a:xfrm>
              <a:off x="10930596" y="1394226"/>
              <a:ext cx="0" cy="504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292543EC-9C93-453E-A37A-D15E34B6397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7995726" y="2678404"/>
            <a:ext cx="0" cy="216000"/>
          </a:xfrm>
          <a:prstGeom prst="line">
            <a:avLst/>
          </a:prstGeom>
          <a:ln w="15875">
            <a:solidFill>
              <a:schemeClr val="dk1">
                <a:shade val="95000"/>
                <a:satMod val="105000"/>
                <a:alpha val="9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Google Shape;56;p13">
            <a:extLst>
              <a:ext uri="{FF2B5EF4-FFF2-40B4-BE49-F238E27FC236}">
                <a16:creationId xmlns:a16="http://schemas.microsoft.com/office/drawing/2014/main" id="{38D71C04-C8F6-4FCA-A991-9206F26801AE}"/>
              </a:ext>
            </a:extLst>
          </p:cNvPr>
          <p:cNvSpPr/>
          <p:nvPr/>
        </p:nvSpPr>
        <p:spPr>
          <a:xfrm>
            <a:off x="1036667" y="756559"/>
            <a:ext cx="2261806" cy="52980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COORDINACIÓN JURÍDICA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pt-BR" sz="800" dirty="0"/>
              <a:t>Lic. Luz pilar Gonzalez Mercado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</p:cNvCxnSpPr>
          <p:nvPr/>
        </p:nvCxnSpPr>
        <p:spPr>
          <a:xfrm flipV="1">
            <a:off x="3254323" y="1045246"/>
            <a:ext cx="2841677" cy="16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298B2B4-D51B-4FF2-90EF-1D3A05AC8B87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1760007" y="2310103"/>
            <a:ext cx="30245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C741B924-DA91-4B30-BA9D-58AF77EFCC36}"/>
              </a:ext>
            </a:extLst>
          </p:cNvPr>
          <p:cNvCxnSpPr>
            <a:cxnSpLocks/>
          </p:cNvCxnSpPr>
          <p:nvPr/>
        </p:nvCxnSpPr>
        <p:spPr>
          <a:xfrm flipV="1">
            <a:off x="12044565" y="2316424"/>
            <a:ext cx="17895" cy="44158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E1AFA3BA-8BD6-4CBF-8453-545F8F881E0E}"/>
              </a:ext>
            </a:extLst>
          </p:cNvPr>
          <p:cNvCxnSpPr>
            <a:cxnSpLocks/>
          </p:cNvCxnSpPr>
          <p:nvPr/>
        </p:nvCxnSpPr>
        <p:spPr>
          <a:xfrm>
            <a:off x="11950321" y="3351133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BC429AFA-FF31-4EEB-A3A9-7389EE46E8D3}"/>
              </a:ext>
            </a:extLst>
          </p:cNvPr>
          <p:cNvCxnSpPr>
            <a:cxnSpLocks/>
          </p:cNvCxnSpPr>
          <p:nvPr/>
        </p:nvCxnSpPr>
        <p:spPr>
          <a:xfrm>
            <a:off x="11950321" y="3829627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61E8E6EE-66EC-44BD-B3D7-4BF59BBF7E72}"/>
              </a:ext>
            </a:extLst>
          </p:cNvPr>
          <p:cNvCxnSpPr>
            <a:cxnSpLocks/>
          </p:cNvCxnSpPr>
          <p:nvPr/>
        </p:nvCxnSpPr>
        <p:spPr>
          <a:xfrm>
            <a:off x="11950321" y="4274971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B13F4CF7-2A8F-4726-8B15-8115CF41F618}"/>
              </a:ext>
            </a:extLst>
          </p:cNvPr>
          <p:cNvCxnSpPr>
            <a:cxnSpLocks/>
          </p:cNvCxnSpPr>
          <p:nvPr/>
        </p:nvCxnSpPr>
        <p:spPr>
          <a:xfrm>
            <a:off x="11950321" y="4749049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E9BE0492-1173-45E7-9F57-11975EE42A95}"/>
              </a:ext>
            </a:extLst>
          </p:cNvPr>
          <p:cNvCxnSpPr>
            <a:cxnSpLocks/>
          </p:cNvCxnSpPr>
          <p:nvPr/>
        </p:nvCxnSpPr>
        <p:spPr>
          <a:xfrm>
            <a:off x="11950321" y="5183355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F6B4A888-E3B6-4FE6-B72B-5BF55A5F64EA}"/>
              </a:ext>
            </a:extLst>
          </p:cNvPr>
          <p:cNvCxnSpPr>
            <a:cxnSpLocks/>
          </p:cNvCxnSpPr>
          <p:nvPr/>
        </p:nvCxnSpPr>
        <p:spPr>
          <a:xfrm>
            <a:off x="11975581" y="5661025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4BCB3FFF-5B77-447F-8A22-F8CBABB1B230}"/>
              </a:ext>
            </a:extLst>
          </p:cNvPr>
          <p:cNvCxnSpPr>
            <a:cxnSpLocks/>
          </p:cNvCxnSpPr>
          <p:nvPr/>
        </p:nvCxnSpPr>
        <p:spPr>
          <a:xfrm>
            <a:off x="11975581" y="6127750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6181" y="6030339"/>
            <a:ext cx="1447800" cy="701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COORDINACION DE FISCALIA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Sergio Alejandro García Gómez</a:t>
            </a:r>
          </a:p>
        </p:txBody>
      </p: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BE58AA9D-500E-4568-B549-09939C156F3B}"/>
              </a:ext>
            </a:extLst>
          </p:cNvPr>
          <p:cNvGrpSpPr/>
          <p:nvPr/>
        </p:nvGrpSpPr>
        <p:grpSpPr>
          <a:xfrm>
            <a:off x="9080127" y="3280323"/>
            <a:ext cx="2819399" cy="3148348"/>
            <a:chOff x="8407400" y="2351995"/>
            <a:chExt cx="2819399" cy="4393223"/>
          </a:xfrm>
        </p:grpSpPr>
        <p:sp>
          <p:nvSpPr>
            <p:cNvPr id="111" name="Google Shape;56;p13">
              <a:extLst>
                <a:ext uri="{FF2B5EF4-FFF2-40B4-BE49-F238E27FC236}">
                  <a16:creationId xmlns:a16="http://schemas.microsoft.com/office/drawing/2014/main" id="{4A3471E5-0CA5-4D64-B40A-7ADABC1BE86A}"/>
                </a:ext>
              </a:extLst>
            </p:cNvPr>
            <p:cNvSpPr/>
            <p:nvPr/>
          </p:nvSpPr>
          <p:spPr>
            <a:xfrm>
              <a:off x="8407400" y="2351995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TEPATITLAN DE MORELOS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AGUSTIN BASILIO GUERRERO</a:t>
              </a:r>
            </a:p>
          </p:txBody>
        </p:sp>
        <p:sp>
          <p:nvSpPr>
            <p:cNvPr id="120" name="Google Shape;56;p13">
              <a:extLst>
                <a:ext uri="{FF2B5EF4-FFF2-40B4-BE49-F238E27FC236}">
                  <a16:creationId xmlns:a16="http://schemas.microsoft.com/office/drawing/2014/main" id="{07C634F7-DE43-469B-9A11-49BF3809A150}"/>
                </a:ext>
              </a:extLst>
            </p:cNvPr>
            <p:cNvSpPr/>
            <p:nvPr/>
          </p:nvSpPr>
          <p:spPr>
            <a:xfrm>
              <a:off x="8407400" y="292387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COLOTLAN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JUAN MANUEL MURILLO VEGA</a:t>
              </a:r>
            </a:p>
          </p:txBody>
        </p:sp>
        <p:sp>
          <p:nvSpPr>
            <p:cNvPr id="121" name="Google Shape;56;p13">
              <a:extLst>
                <a:ext uri="{FF2B5EF4-FFF2-40B4-BE49-F238E27FC236}">
                  <a16:creationId xmlns:a16="http://schemas.microsoft.com/office/drawing/2014/main" id="{23770CDB-B926-4D13-94E3-9BB32E074C9D}"/>
                </a:ext>
              </a:extLst>
            </p:cNvPr>
            <p:cNvSpPr/>
            <p:nvPr/>
          </p:nvSpPr>
          <p:spPr>
            <a:xfrm>
              <a:off x="8407400" y="348480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LAGOS DE MORENO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GERARDO CEDILLO FACIO</a:t>
              </a:r>
              <a:endParaRPr lang="es-MX" sz="750" b="1" dirty="0">
                <a:solidFill>
                  <a:schemeClr val="dk1"/>
                </a:solidFill>
              </a:endParaRPr>
            </a:p>
          </p:txBody>
        </p:sp>
        <p:sp>
          <p:nvSpPr>
            <p:cNvPr id="122" name="Google Shape;56;p13">
              <a:extLst>
                <a:ext uri="{FF2B5EF4-FFF2-40B4-BE49-F238E27FC236}">
                  <a16:creationId xmlns:a16="http://schemas.microsoft.com/office/drawing/2014/main" id="{7D79AFA4-BD61-4F1D-9A90-F6A2D53B904A}"/>
                </a:ext>
              </a:extLst>
            </p:cNvPr>
            <p:cNvSpPr/>
            <p:nvPr/>
          </p:nvSpPr>
          <p:spPr>
            <a:xfrm>
              <a:off x="8407400" y="4045741"/>
              <a:ext cx="2819399" cy="455733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AMECA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ALBERTO ESPINOSA SAUZA</a:t>
              </a:r>
            </a:p>
          </p:txBody>
        </p:sp>
        <p:sp>
          <p:nvSpPr>
            <p:cNvPr id="123" name="Google Shape;56;p13">
              <a:extLst>
                <a:ext uri="{FF2B5EF4-FFF2-40B4-BE49-F238E27FC236}">
                  <a16:creationId xmlns:a16="http://schemas.microsoft.com/office/drawing/2014/main" id="{1C15E779-CF87-40BC-B807-46CF7171343F}"/>
                </a:ext>
              </a:extLst>
            </p:cNvPr>
            <p:cNvSpPr/>
            <p:nvPr/>
          </p:nvSpPr>
          <p:spPr>
            <a:xfrm>
              <a:off x="8407400" y="4606678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CIUDAD GUZMAN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JUAN PABLO MENDEZ SANTOS</a:t>
              </a:r>
            </a:p>
          </p:txBody>
        </p:sp>
        <p:sp>
          <p:nvSpPr>
            <p:cNvPr id="124" name="Google Shape;56;p13">
              <a:extLst>
                <a:ext uri="{FF2B5EF4-FFF2-40B4-BE49-F238E27FC236}">
                  <a16:creationId xmlns:a16="http://schemas.microsoft.com/office/drawing/2014/main" id="{C7EC4183-6242-43A3-B963-F9F6668C9C02}"/>
                </a:ext>
              </a:extLst>
            </p:cNvPr>
            <p:cNvSpPr/>
            <p:nvPr/>
          </p:nvSpPr>
          <p:spPr>
            <a:xfrm>
              <a:off x="8407400" y="5167614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TLAJOMULCO DE ZUÑIGA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</a:t>
              </a:r>
              <a:r>
                <a:rPr lang="es-MX" sz="750">
                  <a:solidFill>
                    <a:schemeClr val="dk1"/>
                  </a:solidFill>
                </a:rPr>
                <a:t>ROCIO ELIZABETH PARRA SANDOVAL</a:t>
              </a:r>
              <a:endParaRPr lang="es-MX" sz="750" dirty="0">
                <a:solidFill>
                  <a:schemeClr val="dk1"/>
                </a:solidFill>
              </a:endParaRPr>
            </a:p>
          </p:txBody>
        </p:sp>
        <p:sp>
          <p:nvSpPr>
            <p:cNvPr id="125" name="Google Shape;56;p13">
              <a:extLst>
                <a:ext uri="{FF2B5EF4-FFF2-40B4-BE49-F238E27FC236}">
                  <a16:creationId xmlns:a16="http://schemas.microsoft.com/office/drawing/2014/main" id="{3F54AE60-179B-4E03-B9AC-F9B986EFFF3C}"/>
                </a:ext>
              </a:extLst>
            </p:cNvPr>
            <p:cNvSpPr/>
            <p:nvPr/>
          </p:nvSpPr>
          <p:spPr>
            <a:xfrm>
              <a:off x="8407400" y="572855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PUERTO VALLARTA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JORGE RICARDO MENDEZ BOLAÑOS</a:t>
              </a:r>
            </a:p>
          </p:txBody>
        </p:sp>
        <p:sp>
          <p:nvSpPr>
            <p:cNvPr id="126" name="Google Shape;56;p13">
              <a:extLst>
                <a:ext uri="{FF2B5EF4-FFF2-40B4-BE49-F238E27FC236}">
                  <a16:creationId xmlns:a16="http://schemas.microsoft.com/office/drawing/2014/main" id="{36130A17-4E38-48ED-8E6C-E89632D60801}"/>
                </a:ext>
              </a:extLst>
            </p:cNvPr>
            <p:cNvSpPr/>
            <p:nvPr/>
          </p:nvSpPr>
          <p:spPr>
            <a:xfrm>
              <a:off x="8407400" y="628948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OCOTLAN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SALVADOR JIMENEZ BARBA</a:t>
              </a:r>
            </a:p>
          </p:txBody>
        </p:sp>
      </p:grpSp>
      <p:sp>
        <p:nvSpPr>
          <p:cNvPr id="128" name="Google Shape;56;p13">
            <a:extLst>
              <a:ext uri="{FF2B5EF4-FFF2-40B4-BE49-F238E27FC236}">
                <a16:creationId xmlns:a16="http://schemas.microsoft.com/office/drawing/2014/main" id="{DBA821D0-C826-451B-A2B0-07CE7E98516D}"/>
              </a:ext>
            </a:extLst>
          </p:cNvPr>
          <p:cNvSpPr/>
          <p:nvPr/>
        </p:nvSpPr>
        <p:spPr>
          <a:xfrm>
            <a:off x="9098022" y="6491328"/>
            <a:ext cx="2819399" cy="290473"/>
          </a:xfrm>
          <a:prstGeom prst="rect">
            <a:avLst/>
          </a:prstGeom>
          <a:pattFill prst="wdUpDiag">
            <a:fgClr>
              <a:srgbClr val="FFF7E1"/>
            </a:fgClr>
            <a:bgClr>
              <a:srgbClr val="FFF2CC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COORDINACION REGIONAL AUTLAN DE NAVARRO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RODOLFO GOMEZ PARTIDA</a:t>
            </a:r>
          </a:p>
        </p:txBody>
      </p: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83D5E1B0-8363-4B9E-8610-24AA4F953427}"/>
              </a:ext>
            </a:extLst>
          </p:cNvPr>
          <p:cNvCxnSpPr>
            <a:cxnSpLocks/>
            <a:endCxn id="128" idx="3"/>
          </p:cNvCxnSpPr>
          <p:nvPr/>
        </p:nvCxnSpPr>
        <p:spPr>
          <a:xfrm flipH="1" flipV="1">
            <a:off x="11917421" y="6636565"/>
            <a:ext cx="138054" cy="79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096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362</Words>
  <Application>Microsoft Office PowerPoint</Application>
  <PresentationFormat>Panorámica</PresentationFormat>
  <Paragraphs>77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Fela Pelayo</dc:creator>
  <cp:lastModifiedBy>JOSUE GUSTAVO RODRIGUEZ SANTOS</cp:lastModifiedBy>
  <cp:revision>104</cp:revision>
  <dcterms:modified xsi:type="dcterms:W3CDTF">2021-10-05T17:41:33Z</dcterms:modified>
</cp:coreProperties>
</file>