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7" d="100"/>
          <a:sy n="87" d="100"/>
        </p:scale>
        <p:origin x="-1032" y="-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800F-87B7-4FBA-BB74-73AE2335C7E7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BD36-C405-4A85-9E2F-DBDA1963B9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8392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800F-87B7-4FBA-BB74-73AE2335C7E7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BD36-C405-4A85-9E2F-DBDA1963B9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896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800F-87B7-4FBA-BB74-73AE2335C7E7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BD36-C405-4A85-9E2F-DBDA1963B9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477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800F-87B7-4FBA-BB74-73AE2335C7E7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BD36-C405-4A85-9E2F-DBDA1963B9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899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800F-87B7-4FBA-BB74-73AE2335C7E7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BD36-C405-4A85-9E2F-DBDA1963B9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7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800F-87B7-4FBA-BB74-73AE2335C7E7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BD36-C405-4A85-9E2F-DBDA1963B9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707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800F-87B7-4FBA-BB74-73AE2335C7E7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BD36-C405-4A85-9E2F-DBDA1963B9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658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800F-87B7-4FBA-BB74-73AE2335C7E7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BD36-C405-4A85-9E2F-DBDA1963B9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570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800F-87B7-4FBA-BB74-73AE2335C7E7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BD36-C405-4A85-9E2F-DBDA1963B9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745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800F-87B7-4FBA-BB74-73AE2335C7E7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BD36-C405-4A85-9E2F-DBDA1963B9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630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800F-87B7-4FBA-BB74-73AE2335C7E7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BD36-C405-4A85-9E2F-DBDA1963B9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848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6800F-87B7-4FBA-BB74-73AE2335C7E7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FBD36-C405-4A85-9E2F-DBDA1963B9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2057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41;p8"/>
          <p:cNvSpPr/>
          <p:nvPr/>
        </p:nvSpPr>
        <p:spPr>
          <a:xfrm>
            <a:off x="5138330" y="-4063"/>
            <a:ext cx="2355850" cy="532130"/>
          </a:xfrm>
          <a:custGeom>
            <a:avLst/>
            <a:gdLst/>
            <a:ahLst/>
            <a:cxnLst/>
            <a:rect l="l" t="t" r="r" b="b"/>
            <a:pathLst>
              <a:path w="2355850" h="532130" extrusionOk="0">
                <a:moveTo>
                  <a:pt x="2355494" y="532002"/>
                </a:moveTo>
                <a:lnTo>
                  <a:pt x="0" y="532002"/>
                </a:lnTo>
                <a:lnTo>
                  <a:pt x="0" y="0"/>
                </a:lnTo>
                <a:lnTo>
                  <a:pt x="2355494" y="0"/>
                </a:lnTo>
                <a:lnTo>
                  <a:pt x="2355494" y="532002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17;p8"/>
          <p:cNvSpPr/>
          <p:nvPr/>
        </p:nvSpPr>
        <p:spPr>
          <a:xfrm>
            <a:off x="5878992" y="1732425"/>
            <a:ext cx="45719" cy="2077349"/>
          </a:xfrm>
          <a:custGeom>
            <a:avLst/>
            <a:gdLst/>
            <a:ahLst/>
            <a:cxnLst/>
            <a:rect l="l" t="t" r="r" b="b"/>
            <a:pathLst>
              <a:path w="120000" h="688340" extrusionOk="0">
                <a:moveTo>
                  <a:pt x="0" y="0"/>
                </a:moveTo>
                <a:lnTo>
                  <a:pt x="0" y="688086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35;p8"/>
          <p:cNvSpPr/>
          <p:nvPr/>
        </p:nvSpPr>
        <p:spPr>
          <a:xfrm>
            <a:off x="11225044" y="3806713"/>
            <a:ext cx="74021" cy="170753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35;p9"/>
          <p:cNvSpPr/>
          <p:nvPr/>
        </p:nvSpPr>
        <p:spPr>
          <a:xfrm>
            <a:off x="8249520" y="1190160"/>
            <a:ext cx="1829400" cy="52865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ABOGADO GENERAL DEL GOBERNADOR </a:t>
            </a: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                                   BERNAL HERNANDEZ DAVID</a:t>
            </a:r>
            <a:endParaRPr lang="en-US"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2" name="Google Shape;235;p9"/>
          <p:cNvSpPr/>
          <p:nvPr/>
        </p:nvSpPr>
        <p:spPr>
          <a:xfrm>
            <a:off x="1356715" y="1156639"/>
            <a:ext cx="1829400" cy="52865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COORDINADOR </a:t>
            </a:r>
            <a:r>
              <a:rPr lang="en-US" sz="700" b="1" kern="0" dirty="0">
                <a:latin typeface="Arial"/>
                <a:cs typeface="Arial"/>
                <a:sym typeface="Arial"/>
              </a:rPr>
              <a:t>GENERAL DE ANALISIS </a:t>
            </a:r>
            <a:r>
              <a:rPr lang="en-US" sz="700" b="1" kern="0" dirty="0" smtClean="0">
                <a:latin typeface="Arial"/>
                <a:cs typeface="Arial"/>
                <a:sym typeface="Arial"/>
              </a:rPr>
              <a:t>ESTRATEGICO                         RIZO DE LA TORRE ABIGAIL</a:t>
            </a:r>
            <a:endParaRPr lang="en-US" sz="700" b="1" kern="0" dirty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endParaRPr sz="700" b="1" kern="0" dirty="0">
              <a:latin typeface="Arial"/>
              <a:cs typeface="Arial"/>
              <a:sym typeface="Arial"/>
            </a:endParaRPr>
          </a:p>
        </p:txBody>
      </p:sp>
      <p:sp>
        <p:nvSpPr>
          <p:cNvPr id="25" name="Google Shape;140;p8"/>
          <p:cNvSpPr/>
          <p:nvPr/>
        </p:nvSpPr>
        <p:spPr>
          <a:xfrm flipV="1">
            <a:off x="867106" y="3506008"/>
            <a:ext cx="10357938" cy="312206"/>
          </a:xfrm>
          <a:custGeom>
            <a:avLst/>
            <a:gdLst/>
            <a:ahLst/>
            <a:cxnLst/>
            <a:rect l="l" t="t" r="r" b="b"/>
            <a:pathLst>
              <a:path w="10211435" h="120000" extrusionOk="0">
                <a:moveTo>
                  <a:pt x="0" y="0"/>
                </a:moveTo>
                <a:lnTo>
                  <a:pt x="10211422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35;p9"/>
          <p:cNvSpPr/>
          <p:nvPr/>
        </p:nvSpPr>
        <p:spPr>
          <a:xfrm>
            <a:off x="64985" y="3976223"/>
            <a:ext cx="1630933" cy="52865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DIRECTOR DE VINCULACION Y GIRAS</a:t>
            </a:r>
            <a:endParaRPr lang="en-US" sz="700" b="1" kern="0" dirty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HERNANDEZ SANTIBAÑEZ FERNANDO  </a:t>
            </a:r>
            <a:endParaRPr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8" name="Google Shape;133;p8"/>
          <p:cNvSpPr/>
          <p:nvPr/>
        </p:nvSpPr>
        <p:spPr>
          <a:xfrm>
            <a:off x="2213448" y="1685290"/>
            <a:ext cx="122163" cy="1532198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235;p9"/>
          <p:cNvSpPr/>
          <p:nvPr/>
        </p:nvSpPr>
        <p:spPr>
          <a:xfrm>
            <a:off x="3409283" y="3986363"/>
            <a:ext cx="1630933" cy="52865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 DIRECTOR DE AYUDANTIA</a:t>
            </a:r>
            <a:endParaRPr lang="en-US" sz="700" b="1" kern="0" dirty="0">
              <a:latin typeface="Arial"/>
              <a:cs typeface="Arial"/>
              <a:sym typeface="Arial"/>
            </a:endParaRPr>
          </a:p>
        </p:txBody>
      </p:sp>
      <p:sp>
        <p:nvSpPr>
          <p:cNvPr id="32" name="Google Shape;235;p9"/>
          <p:cNvSpPr/>
          <p:nvPr/>
        </p:nvSpPr>
        <p:spPr>
          <a:xfrm>
            <a:off x="10270508" y="3992551"/>
            <a:ext cx="1630933" cy="52865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DIRECTOR  GENERAL ADMINISTRATIVO</a:t>
            </a:r>
            <a:endParaRPr lang="en-US" sz="700" b="1" kern="0" dirty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LOZANO LEPE ALEJANDRO </a:t>
            </a:r>
            <a:endParaRPr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3" name="Google Shape;235;p9"/>
          <p:cNvSpPr/>
          <p:nvPr/>
        </p:nvSpPr>
        <p:spPr>
          <a:xfrm>
            <a:off x="8524048" y="3984729"/>
            <a:ext cx="1630933" cy="52865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CAPITAN</a:t>
            </a:r>
            <a:endParaRPr lang="en-US" sz="700" b="1" kern="0" dirty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ACEVES VILLASEÑOR ALEJANDRO </a:t>
            </a:r>
            <a:endParaRPr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4" name="Google Shape;235;p9"/>
          <p:cNvSpPr/>
          <p:nvPr/>
        </p:nvSpPr>
        <p:spPr>
          <a:xfrm>
            <a:off x="6758495" y="4000635"/>
            <a:ext cx="1630933" cy="52865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700" b="1" kern="0" dirty="0" smtClean="0">
                <a:latin typeface="Arial"/>
                <a:cs typeface="Arial"/>
                <a:sym typeface="Arial"/>
              </a:rPr>
              <a:t>DIRECTOR GENERAL DE CASA JALISCO</a:t>
            </a:r>
            <a:endParaRPr lang="en-US" sz="700" b="1" kern="0" dirty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ORENDAIN PARRA MARIA GUADALUPE </a:t>
            </a:r>
            <a:endParaRPr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5" name="Google Shape;235;p9"/>
          <p:cNvSpPr/>
          <p:nvPr/>
        </p:nvSpPr>
        <p:spPr>
          <a:xfrm>
            <a:off x="1727248" y="3976223"/>
            <a:ext cx="1630933" cy="52865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SECRETARIO PARTICULAR ADJUNTO</a:t>
            </a:r>
            <a:endParaRPr lang="en-US" sz="700" b="1" kern="0" dirty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REYNOSO HERNANDEZ MONICA </a:t>
            </a:r>
            <a:endParaRPr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6" name="Google Shape;235;p9"/>
          <p:cNvSpPr/>
          <p:nvPr/>
        </p:nvSpPr>
        <p:spPr>
          <a:xfrm>
            <a:off x="2434841" y="2933983"/>
            <a:ext cx="1630933" cy="52865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DIRECTOR DE ANALISIS Y EVALUACION</a:t>
            </a:r>
          </a:p>
          <a:p>
            <a:pPr algn="ctr">
              <a:buClr>
                <a:srgbClr val="000000"/>
              </a:buClr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VACANTE</a:t>
            </a:r>
            <a:endParaRPr lang="en-US"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7" name="Google Shape;235;p9"/>
          <p:cNvSpPr/>
          <p:nvPr/>
        </p:nvSpPr>
        <p:spPr>
          <a:xfrm>
            <a:off x="2448344" y="2346922"/>
            <a:ext cx="1630933" cy="52865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DIRECTOR DE CONTENIDOS Y MENSAJES  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CASTILLO NAVARRO </a:t>
            </a:r>
            <a:r>
              <a:rPr lang="en-US" sz="700" b="1" kern="0" dirty="0">
                <a:latin typeface="Arial"/>
                <a:cs typeface="Arial"/>
                <a:sym typeface="Arial"/>
              </a:rPr>
              <a:t>B</a:t>
            </a:r>
            <a:r>
              <a:rPr lang="en-US" sz="700" b="1" kern="0" dirty="0" smtClean="0">
                <a:latin typeface="Arial"/>
                <a:cs typeface="Arial"/>
                <a:sym typeface="Arial"/>
              </a:rPr>
              <a:t>ERENICE </a:t>
            </a:r>
            <a:endParaRPr lang="en-US" sz="700" b="1" kern="0" dirty="0">
              <a:latin typeface="Arial"/>
              <a:cs typeface="Arial"/>
              <a:sym typeface="Arial"/>
            </a:endParaRPr>
          </a:p>
        </p:txBody>
      </p:sp>
      <p:sp>
        <p:nvSpPr>
          <p:cNvPr id="38" name="Google Shape;235;p9"/>
          <p:cNvSpPr/>
          <p:nvPr/>
        </p:nvSpPr>
        <p:spPr>
          <a:xfrm>
            <a:off x="2455863" y="1771793"/>
            <a:ext cx="1630933" cy="52976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DIRECTOR DE DISEÑO ESTRATEGICO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VACANTE</a:t>
            </a:r>
            <a:endParaRPr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0" name="Google Shape;129;p8"/>
          <p:cNvSpPr/>
          <p:nvPr/>
        </p:nvSpPr>
        <p:spPr>
          <a:xfrm>
            <a:off x="2229374" y="2056005"/>
            <a:ext cx="222180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129;p8"/>
          <p:cNvSpPr/>
          <p:nvPr/>
        </p:nvSpPr>
        <p:spPr>
          <a:xfrm>
            <a:off x="2224691" y="2600392"/>
            <a:ext cx="222180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129;p8"/>
          <p:cNvSpPr/>
          <p:nvPr/>
        </p:nvSpPr>
        <p:spPr>
          <a:xfrm>
            <a:off x="2207819" y="3197491"/>
            <a:ext cx="222180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135;p8"/>
          <p:cNvSpPr/>
          <p:nvPr/>
        </p:nvSpPr>
        <p:spPr>
          <a:xfrm>
            <a:off x="867106" y="3800758"/>
            <a:ext cx="74021" cy="170753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135;p8"/>
          <p:cNvSpPr/>
          <p:nvPr/>
        </p:nvSpPr>
        <p:spPr>
          <a:xfrm>
            <a:off x="9348725" y="3817726"/>
            <a:ext cx="74021" cy="170753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135;p8"/>
          <p:cNvSpPr/>
          <p:nvPr/>
        </p:nvSpPr>
        <p:spPr>
          <a:xfrm>
            <a:off x="2536744" y="3801373"/>
            <a:ext cx="74021" cy="170753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135;p8"/>
          <p:cNvSpPr/>
          <p:nvPr/>
        </p:nvSpPr>
        <p:spPr>
          <a:xfrm>
            <a:off x="7539316" y="3826990"/>
            <a:ext cx="74021" cy="170753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135;p8"/>
          <p:cNvSpPr/>
          <p:nvPr/>
        </p:nvSpPr>
        <p:spPr>
          <a:xfrm>
            <a:off x="4224750" y="3814398"/>
            <a:ext cx="74021" cy="170753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133;p8"/>
          <p:cNvSpPr/>
          <p:nvPr/>
        </p:nvSpPr>
        <p:spPr>
          <a:xfrm>
            <a:off x="392889" y="4504877"/>
            <a:ext cx="122163" cy="1440627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235;p9"/>
          <p:cNvSpPr/>
          <p:nvPr/>
        </p:nvSpPr>
        <p:spPr>
          <a:xfrm>
            <a:off x="506616" y="4568159"/>
            <a:ext cx="1520972" cy="436523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COORDINADOR DE EVENTOS F</a:t>
            </a:r>
            <a:endParaRPr lang="en-US" sz="700" b="1" kern="0" dirty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DE LEON ORTEGA PALOMA ALEJANDRA </a:t>
            </a:r>
            <a:endParaRPr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1" name="Google Shape;235;p9"/>
          <p:cNvSpPr/>
          <p:nvPr/>
        </p:nvSpPr>
        <p:spPr>
          <a:xfrm>
            <a:off x="506615" y="5126480"/>
            <a:ext cx="1520974" cy="434213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COORDINADOR DE GIRAS</a:t>
            </a:r>
            <a:endParaRPr lang="en-US" sz="700" b="1" kern="0" dirty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ESPINOZA OLMOS EFRAIN CUAUHTEMOC </a:t>
            </a:r>
            <a:endParaRPr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2" name="Google Shape;235;p9"/>
          <p:cNvSpPr/>
          <p:nvPr/>
        </p:nvSpPr>
        <p:spPr>
          <a:xfrm>
            <a:off x="506615" y="5707558"/>
            <a:ext cx="1520974" cy="4447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COORDINADOR DE LOGISTICA</a:t>
            </a:r>
            <a:endParaRPr lang="en-US" sz="700" b="1" kern="0" dirty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GOMEZ BARRAGAN JOSE ABRAHAM </a:t>
            </a:r>
            <a:endParaRPr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3" name="Google Shape;129;p8"/>
          <p:cNvSpPr/>
          <p:nvPr/>
        </p:nvSpPr>
        <p:spPr>
          <a:xfrm>
            <a:off x="383118" y="4816434"/>
            <a:ext cx="133725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133;p8"/>
          <p:cNvSpPr/>
          <p:nvPr/>
        </p:nvSpPr>
        <p:spPr>
          <a:xfrm>
            <a:off x="9025153" y="1722076"/>
            <a:ext cx="122163" cy="1532198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235;p9"/>
          <p:cNvSpPr/>
          <p:nvPr/>
        </p:nvSpPr>
        <p:spPr>
          <a:xfrm>
            <a:off x="9246546" y="2970769"/>
            <a:ext cx="1630933" cy="52865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ABOGADO ESPECIALISTA EN ESTUDIOS CONSTITUCIONALES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FUENTES MUÑOZ LUIS RAMON  </a:t>
            </a:r>
            <a:endParaRPr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6" name="Google Shape;235;p9"/>
          <p:cNvSpPr/>
          <p:nvPr/>
        </p:nvSpPr>
        <p:spPr>
          <a:xfrm>
            <a:off x="9246573" y="2382402"/>
            <a:ext cx="1630933" cy="52865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700" b="1" kern="0" dirty="0" smtClean="0">
                <a:latin typeface="Arial"/>
                <a:cs typeface="Arial"/>
                <a:sym typeface="Arial"/>
              </a:rPr>
              <a:t>ABOGADO ESPECIALISTA EN ESTUDIOS CONSTITUCIONALES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700" b="1" kern="0" dirty="0" smtClean="0">
                <a:latin typeface="Arial"/>
                <a:cs typeface="Arial"/>
                <a:sym typeface="Arial"/>
              </a:rPr>
              <a:t>LOPEZ RODRIGUEZ MIGUEL ANGEL </a:t>
            </a:r>
            <a:endParaRPr lang="en-US" sz="700" b="1" kern="0" dirty="0">
              <a:latin typeface="Arial"/>
              <a:cs typeface="Arial"/>
              <a:sym typeface="Arial"/>
            </a:endParaRPr>
          </a:p>
        </p:txBody>
      </p:sp>
      <p:sp>
        <p:nvSpPr>
          <p:cNvPr id="57" name="Google Shape;235;p9"/>
          <p:cNvSpPr/>
          <p:nvPr/>
        </p:nvSpPr>
        <p:spPr>
          <a:xfrm>
            <a:off x="9267568" y="1808579"/>
            <a:ext cx="1630933" cy="52976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ABOGADO ESPECIALISTA EN ESTUDIOS CONSTITUCIONALES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MANZANILLA AZNAREZ EDUARDO CIPRIANO </a:t>
            </a:r>
            <a:endParaRPr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8" name="Google Shape;129;p8"/>
          <p:cNvSpPr/>
          <p:nvPr/>
        </p:nvSpPr>
        <p:spPr>
          <a:xfrm>
            <a:off x="9041079" y="2092791"/>
            <a:ext cx="222180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129;p8"/>
          <p:cNvSpPr/>
          <p:nvPr/>
        </p:nvSpPr>
        <p:spPr>
          <a:xfrm>
            <a:off x="9036396" y="2645491"/>
            <a:ext cx="222180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129;p8"/>
          <p:cNvSpPr/>
          <p:nvPr/>
        </p:nvSpPr>
        <p:spPr>
          <a:xfrm>
            <a:off x="9019524" y="3242590"/>
            <a:ext cx="222180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129;p8"/>
          <p:cNvSpPr/>
          <p:nvPr/>
        </p:nvSpPr>
        <p:spPr>
          <a:xfrm>
            <a:off x="392889" y="5945504"/>
            <a:ext cx="133725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129;p8"/>
          <p:cNvSpPr/>
          <p:nvPr/>
        </p:nvSpPr>
        <p:spPr>
          <a:xfrm>
            <a:off x="378462" y="5333284"/>
            <a:ext cx="133725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133;p8"/>
          <p:cNvSpPr/>
          <p:nvPr/>
        </p:nvSpPr>
        <p:spPr>
          <a:xfrm>
            <a:off x="2373742" y="4498251"/>
            <a:ext cx="130455" cy="1678158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235;p9"/>
          <p:cNvSpPr/>
          <p:nvPr/>
        </p:nvSpPr>
        <p:spPr>
          <a:xfrm>
            <a:off x="2502722" y="5053810"/>
            <a:ext cx="1520972" cy="436523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DIRECTOR B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BELTRAN AGUILAR DIEGO RAMON  </a:t>
            </a:r>
            <a:endParaRPr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2" name="Google Shape;235;p9"/>
          <p:cNvSpPr/>
          <p:nvPr/>
        </p:nvSpPr>
        <p:spPr>
          <a:xfrm>
            <a:off x="2504197" y="5509162"/>
            <a:ext cx="1520974" cy="434213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COORDINADOR Q</a:t>
            </a:r>
            <a:endParaRPr lang="en-US" sz="700" b="1" kern="0" dirty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DELGADILLO GUZMAN MARIA LUCERO </a:t>
            </a:r>
          </a:p>
        </p:txBody>
      </p:sp>
      <p:sp>
        <p:nvSpPr>
          <p:cNvPr id="73" name="Google Shape;235;p9"/>
          <p:cNvSpPr/>
          <p:nvPr/>
        </p:nvSpPr>
        <p:spPr>
          <a:xfrm>
            <a:off x="2515755" y="4554541"/>
            <a:ext cx="1520974" cy="4447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COOLABORADOR ESPECIALIZADO B</a:t>
            </a:r>
          </a:p>
          <a:p>
            <a:pPr algn="ctr">
              <a:buClr>
                <a:srgbClr val="000000"/>
              </a:buClr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ISIDRO PEREZ SONIA </a:t>
            </a:r>
            <a:endParaRPr lang="en-US"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4" name="Google Shape;129;p8"/>
          <p:cNvSpPr/>
          <p:nvPr/>
        </p:nvSpPr>
        <p:spPr>
          <a:xfrm>
            <a:off x="2380214" y="4809808"/>
            <a:ext cx="133725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129;p8"/>
          <p:cNvSpPr/>
          <p:nvPr/>
        </p:nvSpPr>
        <p:spPr>
          <a:xfrm>
            <a:off x="2382034" y="6168458"/>
            <a:ext cx="133725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129;p8"/>
          <p:cNvSpPr/>
          <p:nvPr/>
        </p:nvSpPr>
        <p:spPr>
          <a:xfrm>
            <a:off x="2375558" y="5326658"/>
            <a:ext cx="133725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235;p9"/>
          <p:cNvSpPr/>
          <p:nvPr/>
        </p:nvSpPr>
        <p:spPr>
          <a:xfrm>
            <a:off x="2504197" y="5970716"/>
            <a:ext cx="1520974" cy="434213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COORDINADOR P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CALDERON ZEPEDA GENESIS BEBAI  </a:t>
            </a:r>
            <a:endParaRPr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8" name="Google Shape;129;p8"/>
          <p:cNvSpPr/>
          <p:nvPr/>
        </p:nvSpPr>
        <p:spPr>
          <a:xfrm>
            <a:off x="2384203" y="5731750"/>
            <a:ext cx="133725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133;p8"/>
          <p:cNvSpPr/>
          <p:nvPr/>
        </p:nvSpPr>
        <p:spPr>
          <a:xfrm>
            <a:off x="5821777" y="4528177"/>
            <a:ext cx="114080" cy="163233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235;p9"/>
          <p:cNvSpPr/>
          <p:nvPr/>
        </p:nvSpPr>
        <p:spPr>
          <a:xfrm>
            <a:off x="5131487" y="4687119"/>
            <a:ext cx="1520974" cy="48799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</a:pPr>
            <a:endParaRPr lang="en-US" sz="700" b="1" kern="0" dirty="0" smtClean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COORDINADOR DE GESTION URBANA </a:t>
            </a:r>
          </a:p>
          <a:p>
            <a:pPr algn="ctr">
              <a:buClr>
                <a:srgbClr val="000000"/>
              </a:buClr>
            </a:pPr>
            <a:r>
              <a:rPr lang="es-MX" sz="700" b="1" kern="0" dirty="0" smtClean="0">
                <a:latin typeface="Arial"/>
                <a:cs typeface="Arial"/>
                <a:sym typeface="Arial"/>
              </a:rPr>
              <a:t>CARRETO </a:t>
            </a:r>
            <a:r>
              <a:rPr lang="es-MX" sz="700" b="1" kern="0" dirty="0">
                <a:latin typeface="Arial"/>
                <a:cs typeface="Arial"/>
                <a:sym typeface="Arial"/>
              </a:rPr>
              <a:t>CORTES LUIS ARTURO </a:t>
            </a:r>
            <a:endParaRPr lang="en-US" sz="700" b="1" kern="0" dirty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n-US" sz="700" b="1" kern="0" dirty="0" smtClean="0">
              <a:latin typeface="Arial"/>
              <a:cs typeface="Arial"/>
              <a:sym typeface="Arial"/>
            </a:endParaRPr>
          </a:p>
        </p:txBody>
      </p:sp>
      <p:sp>
        <p:nvSpPr>
          <p:cNvPr id="88" name="Google Shape;235;p9"/>
          <p:cNvSpPr/>
          <p:nvPr/>
        </p:nvSpPr>
        <p:spPr>
          <a:xfrm>
            <a:off x="8664186" y="4673659"/>
            <a:ext cx="1520974" cy="1049361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en-US" sz="700" b="1" kern="0" dirty="0" smtClean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n-US" sz="700" b="1" kern="0" dirty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CAPITAN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700" b="1" kern="0" dirty="0" smtClean="0">
                <a:latin typeface="Arial"/>
                <a:cs typeface="Arial"/>
                <a:sym typeface="Arial"/>
              </a:rPr>
              <a:t>IZAZAGA ALVARADO J JESUS 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700" b="1" kern="0" dirty="0" smtClean="0">
                <a:latin typeface="Arial"/>
                <a:cs typeface="Arial"/>
                <a:sym typeface="Arial"/>
              </a:rPr>
              <a:t>PILOTO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700" b="1" kern="0" dirty="0" smtClean="0">
                <a:latin typeface="Arial"/>
                <a:cs typeface="Arial"/>
                <a:sym typeface="Arial"/>
              </a:rPr>
              <a:t>GUTIERREZ </a:t>
            </a:r>
            <a:r>
              <a:rPr lang="es-MX" sz="700" b="1" kern="0" dirty="0" smtClean="0">
                <a:latin typeface="Arial"/>
                <a:cs typeface="Arial"/>
                <a:sym typeface="Arial"/>
              </a:rPr>
              <a:t>LUNA JULIO CESAR </a:t>
            </a:r>
            <a:endParaRPr lang="es-MX" sz="700" b="1" kern="0" dirty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</a:pPr>
            <a:r>
              <a:rPr lang="es-MX" sz="700" b="1" kern="0" dirty="0">
                <a:latin typeface="Arial"/>
                <a:cs typeface="Arial"/>
                <a:sym typeface="Arial"/>
              </a:rPr>
              <a:t>GONZALEZ GUTIERREZ RAMON </a:t>
            </a:r>
            <a:endParaRPr lang="es-MX" sz="700" b="1" kern="0" dirty="0" smtClean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</a:pPr>
            <a:r>
              <a:rPr lang="es-MX" sz="700" b="1" kern="0" dirty="0" smtClean="0">
                <a:latin typeface="Arial"/>
                <a:cs typeface="Arial"/>
                <a:sym typeface="Arial"/>
              </a:rPr>
              <a:t>DIRECTOR B</a:t>
            </a:r>
            <a:endParaRPr lang="es-MX" sz="700" b="1" kern="0" dirty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</a:pPr>
            <a:r>
              <a:rPr lang="es-MX" sz="700" b="1" kern="0" dirty="0">
                <a:latin typeface="Arial"/>
                <a:cs typeface="Arial"/>
                <a:sym typeface="Arial"/>
              </a:rPr>
              <a:t>PARRA VALERIO SERGIO </a:t>
            </a:r>
          </a:p>
          <a:p>
            <a:pPr algn="ctr">
              <a:buClr>
                <a:srgbClr val="000000"/>
              </a:buClr>
            </a:pPr>
            <a:endParaRPr lang="es-MX" sz="700" b="1" kern="0" dirty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s-MX" sz="700" b="1" kern="0" dirty="0" smtClean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n-US" sz="700" b="1" kern="0" dirty="0" smtClean="0">
              <a:latin typeface="Arial"/>
              <a:cs typeface="Arial"/>
              <a:sym typeface="Arial"/>
            </a:endParaRPr>
          </a:p>
        </p:txBody>
      </p:sp>
      <p:sp>
        <p:nvSpPr>
          <p:cNvPr id="89" name="Google Shape;235;p9"/>
          <p:cNvSpPr/>
          <p:nvPr/>
        </p:nvSpPr>
        <p:spPr>
          <a:xfrm>
            <a:off x="5083522" y="3985499"/>
            <a:ext cx="1630933" cy="52865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SECRETARIO PRIVADO</a:t>
            </a:r>
            <a:endParaRPr lang="en-US" sz="700" b="1" kern="0" dirty="0"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GUZMAN NUÑEZ DANIEL </a:t>
            </a:r>
            <a:endParaRPr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0" name="Google Shape;135;p8"/>
          <p:cNvSpPr/>
          <p:nvPr/>
        </p:nvSpPr>
        <p:spPr>
          <a:xfrm>
            <a:off x="5878817" y="3820364"/>
            <a:ext cx="74021" cy="170753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133;p8"/>
          <p:cNvSpPr/>
          <p:nvPr/>
        </p:nvSpPr>
        <p:spPr>
          <a:xfrm>
            <a:off x="9408606" y="4512191"/>
            <a:ext cx="114080" cy="163233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133;p8"/>
          <p:cNvSpPr/>
          <p:nvPr/>
        </p:nvSpPr>
        <p:spPr>
          <a:xfrm>
            <a:off x="10492355" y="4540323"/>
            <a:ext cx="106346" cy="907333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129;p8"/>
          <p:cNvSpPr/>
          <p:nvPr/>
        </p:nvSpPr>
        <p:spPr>
          <a:xfrm>
            <a:off x="10492355" y="4821688"/>
            <a:ext cx="133725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129;p8"/>
          <p:cNvSpPr/>
          <p:nvPr/>
        </p:nvSpPr>
        <p:spPr>
          <a:xfrm>
            <a:off x="10487484" y="5434593"/>
            <a:ext cx="133725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235;p9"/>
          <p:cNvSpPr/>
          <p:nvPr/>
        </p:nvSpPr>
        <p:spPr>
          <a:xfrm>
            <a:off x="10630931" y="4596914"/>
            <a:ext cx="1520974" cy="4447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COORDINADOR ADMINISTRATIVO I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700" b="1" kern="0" dirty="0" smtClean="0">
                <a:latin typeface="Arial"/>
                <a:cs typeface="Arial"/>
                <a:sym typeface="Arial"/>
              </a:rPr>
              <a:t>BERNAL OROZCO RAMON ALBERTO </a:t>
            </a:r>
            <a:endParaRPr lang="en-US" sz="700" b="1" kern="0" dirty="0">
              <a:latin typeface="Arial"/>
              <a:cs typeface="Arial"/>
              <a:sym typeface="Arial"/>
            </a:endParaRPr>
          </a:p>
        </p:txBody>
      </p:sp>
      <p:sp>
        <p:nvSpPr>
          <p:cNvPr id="96" name="Google Shape;235;p9"/>
          <p:cNvSpPr/>
          <p:nvPr/>
        </p:nvSpPr>
        <p:spPr>
          <a:xfrm>
            <a:off x="10622767" y="5204853"/>
            <a:ext cx="1520974" cy="4447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COORDINADOR ADMINISTRATIVO I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700" b="1" kern="0" dirty="0" smtClean="0">
                <a:latin typeface="Arial"/>
                <a:cs typeface="Arial"/>
                <a:sym typeface="Arial"/>
              </a:rPr>
              <a:t>IÑIGUEZ MARQUEZ LUIS EDUARDO </a:t>
            </a:r>
            <a:endParaRPr lang="en-US" sz="700" b="1" kern="0" dirty="0">
              <a:latin typeface="Arial"/>
              <a:cs typeface="Arial"/>
              <a:sym typeface="Arial"/>
            </a:endParaRPr>
          </a:p>
        </p:txBody>
      </p:sp>
      <p:sp>
        <p:nvSpPr>
          <p:cNvPr id="109" name="Google Shape;235;p9"/>
          <p:cNvSpPr/>
          <p:nvPr/>
        </p:nvSpPr>
        <p:spPr>
          <a:xfrm>
            <a:off x="10154981" y="6428731"/>
            <a:ext cx="1937974" cy="396906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ENERO 2022</a:t>
            </a:r>
            <a:endParaRPr lang="en-US"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8" name="Google Shape;235;p9"/>
          <p:cNvSpPr/>
          <p:nvPr/>
        </p:nvSpPr>
        <p:spPr>
          <a:xfrm>
            <a:off x="4945827" y="1190347"/>
            <a:ext cx="1829400" cy="542079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SECRETARIO PARTICULAR DEL GOBERNADOR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BERNAL HERNANDEZ OSCAR OMAR </a:t>
            </a:r>
            <a:endParaRPr lang="en-US"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0" name="Google Shape;140;p8"/>
          <p:cNvSpPr/>
          <p:nvPr/>
        </p:nvSpPr>
        <p:spPr>
          <a:xfrm flipV="1">
            <a:off x="2207819" y="702673"/>
            <a:ext cx="6882516" cy="287942"/>
          </a:xfrm>
          <a:custGeom>
            <a:avLst/>
            <a:gdLst/>
            <a:ahLst/>
            <a:cxnLst/>
            <a:rect l="l" t="t" r="r" b="b"/>
            <a:pathLst>
              <a:path w="10211435" h="120000" extrusionOk="0">
                <a:moveTo>
                  <a:pt x="0" y="0"/>
                </a:moveTo>
                <a:lnTo>
                  <a:pt x="10211422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35;p8"/>
          <p:cNvSpPr/>
          <p:nvPr/>
        </p:nvSpPr>
        <p:spPr>
          <a:xfrm>
            <a:off x="2215760" y="1005326"/>
            <a:ext cx="74021" cy="170753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35;p8"/>
          <p:cNvSpPr/>
          <p:nvPr/>
        </p:nvSpPr>
        <p:spPr>
          <a:xfrm>
            <a:off x="9090334" y="1011281"/>
            <a:ext cx="74021" cy="170753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35;p8"/>
          <p:cNvSpPr/>
          <p:nvPr/>
        </p:nvSpPr>
        <p:spPr>
          <a:xfrm>
            <a:off x="5819192" y="1016691"/>
            <a:ext cx="74021" cy="170753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700"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235;p9"/>
          <p:cNvSpPr/>
          <p:nvPr/>
        </p:nvSpPr>
        <p:spPr>
          <a:xfrm>
            <a:off x="4399366" y="155130"/>
            <a:ext cx="2905538" cy="650409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05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GOBERNADOR DEL ESTADO DE JALISCO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n-US" sz="9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9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UNIDADES ADMINISTRATIVAS DE APOYO</a:t>
            </a:r>
            <a:endParaRPr lang="en-US" sz="9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7" name="Google Shape;133;p8"/>
          <p:cNvSpPr/>
          <p:nvPr/>
        </p:nvSpPr>
        <p:spPr>
          <a:xfrm>
            <a:off x="5829713" y="812124"/>
            <a:ext cx="110814" cy="209828"/>
          </a:xfrm>
          <a:custGeom>
            <a:avLst/>
            <a:gdLst/>
            <a:ahLst/>
            <a:cxnLst/>
            <a:rect l="l" t="t" r="r" b="b"/>
            <a:pathLst>
              <a:path w="120000" h="191769" extrusionOk="0">
                <a:moveTo>
                  <a:pt x="0" y="0"/>
                </a:moveTo>
                <a:lnTo>
                  <a:pt x="0" y="191274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b="1" ker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235;p9"/>
          <p:cNvSpPr/>
          <p:nvPr/>
        </p:nvSpPr>
        <p:spPr>
          <a:xfrm>
            <a:off x="376055" y="2928442"/>
            <a:ext cx="1630933" cy="52865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DIRECTOR DE INTEGRACION DE ESTUDIOS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ZUÑIGA ANAYA FELIPE SERGIO</a:t>
            </a:r>
            <a:endParaRPr lang="en-US"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2" name="Google Shape;235;p9"/>
          <p:cNvSpPr/>
          <p:nvPr/>
        </p:nvSpPr>
        <p:spPr>
          <a:xfrm>
            <a:off x="389558" y="2341381"/>
            <a:ext cx="1630933" cy="52865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DIRECTOR DE ANALISIS DE INDICADORES  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GONZALEZ RAMIREZ RODRIGO</a:t>
            </a:r>
            <a:endParaRPr lang="en-US" sz="700" b="1" kern="0" dirty="0">
              <a:latin typeface="Arial"/>
              <a:cs typeface="Arial"/>
              <a:sym typeface="Arial"/>
            </a:endParaRPr>
          </a:p>
        </p:txBody>
      </p:sp>
      <p:sp>
        <p:nvSpPr>
          <p:cNvPr id="83" name="Google Shape;235;p9"/>
          <p:cNvSpPr/>
          <p:nvPr/>
        </p:nvSpPr>
        <p:spPr>
          <a:xfrm>
            <a:off x="397077" y="1766252"/>
            <a:ext cx="1630933" cy="52976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latin typeface="Arial"/>
                <a:cs typeface="Arial"/>
                <a:sym typeface="Arial"/>
              </a:rPr>
              <a:t>DIRECTOR DE ANALISIS DE POLITICAS PUBLICAS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7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CASILLAS PONCE MARGARITA IDALIA</a:t>
            </a:r>
            <a:endParaRPr sz="7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4" name="Google Shape;129;p8"/>
          <p:cNvSpPr/>
          <p:nvPr/>
        </p:nvSpPr>
        <p:spPr>
          <a:xfrm>
            <a:off x="2016015" y="2050467"/>
            <a:ext cx="222180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129;p8"/>
          <p:cNvSpPr/>
          <p:nvPr/>
        </p:nvSpPr>
        <p:spPr>
          <a:xfrm>
            <a:off x="2011332" y="2603167"/>
            <a:ext cx="222180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129;p8"/>
          <p:cNvSpPr/>
          <p:nvPr/>
        </p:nvSpPr>
        <p:spPr>
          <a:xfrm>
            <a:off x="1994460" y="3200266"/>
            <a:ext cx="222180" cy="45719"/>
          </a:xfrm>
          <a:custGeom>
            <a:avLst/>
            <a:gdLst/>
            <a:ahLst/>
            <a:cxnLst/>
            <a:rect l="l" t="t" r="r" b="b"/>
            <a:pathLst>
              <a:path w="113664" h="120000" extrusionOk="0">
                <a:moveTo>
                  <a:pt x="0" y="0"/>
                </a:moveTo>
                <a:lnTo>
                  <a:pt x="113245" y="0"/>
                </a:lnTo>
              </a:path>
            </a:pathLst>
          </a:custGeom>
          <a:noFill/>
          <a:ln w="17225" cap="flat" cmpd="sng">
            <a:solidFill>
              <a:srgbClr val="2926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19043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239</Words>
  <Application>Microsoft Office PowerPoint</Application>
  <PresentationFormat>Panorámica</PresentationFormat>
  <Paragraphs>70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Eduardpo Iniguez Marquez</dc:creator>
  <cp:lastModifiedBy>usuario</cp:lastModifiedBy>
  <cp:revision>6</cp:revision>
  <cp:lastPrinted>2022-02-15T15:51:15Z</cp:lastPrinted>
  <dcterms:created xsi:type="dcterms:W3CDTF">2022-02-11T22:09:05Z</dcterms:created>
  <dcterms:modified xsi:type="dcterms:W3CDTF">2022-02-16T18:34:49Z</dcterms:modified>
</cp:coreProperties>
</file>