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25"/>
  </p:notesMasterIdLst>
  <p:handoutMasterIdLst>
    <p:handoutMasterId r:id="rId126"/>
  </p:handoutMasterIdLst>
  <p:sldIdLst>
    <p:sldId id="256" r:id="rId2"/>
    <p:sldId id="269" r:id="rId3"/>
    <p:sldId id="371" r:id="rId4"/>
    <p:sldId id="270" r:id="rId5"/>
    <p:sldId id="304" r:id="rId6"/>
    <p:sldId id="305" r:id="rId7"/>
    <p:sldId id="299" r:id="rId8"/>
    <p:sldId id="293" r:id="rId9"/>
    <p:sldId id="260" r:id="rId10"/>
    <p:sldId id="300" r:id="rId11"/>
    <p:sldId id="301" r:id="rId12"/>
    <p:sldId id="302" r:id="rId13"/>
    <p:sldId id="303" r:id="rId14"/>
    <p:sldId id="306" r:id="rId15"/>
    <p:sldId id="308" r:id="rId16"/>
    <p:sldId id="309" r:id="rId17"/>
    <p:sldId id="310" r:id="rId18"/>
    <p:sldId id="312" r:id="rId19"/>
    <p:sldId id="321" r:id="rId20"/>
    <p:sldId id="313" r:id="rId21"/>
    <p:sldId id="261" r:id="rId22"/>
    <p:sldId id="314" r:id="rId23"/>
    <p:sldId id="315" r:id="rId24"/>
    <p:sldId id="316" r:id="rId25"/>
    <p:sldId id="429" r:id="rId26"/>
    <p:sldId id="430" r:id="rId27"/>
    <p:sldId id="431" r:id="rId28"/>
    <p:sldId id="432" r:id="rId29"/>
    <p:sldId id="307" r:id="rId30"/>
    <p:sldId id="322" r:id="rId31"/>
    <p:sldId id="319" r:id="rId32"/>
    <p:sldId id="311" r:id="rId33"/>
    <p:sldId id="320" r:id="rId34"/>
    <p:sldId id="317" r:id="rId35"/>
    <p:sldId id="324" r:id="rId36"/>
    <p:sldId id="329" r:id="rId37"/>
    <p:sldId id="330" r:id="rId38"/>
    <p:sldId id="325" r:id="rId39"/>
    <p:sldId id="326" r:id="rId40"/>
    <p:sldId id="328" r:id="rId41"/>
    <p:sldId id="331" r:id="rId42"/>
    <p:sldId id="332" r:id="rId43"/>
    <p:sldId id="333" r:id="rId44"/>
    <p:sldId id="344" r:id="rId45"/>
    <p:sldId id="345" r:id="rId46"/>
    <p:sldId id="346" r:id="rId47"/>
    <p:sldId id="347" r:id="rId48"/>
    <p:sldId id="348" r:id="rId49"/>
    <p:sldId id="335" r:id="rId50"/>
    <p:sldId id="297" r:id="rId51"/>
    <p:sldId id="340" r:id="rId52"/>
    <p:sldId id="349" r:id="rId53"/>
    <p:sldId id="350" r:id="rId54"/>
    <p:sldId id="337" r:id="rId55"/>
    <p:sldId id="352" r:id="rId56"/>
    <p:sldId id="353" r:id="rId57"/>
    <p:sldId id="354" r:id="rId58"/>
    <p:sldId id="355" r:id="rId59"/>
    <p:sldId id="356" r:id="rId60"/>
    <p:sldId id="351" r:id="rId61"/>
    <p:sldId id="281" r:id="rId62"/>
    <p:sldId id="343" r:id="rId63"/>
    <p:sldId id="364" r:id="rId64"/>
    <p:sldId id="365" r:id="rId65"/>
    <p:sldId id="361" r:id="rId66"/>
    <p:sldId id="363" r:id="rId67"/>
    <p:sldId id="362" r:id="rId68"/>
    <p:sldId id="366" r:id="rId69"/>
    <p:sldId id="357" r:id="rId70"/>
    <p:sldId id="358" r:id="rId71"/>
    <p:sldId id="359" r:id="rId72"/>
    <p:sldId id="367" r:id="rId73"/>
    <p:sldId id="368" r:id="rId74"/>
    <p:sldId id="369" r:id="rId75"/>
    <p:sldId id="372" r:id="rId76"/>
    <p:sldId id="373" r:id="rId77"/>
    <p:sldId id="374" r:id="rId78"/>
    <p:sldId id="375" r:id="rId79"/>
    <p:sldId id="376" r:id="rId80"/>
    <p:sldId id="377" r:id="rId81"/>
    <p:sldId id="378" r:id="rId82"/>
    <p:sldId id="379" r:id="rId83"/>
    <p:sldId id="380" r:id="rId84"/>
    <p:sldId id="381" r:id="rId85"/>
    <p:sldId id="382" r:id="rId86"/>
    <p:sldId id="383" r:id="rId87"/>
    <p:sldId id="384" r:id="rId88"/>
    <p:sldId id="385" r:id="rId89"/>
    <p:sldId id="386" r:id="rId90"/>
    <p:sldId id="387" r:id="rId91"/>
    <p:sldId id="388" r:id="rId92"/>
    <p:sldId id="389" r:id="rId93"/>
    <p:sldId id="390" r:id="rId94"/>
    <p:sldId id="391" r:id="rId95"/>
    <p:sldId id="392" r:id="rId96"/>
    <p:sldId id="393" r:id="rId97"/>
    <p:sldId id="394" r:id="rId98"/>
    <p:sldId id="395" r:id="rId99"/>
    <p:sldId id="396" r:id="rId100"/>
    <p:sldId id="397" r:id="rId101"/>
    <p:sldId id="398" r:id="rId102"/>
    <p:sldId id="403" r:id="rId103"/>
    <p:sldId id="404" r:id="rId104"/>
    <p:sldId id="405" r:id="rId105"/>
    <p:sldId id="406" r:id="rId106"/>
    <p:sldId id="407" r:id="rId107"/>
    <p:sldId id="408" r:id="rId108"/>
    <p:sldId id="409" r:id="rId109"/>
    <p:sldId id="410" r:id="rId110"/>
    <p:sldId id="411" r:id="rId111"/>
    <p:sldId id="412" r:id="rId112"/>
    <p:sldId id="413" r:id="rId113"/>
    <p:sldId id="414" r:id="rId114"/>
    <p:sldId id="415" r:id="rId115"/>
    <p:sldId id="416" r:id="rId116"/>
    <p:sldId id="417" r:id="rId117"/>
    <p:sldId id="418" r:id="rId118"/>
    <p:sldId id="419" r:id="rId119"/>
    <p:sldId id="420" r:id="rId120"/>
    <p:sldId id="421" r:id="rId121"/>
    <p:sldId id="422" r:id="rId122"/>
    <p:sldId id="423" r:id="rId123"/>
    <p:sldId id="424" r:id="rId124"/>
  </p:sldIdLst>
  <p:sldSz cx="9144000" cy="6858000" type="screen4x3"/>
  <p:notesSz cx="6858000" cy="92964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946D4C"/>
    <a:srgbClr val="FAEFC2"/>
    <a:srgbClr val="F9E4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4660"/>
  </p:normalViewPr>
  <p:slideViewPr>
    <p:cSldViewPr>
      <p:cViewPr varScale="1">
        <p:scale>
          <a:sx n="70" d="100"/>
          <a:sy n="70" d="100"/>
        </p:scale>
        <p:origin x="118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smtClean="0"/>
            </a:lvl1pPr>
          </a:lstStyle>
          <a:p>
            <a:pPr>
              <a:defRPr/>
            </a:pPr>
            <a:r>
              <a:rPr lang="es-MX"/>
              <a:t>Manual de Organización y Procedimientos </a:t>
            </a:r>
          </a:p>
        </p:txBody>
      </p:sp>
      <p:sp>
        <p:nvSpPr>
          <p:cNvPr id="3" name="2 Marcador de fecha"/>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smtClean="0"/>
            </a:lvl1pPr>
          </a:lstStyle>
          <a:p>
            <a:pPr>
              <a:defRPr/>
            </a:pPr>
            <a:fld id="{08A54ECD-8B7D-4F5F-90CC-4F1C72D26972}" type="datetimeFigureOut">
              <a:rPr lang="es-MX"/>
              <a:pPr>
                <a:defRPr/>
              </a:pPr>
              <a:t>05/07/2017</a:t>
            </a:fld>
            <a:endParaRPr lang="es-MX"/>
          </a:p>
        </p:txBody>
      </p:sp>
      <p:sp>
        <p:nvSpPr>
          <p:cNvPr id="4" name="3 Marcador de pie de página"/>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smtClean="0"/>
            </a:lvl1pPr>
          </a:lstStyle>
          <a:p>
            <a:pPr>
              <a:defRPr/>
            </a:pPr>
            <a:endParaRPr lang="es-MX"/>
          </a:p>
        </p:txBody>
      </p:sp>
      <p:sp>
        <p:nvSpPr>
          <p:cNvPr id="5" name="4 Marcador de número de diapositiva"/>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smtClean="0"/>
            </a:lvl1pPr>
          </a:lstStyle>
          <a:p>
            <a:pPr>
              <a:defRPr/>
            </a:pPr>
            <a:fld id="{F8553134-8F1B-4F6A-8B21-E2B13D79A176}" type="slidenum">
              <a:rPr lang="es-MX"/>
              <a:pPr>
                <a:defRPr/>
              </a:pPr>
              <a:t>‹Nº›</a:t>
            </a:fld>
            <a:endParaRPr lang="es-MX"/>
          </a:p>
        </p:txBody>
      </p:sp>
    </p:spTree>
    <p:extLst>
      <p:ext uri="{BB962C8B-B14F-4D97-AF65-F5344CB8AC3E}">
        <p14:creationId xmlns:p14="http://schemas.microsoft.com/office/powerpoint/2010/main" val="8626888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smtClean="0">
                <a:latin typeface="Arial" charset="0"/>
                <a:cs typeface="Arial" charset="0"/>
              </a:defRPr>
            </a:lvl1pPr>
          </a:lstStyle>
          <a:p>
            <a:pPr>
              <a:defRPr/>
            </a:pPr>
            <a:r>
              <a:rPr lang="es-MX"/>
              <a:t>Manual de Organización y Procedimientos </a:t>
            </a:r>
          </a:p>
        </p:txBody>
      </p:sp>
      <p:sp>
        <p:nvSpPr>
          <p:cNvPr id="3" name="2 Marcador de fecha"/>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atin typeface="Arial" charset="0"/>
                <a:cs typeface="Arial" charset="0"/>
              </a:defRPr>
            </a:lvl1pPr>
          </a:lstStyle>
          <a:p>
            <a:pPr>
              <a:defRPr/>
            </a:pPr>
            <a:fld id="{C3434DFF-A50C-4E34-A5A8-B6218A064B90}" type="datetimeFigureOut">
              <a:rPr lang="es-MX"/>
              <a:pPr>
                <a:defRPr/>
              </a:pPr>
              <a:t>05/07/2017</a:t>
            </a:fld>
            <a:endParaRPr lang="es-MX"/>
          </a:p>
        </p:txBody>
      </p:sp>
      <p:sp>
        <p:nvSpPr>
          <p:cNvPr id="4" name="3 Marcador de imagen de diapositiva"/>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s-MX" noProof="0" smtClean="0"/>
          </a:p>
        </p:txBody>
      </p:sp>
      <p:sp>
        <p:nvSpPr>
          <p:cNvPr id="5" name="4 Marcador de notas"/>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smtClean="0"/>
          </a:p>
        </p:txBody>
      </p:sp>
      <p:sp>
        <p:nvSpPr>
          <p:cNvPr id="6" name="5 Marcador de pie de página"/>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s-MX"/>
          </a:p>
        </p:txBody>
      </p:sp>
      <p:sp>
        <p:nvSpPr>
          <p:cNvPr id="7" name="6 Marcador de número de diapositiva"/>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BCAD94CE-5126-40A6-83EC-BFDF55C5160C}" type="slidenum">
              <a:rPr lang="es-MX"/>
              <a:pPr>
                <a:defRPr/>
              </a:pPr>
              <a:t>‹Nº›</a:t>
            </a:fld>
            <a:endParaRPr lang="es-MX"/>
          </a:p>
        </p:txBody>
      </p:sp>
    </p:spTree>
    <p:extLst>
      <p:ext uri="{BB962C8B-B14F-4D97-AF65-F5344CB8AC3E}">
        <p14:creationId xmlns:p14="http://schemas.microsoft.com/office/powerpoint/2010/main" val="379124414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12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13 Elipse"/>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13 Título"/>
          <p:cNvSpPr>
            <a:spLocks noGrp="1"/>
          </p:cNvSpPr>
          <p:nvPr>
            <p:ph type="ctrTitle"/>
          </p:nvPr>
        </p:nvSpPr>
        <p:spPr>
          <a:xfrm>
            <a:off x="1432560" y="359898"/>
            <a:ext cx="7406640" cy="1472184"/>
          </a:xfrm>
        </p:spPr>
        <p:txBody>
          <a:bodyPr anchor="b"/>
          <a:lstStyle>
            <a:lvl1pPr algn="l">
              <a:defRPr/>
            </a:lvl1pPr>
            <a:extLst/>
          </a:lstStyle>
          <a:p>
            <a:r>
              <a:rPr lang="es-ES" smtClean="0"/>
              <a:t>Haga clic para modificar el estilo de título del patrón</a:t>
            </a:r>
            <a:endParaRPr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6" name="6 Marcador de fecha"/>
          <p:cNvSpPr>
            <a:spLocks noGrp="1"/>
          </p:cNvSpPr>
          <p:nvPr>
            <p:ph type="dt" sz="half" idx="10"/>
          </p:nvPr>
        </p:nvSpPr>
        <p:spPr/>
        <p:txBody>
          <a:bodyPr/>
          <a:lstStyle>
            <a:lvl1pPr>
              <a:defRPr/>
            </a:lvl1pPr>
            <a:extLst/>
          </a:lstStyle>
          <a:p>
            <a:pPr>
              <a:defRPr/>
            </a:pPr>
            <a:fld id="{269F842F-CF36-4F2A-9B6B-A32E0CE0E4E9}" type="datetimeFigureOut">
              <a:rPr lang="es-MX"/>
              <a:pPr>
                <a:defRPr/>
              </a:pPr>
              <a:t>05/07/2017</a:t>
            </a:fld>
            <a:endParaRPr lang="es-MX"/>
          </a:p>
        </p:txBody>
      </p:sp>
      <p:sp>
        <p:nvSpPr>
          <p:cNvPr id="7" name="19 Marcador de pie de página"/>
          <p:cNvSpPr>
            <a:spLocks noGrp="1"/>
          </p:cNvSpPr>
          <p:nvPr>
            <p:ph type="ftr" sz="quarter" idx="11"/>
          </p:nvPr>
        </p:nvSpPr>
        <p:spPr/>
        <p:txBody>
          <a:bodyPr/>
          <a:lstStyle>
            <a:lvl1pPr>
              <a:defRPr/>
            </a:lvl1pPr>
            <a:extLst/>
          </a:lstStyle>
          <a:p>
            <a:pPr>
              <a:defRPr/>
            </a:pPr>
            <a:endParaRPr lang="es-MX"/>
          </a:p>
        </p:txBody>
      </p:sp>
      <p:sp>
        <p:nvSpPr>
          <p:cNvPr id="8" name="9 Marcador de número de diapositiva"/>
          <p:cNvSpPr>
            <a:spLocks noGrp="1"/>
          </p:cNvSpPr>
          <p:nvPr>
            <p:ph type="sldNum" sz="quarter" idx="12"/>
          </p:nvPr>
        </p:nvSpPr>
        <p:spPr/>
        <p:txBody>
          <a:bodyPr/>
          <a:lstStyle>
            <a:lvl1pPr>
              <a:defRPr/>
            </a:lvl1pPr>
            <a:extLst/>
          </a:lstStyle>
          <a:p>
            <a:pPr>
              <a:defRPr/>
            </a:pPr>
            <a:fld id="{7A632706-7A18-47C0-9782-C0A6E6AA3F62}"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fld id="{426AAEB3-1203-4504-A3C2-971D479606E8}" type="datetimeFigureOut">
              <a:rPr lang="es-MX"/>
              <a:pPr>
                <a:defRPr/>
              </a:pPr>
              <a:t>05/07/2017</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37B9060E-D460-4DD3-B28F-22C2FEA31350}"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fld id="{BA934F10-84C8-4446-AF0C-68F7F0FA079D}" type="datetimeFigureOut">
              <a:rPr lang="es-MX"/>
              <a:pPr>
                <a:defRPr/>
              </a:pPr>
              <a:t>05/07/2017</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5C547538-4A6E-4204-8C0C-6602079FF0A6}" type="slidenum">
              <a:rPr lang="es-MX"/>
              <a:pPr>
                <a:defRPr/>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En blanco">
    <p:spTree>
      <p:nvGrpSpPr>
        <p:cNvPr id="1" name=""/>
        <p:cNvGrpSpPr/>
        <p:nvPr/>
      </p:nvGrpSpPr>
      <p:grpSpPr>
        <a:xfrm>
          <a:off x="0" y="0"/>
          <a:ext cx="0" cy="0"/>
          <a:chOff x="0" y="0"/>
          <a:chExt cx="0" cy="0"/>
        </a:xfrm>
      </p:grpSpPr>
      <p:sp>
        <p:nvSpPr>
          <p:cNvPr id="2" name="23 Marcador de fecha"/>
          <p:cNvSpPr>
            <a:spLocks noGrp="1"/>
          </p:cNvSpPr>
          <p:nvPr>
            <p:ph type="dt" sz="half" idx="10"/>
          </p:nvPr>
        </p:nvSpPr>
        <p:spPr/>
        <p:txBody>
          <a:bodyPr/>
          <a:lstStyle>
            <a:lvl1pPr>
              <a:defRPr/>
            </a:lvl1pPr>
          </a:lstStyle>
          <a:p>
            <a:pPr>
              <a:defRPr/>
            </a:pPr>
            <a:fld id="{FBBDF086-61C8-4429-9037-A67B6FA85BE7}" type="datetimeFigureOut">
              <a:rPr lang="es-MX"/>
              <a:pPr>
                <a:defRPr/>
              </a:pPr>
              <a:t>05/07/2017</a:t>
            </a:fld>
            <a:endParaRPr lang="es-MX"/>
          </a:p>
        </p:txBody>
      </p:sp>
      <p:sp>
        <p:nvSpPr>
          <p:cNvPr id="3" name="9 Marcador de pie de página"/>
          <p:cNvSpPr>
            <a:spLocks noGrp="1"/>
          </p:cNvSpPr>
          <p:nvPr>
            <p:ph type="ftr" sz="quarter" idx="11"/>
          </p:nvPr>
        </p:nvSpPr>
        <p:spPr/>
        <p:txBody>
          <a:bodyPr/>
          <a:lstStyle>
            <a:lvl1pPr>
              <a:defRPr/>
            </a:lvl1pPr>
          </a:lstStyle>
          <a:p>
            <a:pPr>
              <a:defRPr/>
            </a:pPr>
            <a:endParaRPr lang="es-MX"/>
          </a:p>
        </p:txBody>
      </p:sp>
      <p:sp>
        <p:nvSpPr>
          <p:cNvPr id="4" name="21 Marcador de número de diapositiva"/>
          <p:cNvSpPr>
            <a:spLocks noGrp="1"/>
          </p:cNvSpPr>
          <p:nvPr>
            <p:ph type="sldNum" sz="quarter" idx="12"/>
          </p:nvPr>
        </p:nvSpPr>
        <p:spPr/>
        <p:txBody>
          <a:bodyPr/>
          <a:lstStyle>
            <a:lvl1pPr>
              <a:defRPr/>
            </a:lvl1pPr>
          </a:lstStyle>
          <a:p>
            <a:pPr>
              <a:defRPr/>
            </a:pPr>
            <a:fld id="{EAB128CF-194D-49D2-88C8-D4BCF5727BFB}"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3 Marcador de fecha"/>
          <p:cNvSpPr>
            <a:spLocks noGrp="1"/>
          </p:cNvSpPr>
          <p:nvPr>
            <p:ph type="dt" sz="half" idx="10"/>
          </p:nvPr>
        </p:nvSpPr>
        <p:spPr/>
        <p:txBody>
          <a:bodyPr/>
          <a:lstStyle>
            <a:lvl1pPr>
              <a:defRPr/>
            </a:lvl1pPr>
          </a:lstStyle>
          <a:p>
            <a:pPr>
              <a:defRPr/>
            </a:pPr>
            <a:fld id="{94187D6A-65BC-4A75-97AB-5AA3213D890E}" type="datetimeFigureOut">
              <a:rPr lang="es-MX"/>
              <a:pPr>
                <a:defRPr/>
              </a:pPr>
              <a:t>05/07/2017</a:t>
            </a:fld>
            <a:endParaRPr lang="es-MX"/>
          </a:p>
        </p:txBody>
      </p:sp>
      <p:sp>
        <p:nvSpPr>
          <p:cNvPr id="5" name="9 Marcador de pie de página"/>
          <p:cNvSpPr>
            <a:spLocks noGrp="1"/>
          </p:cNvSpPr>
          <p:nvPr>
            <p:ph type="ftr" sz="quarter" idx="11"/>
          </p:nvPr>
        </p:nvSpPr>
        <p:spPr/>
        <p:txBody>
          <a:bodyPr/>
          <a:lstStyle>
            <a:lvl1pPr>
              <a:defRPr/>
            </a:lvl1pPr>
          </a:lstStyle>
          <a:p>
            <a:pPr>
              <a:defRPr/>
            </a:pPr>
            <a:endParaRPr lang="es-MX"/>
          </a:p>
        </p:txBody>
      </p:sp>
      <p:sp>
        <p:nvSpPr>
          <p:cNvPr id="6" name="21 Marcador de número de diapositiva"/>
          <p:cNvSpPr>
            <a:spLocks noGrp="1"/>
          </p:cNvSpPr>
          <p:nvPr>
            <p:ph type="sldNum" sz="quarter" idx="12"/>
          </p:nvPr>
        </p:nvSpPr>
        <p:spPr/>
        <p:txBody>
          <a:bodyPr/>
          <a:lstStyle>
            <a:lvl1pPr>
              <a:defRPr/>
            </a:lvl1pPr>
          </a:lstStyle>
          <a:p>
            <a:pPr>
              <a:defRPr/>
            </a:pPr>
            <a:fld id="{C2F85DC9-CB16-47D2-A811-B6AB36B0F8E1}"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12 Rectángulo"/>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13 Rectángulo"/>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15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16 Elipse"/>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8" name="3 Marcador de fecha"/>
          <p:cNvSpPr>
            <a:spLocks noGrp="1"/>
          </p:cNvSpPr>
          <p:nvPr>
            <p:ph type="dt" sz="half" idx="10"/>
          </p:nvPr>
        </p:nvSpPr>
        <p:spPr/>
        <p:txBody>
          <a:bodyPr/>
          <a:lstStyle>
            <a:lvl1pPr>
              <a:defRPr/>
            </a:lvl1pPr>
            <a:extLst/>
          </a:lstStyle>
          <a:p>
            <a:pPr>
              <a:defRPr/>
            </a:pPr>
            <a:fld id="{65013519-1816-4837-9E6E-EE2F754C2A7C}" type="datetimeFigureOut">
              <a:rPr lang="es-MX"/>
              <a:pPr>
                <a:defRPr/>
              </a:pPr>
              <a:t>05/07/2017</a:t>
            </a:fld>
            <a:endParaRPr lang="es-MX"/>
          </a:p>
        </p:txBody>
      </p:sp>
      <p:sp>
        <p:nvSpPr>
          <p:cNvPr id="9" name="4 Marcador de pie de página"/>
          <p:cNvSpPr>
            <a:spLocks noGrp="1"/>
          </p:cNvSpPr>
          <p:nvPr>
            <p:ph type="ftr" sz="quarter" idx="11"/>
          </p:nvPr>
        </p:nvSpPr>
        <p:spPr/>
        <p:txBody>
          <a:bodyPr/>
          <a:lstStyle>
            <a:lvl1pPr>
              <a:defRPr/>
            </a:lvl1pPr>
            <a:extLst/>
          </a:lstStyle>
          <a:p>
            <a:pPr>
              <a:defRPr/>
            </a:pPr>
            <a:endParaRPr lang="es-MX"/>
          </a:p>
        </p:txBody>
      </p:sp>
      <p:sp>
        <p:nvSpPr>
          <p:cNvPr id="10" name="5 Marcador de número de diapositiva"/>
          <p:cNvSpPr>
            <a:spLocks noGrp="1"/>
          </p:cNvSpPr>
          <p:nvPr>
            <p:ph type="sldNum" sz="quarter" idx="12"/>
          </p:nvPr>
        </p:nvSpPr>
        <p:spPr/>
        <p:txBody>
          <a:bodyPr/>
          <a:lstStyle>
            <a:lvl1pPr>
              <a:defRPr/>
            </a:lvl1pPr>
            <a:extLst/>
          </a:lstStyle>
          <a:p>
            <a:pPr>
              <a:defRPr/>
            </a:pPr>
            <a:fld id="{89E8EF99-0717-412E-A179-460674EA4AF2}"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23 Marcador de fecha"/>
          <p:cNvSpPr>
            <a:spLocks noGrp="1"/>
          </p:cNvSpPr>
          <p:nvPr>
            <p:ph type="dt" sz="half" idx="10"/>
          </p:nvPr>
        </p:nvSpPr>
        <p:spPr/>
        <p:txBody>
          <a:bodyPr/>
          <a:lstStyle>
            <a:lvl1pPr>
              <a:defRPr/>
            </a:lvl1pPr>
          </a:lstStyle>
          <a:p>
            <a:pPr>
              <a:defRPr/>
            </a:pPr>
            <a:fld id="{7D436F7A-38C2-444A-B4BC-DB9567476BF8}" type="datetimeFigureOut">
              <a:rPr lang="es-MX"/>
              <a:pPr>
                <a:defRPr/>
              </a:pPr>
              <a:t>05/07/2017</a:t>
            </a:fld>
            <a:endParaRPr lang="es-MX"/>
          </a:p>
        </p:txBody>
      </p:sp>
      <p:sp>
        <p:nvSpPr>
          <p:cNvPr id="6" name="9 Marcador de pie de página"/>
          <p:cNvSpPr>
            <a:spLocks noGrp="1"/>
          </p:cNvSpPr>
          <p:nvPr>
            <p:ph type="ftr" sz="quarter" idx="11"/>
          </p:nvPr>
        </p:nvSpPr>
        <p:spPr/>
        <p:txBody>
          <a:bodyPr/>
          <a:lstStyle>
            <a:lvl1pPr>
              <a:defRPr/>
            </a:lvl1pPr>
          </a:lstStyle>
          <a:p>
            <a:pPr>
              <a:defRPr/>
            </a:pPr>
            <a:endParaRPr lang="es-MX"/>
          </a:p>
        </p:txBody>
      </p:sp>
      <p:sp>
        <p:nvSpPr>
          <p:cNvPr id="7" name="21 Marcador de número de diapositiva"/>
          <p:cNvSpPr>
            <a:spLocks noGrp="1"/>
          </p:cNvSpPr>
          <p:nvPr>
            <p:ph type="sldNum" sz="quarter" idx="12"/>
          </p:nvPr>
        </p:nvSpPr>
        <p:spPr/>
        <p:txBody>
          <a:bodyPr/>
          <a:lstStyle>
            <a:lvl1pPr>
              <a:defRPr/>
            </a:lvl1pPr>
          </a:lstStyle>
          <a:p>
            <a:pPr>
              <a:defRPr/>
            </a:pPr>
            <a:fld id="{673D2EDD-7324-4B0D-AD5C-A1FE6D66084F}"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lstStyle>
            <a:lvl1pPr algn="ctr">
              <a:defRPr sz="4500" b="1" cap="none" baseline="0"/>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E04ABAEA-3DF4-4435-B49B-B4DEB3B5985E}" type="datetimeFigureOut">
              <a:rPr lang="es-MX"/>
              <a:pPr>
                <a:defRPr/>
              </a:pPr>
              <a:t>05/07/2017</a:t>
            </a:fld>
            <a:endParaRPr lang="es-MX"/>
          </a:p>
        </p:txBody>
      </p:sp>
      <p:sp>
        <p:nvSpPr>
          <p:cNvPr id="8" name="7 Marcador de pie de página"/>
          <p:cNvSpPr>
            <a:spLocks noGrp="1"/>
          </p:cNvSpPr>
          <p:nvPr>
            <p:ph type="ftr" sz="quarter" idx="11"/>
          </p:nvPr>
        </p:nvSpPr>
        <p:spPr/>
        <p:txBody>
          <a:bodyPr/>
          <a:lstStyle>
            <a:lvl1pPr>
              <a:defRPr/>
            </a:lvl1pPr>
            <a:extLst/>
          </a:lstStyle>
          <a:p>
            <a:pPr>
              <a:defRPr/>
            </a:pPr>
            <a:endParaRPr lang="es-MX"/>
          </a:p>
        </p:txBody>
      </p:sp>
      <p:sp>
        <p:nvSpPr>
          <p:cNvPr id="9" name="8 Marcador de número de diapositiva"/>
          <p:cNvSpPr>
            <a:spLocks noGrp="1"/>
          </p:cNvSpPr>
          <p:nvPr>
            <p:ph type="sldNum" sz="quarter" idx="12"/>
          </p:nvPr>
        </p:nvSpPr>
        <p:spPr/>
        <p:txBody>
          <a:bodyPr/>
          <a:lstStyle>
            <a:lvl1pPr>
              <a:defRPr/>
            </a:lvl1pPr>
            <a:extLst/>
          </a:lstStyle>
          <a:p>
            <a:pPr>
              <a:defRPr/>
            </a:pPr>
            <a:fld id="{1A02DDD8-97E7-43BD-90B4-34C5A150BF51}"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lang="es-ES" smtClean="0"/>
              <a:t>Haga clic para modificar el estilo de título del patrón</a:t>
            </a:r>
            <a:endParaRPr lang="en-US"/>
          </a:p>
        </p:txBody>
      </p:sp>
      <p:sp>
        <p:nvSpPr>
          <p:cNvPr id="3" name="23 Marcador de fecha"/>
          <p:cNvSpPr>
            <a:spLocks noGrp="1"/>
          </p:cNvSpPr>
          <p:nvPr>
            <p:ph type="dt" sz="half" idx="10"/>
          </p:nvPr>
        </p:nvSpPr>
        <p:spPr/>
        <p:txBody>
          <a:bodyPr/>
          <a:lstStyle>
            <a:lvl1pPr>
              <a:defRPr/>
            </a:lvl1pPr>
          </a:lstStyle>
          <a:p>
            <a:pPr>
              <a:defRPr/>
            </a:pPr>
            <a:fld id="{D2229A04-DA4D-4414-AD7B-A0D1802C90D2}" type="datetimeFigureOut">
              <a:rPr lang="es-MX"/>
              <a:pPr>
                <a:defRPr/>
              </a:pPr>
              <a:t>05/07/2017</a:t>
            </a:fld>
            <a:endParaRPr lang="es-MX"/>
          </a:p>
        </p:txBody>
      </p:sp>
      <p:sp>
        <p:nvSpPr>
          <p:cNvPr id="4" name="9 Marcador de pie de página"/>
          <p:cNvSpPr>
            <a:spLocks noGrp="1"/>
          </p:cNvSpPr>
          <p:nvPr>
            <p:ph type="ftr" sz="quarter" idx="11"/>
          </p:nvPr>
        </p:nvSpPr>
        <p:spPr/>
        <p:txBody>
          <a:bodyPr/>
          <a:lstStyle>
            <a:lvl1pPr>
              <a:defRPr/>
            </a:lvl1pPr>
          </a:lstStyle>
          <a:p>
            <a:pPr>
              <a:defRPr/>
            </a:pPr>
            <a:endParaRPr lang="es-MX"/>
          </a:p>
        </p:txBody>
      </p:sp>
      <p:sp>
        <p:nvSpPr>
          <p:cNvPr id="5" name="21 Marcador de número de diapositiva"/>
          <p:cNvSpPr>
            <a:spLocks noGrp="1"/>
          </p:cNvSpPr>
          <p:nvPr>
            <p:ph type="sldNum" sz="quarter" idx="12"/>
          </p:nvPr>
        </p:nvSpPr>
        <p:spPr/>
        <p:txBody>
          <a:bodyPr/>
          <a:lstStyle>
            <a:lvl1pPr>
              <a:defRPr/>
            </a:lvl1pPr>
          </a:lstStyle>
          <a:p>
            <a:pPr>
              <a:defRPr/>
            </a:pPr>
            <a:fld id="{C99D5ABE-7303-4EB1-839C-1E33E4FED9E2}"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2 Rectángulo"/>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13 Rectángulo"/>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1 Marcador de fecha"/>
          <p:cNvSpPr>
            <a:spLocks noGrp="1"/>
          </p:cNvSpPr>
          <p:nvPr>
            <p:ph type="dt" sz="half" idx="10"/>
          </p:nvPr>
        </p:nvSpPr>
        <p:spPr/>
        <p:txBody>
          <a:bodyPr/>
          <a:lstStyle>
            <a:lvl1pPr>
              <a:defRPr/>
            </a:lvl1pPr>
            <a:extLst/>
          </a:lstStyle>
          <a:p>
            <a:pPr>
              <a:defRPr/>
            </a:pPr>
            <a:fld id="{59971968-D160-4728-8CA1-35F0FA3A60A4}" type="datetimeFigureOut">
              <a:rPr lang="es-MX"/>
              <a:pPr>
                <a:defRPr/>
              </a:pPr>
              <a:t>05/07/2017</a:t>
            </a:fld>
            <a:endParaRPr lang="es-MX"/>
          </a:p>
        </p:txBody>
      </p:sp>
      <p:sp>
        <p:nvSpPr>
          <p:cNvPr id="5" name="2 Marcador de pie de página"/>
          <p:cNvSpPr>
            <a:spLocks noGrp="1"/>
          </p:cNvSpPr>
          <p:nvPr>
            <p:ph type="ftr" sz="quarter" idx="11"/>
          </p:nvPr>
        </p:nvSpPr>
        <p:spPr/>
        <p:txBody>
          <a:bodyPr/>
          <a:lstStyle>
            <a:lvl1pPr>
              <a:defRPr/>
            </a:lvl1pPr>
            <a:extLst/>
          </a:lstStyle>
          <a:p>
            <a:pPr>
              <a:defRPr/>
            </a:pPr>
            <a:endParaRPr lang="es-MX"/>
          </a:p>
        </p:txBody>
      </p:sp>
      <p:sp>
        <p:nvSpPr>
          <p:cNvPr id="6" name="3 Marcador de número de diapositiva"/>
          <p:cNvSpPr>
            <a:spLocks noGrp="1"/>
          </p:cNvSpPr>
          <p:nvPr>
            <p:ph type="sldNum" sz="quarter" idx="12"/>
          </p:nvPr>
        </p:nvSpPr>
        <p:spPr/>
        <p:txBody>
          <a:bodyPr/>
          <a:lstStyle>
            <a:lvl1pPr>
              <a:defRPr/>
            </a:lvl1pPr>
            <a:extLst/>
          </a:lstStyle>
          <a:p>
            <a:pPr>
              <a:defRPr/>
            </a:pPr>
            <a:fld id="{EEBAB0A6-7BB2-43BE-8426-8C95A3BDD9D2}"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6697A9C7-1A7C-4DC0-A760-72A655836F15}" type="datetimeFigureOut">
              <a:rPr lang="es-MX"/>
              <a:pPr>
                <a:defRPr/>
              </a:pPr>
              <a:t>05/07/2017</a:t>
            </a:fld>
            <a:endParaRPr lang="es-MX"/>
          </a:p>
        </p:txBody>
      </p:sp>
      <p:sp>
        <p:nvSpPr>
          <p:cNvPr id="6" name="5 Marcador de pie de página"/>
          <p:cNvSpPr>
            <a:spLocks noGrp="1"/>
          </p:cNvSpPr>
          <p:nvPr>
            <p:ph type="ftr" sz="quarter" idx="11"/>
          </p:nvPr>
        </p:nvSpPr>
        <p:spPr/>
        <p:txBody>
          <a:bodyPr/>
          <a:lstStyle>
            <a:lvl1pPr>
              <a:defRPr/>
            </a:lvl1pPr>
            <a:extLst/>
          </a:lstStyle>
          <a:p>
            <a:pPr>
              <a:defRPr/>
            </a:pPr>
            <a:endParaRPr lang="es-MX"/>
          </a:p>
        </p:txBody>
      </p:sp>
      <p:sp>
        <p:nvSpPr>
          <p:cNvPr id="7" name="6 Marcador de número de diapositiva"/>
          <p:cNvSpPr>
            <a:spLocks noGrp="1"/>
          </p:cNvSpPr>
          <p:nvPr>
            <p:ph type="sldNum" sz="quarter" idx="12"/>
          </p:nvPr>
        </p:nvSpPr>
        <p:spPr/>
        <p:txBody>
          <a:bodyPr/>
          <a:lstStyle>
            <a:lvl1pPr>
              <a:defRPr/>
            </a:lvl1pPr>
            <a:extLst/>
          </a:lstStyle>
          <a:p>
            <a:pPr>
              <a:defRPr/>
            </a:pPr>
            <a:fld id="{6E5A7CA4-50EC-4688-B1F7-56FB1DE54B7C}"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12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cs typeface="+mn-cs"/>
            </a:endParaRPr>
          </a:p>
        </p:txBody>
      </p:sp>
      <p:sp>
        <p:nvSpPr>
          <p:cNvPr id="6" name="13 Proceso"/>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15 Proceso"/>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8" name="4 Marcador de fecha"/>
          <p:cNvSpPr>
            <a:spLocks noGrp="1"/>
          </p:cNvSpPr>
          <p:nvPr>
            <p:ph type="dt" sz="half" idx="10"/>
          </p:nvPr>
        </p:nvSpPr>
        <p:spPr/>
        <p:txBody>
          <a:bodyPr/>
          <a:lstStyle>
            <a:lvl1pPr>
              <a:defRPr/>
            </a:lvl1pPr>
            <a:extLst/>
          </a:lstStyle>
          <a:p>
            <a:pPr>
              <a:defRPr/>
            </a:pPr>
            <a:fld id="{3FBEF5FF-4E39-41C1-9666-AAE520787BCB}" type="datetimeFigureOut">
              <a:rPr lang="es-MX"/>
              <a:pPr>
                <a:defRPr/>
              </a:pPr>
              <a:t>05/07/2017</a:t>
            </a:fld>
            <a:endParaRPr lang="es-MX"/>
          </a:p>
        </p:txBody>
      </p:sp>
      <p:sp>
        <p:nvSpPr>
          <p:cNvPr id="9" name="5 Marcador de pie de página"/>
          <p:cNvSpPr>
            <a:spLocks noGrp="1"/>
          </p:cNvSpPr>
          <p:nvPr>
            <p:ph type="ftr" sz="quarter" idx="11"/>
          </p:nvPr>
        </p:nvSpPr>
        <p:spPr/>
        <p:txBody>
          <a:bodyPr/>
          <a:lstStyle>
            <a:lvl1pPr>
              <a:defRPr/>
            </a:lvl1pPr>
            <a:extLst/>
          </a:lstStyle>
          <a:p>
            <a:pPr>
              <a:defRPr/>
            </a:pPr>
            <a:endParaRPr lang="es-MX"/>
          </a:p>
        </p:txBody>
      </p:sp>
      <p:sp>
        <p:nvSpPr>
          <p:cNvPr id="10" name="6 Marcador de número de diapositiva"/>
          <p:cNvSpPr>
            <a:spLocks noGrp="1"/>
          </p:cNvSpPr>
          <p:nvPr>
            <p:ph type="sldNum" sz="quarter" idx="12"/>
          </p:nvPr>
        </p:nvSpPr>
        <p:spPr/>
        <p:txBody>
          <a:bodyPr/>
          <a:lstStyle>
            <a:lvl1pPr>
              <a:defRPr/>
            </a:lvl1pPr>
            <a:extLst/>
          </a:lstStyle>
          <a:p>
            <a:pPr>
              <a:defRPr/>
            </a:pPr>
            <a:fld id="{B859E38A-EE07-4C0D-AD58-BB5386E8F8DD}"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6 Circula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7 Elipse"/>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11 Rectángulo"/>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4 Marcador de título"/>
          <p:cNvSpPr>
            <a:spLocks noGrp="1"/>
          </p:cNvSpPr>
          <p:nvPr>
            <p:ph type="title"/>
          </p:nvPr>
        </p:nvSpPr>
        <p:spPr>
          <a:xfrm>
            <a:off x="1435100" y="274638"/>
            <a:ext cx="7499350" cy="1143000"/>
          </a:xfrm>
          <a:prstGeom prst="rect">
            <a:avLst/>
          </a:prstGeom>
        </p:spPr>
        <p:txBody>
          <a:bodyPr anchor="ctr">
            <a:normAutofit/>
          </a:bodyPr>
          <a:lstStyle>
            <a:extLst/>
          </a:lstStyle>
          <a:p>
            <a:r>
              <a:rPr lang="es-ES" smtClean="0"/>
              <a:t>Haga clic para modificar el estilo de título del patrón</a:t>
            </a:r>
            <a:endParaRPr lang="en-US"/>
          </a:p>
        </p:txBody>
      </p:sp>
      <p:sp>
        <p:nvSpPr>
          <p:cNvPr id="1033" name="8 Marcador de texto"/>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Arial" pitchFamily="34" charset="0"/>
                <a:cs typeface="Arial" pitchFamily="34" charset="0"/>
              </a:defRPr>
            </a:lvl1pPr>
            <a:extLst/>
          </a:lstStyle>
          <a:p>
            <a:pPr>
              <a:defRPr/>
            </a:pPr>
            <a:fld id="{A8F4447E-0455-4DC1-9E1A-383AE7B5D61E}" type="datetimeFigureOut">
              <a:rPr lang="es-MX"/>
              <a:pPr>
                <a:defRPr/>
              </a:pPr>
              <a:t>05/07/2017</a:t>
            </a:fld>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pitchFamily="34" charset="0"/>
                <a:cs typeface="Arial" pitchFamily="34" charset="0"/>
              </a:defRPr>
            </a:lvl1pPr>
            <a:extLst/>
          </a:lstStyle>
          <a:p>
            <a:pPr>
              <a:defRPr/>
            </a:pPr>
            <a:endParaRPr lang="es-MX"/>
          </a:p>
        </p:txBody>
      </p:sp>
      <p:sp>
        <p:nvSpPr>
          <p:cNvPr id="22" name="21 Marcador de número de diapositiva"/>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latin typeface="Arial" pitchFamily="34" charset="0"/>
                <a:cs typeface="Arial" pitchFamily="34" charset="0"/>
              </a:defRPr>
            </a:lvl1pPr>
            <a:extLst/>
          </a:lstStyle>
          <a:p>
            <a:pPr>
              <a:defRPr/>
            </a:pPr>
            <a:fld id="{9C95C05B-B43A-4BCC-BF64-CEFF76916444}" type="slidenum">
              <a:rPr lang="es-MX"/>
              <a:pPr>
                <a:defRPr/>
              </a:pPr>
              <a:t>‹Nº›</a:t>
            </a:fld>
            <a:endParaRPr lang="es-MX"/>
          </a:p>
        </p:txBody>
      </p:sp>
      <p:sp>
        <p:nvSpPr>
          <p:cNvPr id="15" name="14 Rectángulo"/>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956" r:id="rId1"/>
    <p:sldLayoutId id="2147483955" r:id="rId2"/>
    <p:sldLayoutId id="2147483957" r:id="rId3"/>
    <p:sldLayoutId id="2147483954" r:id="rId4"/>
    <p:sldLayoutId id="2147483958" r:id="rId5"/>
    <p:sldLayoutId id="2147483953" r:id="rId6"/>
    <p:sldLayoutId id="2147483959" r:id="rId7"/>
    <p:sldLayoutId id="2147483960" r:id="rId8"/>
    <p:sldLayoutId id="2147483961" r:id="rId9"/>
    <p:sldLayoutId id="2147483952" r:id="rId10"/>
    <p:sldLayoutId id="2147483951" r:id="rId11"/>
    <p:sldLayoutId id="2147483950" r:id="rId12"/>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916238" y="1196975"/>
            <a:ext cx="5832475" cy="4248150"/>
          </a:xfrm>
        </p:spPr>
        <p:txBody>
          <a:bodyPr vert="horz" wrap="square" lIns="91440" tIns="45720" rIns="91440" bIns="45720" numCol="1" anchorCtr="0" compatLnSpc="1">
            <a:prstTxWarp prst="textNoShape">
              <a:avLst/>
            </a:prstTxWarp>
            <a:noAutofit/>
          </a:bodyPr>
          <a:lstStyle/>
          <a:p>
            <a:pPr algn="ctr" eaLnBrk="1" hangingPunct="1">
              <a:defRPr/>
            </a:pPr>
            <a:r>
              <a:rPr lang="es-MX" sz="4000" dirty="0" smtClean="0">
                <a:effectLst>
                  <a:outerShdw blurRad="38100" dist="38100" dir="2700000" algn="tl">
                    <a:srgbClr val="C0C0C0"/>
                  </a:outerShdw>
                </a:effectLst>
              </a:rPr>
              <a:t>SERVICIOS Y TRANSPORTES O.P.D.</a:t>
            </a:r>
            <a:br>
              <a:rPr lang="es-MX" sz="4000" dirty="0" smtClean="0">
                <a:effectLst>
                  <a:outerShdw blurRad="38100" dist="38100" dir="2700000" algn="tl">
                    <a:srgbClr val="C0C0C0"/>
                  </a:outerShdw>
                </a:effectLst>
              </a:rPr>
            </a:br>
            <a:r>
              <a:rPr lang="es-MX" sz="4000" dirty="0" smtClean="0">
                <a:effectLst>
                  <a:outerShdw blurRad="38100" dist="38100" dir="2700000" algn="tl">
                    <a:srgbClr val="C0C0C0"/>
                  </a:outerShdw>
                </a:effectLst>
              </a:rPr>
              <a:t/>
            </a:r>
            <a:br>
              <a:rPr lang="es-MX" sz="4000" dirty="0" smtClean="0">
                <a:effectLst>
                  <a:outerShdw blurRad="38100" dist="38100" dir="2700000" algn="tl">
                    <a:srgbClr val="C0C0C0"/>
                  </a:outerShdw>
                </a:effectLst>
              </a:rPr>
            </a:br>
            <a:r>
              <a:rPr lang="es-MX" sz="4000" dirty="0" smtClean="0">
                <a:effectLst>
                  <a:outerShdw blurRad="38100" dist="38100" dir="2700000" algn="tl">
                    <a:srgbClr val="C0C0C0"/>
                  </a:outerShdw>
                </a:effectLst>
              </a:rPr>
              <a:t>Manual de Organización y Procedimientos</a:t>
            </a:r>
            <a:br>
              <a:rPr lang="es-MX" sz="4000" dirty="0" smtClean="0">
                <a:effectLst>
                  <a:outerShdw blurRad="38100" dist="38100" dir="2700000" algn="tl">
                    <a:srgbClr val="C0C0C0"/>
                  </a:outerShdw>
                </a:effectLst>
              </a:rPr>
            </a:br>
            <a:r>
              <a:rPr lang="es-MX" sz="4000" dirty="0" smtClean="0">
                <a:effectLst>
                  <a:outerShdw blurRad="38100" dist="38100" dir="2700000" algn="tl">
                    <a:srgbClr val="C0C0C0"/>
                  </a:outerShdw>
                </a:effectLst>
              </a:rPr>
              <a:t/>
            </a:r>
            <a:br>
              <a:rPr lang="es-MX" sz="4000" dirty="0" smtClean="0">
                <a:effectLst>
                  <a:outerShdw blurRad="38100" dist="38100" dir="2700000" algn="tl">
                    <a:srgbClr val="C0C0C0"/>
                  </a:outerShdw>
                </a:effectLst>
              </a:rPr>
            </a:br>
            <a:r>
              <a:rPr lang="es-MX" sz="1800" dirty="0" smtClean="0">
                <a:effectLst>
                  <a:outerShdw blurRad="38100" dist="38100" dir="2700000" algn="tl">
                    <a:srgbClr val="C0C0C0"/>
                  </a:outerShdw>
                </a:effectLst>
              </a:rPr>
              <a:t>REGLAMENTO INTERNO DEL ORGANISMO</a:t>
            </a:r>
            <a:endParaRPr lang="es-MX" sz="4000" dirty="0" smtClean="0">
              <a:effectLst>
                <a:outerShdw blurRad="38100" dist="38100" dir="2700000" algn="tl">
                  <a:srgbClr val="C0C0C0"/>
                </a:outerShdw>
              </a:effectLst>
            </a:endParaRPr>
          </a:p>
        </p:txBody>
      </p:sp>
      <p:sp>
        <p:nvSpPr>
          <p:cNvPr id="6147" name="3 Subtítulo"/>
          <p:cNvSpPr>
            <a:spLocks noGrp="1"/>
          </p:cNvSpPr>
          <p:nvPr>
            <p:ph type="subTitle" idx="1"/>
          </p:nvPr>
        </p:nvSpPr>
        <p:spPr>
          <a:xfrm>
            <a:off x="1000125" y="142875"/>
            <a:ext cx="2360613" cy="6572250"/>
          </a:xfrm>
        </p:spPr>
        <p:txBody>
          <a:bodyPr>
            <a:normAutofit/>
          </a:bodyPr>
          <a:lstStyle/>
          <a:p>
            <a:pPr eaLnBrk="1" fontAlgn="auto" hangingPunct="1">
              <a:spcAft>
                <a:spcPts val="0"/>
              </a:spcAft>
              <a:buFont typeface="Wingdings 2"/>
              <a:buNone/>
              <a:defRPr/>
            </a:pPr>
            <a:r>
              <a:rPr lang="es-MX" sz="1600" dirty="0" smtClean="0"/>
              <a:t>DIRECCIÓN GENERAL</a:t>
            </a:r>
          </a:p>
          <a:p>
            <a:pPr eaLnBrk="1" fontAlgn="auto" hangingPunct="1">
              <a:spcAft>
                <a:spcPts val="0"/>
              </a:spcAft>
              <a:buFont typeface="Wingdings 2"/>
              <a:buNone/>
              <a:defRPr/>
            </a:pPr>
            <a:r>
              <a:rPr lang="es-MX" sz="1600" dirty="0" smtClean="0"/>
              <a:t>FINANZAS</a:t>
            </a:r>
          </a:p>
          <a:p>
            <a:pPr eaLnBrk="1" fontAlgn="auto" hangingPunct="1">
              <a:spcAft>
                <a:spcPts val="0"/>
              </a:spcAft>
              <a:buFont typeface="Wingdings 2"/>
              <a:buNone/>
              <a:defRPr/>
            </a:pPr>
            <a:r>
              <a:rPr lang="es-MX" sz="1600" dirty="0" smtClean="0"/>
              <a:t>JURIDICO</a:t>
            </a:r>
          </a:p>
          <a:p>
            <a:pPr eaLnBrk="1" fontAlgn="auto" hangingPunct="1">
              <a:spcAft>
                <a:spcPts val="0"/>
              </a:spcAft>
              <a:buFont typeface="Wingdings 2"/>
              <a:buNone/>
              <a:defRPr/>
            </a:pPr>
            <a:r>
              <a:rPr lang="es-MX" sz="1600" dirty="0" smtClean="0"/>
              <a:t>OPERACIONES</a:t>
            </a:r>
          </a:p>
          <a:p>
            <a:pPr eaLnBrk="1" fontAlgn="auto" hangingPunct="1">
              <a:spcAft>
                <a:spcPts val="0"/>
              </a:spcAft>
              <a:buFont typeface="Wingdings 2"/>
              <a:buNone/>
              <a:defRPr/>
            </a:pPr>
            <a:r>
              <a:rPr lang="es-MX" sz="1600" dirty="0" smtClean="0"/>
              <a:t>CONTRALORIA E INSPECCIÓN</a:t>
            </a:r>
          </a:p>
          <a:p>
            <a:pPr eaLnBrk="1" fontAlgn="auto" hangingPunct="1">
              <a:spcAft>
                <a:spcPts val="0"/>
              </a:spcAft>
              <a:buFont typeface="Wingdings 2"/>
              <a:buNone/>
              <a:defRPr/>
            </a:pPr>
            <a:r>
              <a:rPr lang="es-MX" sz="1600" dirty="0" smtClean="0"/>
              <a:t>RECAUDACION</a:t>
            </a:r>
          </a:p>
          <a:p>
            <a:pPr eaLnBrk="1" fontAlgn="auto" hangingPunct="1">
              <a:spcAft>
                <a:spcPts val="0"/>
              </a:spcAft>
              <a:buFont typeface="Wingdings 2"/>
              <a:buNone/>
              <a:defRPr/>
            </a:pPr>
            <a:r>
              <a:rPr lang="es-MX" sz="1600" dirty="0" smtClean="0"/>
              <a:t>MANTENIMIENTO</a:t>
            </a:r>
          </a:p>
          <a:p>
            <a:pPr eaLnBrk="1" fontAlgn="auto" hangingPunct="1">
              <a:spcAft>
                <a:spcPts val="0"/>
              </a:spcAft>
              <a:buFont typeface="Wingdings 2"/>
              <a:buNone/>
              <a:defRPr/>
            </a:pPr>
            <a:r>
              <a:rPr lang="es-MX" sz="1600" dirty="0" smtClean="0"/>
              <a:t>ALMACEN</a:t>
            </a:r>
          </a:p>
          <a:p>
            <a:pPr eaLnBrk="1" fontAlgn="auto" hangingPunct="1">
              <a:spcAft>
                <a:spcPts val="0"/>
              </a:spcAft>
              <a:buFont typeface="Wingdings 2"/>
              <a:buNone/>
              <a:defRPr/>
            </a:pPr>
            <a:r>
              <a:rPr lang="es-MX" sz="1600" dirty="0" smtClean="0"/>
              <a:t>COMISION MIXTA</a:t>
            </a:r>
          </a:p>
          <a:p>
            <a:pPr eaLnBrk="1" fontAlgn="auto" hangingPunct="1">
              <a:spcAft>
                <a:spcPts val="0"/>
              </a:spcAft>
              <a:buFont typeface="Wingdings 2"/>
              <a:buNone/>
              <a:defRPr/>
            </a:pPr>
            <a:r>
              <a:rPr lang="es-MX" sz="1600" dirty="0" smtClean="0"/>
              <a:t>INFORMATICA</a:t>
            </a:r>
          </a:p>
          <a:p>
            <a:pPr eaLnBrk="1" fontAlgn="auto" hangingPunct="1">
              <a:spcAft>
                <a:spcPts val="0"/>
              </a:spcAft>
              <a:buFont typeface="Wingdings 2"/>
              <a:buNone/>
              <a:defRPr/>
            </a:pPr>
            <a:r>
              <a:rPr lang="es-MX" sz="1600" dirty="0" smtClean="0"/>
              <a:t>BOLETOS</a:t>
            </a:r>
          </a:p>
          <a:p>
            <a:pPr eaLnBrk="1" fontAlgn="auto" hangingPunct="1">
              <a:spcAft>
                <a:spcPts val="0"/>
              </a:spcAft>
              <a:buFont typeface="Wingdings 2"/>
              <a:buNone/>
              <a:defRPr/>
            </a:pPr>
            <a:r>
              <a:rPr lang="es-MX" sz="1600" dirty="0" smtClean="0"/>
              <a:t>PATRIMONIO</a:t>
            </a:r>
          </a:p>
          <a:p>
            <a:pPr eaLnBrk="1" fontAlgn="auto" hangingPunct="1">
              <a:spcAft>
                <a:spcPts val="0"/>
              </a:spcAft>
              <a:buFont typeface="Wingdings 2"/>
              <a:buNone/>
              <a:defRPr/>
            </a:pPr>
            <a:r>
              <a:rPr lang="es-MX" sz="1600" dirty="0" smtClean="0"/>
              <a:t>CONTABILIDAD</a:t>
            </a:r>
          </a:p>
          <a:p>
            <a:pPr eaLnBrk="1" fontAlgn="auto" hangingPunct="1">
              <a:spcAft>
                <a:spcPts val="0"/>
              </a:spcAft>
              <a:buFont typeface="Wingdings 2"/>
              <a:buNone/>
              <a:defRPr/>
            </a:pPr>
            <a:r>
              <a:rPr lang="es-MX" sz="1600" dirty="0" smtClean="0"/>
              <a:t>ACCIDENTES </a:t>
            </a:r>
          </a:p>
          <a:p>
            <a:pPr eaLnBrk="1" fontAlgn="auto" hangingPunct="1">
              <a:spcAft>
                <a:spcPts val="0"/>
              </a:spcAft>
              <a:buFont typeface="Wingdings 2"/>
              <a:buNone/>
              <a:defRPr/>
            </a:pPr>
            <a:r>
              <a:rPr lang="es-MX" sz="1600" dirty="0" smtClean="0"/>
              <a:t>COMBUSTIBLE</a:t>
            </a:r>
          </a:p>
          <a:p>
            <a:pPr eaLnBrk="1" fontAlgn="auto" hangingPunct="1">
              <a:spcAft>
                <a:spcPts val="0"/>
              </a:spcAft>
              <a:buFont typeface="Wingdings 2"/>
              <a:buNone/>
              <a:defRPr/>
            </a:pPr>
            <a:r>
              <a:rPr lang="es-MX" sz="1600" dirty="0" smtClean="0"/>
              <a:t>SUBROGADO</a:t>
            </a:r>
          </a:p>
          <a:p>
            <a:pPr eaLnBrk="1" fontAlgn="auto" hangingPunct="1">
              <a:spcAft>
                <a:spcPts val="0"/>
              </a:spcAft>
              <a:buFont typeface="Wingdings 2"/>
              <a:buNone/>
              <a:defRPr/>
            </a:pPr>
            <a:r>
              <a:rPr lang="es-MX" sz="1600" dirty="0" smtClean="0"/>
              <a:t>COMPRAS</a:t>
            </a:r>
          </a:p>
          <a:p>
            <a:pPr eaLnBrk="1" fontAlgn="auto" hangingPunct="1">
              <a:spcAft>
                <a:spcPts val="0"/>
              </a:spcAft>
              <a:buFont typeface="Wingdings 2"/>
              <a:buNone/>
              <a:defRPr/>
            </a:pPr>
            <a:r>
              <a:rPr lang="es-MX" sz="1600" dirty="0" smtClean="0"/>
              <a:t>PLANEACIÓN</a:t>
            </a:r>
          </a:p>
          <a:p>
            <a:pPr eaLnBrk="1" fontAlgn="auto" hangingPunct="1">
              <a:spcAft>
                <a:spcPts val="0"/>
              </a:spcAft>
              <a:buFont typeface="Wingdings 2"/>
              <a:buNone/>
              <a:defRPr/>
            </a:pPr>
            <a:r>
              <a:rPr lang="es-MX" sz="1600" dirty="0" smtClean="0"/>
              <a:t>RECURSOS HUMANOS</a:t>
            </a:r>
          </a:p>
          <a:p>
            <a:pPr eaLnBrk="1" fontAlgn="auto" hangingPunct="1">
              <a:spcAft>
                <a:spcPts val="0"/>
              </a:spcAft>
              <a:buFont typeface="Wingdings 2"/>
              <a:buNone/>
              <a:defRPr/>
            </a:pPr>
            <a:endParaRPr lang="es-MX" sz="1600" dirty="0" smtClean="0"/>
          </a:p>
          <a:p>
            <a:pPr eaLnBrk="1" fontAlgn="auto" hangingPunct="1">
              <a:spcAft>
                <a:spcPts val="0"/>
              </a:spcAft>
              <a:buFont typeface="Wingdings 2"/>
              <a:buNone/>
              <a:defRPr/>
            </a:pPr>
            <a:endParaRPr lang="es-MX" sz="1600" dirty="0" smtClean="0"/>
          </a:p>
          <a:p>
            <a:pPr eaLnBrk="1" fontAlgn="auto" hangingPunct="1">
              <a:spcAft>
                <a:spcPts val="0"/>
              </a:spcAft>
              <a:buFont typeface="Wingdings 2"/>
              <a:buNone/>
              <a:defRPr/>
            </a:pPr>
            <a:endParaRPr lang="es-MX" sz="1800" dirty="0" smtClean="0"/>
          </a:p>
        </p:txBody>
      </p:sp>
    </p:spTree>
  </p:cSld>
  <p:clrMapOvr>
    <a:masterClrMapping/>
  </p:clrMapOvr>
  <p:transition>
    <p:wedge/>
    <p:sndAc>
      <p:stSnd>
        <p:snd r:embed="rId2" name="breez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35" name="Group 19"/>
          <p:cNvGraphicFramePr>
            <a:graphicFrameLocks noGrp="1"/>
          </p:cNvGraphicFramePr>
          <p:nvPr>
            <p:ph idx="4294967295"/>
          </p:nvPr>
        </p:nvGraphicFramePr>
        <p:xfrm>
          <a:off x="1143000" y="428625"/>
          <a:ext cx="7715250" cy="6233160"/>
        </p:xfrm>
        <a:graphic>
          <a:graphicData uri="http://schemas.openxmlformats.org/drawingml/2006/table">
            <a:tbl>
              <a:tblPr/>
              <a:tblGrid>
                <a:gridCol w="2071688"/>
                <a:gridCol w="5643562"/>
              </a:tblGrid>
              <a:tr h="41592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800" b="1" i="0" u="none" strike="noStrike" cap="none" normalizeH="0" baseline="0" smtClean="0">
                          <a:ln>
                            <a:noFill/>
                          </a:ln>
                          <a:solidFill>
                            <a:srgbClr val="3B1D15"/>
                          </a:solidFill>
                          <a:effectLst/>
                          <a:latin typeface="Gill Sans MT" pitchFamily="34" charset="0"/>
                          <a:cs typeface="Arial" charset="0"/>
                        </a:rPr>
                        <a:t>Dirección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Gill Sans MT" pitchFamily="34" charset="0"/>
                        </a:rPr>
                        <a:t>Artículo 8.- La Dirección General tendrá las siguientes facultades:</a:t>
                      </a:r>
                      <a:r>
                        <a:rPr kumimoji="0" lang="es-ES" sz="1400" b="0" i="0" u="none" strike="noStrike" cap="none" normalizeH="0" baseline="0" smtClean="0">
                          <a:ln>
                            <a:noFill/>
                          </a:ln>
                          <a:solidFill>
                            <a:schemeClr val="tx1"/>
                          </a:solidFill>
                          <a:effectLst/>
                          <a:latin typeface="Gill Sans MT" pitchFamily="34" charset="0"/>
                        </a:rPr>
                        <a:t> </a:t>
                      </a:r>
                      <a:endParaRPr kumimoji="0" lang="es-MX" sz="1400" b="0" i="0" u="none" strike="noStrike" cap="none" normalizeH="0" baseline="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45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Dirección General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1"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Someter a la decisión del Consejo de Administración la estructura administrativa y operativa del Organismo, así como del personal necesario para su funcionamiento.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Expedir  los nombramientos del personal, de acuerdo con las disposiciones legales  aplicables, en la inteligencia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que toda persona que aspira a ingresar al Organismo, cualquiera que sea su clasificación, deberá sustentar examen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admisión que contendrá los cuestionamientos necesarios para determinar si el solicitante cuenta con la capacidad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adiestramiento requeridos en el desempeño de la actividad a desarrollar, de conformidad con el Reglamento Interno que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al efecto se expida.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Asistir a las Sesiones del Consejo, con voz únicamente.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Expedir nombramientos, conceder licencias y toda clase de autorización administrativa al personal del Organismo en la forma y términos contemplados en la Ley para los Servidores Públicos del Estado de Jalisco y sus Municipios, y de las autorizaciones del Consejo.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Elaborar y someter al Consejo de Administración para su conocimiento, discusión y aprobación en su caso, los presupuestos de ingresos y egresos, programa de trabajo, de inversión y financiamiento, así como los informes de actividades y las modificaciones que se hubiesen efectuado a los mismos.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906"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Inspección al transporte</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 El Departamento de Supervisión de Transporte y Vigilancia, con el debido apego a las leyes aplicables, los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acuerdos del Consejo, los  reglamentos,  las  políticas y  procedimientos  establecidos,  con funciones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responsabilidades generales dentro  del  ámbito  de  su  respectiva competencia, tendrá las responsabilidades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Supervisar el trabajo y desempeño de actividades de Inspectores y conductores, verificar que realicen adecuadamente el servicio y cumplan los tiempos de ruta, frecuencia e itinerario. Elaborar programas que cubran todos los aspectos concernientes a la vigilancia en general. Realizar registro de personas, empleados y vehículos que ingresen al Organismo, así como vigilar en todo momento que los bienes patrimoniales no sufran ningún daño.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 Supervisar diariamente las unidades y conductores laboren conforme las normas establecidas, verificar durante 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servicio en ruta que el boletaje que  se está entregando al usuario corresponda al registrado en guía y autorizado  por 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Revisar el trabajo realizado por los inspectores y sus zonas asignadas.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930"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Inspección al transporte</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IV.-Generar registro  de unidades de transporte público y  vehículos oficiales, particulares o de proveedores, que entran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salen de las Instalaciones del Organismo, así como detalle del camión prestador del servicio de recolección de valores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Elaborar pre-nómina del Departamento de Inspección al Transporte y Vigilancia.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Supervisar y verificar que el personal del Organismo realice  correctamente el  registro asistencia laboral en la tarjeta correspondiente.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Supervisar el trabajo realizado por los vigilantes y apoyar en los operativos realizados por la Dirección Técnica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Operativa.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VIII.-Realizar y coordinar vigilancia dentro de las instalaciones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Administrar de manera eficiente los recursos humanos y materiales asignados a esa unidad orgánica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30051"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DÉCIMO CUARTO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DEL DEPARTAMENTO DE  RECURSOS HUMANOS</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DEL DEPARTAMENTO DE RECURSOS HUMANOS</a:t>
            </a:r>
          </a:p>
        </p:txBody>
      </p:sp>
      <p:grpSp>
        <p:nvGrpSpPr>
          <p:cNvPr id="131075" name="Group 3"/>
          <p:cNvGrpSpPr>
            <a:grpSpLocks/>
          </p:cNvGrpSpPr>
          <p:nvPr/>
        </p:nvGrpSpPr>
        <p:grpSpPr bwMode="auto">
          <a:xfrm>
            <a:off x="3924300" y="1268413"/>
            <a:ext cx="2303463" cy="576262"/>
            <a:chOff x="2245" y="346"/>
            <a:chExt cx="1542" cy="725"/>
          </a:xfrm>
        </p:grpSpPr>
        <p:sp>
          <p:nvSpPr>
            <p:cNvPr id="131076"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1077"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1078" name="Text Box 6"/>
          <p:cNvSpPr txBox="1">
            <a:spLocks noChangeArrowheads="1"/>
          </p:cNvSpPr>
          <p:nvPr/>
        </p:nvSpPr>
        <p:spPr bwMode="auto">
          <a:xfrm>
            <a:off x="4211638" y="1484313"/>
            <a:ext cx="1889125" cy="244475"/>
          </a:xfrm>
          <a:prstGeom prst="rect">
            <a:avLst/>
          </a:prstGeom>
          <a:noFill/>
          <a:ln w="9525">
            <a:noFill/>
            <a:miter lim="800000"/>
            <a:headEnd/>
            <a:tailEnd/>
          </a:ln>
          <a:effectLst/>
        </p:spPr>
        <p:txBody>
          <a:bodyPr wrap="none">
            <a:spAutoFit/>
          </a:bodyPr>
          <a:lstStyle/>
          <a:p>
            <a:r>
              <a:rPr lang="es-ES" sz="1000">
                <a:latin typeface="Cambria" pitchFamily="18" charset="0"/>
              </a:rPr>
              <a:t>JEFE DE  RECURSOS HUMANOS</a:t>
            </a:r>
          </a:p>
        </p:txBody>
      </p:sp>
      <p:grpSp>
        <p:nvGrpSpPr>
          <p:cNvPr id="131079" name="Group 7"/>
          <p:cNvGrpSpPr>
            <a:grpSpLocks/>
          </p:cNvGrpSpPr>
          <p:nvPr/>
        </p:nvGrpSpPr>
        <p:grpSpPr bwMode="auto">
          <a:xfrm>
            <a:off x="1187450" y="3357563"/>
            <a:ext cx="1655763" cy="576262"/>
            <a:chOff x="3560" y="799"/>
            <a:chExt cx="1043" cy="363"/>
          </a:xfrm>
        </p:grpSpPr>
        <p:grpSp>
          <p:nvGrpSpPr>
            <p:cNvPr id="131080" name="Group 8"/>
            <p:cNvGrpSpPr>
              <a:grpSpLocks/>
            </p:cNvGrpSpPr>
            <p:nvPr/>
          </p:nvGrpSpPr>
          <p:grpSpPr bwMode="auto">
            <a:xfrm>
              <a:off x="3560" y="799"/>
              <a:ext cx="1043" cy="363"/>
              <a:chOff x="2245" y="346"/>
              <a:chExt cx="1542" cy="725"/>
            </a:xfrm>
          </p:grpSpPr>
          <p:sp>
            <p:nvSpPr>
              <p:cNvPr id="131081"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1082"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1083" name="Text Box 11"/>
            <p:cNvSpPr txBox="1">
              <a:spLocks noChangeArrowheads="1"/>
            </p:cNvSpPr>
            <p:nvPr/>
          </p:nvSpPr>
          <p:spPr bwMode="auto">
            <a:xfrm>
              <a:off x="3919" y="890"/>
              <a:ext cx="446" cy="154"/>
            </a:xfrm>
            <a:prstGeom prst="rect">
              <a:avLst/>
            </a:prstGeom>
            <a:noFill/>
            <a:ln w="9525">
              <a:noFill/>
              <a:miter lim="800000"/>
              <a:headEnd/>
              <a:tailEnd/>
            </a:ln>
            <a:effectLst/>
          </p:spPr>
          <p:txBody>
            <a:bodyPr wrap="none">
              <a:spAutoFit/>
            </a:bodyPr>
            <a:lstStyle/>
            <a:p>
              <a:pPr algn="ctr"/>
              <a:r>
                <a:rPr lang="es-ES" sz="1000">
                  <a:latin typeface="Cambria" pitchFamily="18" charset="0"/>
                </a:rPr>
                <a:t>AUDITOR</a:t>
              </a:r>
            </a:p>
          </p:txBody>
        </p:sp>
      </p:grpSp>
      <p:grpSp>
        <p:nvGrpSpPr>
          <p:cNvPr id="131084" name="Group 12"/>
          <p:cNvGrpSpPr>
            <a:grpSpLocks/>
          </p:cNvGrpSpPr>
          <p:nvPr/>
        </p:nvGrpSpPr>
        <p:grpSpPr bwMode="auto">
          <a:xfrm>
            <a:off x="2411413" y="2492375"/>
            <a:ext cx="1655762" cy="576263"/>
            <a:chOff x="3560" y="799"/>
            <a:chExt cx="1043" cy="363"/>
          </a:xfrm>
        </p:grpSpPr>
        <p:grpSp>
          <p:nvGrpSpPr>
            <p:cNvPr id="131085" name="Group 13"/>
            <p:cNvGrpSpPr>
              <a:grpSpLocks/>
            </p:cNvGrpSpPr>
            <p:nvPr/>
          </p:nvGrpSpPr>
          <p:grpSpPr bwMode="auto">
            <a:xfrm>
              <a:off x="3560" y="799"/>
              <a:ext cx="1043" cy="363"/>
              <a:chOff x="2245" y="346"/>
              <a:chExt cx="1542" cy="725"/>
            </a:xfrm>
          </p:grpSpPr>
          <p:sp>
            <p:nvSpPr>
              <p:cNvPr id="131086" name="AutoShape 1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1087" name="AutoShape 1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1088" name="Text Box 16"/>
            <p:cNvSpPr txBox="1">
              <a:spLocks noChangeArrowheads="1"/>
            </p:cNvSpPr>
            <p:nvPr/>
          </p:nvSpPr>
          <p:spPr bwMode="auto">
            <a:xfrm>
              <a:off x="3772" y="890"/>
              <a:ext cx="752" cy="154"/>
            </a:xfrm>
            <a:prstGeom prst="rect">
              <a:avLst/>
            </a:prstGeom>
            <a:noFill/>
            <a:ln w="9525">
              <a:noFill/>
              <a:miter lim="800000"/>
              <a:headEnd/>
              <a:tailEnd/>
            </a:ln>
            <a:effectLst/>
          </p:spPr>
          <p:txBody>
            <a:bodyPr wrap="none">
              <a:spAutoFit/>
            </a:bodyPr>
            <a:lstStyle/>
            <a:p>
              <a:pPr algn="ctr"/>
              <a:r>
                <a:rPr lang="es-ES" sz="1000">
                  <a:latin typeface="Cambria" pitchFamily="18" charset="0"/>
                </a:rPr>
                <a:t>JEFE DE NOMINAS</a:t>
              </a:r>
            </a:p>
          </p:txBody>
        </p:sp>
      </p:grpSp>
      <p:cxnSp>
        <p:nvCxnSpPr>
          <p:cNvPr id="131089" name="AutoShape 17"/>
          <p:cNvCxnSpPr>
            <a:cxnSpLocks noChangeShapeType="1"/>
            <a:stCxn id="131086" idx="0"/>
            <a:endCxn id="131077" idx="2"/>
          </p:cNvCxnSpPr>
          <p:nvPr/>
        </p:nvCxnSpPr>
        <p:spPr bwMode="auto">
          <a:xfrm rot="16200000">
            <a:off x="3853657" y="1200943"/>
            <a:ext cx="628650" cy="1954213"/>
          </a:xfrm>
          <a:prstGeom prst="bentConnector3">
            <a:avLst>
              <a:gd name="adj1" fmla="val 51514"/>
            </a:avLst>
          </a:prstGeom>
          <a:noFill/>
          <a:ln w="38100">
            <a:solidFill>
              <a:schemeClr val="tx1"/>
            </a:solidFill>
            <a:miter lim="800000"/>
            <a:headEnd/>
            <a:tailEnd/>
          </a:ln>
          <a:effectLst/>
        </p:spPr>
      </p:cxnSp>
      <p:grpSp>
        <p:nvGrpSpPr>
          <p:cNvPr id="131090" name="Group 18"/>
          <p:cNvGrpSpPr>
            <a:grpSpLocks/>
          </p:cNvGrpSpPr>
          <p:nvPr/>
        </p:nvGrpSpPr>
        <p:grpSpPr bwMode="auto">
          <a:xfrm>
            <a:off x="3563938" y="4437063"/>
            <a:ext cx="1655762" cy="576262"/>
            <a:chOff x="3560" y="799"/>
            <a:chExt cx="1043" cy="363"/>
          </a:xfrm>
        </p:grpSpPr>
        <p:grpSp>
          <p:nvGrpSpPr>
            <p:cNvPr id="131091" name="Group 19"/>
            <p:cNvGrpSpPr>
              <a:grpSpLocks/>
            </p:cNvGrpSpPr>
            <p:nvPr/>
          </p:nvGrpSpPr>
          <p:grpSpPr bwMode="auto">
            <a:xfrm>
              <a:off x="3560" y="799"/>
              <a:ext cx="1043" cy="363"/>
              <a:chOff x="2245" y="346"/>
              <a:chExt cx="1542" cy="725"/>
            </a:xfrm>
          </p:grpSpPr>
          <p:sp>
            <p:nvSpPr>
              <p:cNvPr id="131092" name="AutoShape 2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1093" name="AutoShape 2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1094" name="Text Box 22"/>
            <p:cNvSpPr txBox="1">
              <a:spLocks noChangeArrowheads="1"/>
            </p:cNvSpPr>
            <p:nvPr/>
          </p:nvSpPr>
          <p:spPr bwMode="auto">
            <a:xfrm>
              <a:off x="3859" y="890"/>
              <a:ext cx="566" cy="154"/>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a:t>
              </a:r>
            </a:p>
          </p:txBody>
        </p:sp>
      </p:grpSp>
      <p:grpSp>
        <p:nvGrpSpPr>
          <p:cNvPr id="131095" name="Group 23"/>
          <p:cNvGrpSpPr>
            <a:grpSpLocks/>
          </p:cNvGrpSpPr>
          <p:nvPr/>
        </p:nvGrpSpPr>
        <p:grpSpPr bwMode="auto">
          <a:xfrm>
            <a:off x="6300788" y="2636838"/>
            <a:ext cx="1762125" cy="576262"/>
            <a:chOff x="3560" y="799"/>
            <a:chExt cx="1110" cy="363"/>
          </a:xfrm>
        </p:grpSpPr>
        <p:grpSp>
          <p:nvGrpSpPr>
            <p:cNvPr id="131096" name="Group 24"/>
            <p:cNvGrpSpPr>
              <a:grpSpLocks/>
            </p:cNvGrpSpPr>
            <p:nvPr/>
          </p:nvGrpSpPr>
          <p:grpSpPr bwMode="auto">
            <a:xfrm>
              <a:off x="3560" y="799"/>
              <a:ext cx="1043" cy="363"/>
              <a:chOff x="2245" y="346"/>
              <a:chExt cx="1542" cy="725"/>
            </a:xfrm>
          </p:grpSpPr>
          <p:sp>
            <p:nvSpPr>
              <p:cNvPr id="131097" name="AutoShape 2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1098" name="AutoShape 2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1099" name="Text Box 27"/>
            <p:cNvSpPr txBox="1">
              <a:spLocks noChangeArrowheads="1"/>
            </p:cNvSpPr>
            <p:nvPr/>
          </p:nvSpPr>
          <p:spPr bwMode="auto">
            <a:xfrm>
              <a:off x="3635" y="890"/>
              <a:ext cx="1035" cy="250"/>
            </a:xfrm>
            <a:prstGeom prst="rect">
              <a:avLst/>
            </a:prstGeom>
            <a:noFill/>
            <a:ln w="9525">
              <a:noFill/>
              <a:miter lim="800000"/>
              <a:headEnd/>
              <a:tailEnd/>
            </a:ln>
            <a:effectLst/>
          </p:spPr>
          <p:txBody>
            <a:bodyPr wrap="none">
              <a:spAutoFit/>
            </a:bodyPr>
            <a:lstStyle/>
            <a:p>
              <a:pPr algn="ctr"/>
              <a:r>
                <a:rPr lang="es-ES" sz="1000">
                  <a:latin typeface="Cambria" pitchFamily="18" charset="0"/>
                </a:rPr>
                <a:t>JEFE DE </a:t>
              </a:r>
            </a:p>
            <a:p>
              <a:pPr algn="ctr"/>
              <a:r>
                <a:rPr lang="es-ES" sz="1000">
                  <a:latin typeface="Cambria" pitchFamily="18" charset="0"/>
                </a:rPr>
                <a:t>PRESTACIONES  SOCIALES</a:t>
              </a:r>
            </a:p>
          </p:txBody>
        </p:sp>
      </p:grpSp>
      <p:cxnSp>
        <p:nvCxnSpPr>
          <p:cNvPr id="131100" name="AutoShape 28"/>
          <p:cNvCxnSpPr>
            <a:cxnSpLocks noChangeShapeType="1"/>
            <a:stCxn id="131087" idx="2"/>
          </p:cNvCxnSpPr>
          <p:nvPr/>
        </p:nvCxnSpPr>
        <p:spPr bwMode="auto">
          <a:xfrm rot="16200000" flipH="1">
            <a:off x="3289300" y="3087688"/>
            <a:ext cx="1587" cy="1588"/>
          </a:xfrm>
          <a:prstGeom prst="bentConnector3">
            <a:avLst>
              <a:gd name="adj1" fmla="val -600000"/>
            </a:avLst>
          </a:prstGeom>
          <a:noFill/>
          <a:ln w="9525">
            <a:solidFill>
              <a:schemeClr val="tx1"/>
            </a:solidFill>
            <a:miter lim="800000"/>
            <a:headEnd/>
            <a:tailEnd/>
          </a:ln>
          <a:effectLst/>
        </p:spPr>
      </p:cxnSp>
      <p:cxnSp>
        <p:nvCxnSpPr>
          <p:cNvPr id="131101" name="AutoShape 29"/>
          <p:cNvCxnSpPr>
            <a:cxnSpLocks noChangeShapeType="1"/>
            <a:stCxn id="131087" idx="2"/>
            <a:endCxn id="131081" idx="0"/>
          </p:cNvCxnSpPr>
          <p:nvPr/>
        </p:nvCxnSpPr>
        <p:spPr bwMode="auto">
          <a:xfrm rot="5400000">
            <a:off x="2493169" y="2561432"/>
            <a:ext cx="269875" cy="1322387"/>
          </a:xfrm>
          <a:prstGeom prst="bentConnector3">
            <a:avLst>
              <a:gd name="adj1" fmla="val 45884"/>
            </a:avLst>
          </a:prstGeom>
          <a:noFill/>
          <a:ln w="38100">
            <a:solidFill>
              <a:schemeClr val="tx1"/>
            </a:solidFill>
            <a:miter lim="800000"/>
            <a:headEnd/>
            <a:tailEnd/>
          </a:ln>
          <a:effectLst/>
        </p:spPr>
      </p:cxnSp>
      <p:cxnSp>
        <p:nvCxnSpPr>
          <p:cNvPr id="131102" name="AutoShape 30"/>
          <p:cNvCxnSpPr>
            <a:cxnSpLocks noChangeShapeType="1"/>
            <a:stCxn id="131077" idx="2"/>
            <a:endCxn id="131097" idx="0"/>
          </p:cNvCxnSpPr>
          <p:nvPr/>
        </p:nvCxnSpPr>
        <p:spPr bwMode="auto">
          <a:xfrm rot="16200000" flipH="1">
            <a:off x="5726112" y="1282701"/>
            <a:ext cx="773113" cy="1935162"/>
          </a:xfrm>
          <a:prstGeom prst="bentConnector3">
            <a:avLst>
              <a:gd name="adj1" fmla="val 48667"/>
            </a:avLst>
          </a:prstGeom>
          <a:noFill/>
          <a:ln w="38100">
            <a:solidFill>
              <a:schemeClr val="tx1"/>
            </a:solidFill>
            <a:miter lim="800000"/>
            <a:headEnd/>
            <a:tailEnd/>
          </a:ln>
          <a:effectLst/>
        </p:spPr>
      </p:cxnSp>
      <p:grpSp>
        <p:nvGrpSpPr>
          <p:cNvPr id="131103" name="Group 31"/>
          <p:cNvGrpSpPr>
            <a:grpSpLocks/>
          </p:cNvGrpSpPr>
          <p:nvPr/>
        </p:nvGrpSpPr>
        <p:grpSpPr bwMode="auto">
          <a:xfrm>
            <a:off x="1763713" y="4437063"/>
            <a:ext cx="1655762" cy="576262"/>
            <a:chOff x="3560" y="799"/>
            <a:chExt cx="1043" cy="363"/>
          </a:xfrm>
        </p:grpSpPr>
        <p:grpSp>
          <p:nvGrpSpPr>
            <p:cNvPr id="131104" name="Group 32"/>
            <p:cNvGrpSpPr>
              <a:grpSpLocks/>
            </p:cNvGrpSpPr>
            <p:nvPr/>
          </p:nvGrpSpPr>
          <p:grpSpPr bwMode="auto">
            <a:xfrm>
              <a:off x="3560" y="799"/>
              <a:ext cx="1043" cy="363"/>
              <a:chOff x="2245" y="346"/>
              <a:chExt cx="1542" cy="725"/>
            </a:xfrm>
          </p:grpSpPr>
          <p:sp>
            <p:nvSpPr>
              <p:cNvPr id="131105" name="AutoShape 33"/>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1106" name="AutoShape 34"/>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1107" name="Text Box 35"/>
            <p:cNvSpPr txBox="1">
              <a:spLocks noChangeArrowheads="1"/>
            </p:cNvSpPr>
            <p:nvPr/>
          </p:nvSpPr>
          <p:spPr bwMode="auto">
            <a:xfrm>
              <a:off x="3853" y="890"/>
              <a:ext cx="579" cy="154"/>
            </a:xfrm>
            <a:prstGeom prst="rect">
              <a:avLst/>
            </a:prstGeom>
            <a:noFill/>
            <a:ln w="9525">
              <a:noFill/>
              <a:miter lim="800000"/>
              <a:headEnd/>
              <a:tailEnd/>
            </a:ln>
            <a:effectLst/>
          </p:spPr>
          <p:txBody>
            <a:bodyPr wrap="none">
              <a:spAutoFit/>
            </a:bodyPr>
            <a:lstStyle/>
            <a:p>
              <a:pPr algn="ctr"/>
              <a:r>
                <a:rPr lang="es-ES" sz="1000">
                  <a:latin typeface="Cambria" pitchFamily="18" charset="0"/>
                </a:rPr>
                <a:t>INSTRUCTOR</a:t>
              </a:r>
            </a:p>
          </p:txBody>
        </p:sp>
      </p:grpSp>
      <p:grpSp>
        <p:nvGrpSpPr>
          <p:cNvPr id="131108" name="Group 36"/>
          <p:cNvGrpSpPr>
            <a:grpSpLocks/>
          </p:cNvGrpSpPr>
          <p:nvPr/>
        </p:nvGrpSpPr>
        <p:grpSpPr bwMode="auto">
          <a:xfrm>
            <a:off x="5292725" y="4437063"/>
            <a:ext cx="1655763" cy="576262"/>
            <a:chOff x="3560" y="799"/>
            <a:chExt cx="1043" cy="363"/>
          </a:xfrm>
        </p:grpSpPr>
        <p:grpSp>
          <p:nvGrpSpPr>
            <p:cNvPr id="131109" name="Group 37"/>
            <p:cNvGrpSpPr>
              <a:grpSpLocks/>
            </p:cNvGrpSpPr>
            <p:nvPr/>
          </p:nvGrpSpPr>
          <p:grpSpPr bwMode="auto">
            <a:xfrm>
              <a:off x="3560" y="799"/>
              <a:ext cx="1043" cy="363"/>
              <a:chOff x="2245" y="346"/>
              <a:chExt cx="1542" cy="725"/>
            </a:xfrm>
          </p:grpSpPr>
          <p:sp>
            <p:nvSpPr>
              <p:cNvPr id="131110" name="AutoShape 38"/>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1111" name="AutoShape 39"/>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1112" name="Text Box 40"/>
            <p:cNvSpPr txBox="1">
              <a:spLocks noChangeArrowheads="1"/>
            </p:cNvSpPr>
            <p:nvPr/>
          </p:nvSpPr>
          <p:spPr bwMode="auto">
            <a:xfrm>
              <a:off x="3912" y="890"/>
              <a:ext cx="459" cy="154"/>
            </a:xfrm>
            <a:prstGeom prst="rect">
              <a:avLst/>
            </a:prstGeom>
            <a:noFill/>
            <a:ln w="9525">
              <a:noFill/>
              <a:miter lim="800000"/>
              <a:headEnd/>
              <a:tailEnd/>
            </a:ln>
            <a:effectLst/>
          </p:spPr>
          <p:txBody>
            <a:bodyPr wrap="none">
              <a:spAutoFit/>
            </a:bodyPr>
            <a:lstStyle/>
            <a:p>
              <a:pPr algn="ctr"/>
              <a:r>
                <a:rPr lang="es-ES" sz="1000">
                  <a:latin typeface="Cambria" pitchFamily="18" charset="0"/>
                </a:rPr>
                <a:t>AUXILIAR</a:t>
              </a:r>
            </a:p>
          </p:txBody>
        </p:sp>
      </p:grpSp>
      <p:grpSp>
        <p:nvGrpSpPr>
          <p:cNvPr id="131113" name="Group 41"/>
          <p:cNvGrpSpPr>
            <a:grpSpLocks/>
          </p:cNvGrpSpPr>
          <p:nvPr/>
        </p:nvGrpSpPr>
        <p:grpSpPr bwMode="auto">
          <a:xfrm>
            <a:off x="7092950" y="4365625"/>
            <a:ext cx="1655763" cy="576263"/>
            <a:chOff x="3560" y="799"/>
            <a:chExt cx="1043" cy="363"/>
          </a:xfrm>
        </p:grpSpPr>
        <p:grpSp>
          <p:nvGrpSpPr>
            <p:cNvPr id="131114" name="Group 42"/>
            <p:cNvGrpSpPr>
              <a:grpSpLocks/>
            </p:cNvGrpSpPr>
            <p:nvPr/>
          </p:nvGrpSpPr>
          <p:grpSpPr bwMode="auto">
            <a:xfrm>
              <a:off x="3560" y="799"/>
              <a:ext cx="1043" cy="363"/>
              <a:chOff x="2245" y="346"/>
              <a:chExt cx="1542" cy="725"/>
            </a:xfrm>
          </p:grpSpPr>
          <p:sp>
            <p:nvSpPr>
              <p:cNvPr id="131115" name="AutoShape 43"/>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1116" name="AutoShape 44"/>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1117" name="Text Box 45"/>
            <p:cNvSpPr txBox="1">
              <a:spLocks noChangeArrowheads="1"/>
            </p:cNvSpPr>
            <p:nvPr/>
          </p:nvSpPr>
          <p:spPr bwMode="auto">
            <a:xfrm>
              <a:off x="3821" y="890"/>
              <a:ext cx="643" cy="154"/>
            </a:xfrm>
            <a:prstGeom prst="rect">
              <a:avLst/>
            </a:prstGeom>
            <a:noFill/>
            <a:ln w="9525">
              <a:noFill/>
              <a:miter lim="800000"/>
              <a:headEnd/>
              <a:tailEnd/>
            </a:ln>
            <a:effectLst/>
          </p:spPr>
          <p:txBody>
            <a:bodyPr wrap="none">
              <a:spAutoFit/>
            </a:bodyPr>
            <a:lstStyle/>
            <a:p>
              <a:pPr algn="ctr"/>
              <a:r>
                <a:rPr lang="es-ES" sz="1000">
                  <a:latin typeface="Cambria" pitchFamily="18" charset="0"/>
                </a:rPr>
                <a:t>LIQUIDATARIO</a:t>
              </a:r>
            </a:p>
          </p:txBody>
        </p:sp>
      </p:grpSp>
      <p:cxnSp>
        <p:nvCxnSpPr>
          <p:cNvPr id="131118" name="AutoShape 46"/>
          <p:cNvCxnSpPr>
            <a:cxnSpLocks noChangeShapeType="1"/>
            <a:stCxn id="131077" idx="2"/>
            <a:endCxn id="131105" idx="0"/>
          </p:cNvCxnSpPr>
          <p:nvPr/>
        </p:nvCxnSpPr>
        <p:spPr bwMode="auto">
          <a:xfrm rot="5400000">
            <a:off x="2557463" y="1849437"/>
            <a:ext cx="2573338" cy="2601913"/>
          </a:xfrm>
          <a:prstGeom prst="bentConnector3">
            <a:avLst>
              <a:gd name="adj1" fmla="val 87352"/>
            </a:avLst>
          </a:prstGeom>
          <a:noFill/>
          <a:ln w="38100">
            <a:solidFill>
              <a:schemeClr val="tx1"/>
            </a:solidFill>
            <a:miter lim="800000"/>
            <a:headEnd/>
            <a:tailEnd/>
          </a:ln>
          <a:effectLst/>
        </p:spPr>
      </p:cxnSp>
      <p:cxnSp>
        <p:nvCxnSpPr>
          <p:cNvPr id="131119" name="AutoShape 47"/>
          <p:cNvCxnSpPr>
            <a:cxnSpLocks noChangeShapeType="1"/>
            <a:stCxn id="131077" idx="2"/>
            <a:endCxn id="131117" idx="0"/>
          </p:cNvCxnSpPr>
          <p:nvPr/>
        </p:nvCxnSpPr>
        <p:spPr bwMode="auto">
          <a:xfrm rot="16200000" flipH="1">
            <a:off x="5258594" y="1750219"/>
            <a:ext cx="2646363" cy="2873375"/>
          </a:xfrm>
          <a:prstGeom prst="bentConnector3">
            <a:avLst>
              <a:gd name="adj1" fmla="val 85241"/>
            </a:avLst>
          </a:prstGeom>
          <a:noFill/>
          <a:ln w="38100">
            <a:solidFill>
              <a:schemeClr val="tx1"/>
            </a:solidFill>
            <a:miter lim="800000"/>
            <a:headEnd/>
            <a:tailEnd/>
          </a:ln>
          <a:effectLst/>
        </p:spPr>
      </p:cxnSp>
      <p:sp>
        <p:nvSpPr>
          <p:cNvPr id="131120" name="Line 48"/>
          <p:cNvSpPr>
            <a:spLocks noChangeShapeType="1"/>
          </p:cNvSpPr>
          <p:nvPr/>
        </p:nvSpPr>
        <p:spPr bwMode="auto">
          <a:xfrm>
            <a:off x="4356100" y="4076700"/>
            <a:ext cx="0" cy="360363"/>
          </a:xfrm>
          <a:prstGeom prst="line">
            <a:avLst/>
          </a:prstGeom>
          <a:noFill/>
          <a:ln w="38100">
            <a:solidFill>
              <a:schemeClr val="tx1"/>
            </a:solidFill>
            <a:round/>
            <a:headEnd/>
            <a:tailEnd/>
          </a:ln>
          <a:effectLst/>
        </p:spPr>
        <p:txBody>
          <a:bodyPr/>
          <a:lstStyle/>
          <a:p>
            <a:endParaRPr lang="en-US"/>
          </a:p>
        </p:txBody>
      </p:sp>
      <p:sp>
        <p:nvSpPr>
          <p:cNvPr id="131121" name="Line 49"/>
          <p:cNvSpPr>
            <a:spLocks noChangeShapeType="1"/>
          </p:cNvSpPr>
          <p:nvPr/>
        </p:nvSpPr>
        <p:spPr bwMode="auto">
          <a:xfrm>
            <a:off x="6011863" y="4076700"/>
            <a:ext cx="0" cy="360363"/>
          </a:xfrm>
          <a:prstGeom prst="line">
            <a:avLst/>
          </a:prstGeom>
          <a:noFill/>
          <a:ln w="3810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098"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Recursos Humanos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El Departamento de Recursos Humanos,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 Tendrá las responsabilidades generales, mismas que cumplirá a través de las jefaturas y el personal técnico y administrativo que las necesidades del servicio requieran, se aprueben por la Dirección General y se consignen en la plantilla y en el presupuesto de egresos que autorice el Consejo.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 Administrar los sistemas y programas relacionados con las funciones del personal, tales como el reclutamiento, selección, contratación, inducción, capacitación y desarrollo, registro y aplicación de los salarios y prestaciones en cheque o pago electrónico, integrar las comisiones mixtas de seguridad e higiene y ejecutar las actividades inherentes, el registro de movimientos e incidencias, organizar y realizar los eventos deportivos, recreativos y culturales.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22"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Recursos Humanos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Coordinar las relaciones laborales del Organismo con sus trabajadores y los representantes sindicales, atender con diligencia sus quejas y planteamientos en la aplicación y cumplimiento del Contrato Colectivo de Trabajo y demás reglamentaciones conexas, de conformidad con las disposiciones jurídicas aplicables.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Establecer y coordinar el programa permanente de seguridad e higiene, cumpliendo con las normas técnicas y jurídicas aplicables, solicitando en su caso el apoyo de Protección Civil y Bomberos.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Atender  los  reportes  sobre  las  eventuales  irregularidades  del  personal  del  Organismo  en  materia  de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reglamentación laboral establecida y, en su caso, turnar los asuntos que lo ameriten a la Comisión Mixta y apoyar en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instauración de procedimientos administrativos, investigar y comprobar irregularidades y dar seguimiento a  las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sanciones procedentes.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Desarrollar y establecer las políticas y procedimientos operativos aplicables a los procesos y servicios principales del Departamento  a su cargo, para aprobación  de la Dirección de Administración y Finanzas del Organismo e igualmente vigilar su cumplimiento.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146"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Recursos Humanos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Conservar actualizada la plantilla de personal, supervisar  el  cálculo de percepciones y deducciones de los salarios, respaldar y determinar la aplicación  y pago de las prestaciones  de los empleados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Gestionar, los programas educativos del nivel básico y de enseñanza media superior así como coordinar  y dar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difusión.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Las demás responsabilidades que se deriven de las leyes, reglamentos, acuerdos y convenios, o le sean asignadas o delegadas por el Director General y/o el Director de Administración y Finanzas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35171"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DÉCIMO QUINTO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DEL DEPARTAMENTO DE CONTABILIDAD</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DEL DEPARTAMENTO DE CONTABILIDAD</a:t>
            </a:r>
          </a:p>
        </p:txBody>
      </p:sp>
      <p:grpSp>
        <p:nvGrpSpPr>
          <p:cNvPr id="136195" name="Group 3"/>
          <p:cNvGrpSpPr>
            <a:grpSpLocks/>
          </p:cNvGrpSpPr>
          <p:nvPr/>
        </p:nvGrpSpPr>
        <p:grpSpPr bwMode="auto">
          <a:xfrm>
            <a:off x="4427538" y="1268413"/>
            <a:ext cx="1655762" cy="576262"/>
            <a:chOff x="2245" y="346"/>
            <a:chExt cx="1542" cy="725"/>
          </a:xfrm>
        </p:grpSpPr>
        <p:sp>
          <p:nvSpPr>
            <p:cNvPr id="136196"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6197"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6198" name="Text Box 6"/>
          <p:cNvSpPr txBox="1">
            <a:spLocks noChangeArrowheads="1"/>
          </p:cNvSpPr>
          <p:nvPr/>
        </p:nvSpPr>
        <p:spPr bwMode="auto">
          <a:xfrm>
            <a:off x="4572000" y="1484313"/>
            <a:ext cx="1522413" cy="244475"/>
          </a:xfrm>
          <a:prstGeom prst="rect">
            <a:avLst/>
          </a:prstGeom>
          <a:noFill/>
          <a:ln w="9525">
            <a:noFill/>
            <a:miter lim="800000"/>
            <a:headEnd/>
            <a:tailEnd/>
          </a:ln>
          <a:effectLst/>
        </p:spPr>
        <p:txBody>
          <a:bodyPr wrap="none">
            <a:spAutoFit/>
          </a:bodyPr>
          <a:lstStyle/>
          <a:p>
            <a:r>
              <a:rPr lang="es-ES" sz="1000">
                <a:latin typeface="Cambria" pitchFamily="18" charset="0"/>
              </a:rPr>
              <a:t>JEFE DE CONTABILIDAD</a:t>
            </a:r>
          </a:p>
        </p:txBody>
      </p:sp>
      <p:grpSp>
        <p:nvGrpSpPr>
          <p:cNvPr id="136199" name="Group 7"/>
          <p:cNvGrpSpPr>
            <a:grpSpLocks/>
          </p:cNvGrpSpPr>
          <p:nvPr/>
        </p:nvGrpSpPr>
        <p:grpSpPr bwMode="auto">
          <a:xfrm>
            <a:off x="5651500" y="2132013"/>
            <a:ext cx="1655763" cy="576262"/>
            <a:chOff x="3560" y="799"/>
            <a:chExt cx="1043" cy="363"/>
          </a:xfrm>
        </p:grpSpPr>
        <p:grpSp>
          <p:nvGrpSpPr>
            <p:cNvPr id="136200" name="Group 8"/>
            <p:cNvGrpSpPr>
              <a:grpSpLocks/>
            </p:cNvGrpSpPr>
            <p:nvPr/>
          </p:nvGrpSpPr>
          <p:grpSpPr bwMode="auto">
            <a:xfrm>
              <a:off x="3560" y="799"/>
              <a:ext cx="1043" cy="363"/>
              <a:chOff x="2245" y="346"/>
              <a:chExt cx="1542" cy="725"/>
            </a:xfrm>
          </p:grpSpPr>
          <p:sp>
            <p:nvSpPr>
              <p:cNvPr id="136201"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6202"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6203" name="Text Box 11"/>
            <p:cNvSpPr txBox="1">
              <a:spLocks noChangeArrowheads="1"/>
            </p:cNvSpPr>
            <p:nvPr/>
          </p:nvSpPr>
          <p:spPr bwMode="auto">
            <a:xfrm>
              <a:off x="3860" y="890"/>
              <a:ext cx="565" cy="154"/>
            </a:xfrm>
            <a:prstGeom prst="rect">
              <a:avLst/>
            </a:prstGeom>
            <a:noFill/>
            <a:ln w="9525">
              <a:noFill/>
              <a:miter lim="800000"/>
              <a:headEnd/>
              <a:tailEnd/>
            </a:ln>
            <a:effectLst/>
          </p:spPr>
          <p:txBody>
            <a:bodyPr wrap="none">
              <a:spAutoFit/>
            </a:bodyPr>
            <a:lstStyle/>
            <a:p>
              <a:pPr algn="ctr"/>
              <a:r>
                <a:rPr lang="es-ES" sz="1000">
                  <a:latin typeface="Cambria" pitchFamily="18" charset="0"/>
                </a:rPr>
                <a:t>ENCARGADO</a:t>
              </a:r>
            </a:p>
          </p:txBody>
        </p:sp>
      </p:grpSp>
      <p:cxnSp>
        <p:nvCxnSpPr>
          <p:cNvPr id="136204" name="AutoShape 12"/>
          <p:cNvCxnSpPr>
            <a:cxnSpLocks noChangeShapeType="1"/>
            <a:stCxn id="136197" idx="2"/>
            <a:endCxn id="136201" idx="1"/>
          </p:cNvCxnSpPr>
          <p:nvPr/>
        </p:nvCxnSpPr>
        <p:spPr bwMode="auto">
          <a:xfrm rot="16200000" flipH="1">
            <a:off x="5218113" y="1951037"/>
            <a:ext cx="520700" cy="346075"/>
          </a:xfrm>
          <a:prstGeom prst="bentConnector2">
            <a:avLst/>
          </a:prstGeom>
          <a:noFill/>
          <a:ln w="38100">
            <a:solidFill>
              <a:schemeClr val="tx1"/>
            </a:solidFill>
            <a:miter lim="800000"/>
            <a:headEnd/>
            <a:tailEnd/>
          </a:ln>
          <a:effectLst/>
        </p:spPr>
      </p:cxnSp>
      <p:grpSp>
        <p:nvGrpSpPr>
          <p:cNvPr id="136205" name="Group 13"/>
          <p:cNvGrpSpPr>
            <a:grpSpLocks/>
          </p:cNvGrpSpPr>
          <p:nvPr/>
        </p:nvGrpSpPr>
        <p:grpSpPr bwMode="auto">
          <a:xfrm>
            <a:off x="2411413" y="5084763"/>
            <a:ext cx="1655762" cy="576262"/>
            <a:chOff x="3560" y="799"/>
            <a:chExt cx="1043" cy="363"/>
          </a:xfrm>
        </p:grpSpPr>
        <p:grpSp>
          <p:nvGrpSpPr>
            <p:cNvPr id="136206" name="Group 14"/>
            <p:cNvGrpSpPr>
              <a:grpSpLocks/>
            </p:cNvGrpSpPr>
            <p:nvPr/>
          </p:nvGrpSpPr>
          <p:grpSpPr bwMode="auto">
            <a:xfrm>
              <a:off x="3560" y="799"/>
              <a:ext cx="1043" cy="363"/>
              <a:chOff x="2245" y="346"/>
              <a:chExt cx="1542" cy="725"/>
            </a:xfrm>
          </p:grpSpPr>
          <p:sp>
            <p:nvSpPr>
              <p:cNvPr id="136207" name="AutoShape 1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6208" name="AutoShape 1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6209" name="Text Box 17"/>
            <p:cNvSpPr txBox="1">
              <a:spLocks noChangeArrowheads="1"/>
            </p:cNvSpPr>
            <p:nvPr/>
          </p:nvSpPr>
          <p:spPr bwMode="auto">
            <a:xfrm>
              <a:off x="3821" y="890"/>
              <a:ext cx="651" cy="154"/>
            </a:xfrm>
            <a:prstGeom prst="rect">
              <a:avLst/>
            </a:prstGeom>
            <a:noFill/>
            <a:ln w="9525">
              <a:noFill/>
              <a:miter lim="800000"/>
              <a:headEnd/>
              <a:tailEnd/>
            </a:ln>
            <a:effectLst/>
          </p:spPr>
          <p:txBody>
            <a:bodyPr wrap="none">
              <a:spAutoFit/>
            </a:bodyPr>
            <a:lstStyle/>
            <a:p>
              <a:pPr algn="ctr"/>
              <a:r>
                <a:rPr lang="es-ES" sz="1000">
                  <a:latin typeface="Cambria" pitchFamily="18" charset="0"/>
                </a:rPr>
                <a:t>03 AUXILIARES</a:t>
              </a:r>
            </a:p>
          </p:txBody>
        </p:sp>
      </p:grpSp>
      <p:cxnSp>
        <p:nvCxnSpPr>
          <p:cNvPr id="136210" name="AutoShape 18"/>
          <p:cNvCxnSpPr>
            <a:cxnSpLocks noChangeShapeType="1"/>
            <a:stCxn id="136207" idx="0"/>
            <a:endCxn id="136197" idx="2"/>
          </p:cNvCxnSpPr>
          <p:nvPr/>
        </p:nvCxnSpPr>
        <p:spPr bwMode="auto">
          <a:xfrm rot="16200000">
            <a:off x="2637631" y="2416969"/>
            <a:ext cx="3221038" cy="2114550"/>
          </a:xfrm>
          <a:prstGeom prst="bentConnector3">
            <a:avLst>
              <a:gd name="adj1" fmla="val 50319"/>
            </a:avLst>
          </a:prstGeom>
          <a:noFill/>
          <a:ln w="38100">
            <a:solidFill>
              <a:schemeClr val="tx1"/>
            </a:solidFill>
            <a:miter lim="800000"/>
            <a:headEnd/>
            <a:tailEnd/>
          </a:ln>
          <a:effectLst/>
        </p:spPr>
      </p:cxnSp>
      <p:grpSp>
        <p:nvGrpSpPr>
          <p:cNvPr id="136211" name="Group 19"/>
          <p:cNvGrpSpPr>
            <a:grpSpLocks/>
          </p:cNvGrpSpPr>
          <p:nvPr/>
        </p:nvGrpSpPr>
        <p:grpSpPr bwMode="auto">
          <a:xfrm>
            <a:off x="4356100" y="5084763"/>
            <a:ext cx="1655763" cy="576262"/>
            <a:chOff x="3560" y="799"/>
            <a:chExt cx="1043" cy="363"/>
          </a:xfrm>
        </p:grpSpPr>
        <p:grpSp>
          <p:nvGrpSpPr>
            <p:cNvPr id="136212" name="Group 20"/>
            <p:cNvGrpSpPr>
              <a:grpSpLocks/>
            </p:cNvGrpSpPr>
            <p:nvPr/>
          </p:nvGrpSpPr>
          <p:grpSpPr bwMode="auto">
            <a:xfrm>
              <a:off x="3560" y="799"/>
              <a:ext cx="1043" cy="363"/>
              <a:chOff x="2245" y="346"/>
              <a:chExt cx="1542" cy="725"/>
            </a:xfrm>
          </p:grpSpPr>
          <p:sp>
            <p:nvSpPr>
              <p:cNvPr id="136213" name="AutoShape 2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36214" name="AutoShape 2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36215" name="Text Box 23"/>
            <p:cNvSpPr txBox="1">
              <a:spLocks noChangeArrowheads="1"/>
            </p:cNvSpPr>
            <p:nvPr/>
          </p:nvSpPr>
          <p:spPr bwMode="auto">
            <a:xfrm>
              <a:off x="3891" y="890"/>
              <a:ext cx="521" cy="154"/>
            </a:xfrm>
            <a:prstGeom prst="rect">
              <a:avLst/>
            </a:prstGeom>
            <a:noFill/>
            <a:ln w="9525">
              <a:noFill/>
              <a:miter lim="800000"/>
              <a:headEnd/>
              <a:tailEnd/>
            </a:ln>
            <a:effectLst/>
          </p:spPr>
          <p:txBody>
            <a:bodyPr wrap="none">
              <a:spAutoFit/>
            </a:bodyPr>
            <a:lstStyle/>
            <a:p>
              <a:pPr algn="ctr"/>
              <a:r>
                <a:rPr lang="es-ES" sz="1000">
                  <a:latin typeface="Cambria" pitchFamily="18" charset="0"/>
                </a:rPr>
                <a:t>INSPECTOR</a:t>
              </a:r>
            </a:p>
          </p:txBody>
        </p:sp>
      </p:grpSp>
      <p:sp>
        <p:nvSpPr>
          <p:cNvPr id="136216" name="Line 24"/>
          <p:cNvSpPr>
            <a:spLocks noChangeShapeType="1"/>
          </p:cNvSpPr>
          <p:nvPr/>
        </p:nvSpPr>
        <p:spPr bwMode="auto">
          <a:xfrm>
            <a:off x="5148263" y="3429000"/>
            <a:ext cx="0" cy="1655763"/>
          </a:xfrm>
          <a:prstGeom prst="line">
            <a:avLst/>
          </a:prstGeom>
          <a:noFill/>
          <a:ln w="3810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7218"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Contabilidad</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El Departamento de Contabilidad,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 Tendrá las responsabilidades generales, mismas que cumplirá a través de las jefaturas, el personal técnico y administrativo, que las necesidades del servicio requieran, se aprueben por la Dirección General y se establezcan en la plantilla y en el presupuesto de egresos que autorice el Consejo.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 Administración de los sistemas y programas relacionados con el registro de las operaciones contables, la formulación y aplicación de los presupuestos de ingresos y egresos autorizados por el Consejo y el seguimiento al ejercicio presupuestal, la formulación y análisis de los estados financieros y de resultados.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Proponer a la Dirección General y a la Dirección de Administración y Finanzas las estrategias fiscales más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convenientes al Organismo, para el mejor cumplimiento de las normas contables y las disposiciones jurídicas de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materia.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57" name="Group 17"/>
          <p:cNvGraphicFramePr>
            <a:graphicFrameLocks noGrp="1"/>
          </p:cNvGraphicFramePr>
          <p:nvPr>
            <p:ph idx="4294967295"/>
          </p:nvPr>
        </p:nvGraphicFramePr>
        <p:xfrm>
          <a:off x="1116013" y="188913"/>
          <a:ext cx="7704856" cy="6430695"/>
        </p:xfrm>
        <a:graphic>
          <a:graphicData uri="http://schemas.openxmlformats.org/drawingml/2006/table">
            <a:tbl>
              <a:tblPr/>
              <a:tblGrid>
                <a:gridCol w="2068897"/>
                <a:gridCol w="5635959"/>
              </a:tblGrid>
              <a:tr h="42737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dirty="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37975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800" b="1" i="0" u="none" strike="noStrike" cap="none" normalizeH="0" baseline="0" smtClean="0">
                          <a:ln>
                            <a:noFill/>
                          </a:ln>
                          <a:solidFill>
                            <a:srgbClr val="3B1D15"/>
                          </a:solidFill>
                          <a:effectLst/>
                          <a:latin typeface="Gill Sans MT" pitchFamily="34" charset="0"/>
                          <a:cs typeface="Arial" charset="0"/>
                        </a:rPr>
                        <a:t>Dirección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Gill Sans MT" pitchFamily="34" charset="0"/>
                        </a:rPr>
                        <a:t>Artículo 8.- La Dirección General tendrá las siguientes facultades:</a:t>
                      </a:r>
                      <a:r>
                        <a:rPr kumimoji="0" lang="es-ES" sz="1400" b="0" i="0" u="none" strike="noStrike" cap="none" normalizeH="0" baseline="0" smtClean="0">
                          <a:ln>
                            <a:noFill/>
                          </a:ln>
                          <a:solidFill>
                            <a:schemeClr val="tx1"/>
                          </a:solidFill>
                          <a:effectLst/>
                          <a:latin typeface="Gill Sans MT" pitchFamily="34" charset="0"/>
                        </a:rPr>
                        <a:t> </a:t>
                      </a:r>
                      <a:endParaRPr kumimoji="0" lang="es-MX" sz="1400" b="0" i="0" u="none" strike="noStrike" cap="none" normalizeH="0" baseline="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6015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Dirección General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1"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IX.- Velar por la buena marcha del Organismo, tomando las medidas administrativas, contables, organizacionales, financieras y demás que correspondan, con sujeción a las disposiciones legales en vigor, las demás que el Consejo le señale, y las que establezcan las disposiciones jurídicas aplicables.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Artículo 9.- Para el ejercicio de sus funciones, la Dirección General  de Servicios y Transportes contará con las siguientes unidades orgánicas: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I.-Dirección de Administración y Finanzas.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II.-   Dirección de Mantenimiento.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III.-  Dirección Jurídica.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IV.-  Dirección Técnica Operativa.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V.-   Secretario Particular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VI.-  Coordinación administrativa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VII.- Departamento de Contraloría Interna.</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 VIII.-Departamento de Subrogado.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IX.-  Departamento de Inspección al Transporte.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X.-   Departamento de Almacén General.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XI.-  Departamento de Recursos Humanos.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XII.- Departamento de Informática.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XIII.-Departamento de Contabilidad.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XIV.- Departamento de Recaudación de Ingresos.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endParaRPr kumimoji="0" lang="es-ES" sz="1400" b="0" i="0" u="none" strike="noStrike" cap="none" normalizeH="0" baseline="0" dirty="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8242" name="Group 2"/>
          <p:cNvGraphicFramePr>
            <a:graphicFrameLocks noGrp="1"/>
          </p:cNvGraphicFramePr>
          <p:nvPr>
            <p:ph idx="4294967295"/>
          </p:nvPr>
        </p:nvGraphicFramePr>
        <p:xfrm>
          <a:off x="1214438" y="214313"/>
          <a:ext cx="7643812" cy="6283325"/>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Contabilidad</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Definir, establecer, aplicar, supervisar y controlar los sistemas y procedimientos de contabilidad del Organismo y las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normas de control contable y presupuéstales a que deban sujetarse las unidades orgánicas, los centros de costos y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resultados.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Responsabilizarse del resguardo, control y conservación de los libros, registros auxiliares, la información y documentación financiera de respaldo, durante el plazo legal correspondiente.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Apoyar a la Dirección de Administración y Finanzas en la elaboración de todo tipo de estudios, análisis y proyecciones de la situación financiera del Organismo y de los proyectos de inversión o contratación de créditos que se requieran para determinar su viabilidad.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Llevar el control y evaluación del ejercicio presupuestal del gasto por las unidades orgánicas y centros de costos en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los diferentes capítulos y partidas, en su caso, analizar los casos de gastos que se aparten de lo programado y sus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causas, recomendar ante la Dirección General y el titular de la unidad orgánica, las medidas que se sean necesarias.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Elaborar y presentar las declaraciones fiscales ante las autoridades correspondientes, cumpliendo estrictamente con las disposiciones Federales, Estatales y Municipales de la materia.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9266" name="Group 2"/>
          <p:cNvGraphicFramePr>
            <a:graphicFrameLocks noGrp="1"/>
          </p:cNvGraphicFramePr>
          <p:nvPr>
            <p:ph idx="4294967295"/>
          </p:nvPr>
        </p:nvGraphicFramePr>
        <p:xfrm>
          <a:off x="1214438" y="214313"/>
          <a:ext cx="7643812" cy="6283325"/>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Contabilidad</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Integrar, validar y presentar con la debida oportunidad la documentación requerida, para rendir los informes en materia contable y financiera a las autoridades de fiscalización competentes.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Coadyuvar con la Contraloría Interna en la atención y coordinación de las auditorías externas que se practiquen al Organismo por despachos de la especialidad o por las autoridades fiscalizadoras competentes y las que determine el Consejo de Administración, en su caso, apoyar en la formulación y fundamentación de las respuestas y solvatación de las observaciones y recomendaciones que correspondan a su unidad orgánica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 Desarrollar y establecer las políticas y procedimientos operativos aplicables a los procesos y servicios principales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la unidad orgánica a su cargo, para su aprobación por la Dirección de Administración y Finanzas, e igualmente vigilar por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su cumplimiento.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 Administrar de manera eficiente los recursos humanos y materiales asignados a ese Departamento.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XIII.- 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40291"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DÉCIMO SEXTO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DEL DEPARTAMENTO DE INFORMÁTICA</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DEL DEPARTAMENTO DE INFORMATICA</a:t>
            </a:r>
          </a:p>
        </p:txBody>
      </p:sp>
      <p:grpSp>
        <p:nvGrpSpPr>
          <p:cNvPr id="141315" name="Group 3"/>
          <p:cNvGrpSpPr>
            <a:grpSpLocks/>
          </p:cNvGrpSpPr>
          <p:nvPr/>
        </p:nvGrpSpPr>
        <p:grpSpPr bwMode="auto">
          <a:xfrm>
            <a:off x="4427538" y="1268413"/>
            <a:ext cx="1655762" cy="576262"/>
            <a:chOff x="2245" y="346"/>
            <a:chExt cx="1542" cy="725"/>
          </a:xfrm>
        </p:grpSpPr>
        <p:sp>
          <p:nvSpPr>
            <p:cNvPr id="141316"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1317"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1318" name="Text Box 6"/>
          <p:cNvSpPr txBox="1">
            <a:spLocks noChangeArrowheads="1"/>
          </p:cNvSpPr>
          <p:nvPr/>
        </p:nvSpPr>
        <p:spPr bwMode="auto">
          <a:xfrm>
            <a:off x="4572000" y="1484313"/>
            <a:ext cx="1458913" cy="244475"/>
          </a:xfrm>
          <a:prstGeom prst="rect">
            <a:avLst/>
          </a:prstGeom>
          <a:noFill/>
          <a:ln w="9525">
            <a:noFill/>
            <a:miter lim="800000"/>
            <a:headEnd/>
            <a:tailEnd/>
          </a:ln>
          <a:effectLst/>
        </p:spPr>
        <p:txBody>
          <a:bodyPr wrap="none">
            <a:spAutoFit/>
          </a:bodyPr>
          <a:lstStyle/>
          <a:p>
            <a:r>
              <a:rPr lang="es-ES" sz="1000">
                <a:latin typeface="Cambria" pitchFamily="18" charset="0"/>
              </a:rPr>
              <a:t>JEFE DE INFORMÁTICA</a:t>
            </a:r>
          </a:p>
        </p:txBody>
      </p:sp>
      <p:grpSp>
        <p:nvGrpSpPr>
          <p:cNvPr id="141319" name="Group 7"/>
          <p:cNvGrpSpPr>
            <a:grpSpLocks/>
          </p:cNvGrpSpPr>
          <p:nvPr/>
        </p:nvGrpSpPr>
        <p:grpSpPr bwMode="auto">
          <a:xfrm>
            <a:off x="5508625" y="2133600"/>
            <a:ext cx="1655763" cy="576263"/>
            <a:chOff x="3560" y="799"/>
            <a:chExt cx="1043" cy="363"/>
          </a:xfrm>
        </p:grpSpPr>
        <p:grpSp>
          <p:nvGrpSpPr>
            <p:cNvPr id="141320" name="Group 8"/>
            <p:cNvGrpSpPr>
              <a:grpSpLocks/>
            </p:cNvGrpSpPr>
            <p:nvPr/>
          </p:nvGrpSpPr>
          <p:grpSpPr bwMode="auto">
            <a:xfrm>
              <a:off x="3560" y="799"/>
              <a:ext cx="1043" cy="363"/>
              <a:chOff x="2245" y="346"/>
              <a:chExt cx="1542" cy="725"/>
            </a:xfrm>
          </p:grpSpPr>
          <p:sp>
            <p:nvSpPr>
              <p:cNvPr id="141321"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1322"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1323" name="Text Box 11"/>
            <p:cNvSpPr txBox="1">
              <a:spLocks noChangeArrowheads="1"/>
            </p:cNvSpPr>
            <p:nvPr/>
          </p:nvSpPr>
          <p:spPr bwMode="auto">
            <a:xfrm>
              <a:off x="3860" y="890"/>
              <a:ext cx="565" cy="154"/>
            </a:xfrm>
            <a:prstGeom prst="rect">
              <a:avLst/>
            </a:prstGeom>
            <a:noFill/>
            <a:ln w="9525">
              <a:noFill/>
              <a:miter lim="800000"/>
              <a:headEnd/>
              <a:tailEnd/>
            </a:ln>
            <a:effectLst/>
          </p:spPr>
          <p:txBody>
            <a:bodyPr wrap="none">
              <a:spAutoFit/>
            </a:bodyPr>
            <a:lstStyle/>
            <a:p>
              <a:pPr algn="ctr"/>
              <a:r>
                <a:rPr lang="es-ES" sz="1000">
                  <a:latin typeface="Cambria" pitchFamily="18" charset="0"/>
                </a:rPr>
                <a:t>SUPERVISOR</a:t>
              </a:r>
            </a:p>
          </p:txBody>
        </p:sp>
      </p:grpSp>
      <p:cxnSp>
        <p:nvCxnSpPr>
          <p:cNvPr id="141324" name="AutoShape 12"/>
          <p:cNvCxnSpPr>
            <a:cxnSpLocks noChangeShapeType="1"/>
            <a:stCxn id="141317" idx="2"/>
            <a:endCxn id="141321" idx="1"/>
          </p:cNvCxnSpPr>
          <p:nvPr/>
        </p:nvCxnSpPr>
        <p:spPr bwMode="auto">
          <a:xfrm rot="16200000" flipH="1">
            <a:off x="5145881" y="2023269"/>
            <a:ext cx="522288" cy="203200"/>
          </a:xfrm>
          <a:prstGeom prst="bentConnector2">
            <a:avLst/>
          </a:prstGeom>
          <a:noFill/>
          <a:ln w="38100">
            <a:solidFill>
              <a:schemeClr val="tx1"/>
            </a:solidFill>
            <a:miter lim="800000"/>
            <a:headEnd/>
            <a:tailEnd/>
          </a:ln>
          <a:effectLst/>
        </p:spPr>
      </p:cxnSp>
      <p:grpSp>
        <p:nvGrpSpPr>
          <p:cNvPr id="141325" name="Group 13"/>
          <p:cNvGrpSpPr>
            <a:grpSpLocks/>
          </p:cNvGrpSpPr>
          <p:nvPr/>
        </p:nvGrpSpPr>
        <p:grpSpPr bwMode="auto">
          <a:xfrm>
            <a:off x="2411413" y="5084763"/>
            <a:ext cx="1655762" cy="576262"/>
            <a:chOff x="3560" y="799"/>
            <a:chExt cx="1043" cy="363"/>
          </a:xfrm>
        </p:grpSpPr>
        <p:grpSp>
          <p:nvGrpSpPr>
            <p:cNvPr id="141326" name="Group 14"/>
            <p:cNvGrpSpPr>
              <a:grpSpLocks/>
            </p:cNvGrpSpPr>
            <p:nvPr/>
          </p:nvGrpSpPr>
          <p:grpSpPr bwMode="auto">
            <a:xfrm>
              <a:off x="3560" y="799"/>
              <a:ext cx="1043" cy="363"/>
              <a:chOff x="2245" y="346"/>
              <a:chExt cx="1542" cy="725"/>
            </a:xfrm>
          </p:grpSpPr>
          <p:sp>
            <p:nvSpPr>
              <p:cNvPr id="141327" name="AutoShape 1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1328" name="AutoShape 1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1329" name="Text Box 17"/>
            <p:cNvSpPr txBox="1">
              <a:spLocks noChangeArrowheads="1"/>
            </p:cNvSpPr>
            <p:nvPr/>
          </p:nvSpPr>
          <p:spPr bwMode="auto">
            <a:xfrm>
              <a:off x="3791" y="890"/>
              <a:ext cx="712" cy="154"/>
            </a:xfrm>
            <a:prstGeom prst="rect">
              <a:avLst/>
            </a:prstGeom>
            <a:noFill/>
            <a:ln w="9525">
              <a:noFill/>
              <a:miter lim="800000"/>
              <a:headEnd/>
              <a:tailEnd/>
            </a:ln>
            <a:effectLst/>
          </p:spPr>
          <p:txBody>
            <a:bodyPr wrap="none">
              <a:spAutoFit/>
            </a:bodyPr>
            <a:lstStyle/>
            <a:p>
              <a:pPr algn="ctr"/>
              <a:r>
                <a:rPr lang="es-ES" sz="1000">
                  <a:latin typeface="Cambria" pitchFamily="18" charset="0"/>
                </a:rPr>
                <a:t>02 SECRETARIAS</a:t>
              </a:r>
            </a:p>
          </p:txBody>
        </p:sp>
      </p:grpSp>
      <p:cxnSp>
        <p:nvCxnSpPr>
          <p:cNvPr id="141330" name="AutoShape 18"/>
          <p:cNvCxnSpPr>
            <a:cxnSpLocks noChangeShapeType="1"/>
            <a:stCxn id="141327" idx="0"/>
            <a:endCxn id="141317" idx="2"/>
          </p:cNvCxnSpPr>
          <p:nvPr/>
        </p:nvCxnSpPr>
        <p:spPr bwMode="auto">
          <a:xfrm rot="16200000">
            <a:off x="2637631" y="2416969"/>
            <a:ext cx="3221038" cy="2114550"/>
          </a:xfrm>
          <a:prstGeom prst="bentConnector3">
            <a:avLst>
              <a:gd name="adj1" fmla="val 50319"/>
            </a:avLst>
          </a:prstGeom>
          <a:noFill/>
          <a:ln w="38100">
            <a:solidFill>
              <a:schemeClr val="tx1"/>
            </a:solidFill>
            <a:miter lim="800000"/>
            <a:headEnd/>
            <a:tailEnd/>
          </a:ln>
          <a:effectLst/>
        </p:spPr>
      </p:cxnSp>
      <p:grpSp>
        <p:nvGrpSpPr>
          <p:cNvPr id="141331" name="Group 19"/>
          <p:cNvGrpSpPr>
            <a:grpSpLocks/>
          </p:cNvGrpSpPr>
          <p:nvPr/>
        </p:nvGrpSpPr>
        <p:grpSpPr bwMode="auto">
          <a:xfrm>
            <a:off x="4356100" y="5084763"/>
            <a:ext cx="1655763" cy="576262"/>
            <a:chOff x="3560" y="799"/>
            <a:chExt cx="1043" cy="363"/>
          </a:xfrm>
        </p:grpSpPr>
        <p:grpSp>
          <p:nvGrpSpPr>
            <p:cNvPr id="141332" name="Group 20"/>
            <p:cNvGrpSpPr>
              <a:grpSpLocks/>
            </p:cNvGrpSpPr>
            <p:nvPr/>
          </p:nvGrpSpPr>
          <p:grpSpPr bwMode="auto">
            <a:xfrm>
              <a:off x="3560" y="799"/>
              <a:ext cx="1043" cy="363"/>
              <a:chOff x="2245" y="346"/>
              <a:chExt cx="1542" cy="725"/>
            </a:xfrm>
          </p:grpSpPr>
          <p:sp>
            <p:nvSpPr>
              <p:cNvPr id="141333" name="AutoShape 2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1334" name="AutoShape 2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1335" name="Text Box 23"/>
            <p:cNvSpPr txBox="1">
              <a:spLocks noChangeArrowheads="1"/>
            </p:cNvSpPr>
            <p:nvPr/>
          </p:nvSpPr>
          <p:spPr bwMode="auto">
            <a:xfrm>
              <a:off x="3763" y="890"/>
              <a:ext cx="781" cy="154"/>
            </a:xfrm>
            <a:prstGeom prst="rect">
              <a:avLst/>
            </a:prstGeom>
            <a:noFill/>
            <a:ln w="9525">
              <a:noFill/>
              <a:miter lim="800000"/>
              <a:headEnd/>
              <a:tailEnd/>
            </a:ln>
            <a:effectLst/>
          </p:spPr>
          <p:txBody>
            <a:bodyPr wrap="none">
              <a:spAutoFit/>
            </a:bodyPr>
            <a:lstStyle/>
            <a:p>
              <a:pPr algn="ctr"/>
              <a:r>
                <a:rPr lang="es-ES" sz="1000">
                  <a:latin typeface="Cambria" pitchFamily="18" charset="0"/>
                </a:rPr>
                <a:t>SOPORTE TÉCNICO</a:t>
              </a:r>
            </a:p>
          </p:txBody>
        </p:sp>
      </p:grpSp>
      <p:sp>
        <p:nvSpPr>
          <p:cNvPr id="141336" name="Line 24"/>
          <p:cNvSpPr>
            <a:spLocks noChangeShapeType="1"/>
          </p:cNvSpPr>
          <p:nvPr/>
        </p:nvSpPr>
        <p:spPr bwMode="auto">
          <a:xfrm>
            <a:off x="5148263" y="3429000"/>
            <a:ext cx="0" cy="1655763"/>
          </a:xfrm>
          <a:prstGeom prst="line">
            <a:avLst/>
          </a:prstGeom>
          <a:noFill/>
          <a:ln w="3810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2338"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Informática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El Departamento de Informática,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 Tendrá  responsabilidades generales, que cumplirá a través de las jefaturas y el personal técnico y administrativo que las necesidades del servicio en tecnologías de información, comunicaciones y de soporte técnico requieran, se aprueben por la Dirección General y se consignen en la plantilla y en el presupuesto de egresos que autorice el Consejo.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 Desarrollar, regular y mantener las tecnologías de información y comunicaciones, así como asesorar e informar de los últimos avances tecnológicos a las direcciones y departamentos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Establecer en coordinación con la Dirección General y sus Departamentos cuando lo soliciten, la implementación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sistemas de información electrónicos para automatizar los procesos y servicios del Organismo, así como crear vínculos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de integración en materia de tecnologías de información y comunicaciones entre los Departamentos del Organismo.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62" name="Group 2"/>
          <p:cNvGraphicFramePr>
            <a:graphicFrameLocks noGrp="1"/>
          </p:cNvGraphicFramePr>
          <p:nvPr>
            <p:ph idx="4294967295"/>
          </p:nvPr>
        </p:nvGraphicFramePr>
        <p:xfrm>
          <a:off x="1214438" y="214313"/>
          <a:ext cx="7643812" cy="6130925"/>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Informática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Promover el desarrollo de una plataforma tecnológica que sea el soporte para la administración eficiente proporcionando información oportuna y veraz para la toma de decisiones de proyectos provenientes de las Direcciones y Departamentos del Organismo y estableciendo las bases para el aseguramiento de la gobernabilidad integral de las tecnologías de información y comunicaciones.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Normar y establecer las directrices tecnológicas para evaluar el funcionamiento de los sistemas en el desempeño,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las competencias, la pertinencia, la funcionalidad y la seguridad tecnológicos, que participan en las acciones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programas de tecnologías de la información y comunicaciones, así como vigilar la administración de la seguridad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informática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Generar y establecer la normatividad de mejoras prácticas y objetivos de control de TI (Tecnología Informática),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representando a la Dirección General en la coordinación, implementación y seguimiento para asegurar la adecuada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incorporación de los proyectos de automatización de procesos y los referentes a tecnologías de información, para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garantizar el aprovechamiento de la plataforma tecnológica, con métricas y metodologías eficientes alineados a los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objetivos del Organismo.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386" name="Group 2"/>
          <p:cNvGraphicFramePr>
            <a:graphicFrameLocks noGrp="1"/>
          </p:cNvGraphicFramePr>
          <p:nvPr>
            <p:ph idx="4294967295"/>
          </p:nvPr>
        </p:nvGraphicFramePr>
        <p:xfrm>
          <a:off x="1214438" y="214313"/>
          <a:ext cx="7643812" cy="64198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Informática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Establecer las bases para el aseguramiento integral de las tecnologías de la información y comunicaciones del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organismo, para el uso eficaz de servicios tecnológicos de información, alineados a las estrategias y requerimientos de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Dirección General, acatando la normatividad establecida de TI del Gobierno del Estado. Establecer criterios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autorización, optimización y aplicación racional del uso de tecnologías de información y comunicaciones en 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Organismo, supervisar el cumplimiento de los lineamientos, directrices y estandarización en materia de tecnologías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información y comunicaciones definidas.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Administrar de forma eficiente los recursos humanos y materiales asignados al Departamento de Informática.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Validar técnicamente las solicitudes y recepciones de software y equipo para las tecnologías de información y comunicaciones adquiridos en base a los lineamientos y/ó disposiciones de la Dirección General de Informática de la Secretaria de Administración o la Dependencia competente del Gobierno del Estado de Jalisco.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Realizar anualmente el anteproyecto de presupuesto de egresos para cubrir los mantenimientos y servicios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corporativos y demás necesidades para el funcionamiento de las tecnologías de información y comunicaciones del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Organismo.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5410"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Informática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 Controlar, monitorear y autorizar los accesos a la Red de Voz y Datos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 Establecer conjuntamente con la Coordinación Administrativa  los programas de capacitación para los recursos humanos del  Organismo otorgados  por  el Gobierno del  Estado, en  lo que  ha  tecnologías  de  información  y comunicaciones se refiere previa autorización del Director General.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XIII.- 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4643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DÉCIMO SEPTIMO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DEL DEPARTAMENTO DE RECAUDACIÓN E INGRESOS</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DEL DEPARTAMENTO DE RECUDACIÓN E INGRESOS</a:t>
            </a:r>
          </a:p>
        </p:txBody>
      </p:sp>
      <p:grpSp>
        <p:nvGrpSpPr>
          <p:cNvPr id="147459" name="Group 3"/>
          <p:cNvGrpSpPr>
            <a:grpSpLocks/>
          </p:cNvGrpSpPr>
          <p:nvPr/>
        </p:nvGrpSpPr>
        <p:grpSpPr bwMode="auto">
          <a:xfrm>
            <a:off x="4427538" y="1268413"/>
            <a:ext cx="1655762" cy="576262"/>
            <a:chOff x="2245" y="346"/>
            <a:chExt cx="1542" cy="725"/>
          </a:xfrm>
        </p:grpSpPr>
        <p:sp>
          <p:nvSpPr>
            <p:cNvPr id="147460"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7461"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7462" name="Text Box 6"/>
          <p:cNvSpPr txBox="1">
            <a:spLocks noChangeArrowheads="1"/>
          </p:cNvSpPr>
          <p:nvPr/>
        </p:nvSpPr>
        <p:spPr bwMode="auto">
          <a:xfrm>
            <a:off x="4572000" y="1484313"/>
            <a:ext cx="1482725" cy="244475"/>
          </a:xfrm>
          <a:prstGeom prst="rect">
            <a:avLst/>
          </a:prstGeom>
          <a:noFill/>
          <a:ln w="9525">
            <a:noFill/>
            <a:miter lim="800000"/>
            <a:headEnd/>
            <a:tailEnd/>
          </a:ln>
          <a:effectLst/>
        </p:spPr>
        <p:txBody>
          <a:bodyPr wrap="none">
            <a:spAutoFit/>
          </a:bodyPr>
          <a:lstStyle/>
          <a:p>
            <a:r>
              <a:rPr lang="es-ES" sz="1000">
                <a:latin typeface="Cambria" pitchFamily="18" charset="0"/>
              </a:rPr>
              <a:t>JEFE DE RECAUDACION</a:t>
            </a:r>
          </a:p>
        </p:txBody>
      </p:sp>
      <p:grpSp>
        <p:nvGrpSpPr>
          <p:cNvPr id="147463" name="Group 7"/>
          <p:cNvGrpSpPr>
            <a:grpSpLocks/>
          </p:cNvGrpSpPr>
          <p:nvPr/>
        </p:nvGrpSpPr>
        <p:grpSpPr bwMode="auto">
          <a:xfrm>
            <a:off x="5508625" y="2133600"/>
            <a:ext cx="1655763" cy="576263"/>
            <a:chOff x="3560" y="799"/>
            <a:chExt cx="1043" cy="363"/>
          </a:xfrm>
        </p:grpSpPr>
        <p:grpSp>
          <p:nvGrpSpPr>
            <p:cNvPr id="147464" name="Group 8"/>
            <p:cNvGrpSpPr>
              <a:grpSpLocks/>
            </p:cNvGrpSpPr>
            <p:nvPr/>
          </p:nvGrpSpPr>
          <p:grpSpPr bwMode="auto">
            <a:xfrm>
              <a:off x="3560" y="799"/>
              <a:ext cx="1043" cy="363"/>
              <a:chOff x="2245" y="346"/>
              <a:chExt cx="1542" cy="725"/>
            </a:xfrm>
          </p:grpSpPr>
          <p:sp>
            <p:nvSpPr>
              <p:cNvPr id="147465"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7466"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7467" name="Text Box 11"/>
            <p:cNvSpPr txBox="1">
              <a:spLocks noChangeArrowheads="1"/>
            </p:cNvSpPr>
            <p:nvPr/>
          </p:nvSpPr>
          <p:spPr bwMode="auto">
            <a:xfrm>
              <a:off x="3861" y="890"/>
              <a:ext cx="565" cy="154"/>
            </a:xfrm>
            <a:prstGeom prst="rect">
              <a:avLst/>
            </a:prstGeom>
            <a:noFill/>
            <a:ln w="9525">
              <a:noFill/>
              <a:miter lim="800000"/>
              <a:headEnd/>
              <a:tailEnd/>
            </a:ln>
            <a:effectLst/>
          </p:spPr>
          <p:txBody>
            <a:bodyPr wrap="none">
              <a:spAutoFit/>
            </a:bodyPr>
            <a:lstStyle/>
            <a:p>
              <a:pPr algn="ctr"/>
              <a:r>
                <a:rPr lang="es-ES" sz="1000">
                  <a:latin typeface="Cambria" pitchFamily="18" charset="0"/>
                </a:rPr>
                <a:t>ENCARGADO</a:t>
              </a:r>
            </a:p>
          </p:txBody>
        </p:sp>
      </p:grpSp>
      <p:cxnSp>
        <p:nvCxnSpPr>
          <p:cNvPr id="147468" name="AutoShape 12"/>
          <p:cNvCxnSpPr>
            <a:cxnSpLocks noChangeShapeType="1"/>
            <a:stCxn id="147461" idx="2"/>
            <a:endCxn id="147465" idx="1"/>
          </p:cNvCxnSpPr>
          <p:nvPr/>
        </p:nvCxnSpPr>
        <p:spPr bwMode="auto">
          <a:xfrm rot="16200000" flipH="1">
            <a:off x="5145881" y="2023269"/>
            <a:ext cx="522288" cy="203200"/>
          </a:xfrm>
          <a:prstGeom prst="bentConnector2">
            <a:avLst/>
          </a:prstGeom>
          <a:noFill/>
          <a:ln w="38100">
            <a:solidFill>
              <a:schemeClr val="tx1"/>
            </a:solidFill>
            <a:miter lim="800000"/>
            <a:headEnd/>
            <a:tailEnd/>
          </a:ln>
          <a:effectLst/>
        </p:spPr>
      </p:cxnSp>
      <p:grpSp>
        <p:nvGrpSpPr>
          <p:cNvPr id="147469" name="Group 13"/>
          <p:cNvGrpSpPr>
            <a:grpSpLocks/>
          </p:cNvGrpSpPr>
          <p:nvPr/>
        </p:nvGrpSpPr>
        <p:grpSpPr bwMode="auto">
          <a:xfrm>
            <a:off x="1476375" y="5013325"/>
            <a:ext cx="1655763" cy="576263"/>
            <a:chOff x="3560" y="799"/>
            <a:chExt cx="1043" cy="363"/>
          </a:xfrm>
        </p:grpSpPr>
        <p:grpSp>
          <p:nvGrpSpPr>
            <p:cNvPr id="147470" name="Group 14"/>
            <p:cNvGrpSpPr>
              <a:grpSpLocks/>
            </p:cNvGrpSpPr>
            <p:nvPr/>
          </p:nvGrpSpPr>
          <p:grpSpPr bwMode="auto">
            <a:xfrm>
              <a:off x="3560" y="799"/>
              <a:ext cx="1043" cy="363"/>
              <a:chOff x="2245" y="346"/>
              <a:chExt cx="1542" cy="725"/>
            </a:xfrm>
          </p:grpSpPr>
          <p:sp>
            <p:nvSpPr>
              <p:cNvPr id="147471" name="AutoShape 1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7472" name="AutoShape 1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7473" name="Text Box 17"/>
            <p:cNvSpPr txBox="1">
              <a:spLocks noChangeArrowheads="1"/>
            </p:cNvSpPr>
            <p:nvPr/>
          </p:nvSpPr>
          <p:spPr bwMode="auto">
            <a:xfrm>
              <a:off x="3799" y="890"/>
              <a:ext cx="701" cy="250"/>
            </a:xfrm>
            <a:prstGeom prst="rect">
              <a:avLst/>
            </a:prstGeom>
            <a:noFill/>
            <a:ln w="9525">
              <a:noFill/>
              <a:miter lim="800000"/>
              <a:headEnd/>
              <a:tailEnd/>
            </a:ln>
            <a:effectLst/>
          </p:spPr>
          <p:txBody>
            <a:bodyPr wrap="none">
              <a:spAutoFit/>
            </a:bodyPr>
            <a:lstStyle/>
            <a:p>
              <a:pPr algn="ctr"/>
              <a:r>
                <a:rPr lang="es-ES" sz="1000">
                  <a:latin typeface="Cambria" pitchFamily="18" charset="0"/>
                </a:rPr>
                <a:t>06 CAJEROS</a:t>
              </a:r>
            </a:p>
            <a:p>
              <a:pPr algn="ctr"/>
              <a:r>
                <a:rPr lang="es-ES" sz="1000">
                  <a:latin typeface="Cambria" pitchFamily="18" charset="0"/>
                </a:rPr>
                <a:t> LIQUIDATARIOS</a:t>
              </a:r>
            </a:p>
          </p:txBody>
        </p:sp>
      </p:grpSp>
      <p:cxnSp>
        <p:nvCxnSpPr>
          <p:cNvPr id="147474" name="AutoShape 18"/>
          <p:cNvCxnSpPr>
            <a:cxnSpLocks noChangeShapeType="1"/>
            <a:stCxn id="147471" idx="0"/>
            <a:endCxn id="147461" idx="2"/>
          </p:cNvCxnSpPr>
          <p:nvPr/>
        </p:nvCxnSpPr>
        <p:spPr bwMode="auto">
          <a:xfrm rot="16200000">
            <a:off x="2205832" y="1913731"/>
            <a:ext cx="3149600" cy="3049587"/>
          </a:xfrm>
          <a:prstGeom prst="bentConnector3">
            <a:avLst>
              <a:gd name="adj1" fmla="val 50301"/>
            </a:avLst>
          </a:prstGeom>
          <a:noFill/>
          <a:ln w="38100">
            <a:solidFill>
              <a:schemeClr val="tx1"/>
            </a:solidFill>
            <a:miter lim="800000"/>
            <a:headEnd/>
            <a:tailEnd/>
          </a:ln>
          <a:effectLst/>
        </p:spPr>
      </p:cxnSp>
      <p:grpSp>
        <p:nvGrpSpPr>
          <p:cNvPr id="147475" name="Group 19"/>
          <p:cNvGrpSpPr>
            <a:grpSpLocks/>
          </p:cNvGrpSpPr>
          <p:nvPr/>
        </p:nvGrpSpPr>
        <p:grpSpPr bwMode="auto">
          <a:xfrm>
            <a:off x="3348038" y="5013325"/>
            <a:ext cx="1655762" cy="576263"/>
            <a:chOff x="3560" y="799"/>
            <a:chExt cx="1043" cy="363"/>
          </a:xfrm>
        </p:grpSpPr>
        <p:grpSp>
          <p:nvGrpSpPr>
            <p:cNvPr id="147476" name="Group 20"/>
            <p:cNvGrpSpPr>
              <a:grpSpLocks/>
            </p:cNvGrpSpPr>
            <p:nvPr/>
          </p:nvGrpSpPr>
          <p:grpSpPr bwMode="auto">
            <a:xfrm>
              <a:off x="3560" y="799"/>
              <a:ext cx="1043" cy="363"/>
              <a:chOff x="2245" y="346"/>
              <a:chExt cx="1542" cy="725"/>
            </a:xfrm>
          </p:grpSpPr>
          <p:sp>
            <p:nvSpPr>
              <p:cNvPr id="147477" name="AutoShape 2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7478" name="AutoShape 2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7479" name="Text Box 23"/>
            <p:cNvSpPr txBox="1">
              <a:spLocks noChangeArrowheads="1"/>
            </p:cNvSpPr>
            <p:nvPr/>
          </p:nvSpPr>
          <p:spPr bwMode="auto">
            <a:xfrm>
              <a:off x="3811" y="890"/>
              <a:ext cx="688" cy="154"/>
            </a:xfrm>
            <a:prstGeom prst="rect">
              <a:avLst/>
            </a:prstGeom>
            <a:noFill/>
            <a:ln w="9525">
              <a:noFill/>
              <a:miter lim="800000"/>
              <a:headEnd/>
              <a:tailEnd/>
            </a:ln>
            <a:effectLst/>
          </p:spPr>
          <p:txBody>
            <a:bodyPr wrap="none">
              <a:spAutoFit/>
            </a:bodyPr>
            <a:lstStyle/>
            <a:p>
              <a:pPr algn="ctr"/>
              <a:r>
                <a:rPr lang="es-ES" sz="1000">
                  <a:latin typeface="Cambria" pitchFamily="18" charset="0"/>
                </a:rPr>
                <a:t>RECEPCIONISTA</a:t>
              </a:r>
            </a:p>
          </p:txBody>
        </p:sp>
      </p:grpSp>
      <p:sp>
        <p:nvSpPr>
          <p:cNvPr id="147480" name="Line 24"/>
          <p:cNvSpPr>
            <a:spLocks noChangeShapeType="1"/>
          </p:cNvSpPr>
          <p:nvPr/>
        </p:nvSpPr>
        <p:spPr bwMode="auto">
          <a:xfrm>
            <a:off x="4067175" y="3429000"/>
            <a:ext cx="0" cy="1655763"/>
          </a:xfrm>
          <a:prstGeom prst="line">
            <a:avLst/>
          </a:prstGeom>
          <a:noFill/>
          <a:ln w="38100">
            <a:solidFill>
              <a:schemeClr val="tx1"/>
            </a:solidFill>
            <a:round/>
            <a:headEnd/>
            <a:tailEnd/>
          </a:ln>
          <a:effectLst/>
        </p:spPr>
        <p:txBody>
          <a:bodyPr/>
          <a:lstStyle/>
          <a:p>
            <a:endParaRPr lang="en-US"/>
          </a:p>
        </p:txBody>
      </p:sp>
      <p:grpSp>
        <p:nvGrpSpPr>
          <p:cNvPr id="147481" name="Group 25"/>
          <p:cNvGrpSpPr>
            <a:grpSpLocks/>
          </p:cNvGrpSpPr>
          <p:nvPr/>
        </p:nvGrpSpPr>
        <p:grpSpPr bwMode="auto">
          <a:xfrm>
            <a:off x="7164388" y="5013325"/>
            <a:ext cx="1655762" cy="576263"/>
            <a:chOff x="3560" y="799"/>
            <a:chExt cx="1043" cy="363"/>
          </a:xfrm>
        </p:grpSpPr>
        <p:grpSp>
          <p:nvGrpSpPr>
            <p:cNvPr id="147482" name="Group 26"/>
            <p:cNvGrpSpPr>
              <a:grpSpLocks/>
            </p:cNvGrpSpPr>
            <p:nvPr/>
          </p:nvGrpSpPr>
          <p:grpSpPr bwMode="auto">
            <a:xfrm>
              <a:off x="3560" y="799"/>
              <a:ext cx="1043" cy="363"/>
              <a:chOff x="2245" y="346"/>
              <a:chExt cx="1542" cy="725"/>
            </a:xfrm>
          </p:grpSpPr>
          <p:sp>
            <p:nvSpPr>
              <p:cNvPr id="147483" name="AutoShape 27"/>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7484" name="AutoShape 28"/>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7485" name="Text Box 29"/>
            <p:cNvSpPr txBox="1">
              <a:spLocks noChangeArrowheads="1"/>
            </p:cNvSpPr>
            <p:nvPr/>
          </p:nvSpPr>
          <p:spPr bwMode="auto">
            <a:xfrm>
              <a:off x="3760" y="890"/>
              <a:ext cx="789" cy="154"/>
            </a:xfrm>
            <a:prstGeom prst="rect">
              <a:avLst/>
            </a:prstGeom>
            <a:noFill/>
            <a:ln w="9525">
              <a:noFill/>
              <a:miter lim="800000"/>
              <a:headEnd/>
              <a:tailEnd/>
            </a:ln>
            <a:effectLst/>
          </p:spPr>
          <p:txBody>
            <a:bodyPr wrap="none">
              <a:spAutoFit/>
            </a:bodyPr>
            <a:lstStyle/>
            <a:p>
              <a:pPr algn="ctr"/>
              <a:r>
                <a:rPr lang="es-ES" sz="1000">
                  <a:latin typeface="Cambria" pitchFamily="18" charset="0"/>
                </a:rPr>
                <a:t>03 LIQUIDATARIOS</a:t>
              </a:r>
            </a:p>
          </p:txBody>
        </p:sp>
      </p:grpSp>
      <p:grpSp>
        <p:nvGrpSpPr>
          <p:cNvPr id="147486" name="Group 30"/>
          <p:cNvGrpSpPr>
            <a:grpSpLocks/>
          </p:cNvGrpSpPr>
          <p:nvPr/>
        </p:nvGrpSpPr>
        <p:grpSpPr bwMode="auto">
          <a:xfrm>
            <a:off x="5219700" y="5013325"/>
            <a:ext cx="1655763" cy="576263"/>
            <a:chOff x="3560" y="799"/>
            <a:chExt cx="1043" cy="363"/>
          </a:xfrm>
        </p:grpSpPr>
        <p:grpSp>
          <p:nvGrpSpPr>
            <p:cNvPr id="147487" name="Group 31"/>
            <p:cNvGrpSpPr>
              <a:grpSpLocks/>
            </p:cNvGrpSpPr>
            <p:nvPr/>
          </p:nvGrpSpPr>
          <p:grpSpPr bwMode="auto">
            <a:xfrm>
              <a:off x="3560" y="799"/>
              <a:ext cx="1043" cy="363"/>
              <a:chOff x="2245" y="346"/>
              <a:chExt cx="1542" cy="725"/>
            </a:xfrm>
          </p:grpSpPr>
          <p:sp>
            <p:nvSpPr>
              <p:cNvPr id="147488" name="AutoShape 32"/>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47489" name="AutoShape 33"/>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47490" name="Text Box 34"/>
            <p:cNvSpPr txBox="1">
              <a:spLocks noChangeArrowheads="1"/>
            </p:cNvSpPr>
            <p:nvPr/>
          </p:nvSpPr>
          <p:spPr bwMode="auto">
            <a:xfrm>
              <a:off x="3894" y="890"/>
              <a:ext cx="521" cy="154"/>
            </a:xfrm>
            <a:prstGeom prst="rect">
              <a:avLst/>
            </a:prstGeom>
            <a:noFill/>
            <a:ln w="9525">
              <a:noFill/>
              <a:miter lim="800000"/>
              <a:headEnd/>
              <a:tailEnd/>
            </a:ln>
            <a:effectLst/>
          </p:spPr>
          <p:txBody>
            <a:bodyPr wrap="none">
              <a:spAutoFit/>
            </a:bodyPr>
            <a:lstStyle/>
            <a:p>
              <a:pPr algn="ctr"/>
              <a:r>
                <a:rPr lang="es-ES" sz="1000">
                  <a:latin typeface="Cambria" pitchFamily="18" charset="0"/>
                </a:rPr>
                <a:t>INSPECTOR</a:t>
              </a:r>
            </a:p>
          </p:txBody>
        </p:sp>
      </p:grpSp>
      <p:cxnSp>
        <p:nvCxnSpPr>
          <p:cNvPr id="147491" name="AutoShape 35"/>
          <p:cNvCxnSpPr>
            <a:cxnSpLocks noChangeShapeType="1"/>
            <a:stCxn id="147483" idx="0"/>
          </p:cNvCxnSpPr>
          <p:nvPr/>
        </p:nvCxnSpPr>
        <p:spPr bwMode="auto">
          <a:xfrm rot="5400000" flipH="1">
            <a:off x="5826125" y="2895600"/>
            <a:ext cx="1584325" cy="2651125"/>
          </a:xfrm>
          <a:prstGeom prst="bentConnector2">
            <a:avLst/>
          </a:prstGeom>
          <a:noFill/>
          <a:ln w="38100">
            <a:solidFill>
              <a:schemeClr val="tx1"/>
            </a:solidFill>
            <a:miter lim="800000"/>
            <a:headEnd/>
            <a:tailEnd/>
          </a:ln>
          <a:effectLst/>
        </p:spPr>
      </p:cxnSp>
      <p:sp>
        <p:nvSpPr>
          <p:cNvPr id="147492" name="Line 36"/>
          <p:cNvSpPr>
            <a:spLocks noChangeShapeType="1"/>
          </p:cNvSpPr>
          <p:nvPr/>
        </p:nvSpPr>
        <p:spPr bwMode="auto">
          <a:xfrm>
            <a:off x="5940425" y="3429000"/>
            <a:ext cx="0" cy="1655763"/>
          </a:xfrm>
          <a:prstGeom prst="line">
            <a:avLst/>
          </a:prstGeom>
          <a:noFill/>
          <a:ln w="3810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479" name="Group 15"/>
          <p:cNvGraphicFramePr>
            <a:graphicFrameLocks noGrp="1"/>
          </p:cNvGraphicFramePr>
          <p:nvPr>
            <p:ph idx="4294967295"/>
          </p:nvPr>
        </p:nvGraphicFramePr>
        <p:xfrm>
          <a:off x="1143000" y="428625"/>
          <a:ext cx="7715250" cy="6233160"/>
        </p:xfrm>
        <a:graphic>
          <a:graphicData uri="http://schemas.openxmlformats.org/drawingml/2006/table">
            <a:tbl>
              <a:tblPr/>
              <a:tblGrid>
                <a:gridCol w="2071688"/>
                <a:gridCol w="5643562"/>
              </a:tblGrid>
              <a:tr h="41592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dirty="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800" b="1" i="0" u="none" strike="noStrike" cap="none" normalizeH="0" baseline="0" smtClean="0">
                          <a:ln>
                            <a:noFill/>
                          </a:ln>
                          <a:solidFill>
                            <a:srgbClr val="3B1D15"/>
                          </a:solidFill>
                          <a:effectLst/>
                          <a:latin typeface="Gill Sans MT" pitchFamily="34" charset="0"/>
                          <a:cs typeface="Arial" charset="0"/>
                        </a:rPr>
                        <a:t>Dirección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chemeClr val="tx1"/>
                          </a:solidFill>
                          <a:effectLst/>
                          <a:latin typeface="Gill Sans MT" pitchFamily="34" charset="0"/>
                        </a:rPr>
                        <a:t>Artículo 8.- La Dirección General tendrá las siguientes facultades:</a:t>
                      </a:r>
                      <a:r>
                        <a:rPr kumimoji="0" lang="es-ES" sz="1400" b="0" i="0" u="none" strike="noStrike" cap="none" normalizeH="0" baseline="0" smtClean="0">
                          <a:ln>
                            <a:noFill/>
                          </a:ln>
                          <a:solidFill>
                            <a:schemeClr val="tx1"/>
                          </a:solidFill>
                          <a:effectLst/>
                          <a:latin typeface="Gill Sans MT" pitchFamily="34" charset="0"/>
                        </a:rPr>
                        <a:t> </a:t>
                      </a:r>
                      <a:endParaRPr kumimoji="0" lang="es-MX" sz="1400" b="0" i="0" u="none" strike="noStrike" cap="none" normalizeH="0" baseline="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45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Dirección General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1"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rgbClr val="000000"/>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XV.- Las demás que acuerde el Consejo de Administración y se autoricen en el presupuesto de egresos.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Artículo 10.- El presente Reglamento se expide sin perjuicio de la elaboración en su momento de los manuales de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organización y de procedimientos que precisen las estructuras orgánicas y los procesos que conforman a Servicios y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Transportes, por medio de sus unidades orgánicas Conducirá sus actividades en forma programada, ajustándose a las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políticas, estrategias y prioridades que para el logro de sus objetivos fije y establezca el Consejo a través de la Dirección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General. </a:t>
                      </a:r>
                      <a:endParaRPr kumimoji="0" lang="es-MX" sz="1400" b="0" i="0" u="none" strike="noStrike" cap="none" normalizeH="0" baseline="0" dirty="0" smtClean="0">
                        <a:ln>
                          <a:noFill/>
                        </a:ln>
                        <a:solidFill>
                          <a:schemeClr val="tx1"/>
                        </a:solidFill>
                        <a:effectLst/>
                        <a:latin typeface="Gill Sans MT" pitchFamily="34" charset="0"/>
                      </a:endParaRP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Artículo 10.- El presente Reglamento se expide sin perjuicio de la elaboración en su momento de los manuales de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organización y de procedimientos que precisen las estructuras orgánicas y los procesos que conforman a Servicios y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Transportes, por medio de sus unidades orgánicas Conducirá sus actividades en forma programada, ajustándose a las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políticas, estrategias y prioridades que para el logro de sus objetivos fije y establezca el Consejo a través de la Dirección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General. </a:t>
                      </a:r>
                      <a:endParaRPr kumimoji="0" lang="es-MX" sz="1400" b="0" i="0" u="none" strike="noStrike" cap="none" normalizeH="0" baseline="0" dirty="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8482"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Recaudación e Ingresos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El Departamento de Recaudación e Ingresos,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I.-Administrar de manera eficiente los recursos humanos y materiales asignados del Departamento para realizar las actividades de ingreso y recaudación diarias.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II.-Realizar cálculo a conductores, recibir la liquidación del efectivo, los   boletos sobrantes  diariamente y entregar comprobante impreso al conductor por cada liquidación recibida, totalizar, elaborar ficha de efectivo y realizar entrega  al servicio de traslado de valores en base al procedimiento establecido en el contrato del servicio.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Realizar corte diario de cajas, guías y transvales, detectar, reportar y recuperar faltantes en caja ò en banco y emitir reporte detallado de los movimientos de ingreso diario registrados en el sistema de  recaudación.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9506"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Recaudación e Ingresos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Verificar  la información capturada en sistema referente a ingresos por boletos vendidos, pago de subrogatarios, información de guías como lo es cantidad de vueltas, kilometraje, ruta, tipo de importe por pasajero, tipo de transvales, liquidación, pago taller, doblete, boleta.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Elaborar reporte de pendientes de liquidación y liquidaciones atrasadas, reportando los detalles a la Dirección Técnica Operativa y al Departamento de Boletos.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Capturar el ingreso total por venta de boletos, ingresos diversos y subrogados en comparativo con la información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generada del efectivo depositado, elaborar reporte de ingreso concentrado, emitir póliza, y entregar diariamente el corte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de ingreso al Departamento de Contabilidad  los reportes, recibos y soportes de ingreso documental y de depósitos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bancario por efectivo.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Verificar y enviar vía sistema petición de activación y modificación de guías atrasadas y realizar el cobro VIII.-Pagar a conductores las papeletas por nómina quincenal.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Recibir efectivo o ficha de depósito bancaria  de subrogatarios, elaborar  de recibo de pago por el concepto e importe correspondiente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0530"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Recaudación e Ingresos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Realizar el cálculo para aplicación en nomina de conductores que laboraron en días festivos, así como plasmar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petición de ajuste, cuando exista  cobro en  boletos  de mas ó de menos y entregar al  Departamento de Recursos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Humanos.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 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noGrp="1"/>
          </p:cNvSpPr>
          <p:nvPr>
            <p:ph type="subTitle" idx="4294967295"/>
          </p:nvPr>
        </p:nvSpPr>
        <p:spPr>
          <a:xfrm>
            <a:off x="2916238" y="188913"/>
            <a:ext cx="5976937" cy="6119812"/>
          </a:xfrm>
        </p:spPr>
        <p:txBody>
          <a:bodyPr tIns="0">
            <a:normAutofit/>
          </a:bodyPr>
          <a:lstStyle/>
          <a:p>
            <a:pPr marL="26988" indent="0">
              <a:lnSpc>
                <a:spcPct val="80000"/>
              </a:lnSpc>
              <a:buFont typeface="Wingdings 2" pitchFamily="18" charset="2"/>
              <a:buNone/>
            </a:pPr>
            <a:endParaRPr lang="es-ES" sz="1200" smtClean="0"/>
          </a:p>
          <a:p>
            <a:pPr marL="26988" indent="0" algn="ctr">
              <a:lnSpc>
                <a:spcPct val="80000"/>
              </a:lnSpc>
              <a:buFont typeface="Wingdings 2" pitchFamily="18" charset="2"/>
              <a:buNone/>
            </a:pPr>
            <a:r>
              <a:rPr lang="es-ES" sz="1400" b="1" smtClean="0">
                <a:solidFill>
                  <a:schemeClr val="tx2"/>
                </a:solidFill>
                <a:effectLst>
                  <a:outerShdw blurRad="38100" dist="38100" dir="2700000" algn="tl">
                    <a:srgbClr val="C0C0C0"/>
                  </a:outerShdw>
                </a:effectLst>
              </a:rPr>
              <a:t>TÍTULO DÉCIMO OCTAVO </a:t>
            </a:r>
          </a:p>
          <a:p>
            <a:pPr marL="26988" indent="0" algn="ctr">
              <a:lnSpc>
                <a:spcPct val="80000"/>
              </a:lnSpc>
              <a:buFont typeface="Wingdings 2" pitchFamily="18" charset="2"/>
              <a:buNone/>
            </a:pPr>
            <a:r>
              <a:rPr lang="es-ES" sz="1400" b="1" smtClean="0">
                <a:solidFill>
                  <a:schemeClr val="tx2"/>
                </a:solidFill>
                <a:effectLst>
                  <a:outerShdw blurRad="38100" dist="38100" dir="2700000" algn="tl">
                    <a:srgbClr val="C0C0C0"/>
                  </a:outerShdw>
                </a:effectLst>
              </a:rPr>
              <a:t>CAPÍTULO ÚNICO </a:t>
            </a:r>
          </a:p>
          <a:p>
            <a:pPr marL="26988" indent="0" algn="ctr">
              <a:lnSpc>
                <a:spcPct val="80000"/>
              </a:lnSpc>
              <a:buFont typeface="Wingdings 2" pitchFamily="18" charset="2"/>
              <a:buNone/>
            </a:pPr>
            <a:r>
              <a:rPr lang="es-ES" sz="1400" b="1" smtClean="0">
                <a:solidFill>
                  <a:schemeClr val="tx2"/>
                </a:solidFill>
                <a:effectLst>
                  <a:outerShdw blurRad="38100" dist="38100" dir="2700000" algn="tl">
                    <a:srgbClr val="C0C0C0"/>
                  </a:outerShdw>
                </a:effectLst>
              </a:rPr>
              <a:t>DE LOS CONDUCTORES</a:t>
            </a:r>
            <a:r>
              <a:rPr lang="es-ES" sz="1800" smtClean="0"/>
              <a:t> </a:t>
            </a:r>
          </a:p>
          <a:p>
            <a:pPr marL="26988" indent="0" algn="ctr">
              <a:lnSpc>
                <a:spcPct val="80000"/>
              </a:lnSpc>
              <a:buFont typeface="Wingdings 2" pitchFamily="18" charset="2"/>
              <a:buNone/>
            </a:pPr>
            <a:endParaRPr lang="es-ES" sz="1800" smtClean="0"/>
          </a:p>
          <a:p>
            <a:pPr marL="26988" indent="0" algn="ctr">
              <a:lnSpc>
                <a:spcPct val="80000"/>
              </a:lnSpc>
              <a:buFont typeface="Wingdings 2" pitchFamily="18" charset="2"/>
              <a:buNone/>
            </a:pPr>
            <a:endParaRPr lang="es-ES" sz="1800" smtClean="0"/>
          </a:p>
          <a:p>
            <a:pPr marL="26988" indent="0">
              <a:lnSpc>
                <a:spcPct val="80000"/>
              </a:lnSpc>
              <a:buFont typeface="Wingdings 2" pitchFamily="18" charset="2"/>
              <a:buNone/>
            </a:pPr>
            <a:r>
              <a:rPr lang="es-ES" sz="1400" smtClean="0"/>
              <a:t>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26988" indent="0">
              <a:lnSpc>
                <a:spcPct val="80000"/>
              </a:lnSpc>
              <a:buFont typeface="Wingdings 2" pitchFamily="18" charset="2"/>
              <a:buNone/>
            </a:pPr>
            <a:r>
              <a:rPr lang="es-ES" sz="1400" smtClean="0"/>
              <a:t>I.- Conducir las unidades asignadas, Operando, conduciendo la unidad responsablemente, brindar un servicio de calidad, seguridad, confianza, eficiencia al usuario y ciudadanía en general. </a:t>
            </a:r>
          </a:p>
          <a:p>
            <a:pPr marL="26988" indent="0">
              <a:lnSpc>
                <a:spcPct val="80000"/>
              </a:lnSpc>
              <a:buFont typeface="Wingdings 2" pitchFamily="18" charset="2"/>
              <a:buNone/>
            </a:pPr>
            <a:r>
              <a:rPr lang="es-ES" sz="1400" smtClean="0"/>
              <a:t>II.-</a:t>
            </a:r>
            <a:r>
              <a:rPr lang="es-ES" sz="1400" b="1" smtClean="0"/>
              <a:t> </a:t>
            </a:r>
            <a:r>
              <a:rPr lang="es-ES" sz="1400" smtClean="0"/>
              <a:t>Atender con amabilidad al pasajero recibiéndolo con el saludo de bienvenida, generando una buena imagen. III.-</a:t>
            </a:r>
            <a:r>
              <a:rPr lang="es-ES" sz="1400" b="1" smtClean="0"/>
              <a:t> </a:t>
            </a:r>
            <a:r>
              <a:rPr lang="es-ES" sz="1400" smtClean="0"/>
              <a:t>Proporcionar la guía a los Inspectores cuando estos lo requieran para revisión. </a:t>
            </a:r>
          </a:p>
          <a:p>
            <a:pPr marL="26988" indent="0">
              <a:lnSpc>
                <a:spcPct val="80000"/>
              </a:lnSpc>
              <a:buFont typeface="Wingdings 2" pitchFamily="18" charset="2"/>
              <a:buNone/>
            </a:pPr>
            <a:r>
              <a:rPr lang="es-ES" sz="1400" smtClean="0"/>
              <a:t>IV.- Seguir el derrotero autorizado por la Secretaría de Vialidad y Transporte del Estado de Jalisco. </a:t>
            </a:r>
          </a:p>
          <a:p>
            <a:pPr marL="26988" indent="0">
              <a:lnSpc>
                <a:spcPct val="80000"/>
              </a:lnSpc>
              <a:buFont typeface="Wingdings 2" pitchFamily="18" charset="2"/>
              <a:buNone/>
            </a:pPr>
            <a:r>
              <a:rPr lang="es-ES" sz="1400" smtClean="0"/>
              <a:t>V.-</a:t>
            </a:r>
            <a:r>
              <a:rPr lang="es-ES" sz="1400" b="1" smtClean="0"/>
              <a:t> </a:t>
            </a:r>
            <a:r>
              <a:rPr lang="es-ES" sz="1400" smtClean="0"/>
              <a:t>Reportar los incidentes al despachador, informando verbalmente de lo ocurrido sobre la ruta, reportar al Jefe o al Director de Operaciones  de las anomalías presentadas. </a:t>
            </a:r>
          </a:p>
          <a:p>
            <a:pPr marL="26988" indent="0">
              <a:lnSpc>
                <a:spcPct val="80000"/>
              </a:lnSpc>
              <a:buFont typeface="Wingdings 2" pitchFamily="18" charset="2"/>
              <a:buNone/>
            </a:pPr>
            <a:r>
              <a:rPr lang="es-ES" sz="1400" smtClean="0"/>
              <a:t>VI.-</a:t>
            </a:r>
            <a:r>
              <a:rPr lang="es-ES" sz="1400" b="1" smtClean="0"/>
              <a:t> </a:t>
            </a:r>
            <a:r>
              <a:rPr lang="es-ES" sz="1400" smtClean="0"/>
              <a:t>Cumplir con el itinerario en el tiempo establecido, respetando el tiempo que tiene trazado para su recorrido, la frecuencia de paso entre unidad y unidad tenga el tiempo adecuado. </a:t>
            </a:r>
          </a:p>
          <a:p>
            <a:pPr marL="26988" indent="0">
              <a:lnSpc>
                <a:spcPct val="80000"/>
              </a:lnSpc>
              <a:buFont typeface="Wingdings 2" pitchFamily="18" charset="2"/>
              <a:buNone/>
            </a:pPr>
            <a:r>
              <a:rPr lang="es-ES" sz="1400" smtClean="0"/>
              <a:t>VII.-</a:t>
            </a:r>
            <a:r>
              <a:rPr lang="es-ES" sz="1400" b="1" smtClean="0"/>
              <a:t> </a:t>
            </a:r>
            <a:r>
              <a:rPr lang="es-ES" sz="1400" smtClean="0"/>
              <a:t>Cumplir con el número de vueltas programadas. </a:t>
            </a:r>
          </a:p>
          <a:p>
            <a:pPr marL="26988" indent="0">
              <a:lnSpc>
                <a:spcPct val="80000"/>
              </a:lnSpc>
              <a:buFont typeface="Wingdings 2" pitchFamily="18" charset="2"/>
              <a:buNone/>
            </a:pPr>
            <a:r>
              <a:rPr lang="es-ES" sz="1400" smtClean="0"/>
              <a:t>VIII.- Las demás responsabilidades que se deriven de las leyes, reglamentos, acuerdos y convenios, o le sean asignadas o delegadas por el Director General y/o por el Director Técnico Operativo. </a:t>
            </a:r>
          </a:p>
        </p:txBody>
      </p:sp>
      <p:pic>
        <p:nvPicPr>
          <p:cNvPr id="15155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21507"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1508" name="2 Subtítulo"/>
          <p:cNvSpPr>
            <a:spLocks/>
          </p:cNvSpPr>
          <p:nvPr/>
        </p:nvSpPr>
        <p:spPr bwMode="auto">
          <a:xfrm>
            <a:off x="2339975" y="1628775"/>
            <a:ext cx="5976938" cy="3095625"/>
          </a:xfrm>
          <a:prstGeom prst="rect">
            <a:avLst/>
          </a:prstGeom>
          <a:noFill/>
          <a:ln w="9525">
            <a:noFill/>
            <a:miter lim="800000"/>
            <a:headEnd/>
            <a:tailEnd/>
          </a:ln>
        </p:spPr>
        <p:txBody>
          <a:bodyPr tIns="0"/>
          <a:lstStyle/>
          <a:p>
            <a:pPr marL="26988" algn="ctr" eaLnBrk="0" hangingPunct="0">
              <a:spcBef>
                <a:spcPts val="600"/>
              </a:spcBef>
              <a:buClr>
                <a:schemeClr val="accent1"/>
              </a:buClr>
              <a:buSzPct val="80000"/>
              <a:buFont typeface="Wingdings 2" pitchFamily="18" charset="2"/>
              <a:buNone/>
            </a:pPr>
            <a:endParaRPr lang="es-ES" sz="1600" b="1">
              <a:solidFill>
                <a:schemeClr val="tx2"/>
              </a:solidFill>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latin typeface="Gill Sans MT" pitchFamily="34" charset="0"/>
              </a:rPr>
              <a:t>DE LAS FUNCIONES Y RESPONSABILIDADES GENERALES </a:t>
            </a:r>
            <a:br>
              <a:rPr lang="es-ES" sz="1600" b="1">
                <a:solidFill>
                  <a:schemeClr val="tx2"/>
                </a:solidFill>
                <a:latin typeface="Gill Sans MT" pitchFamily="34" charset="0"/>
              </a:rPr>
            </a:br>
            <a:r>
              <a:rPr lang="es-ES" sz="1600" b="1">
                <a:solidFill>
                  <a:schemeClr val="tx2"/>
                </a:solidFill>
                <a:latin typeface="Gill Sans MT" pitchFamily="34" charset="0"/>
              </a:rPr>
              <a:t>	DE LAS UNIDADES ORGANICAS</a:t>
            </a:r>
            <a:r>
              <a:rPr lang="es-ES" sz="1600">
                <a:solidFill>
                  <a:schemeClr val="tx2"/>
                </a:solidFill>
                <a:latin typeface="Gill Sans MT" pitchFamily="34" charset="0"/>
              </a:rPr>
              <a:t> </a:t>
            </a:r>
            <a:endParaRPr lang="es-ES" sz="1600" b="1">
              <a:solidFill>
                <a:schemeClr val="tx2"/>
              </a:solidFill>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22531"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16238" y="404813"/>
            <a:ext cx="5976937" cy="6264275"/>
          </a:xfrm>
          <a:prstGeom prst="rect">
            <a:avLst/>
          </a:prstGeom>
          <a:noFill/>
          <a:ln w="9525">
            <a:noFill/>
            <a:miter lim="800000"/>
            <a:headEnd/>
            <a:tailEnd/>
          </a:ln>
        </p:spPr>
        <p:txBody>
          <a:bodyPr tIns="0"/>
          <a:lstStyle/>
          <a:p>
            <a:pPr marL="26988" eaLnBrk="0" hangingPunct="0">
              <a:lnSpc>
                <a:spcPct val="80000"/>
              </a:lnSpc>
              <a:spcBef>
                <a:spcPts val="600"/>
              </a:spcBef>
              <a:buClr>
                <a:schemeClr val="accent1"/>
              </a:buClr>
              <a:buSzPct val="80000"/>
              <a:buFont typeface="Wingdings 2" pitchFamily="18" charset="2"/>
              <a:buNone/>
            </a:pPr>
            <a:endParaRPr lang="es-ES" sz="1400" b="1">
              <a:solidFill>
                <a:schemeClr val="tx2"/>
              </a:solidFill>
              <a:effectLst>
                <a:outerShdw blurRad="38100" dist="38100" dir="2700000" algn="tl">
                  <a:srgbClr val="C0C0C0"/>
                </a:outerShdw>
              </a:effectLst>
              <a:latin typeface="Gill Sans MT" pitchFamily="34" charset="0"/>
            </a:endParaRP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Las funciones y responsabilidades especificadas en el presente capítulo, se ejercerán por conducto de los respectivos titulares de las unidades orgánicas  señaladas en el  presente ordenamiento.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Con el debido apego a las leyes aplicables, los acuerdos del Consejo, los  reglamentos,  las  políticas y  procedimientos  establecidos,  son   funciones y responsabilidades generales de los titulares de las unidades orgánicas dependientes de  la  Dirección  General,  dentro  del  ámbito  de  sus  respectivas competencias, las siguientes: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I.- Cumplir y hacer cumplir las disposiciones emanadas del Decreto de Creación del Organismo, los reglamentos, los acuerdos del Consejo y demás normatividad aplicable.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II.- Proponer y someter a la autorización de la Dirección General la estructura de organización y las plantillas del personal </a:t>
            </a:r>
            <a:br>
              <a:rPr lang="es-ES" sz="1400" b="1">
                <a:latin typeface="Gill Sans MT" pitchFamily="34" charset="0"/>
              </a:rPr>
            </a:br>
            <a:r>
              <a:rPr lang="es-ES" sz="1400" b="1">
                <a:latin typeface="Gill Sans MT" pitchFamily="34" charset="0"/>
              </a:rPr>
              <a:t>necesario para el funcionamiento del Dirección o Departamento a su cargo, para su aprobación final por el Consejo.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III.- Proponer y someter a la autorización de la Dirección General las políticas y normas aplicables a la administración y cumplimiento de los programas y servicios que lo ameriten e igualmente asegurar su correcta implantación, difusión y vigilar su cumplimiento.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IV.- Acordar con la Dirección General sobre la resolución de los asuntos que requieran la intervención de ésta, y proponer la celebración de los acuerdos y convenios que sean necesarios.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V.- Suscribir los documentos relativos al ejercicio de sus atribuciones y aquéllos que le sean señalados por delegación de funciones o les correspondan por suplencia.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2355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16238" y="0"/>
            <a:ext cx="5976937" cy="6858000"/>
          </a:xfrm>
          <a:prstGeom prst="rect">
            <a:avLst/>
          </a:prstGeom>
          <a:noFill/>
          <a:ln w="9525">
            <a:noFill/>
            <a:miter lim="800000"/>
            <a:headEnd/>
            <a:tailEnd/>
          </a:ln>
        </p:spPr>
        <p:txBody>
          <a:bodyPr tIns="0"/>
          <a:lstStyle/>
          <a:p>
            <a:pPr marL="26988" eaLnBrk="0" hangingPunct="0">
              <a:lnSpc>
                <a:spcPct val="80000"/>
              </a:lnSpc>
              <a:spcBef>
                <a:spcPts val="600"/>
              </a:spcBef>
              <a:buClr>
                <a:schemeClr val="accent1"/>
              </a:buClr>
              <a:buSzPct val="80000"/>
              <a:buFont typeface="Wingdings 2" pitchFamily="18" charset="2"/>
              <a:buNone/>
              <a:defRPr/>
            </a:pPr>
            <a:endParaRPr lang="es-ES" sz="1400" b="1">
              <a:solidFill>
                <a:schemeClr val="tx2"/>
              </a:solidFill>
              <a:effectLst>
                <a:outerShdw blurRad="38100" dist="38100" dir="2700000" algn="tl">
                  <a:srgbClr val="C0C0C0"/>
                </a:outerShdw>
              </a:effectLst>
              <a:latin typeface="Gill Sans MT" pitchFamily="34" charset="0"/>
            </a:endParaRPr>
          </a:p>
          <a:p>
            <a:pPr marL="26988" eaLnBrk="0" hangingPunct="0">
              <a:spcBef>
                <a:spcPts val="600"/>
              </a:spcBef>
              <a:buClr>
                <a:schemeClr val="accent1"/>
              </a:buClr>
              <a:buSzPct val="80000"/>
              <a:buFont typeface="Wingdings 2" pitchFamily="18" charset="2"/>
              <a:buNone/>
              <a:defRPr/>
            </a:pPr>
            <a:r>
              <a:rPr lang="es-ES" sz="1400" b="1">
                <a:latin typeface="Gill Sans MT" pitchFamily="34" charset="0"/>
              </a:rPr>
              <a:t>VI.- Formular y proponer a la Dirección General los proyectos estratégicos para el corto, mediano y largo plazo, que competan a su ramo de control y coadyuvar en los estudios de viabilidad y factibilidad de dichos proyectos. </a:t>
            </a:r>
          </a:p>
          <a:p>
            <a:pPr marL="26988" eaLnBrk="0" hangingPunct="0">
              <a:spcBef>
                <a:spcPts val="600"/>
              </a:spcBef>
              <a:buClr>
                <a:schemeClr val="accent1"/>
              </a:buClr>
              <a:buSzPct val="80000"/>
              <a:buFont typeface="Wingdings 2" pitchFamily="18" charset="2"/>
              <a:buNone/>
              <a:defRPr/>
            </a:pPr>
            <a:r>
              <a:rPr lang="es-ES" sz="1400" b="1">
                <a:latin typeface="Gill Sans MT" pitchFamily="34" charset="0"/>
              </a:rPr>
              <a:t>VII.- Establecer los objetivos sobre los procesos operativos que para cada período se vayan a llevar a cabo en el cumplimiento de los programas y servicios que les corresponda administrar y rendir reportes periódicos ante la Dirección General sobre los avances y resultados de su cumplimiento. </a:t>
            </a:r>
          </a:p>
          <a:p>
            <a:pPr marL="26988" eaLnBrk="0" hangingPunct="0">
              <a:spcBef>
                <a:spcPts val="600"/>
              </a:spcBef>
              <a:buClr>
                <a:schemeClr val="accent1"/>
              </a:buClr>
              <a:buSzPct val="80000"/>
              <a:buFont typeface="Wingdings 2" pitchFamily="18" charset="2"/>
              <a:buNone/>
              <a:defRPr/>
            </a:pPr>
            <a:r>
              <a:rPr lang="es-ES" sz="1400" b="1">
                <a:latin typeface="Gill Sans MT" pitchFamily="34" charset="0"/>
              </a:rPr>
              <a:t>VIII.- Bajo la coordinación y apoyo de las direcciones, departamentos o áreas  correspondientes y dentro de las políticas y procedimientos establecidos, tendrán las siguientes obligaciones: </a:t>
            </a:r>
          </a:p>
          <a:p>
            <a:pPr marL="26988" eaLnBrk="0" hangingPunct="0">
              <a:spcBef>
                <a:spcPts val="600"/>
              </a:spcBef>
              <a:buClr>
                <a:schemeClr val="accent1"/>
              </a:buClr>
              <a:buSzPct val="80000"/>
              <a:buFont typeface="Wingdings 2" pitchFamily="18" charset="2"/>
              <a:buNone/>
              <a:defRPr/>
            </a:pPr>
            <a:r>
              <a:rPr lang="es-ES" sz="1400" b="1">
                <a:latin typeface="Gill Sans MT" pitchFamily="34" charset="0"/>
              </a:rPr>
              <a:t>a).- Formular, proponer para su aprobación y mantener el control del ejercicio de sus respectivos presupuestos de </a:t>
            </a:r>
            <a:br>
              <a:rPr lang="es-ES" sz="1400" b="1">
                <a:latin typeface="Gill Sans MT" pitchFamily="34" charset="0"/>
              </a:rPr>
            </a:br>
            <a:r>
              <a:rPr lang="es-ES" sz="1400" b="1">
                <a:latin typeface="Gill Sans MT" pitchFamily="34" charset="0"/>
              </a:rPr>
              <a:t>ingresos y/o egresos y sus modificaciones o ampliaciones,  dentro de los programas y servicios que les competan. </a:t>
            </a:r>
          </a:p>
          <a:p>
            <a:pPr marL="26988" eaLnBrk="0" hangingPunct="0">
              <a:spcBef>
                <a:spcPts val="600"/>
              </a:spcBef>
              <a:buClr>
                <a:schemeClr val="accent1"/>
              </a:buClr>
              <a:buSzPct val="80000"/>
              <a:buFont typeface="Wingdings 2" pitchFamily="18" charset="2"/>
              <a:buNone/>
              <a:defRPr/>
            </a:pPr>
            <a:r>
              <a:rPr lang="es-ES" sz="1400" b="1">
                <a:latin typeface="Gill Sans MT" pitchFamily="34" charset="0"/>
              </a:rPr>
              <a:t>b).- Proponer a la Dirección General la implantación o modificaciones a los reglamentos relativos a los programas y servicios que lo ameriten, para su aprobación por el Consejo de Administración cuando sea el caso. </a:t>
            </a:r>
          </a:p>
          <a:p>
            <a:pPr marL="26988" eaLnBrk="0" hangingPunct="0">
              <a:spcBef>
                <a:spcPts val="600"/>
              </a:spcBef>
              <a:buClr>
                <a:schemeClr val="accent1"/>
              </a:buClr>
              <a:buSzPct val="80000"/>
              <a:buFont typeface="Wingdings 2" pitchFamily="18" charset="2"/>
              <a:buNone/>
              <a:defRPr/>
            </a:pPr>
            <a:r>
              <a:rPr lang="es-ES" sz="1400" b="1">
                <a:latin typeface="Gill Sans MT" pitchFamily="34" charset="0"/>
              </a:rPr>
              <a:t>c).- Desarrollar la descripción y perfil de requisitos de los puestos, así mismo mantener actualizada y en su caso, proponer las modificaciones a la estructura orgánica y las funciones de las unidades orgánicas a su cargo, para su aprobación por la Dirección General y en su caso, por el Consejo. </a:t>
            </a:r>
          </a:p>
          <a:p>
            <a:pPr marL="26988" eaLnBrk="0" hangingPunct="0">
              <a:spcBef>
                <a:spcPts val="600"/>
              </a:spcBef>
              <a:buClr>
                <a:schemeClr val="accent1"/>
              </a:buClr>
              <a:buSzPct val="80000"/>
              <a:buFont typeface="Wingdings 2" pitchFamily="18" charset="2"/>
              <a:buNone/>
              <a:defRPr/>
            </a:pPr>
            <a:r>
              <a:rPr lang="es-ES" sz="1400" b="1">
                <a:latin typeface="Gill Sans MT" pitchFamily="34" charset="0"/>
              </a:rPr>
              <a:t>d).- Administrar la selección, capacitación, evaluación, promoción, remuneración, seguridad, licencias y en general, todos los procesos relacionados con la Dirección del personal a su cargo.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2457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4580" name="2 Subtítulo"/>
          <p:cNvSpPr>
            <a:spLocks/>
          </p:cNvSpPr>
          <p:nvPr/>
        </p:nvSpPr>
        <p:spPr bwMode="auto">
          <a:xfrm>
            <a:off x="2916238" y="260350"/>
            <a:ext cx="5976937" cy="6121400"/>
          </a:xfrm>
          <a:prstGeom prst="rect">
            <a:avLst/>
          </a:prstGeom>
          <a:noFill/>
          <a:ln w="9525">
            <a:noFill/>
            <a:miter lim="800000"/>
            <a:headEnd/>
            <a:tailEnd/>
          </a:ln>
        </p:spPr>
        <p:txBody>
          <a:bodyPr tIns="0"/>
          <a:lstStyle/>
          <a:p>
            <a:pPr marL="26988" eaLnBrk="0" hangingPunct="0">
              <a:spcBef>
                <a:spcPts val="600"/>
              </a:spcBef>
              <a:buClr>
                <a:schemeClr val="accent1"/>
              </a:buClr>
              <a:buSzPct val="80000"/>
              <a:buFont typeface="Wingdings 2" pitchFamily="18" charset="2"/>
              <a:buNone/>
            </a:pPr>
            <a:r>
              <a:rPr lang="es-ES" sz="1400" b="1">
                <a:latin typeface="Gill Sans MT" pitchFamily="34" charset="0"/>
              </a:rPr>
              <a:t>e).- Requisita las compras de mobiliario, equipo, materiales y suministros de almacén con base en los presupuestos autorizados, vigilando siempre que se haga un uso racional de los mismos.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f).- Coadyuvar en la definición de las bases técnicas, jurídicas, económicas y administrativas que deban regir los </a:t>
            </a:r>
            <a:br>
              <a:rPr lang="es-ES" sz="1400" b="1">
                <a:latin typeface="Gill Sans MT" pitchFamily="34" charset="0"/>
              </a:rPr>
            </a:br>
            <a:r>
              <a:rPr lang="es-ES" sz="1400" b="1">
                <a:latin typeface="Gill Sans MT" pitchFamily="34" charset="0"/>
              </a:rPr>
              <a:t>concursos y licitaciones para la adquisición de los bienes y servicios que requieran en su unidad orgánica de adscripción </a:t>
            </a:r>
            <a:br>
              <a:rPr lang="es-ES" sz="1400" b="1">
                <a:latin typeface="Gill Sans MT" pitchFamily="34" charset="0"/>
              </a:rPr>
            </a:br>
            <a:r>
              <a:rPr lang="es-ES" sz="1400" b="1">
                <a:latin typeface="Gill Sans MT" pitchFamily="34" charset="0"/>
              </a:rPr>
              <a:t>y en su caso, participar en los procesos y actuaciones de la Comisión de Adquisiciones y Enajenaciones del Organismo </a:t>
            </a:r>
            <a:br>
              <a:rPr lang="es-ES" sz="1400" b="1">
                <a:latin typeface="Gill Sans MT" pitchFamily="34" charset="0"/>
              </a:rPr>
            </a:br>
            <a:r>
              <a:rPr lang="es-ES" sz="1400" b="1">
                <a:latin typeface="Gill Sans MT" pitchFamily="34" charset="0"/>
              </a:rPr>
              <a:t>cuando se le requiera.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g).- Apoyar en la formulación de los contratos que deba firmar la Dirección General, para la adquisición de los bienes y servicios requeridos por la  Dirección y/o Departamento a su cargo, y suscribirlos en calidad de testigo juntamente con la Dirección de Administración y Finanzas, cuando se le solicite.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IX.- Establecer y/o aprobar los procedimientos aplicables a los procesos principales de su unidad orgánica tendientes a promover la eficiencia, y  la calidad de atención a los usuarios de sus servicios.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X.- Promover y vigilar el debido uso y conservación de los bienes muebles e inmuebles bajo su responsabilidad y </a:t>
            </a:r>
            <a:br>
              <a:rPr lang="es-ES" sz="1400" b="1">
                <a:latin typeface="Gill Sans MT" pitchFamily="34" charset="0"/>
              </a:rPr>
            </a:br>
            <a:r>
              <a:rPr lang="es-ES" sz="1400" b="1">
                <a:latin typeface="Gill Sans MT" pitchFamily="34" charset="0"/>
              </a:rPr>
              <a:t>resguardo.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XI.- Participar, cumpliendo debidamente con su cometido, con el debido apego a las leyes aplicables, los acuerdos del Consejo, los  reglamentos,  las  políticas y  procedimientos  establecidos,  funciones y responsabilidades generales dentro  del  ámbito  de  su  respectiva competencia.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25603"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5604" name="2 Subtítulo"/>
          <p:cNvSpPr>
            <a:spLocks/>
          </p:cNvSpPr>
          <p:nvPr/>
        </p:nvSpPr>
        <p:spPr bwMode="auto">
          <a:xfrm>
            <a:off x="2916238" y="260350"/>
            <a:ext cx="5976937" cy="2305050"/>
          </a:xfrm>
          <a:prstGeom prst="rect">
            <a:avLst/>
          </a:prstGeom>
          <a:noFill/>
          <a:ln w="9525">
            <a:noFill/>
            <a:miter lim="800000"/>
            <a:headEnd/>
            <a:tailEnd/>
          </a:ln>
        </p:spPr>
        <p:txBody>
          <a:bodyPr tIns="0"/>
          <a:lstStyle/>
          <a:p>
            <a:pPr marL="26988" eaLnBrk="0" hangingPunct="0">
              <a:spcBef>
                <a:spcPts val="600"/>
              </a:spcBef>
              <a:buClr>
                <a:schemeClr val="accent1"/>
              </a:buClr>
              <a:buSzPct val="80000"/>
              <a:buFont typeface="Wingdings 2" pitchFamily="18" charset="2"/>
              <a:buNone/>
            </a:pPr>
            <a:r>
              <a:rPr lang="es-ES" sz="1400" b="1">
                <a:latin typeface="Gill Sans MT" pitchFamily="34" charset="0"/>
              </a:rPr>
              <a:t>XII.- Asesorar técnicamente, dentro de la esfera de su competencia, a la Dirección General y a las demás unidades orgánicas  del Organismo que lo requieran, así como proporcionar la información, los datos o la cooperación técnicoadministrativa que le sean requeridos. </a:t>
            </a:r>
          </a:p>
          <a:p>
            <a:pPr marL="26988" eaLnBrk="0" hangingPunct="0">
              <a:spcBef>
                <a:spcPts val="600"/>
              </a:spcBef>
              <a:buClr>
                <a:schemeClr val="accent1"/>
              </a:buClr>
              <a:buSzPct val="80000"/>
              <a:buFont typeface="Wingdings 2" pitchFamily="18" charset="2"/>
              <a:buNone/>
            </a:pPr>
            <a:r>
              <a:rPr lang="es-ES" sz="1400" b="1">
                <a:latin typeface="Gill Sans MT" pitchFamily="34" charset="0"/>
              </a:rPr>
              <a:t>XIII.- Ejercer las demás facultades y responsabilidades que les confieran las disposiciones jurídicas aplicables o le sean delegadas por el Director General.</a:t>
            </a:r>
            <a:r>
              <a:rPr lang="es-ES" sz="3200">
                <a:latin typeface="Gill Sans MT" pitchFamily="34" charset="0"/>
              </a:rPr>
              <a:t> </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26627"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CUARTO </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I </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 LA DIRECCIÓN DE ADMINISTRACIÓN Y FINANZAS</a:t>
            </a:r>
            <a:r>
              <a:rPr lang="es-ES" sz="3200">
                <a:latin typeface="Gill Sans MT" pitchFamily="34" charset="0"/>
              </a:rPr>
              <a:t> </a:t>
            </a:r>
            <a:r>
              <a:rPr lang="es-ES" sz="1400" b="1">
                <a:latin typeface="Gill Sans MT" pitchFamily="34" charset="0"/>
              </a:rPr>
              <a:t> </a:t>
            </a:r>
          </a:p>
          <a:p>
            <a:pPr marL="26988" algn="ctr" eaLnBrk="0" hangingPunct="0">
              <a:spcBef>
                <a:spcPts val="600"/>
              </a:spcBef>
              <a:buClr>
                <a:schemeClr val="accent1"/>
              </a:buClr>
              <a:buSzPct val="80000"/>
              <a:buFont typeface="Wingdings 2" pitchFamily="18" charset="2"/>
              <a:buNone/>
              <a:defRPr/>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DIRECCION DE ADMINISTRACION Y FINANZAS</a:t>
            </a:r>
          </a:p>
        </p:txBody>
      </p:sp>
      <p:grpSp>
        <p:nvGrpSpPr>
          <p:cNvPr id="27652" name="Group 4"/>
          <p:cNvGrpSpPr>
            <a:grpSpLocks/>
          </p:cNvGrpSpPr>
          <p:nvPr/>
        </p:nvGrpSpPr>
        <p:grpSpPr bwMode="auto">
          <a:xfrm>
            <a:off x="3419475" y="1484313"/>
            <a:ext cx="1944688" cy="719137"/>
            <a:chOff x="2245" y="346"/>
            <a:chExt cx="1542" cy="725"/>
          </a:xfrm>
        </p:grpSpPr>
        <p:sp>
          <p:nvSpPr>
            <p:cNvPr id="27689" name="AutoShape 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690" name="AutoShape 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653" name="Text Box 7"/>
          <p:cNvSpPr txBox="1">
            <a:spLocks noChangeArrowheads="1"/>
          </p:cNvSpPr>
          <p:nvPr/>
        </p:nvSpPr>
        <p:spPr bwMode="auto">
          <a:xfrm>
            <a:off x="3490913" y="1628775"/>
            <a:ext cx="1898650" cy="396875"/>
          </a:xfrm>
          <a:prstGeom prst="rect">
            <a:avLst/>
          </a:prstGeom>
          <a:noFill/>
          <a:ln w="9525">
            <a:noFill/>
            <a:miter lim="800000"/>
            <a:headEnd/>
            <a:tailEnd/>
          </a:ln>
        </p:spPr>
        <p:txBody>
          <a:bodyPr wrap="none">
            <a:spAutoFit/>
          </a:bodyPr>
          <a:lstStyle/>
          <a:p>
            <a:pPr algn="ctr"/>
            <a:r>
              <a:rPr lang="es-ES" sz="1000">
                <a:latin typeface="Cambria" pitchFamily="18" charset="0"/>
              </a:rPr>
              <a:t>DIRECTOR DE</a:t>
            </a:r>
          </a:p>
          <a:p>
            <a:pPr algn="ctr"/>
            <a:r>
              <a:rPr lang="es-ES" sz="1000">
                <a:latin typeface="Cambria" pitchFamily="18" charset="0"/>
              </a:rPr>
              <a:t>ADMINISTRACION Y FINANZAS</a:t>
            </a:r>
          </a:p>
        </p:txBody>
      </p:sp>
      <p:grpSp>
        <p:nvGrpSpPr>
          <p:cNvPr id="27654" name="Group 8"/>
          <p:cNvGrpSpPr>
            <a:grpSpLocks/>
          </p:cNvGrpSpPr>
          <p:nvPr/>
        </p:nvGrpSpPr>
        <p:grpSpPr bwMode="auto">
          <a:xfrm>
            <a:off x="4643438" y="2492375"/>
            <a:ext cx="1655762" cy="576263"/>
            <a:chOff x="3560" y="799"/>
            <a:chExt cx="1043" cy="363"/>
          </a:xfrm>
        </p:grpSpPr>
        <p:grpSp>
          <p:nvGrpSpPr>
            <p:cNvPr id="27685" name="Group 9"/>
            <p:cNvGrpSpPr>
              <a:grpSpLocks/>
            </p:cNvGrpSpPr>
            <p:nvPr/>
          </p:nvGrpSpPr>
          <p:grpSpPr bwMode="auto">
            <a:xfrm>
              <a:off x="3560" y="799"/>
              <a:ext cx="1043" cy="363"/>
              <a:chOff x="2245" y="346"/>
              <a:chExt cx="1542" cy="725"/>
            </a:xfrm>
          </p:grpSpPr>
          <p:sp>
            <p:nvSpPr>
              <p:cNvPr id="27687" name="AutoShape 1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688" name="AutoShape 1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686" name="Text Box 12"/>
            <p:cNvSpPr txBox="1">
              <a:spLocks noChangeArrowheads="1"/>
            </p:cNvSpPr>
            <p:nvPr/>
          </p:nvSpPr>
          <p:spPr bwMode="auto">
            <a:xfrm>
              <a:off x="3847" y="890"/>
              <a:ext cx="584" cy="154"/>
            </a:xfrm>
            <a:prstGeom prst="rect">
              <a:avLst/>
            </a:prstGeom>
            <a:noFill/>
            <a:ln w="9525">
              <a:noFill/>
              <a:miter lim="800000"/>
              <a:headEnd/>
              <a:tailEnd/>
            </a:ln>
          </p:spPr>
          <p:txBody>
            <a:bodyPr wrap="none">
              <a:spAutoFit/>
            </a:bodyPr>
            <a:lstStyle/>
            <a:p>
              <a:pPr algn="ctr"/>
              <a:r>
                <a:rPr lang="es-ES" sz="1000">
                  <a:latin typeface="Cambria" pitchFamily="18" charset="0"/>
                </a:rPr>
                <a:t>SECRETARIA </a:t>
              </a:r>
            </a:p>
          </p:txBody>
        </p:sp>
      </p:grpSp>
      <p:grpSp>
        <p:nvGrpSpPr>
          <p:cNvPr id="27655" name="Group 13"/>
          <p:cNvGrpSpPr>
            <a:grpSpLocks/>
          </p:cNvGrpSpPr>
          <p:nvPr/>
        </p:nvGrpSpPr>
        <p:grpSpPr bwMode="auto">
          <a:xfrm>
            <a:off x="2339975" y="2779713"/>
            <a:ext cx="1655763" cy="576262"/>
            <a:chOff x="2245" y="346"/>
            <a:chExt cx="1542" cy="725"/>
          </a:xfrm>
        </p:grpSpPr>
        <p:sp>
          <p:nvSpPr>
            <p:cNvPr id="27683" name="AutoShape 1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684" name="AutoShape 1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656" name="Text Box 16"/>
          <p:cNvSpPr txBox="1">
            <a:spLocks noChangeArrowheads="1"/>
          </p:cNvSpPr>
          <p:nvPr/>
        </p:nvSpPr>
        <p:spPr bwMode="auto">
          <a:xfrm>
            <a:off x="2411413" y="2924175"/>
            <a:ext cx="1633537" cy="396875"/>
          </a:xfrm>
          <a:prstGeom prst="rect">
            <a:avLst/>
          </a:prstGeom>
          <a:noFill/>
          <a:ln w="9525">
            <a:noFill/>
            <a:miter lim="800000"/>
            <a:headEnd/>
            <a:tailEnd/>
          </a:ln>
        </p:spPr>
        <p:txBody>
          <a:bodyPr wrap="none">
            <a:spAutoFit/>
          </a:bodyPr>
          <a:lstStyle/>
          <a:p>
            <a:pPr algn="ctr"/>
            <a:r>
              <a:rPr lang="es-ES" sz="1000"/>
              <a:t>REVISION  Y CONTROL </a:t>
            </a:r>
          </a:p>
          <a:p>
            <a:pPr algn="ctr"/>
            <a:r>
              <a:rPr lang="es-ES" sz="1000"/>
              <a:t>DE FACTURAS</a:t>
            </a:r>
          </a:p>
        </p:txBody>
      </p:sp>
      <p:grpSp>
        <p:nvGrpSpPr>
          <p:cNvPr id="27657" name="Group 17"/>
          <p:cNvGrpSpPr>
            <a:grpSpLocks/>
          </p:cNvGrpSpPr>
          <p:nvPr/>
        </p:nvGrpSpPr>
        <p:grpSpPr bwMode="auto">
          <a:xfrm>
            <a:off x="1116013" y="5013325"/>
            <a:ext cx="1655762" cy="576263"/>
            <a:chOff x="2245" y="2795"/>
            <a:chExt cx="1043" cy="363"/>
          </a:xfrm>
        </p:grpSpPr>
        <p:grpSp>
          <p:nvGrpSpPr>
            <p:cNvPr id="27679" name="Group 18"/>
            <p:cNvGrpSpPr>
              <a:grpSpLocks/>
            </p:cNvGrpSpPr>
            <p:nvPr/>
          </p:nvGrpSpPr>
          <p:grpSpPr bwMode="auto">
            <a:xfrm>
              <a:off x="2245" y="2795"/>
              <a:ext cx="1043" cy="363"/>
              <a:chOff x="2245" y="346"/>
              <a:chExt cx="1542" cy="725"/>
            </a:xfrm>
          </p:grpSpPr>
          <p:sp>
            <p:nvSpPr>
              <p:cNvPr id="27681" name="AutoShape 1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682" name="AutoShape 2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680" name="Text Box 21"/>
            <p:cNvSpPr txBox="1">
              <a:spLocks noChangeArrowheads="1"/>
            </p:cNvSpPr>
            <p:nvPr/>
          </p:nvSpPr>
          <p:spPr bwMode="auto">
            <a:xfrm>
              <a:off x="2553" y="2886"/>
              <a:ext cx="469" cy="154"/>
            </a:xfrm>
            <a:prstGeom prst="rect">
              <a:avLst/>
            </a:prstGeom>
            <a:noFill/>
            <a:ln w="9525">
              <a:noFill/>
              <a:miter lim="800000"/>
              <a:headEnd/>
              <a:tailEnd/>
            </a:ln>
          </p:spPr>
          <p:txBody>
            <a:bodyPr wrap="none">
              <a:spAutoFit/>
            </a:bodyPr>
            <a:lstStyle/>
            <a:p>
              <a:pPr algn="ctr"/>
              <a:r>
                <a:rPr lang="es-ES" sz="1000">
                  <a:latin typeface="Cambria" pitchFamily="18" charset="0"/>
                </a:rPr>
                <a:t>ALMACEN</a:t>
              </a:r>
            </a:p>
          </p:txBody>
        </p:sp>
      </p:grpSp>
      <p:grpSp>
        <p:nvGrpSpPr>
          <p:cNvPr id="27658" name="Group 22"/>
          <p:cNvGrpSpPr>
            <a:grpSpLocks/>
          </p:cNvGrpSpPr>
          <p:nvPr/>
        </p:nvGrpSpPr>
        <p:grpSpPr bwMode="auto">
          <a:xfrm>
            <a:off x="5219700" y="4941888"/>
            <a:ext cx="1655763" cy="576262"/>
            <a:chOff x="4558" y="2795"/>
            <a:chExt cx="1043" cy="363"/>
          </a:xfrm>
        </p:grpSpPr>
        <p:grpSp>
          <p:nvGrpSpPr>
            <p:cNvPr id="27675" name="Group 23"/>
            <p:cNvGrpSpPr>
              <a:grpSpLocks/>
            </p:cNvGrpSpPr>
            <p:nvPr/>
          </p:nvGrpSpPr>
          <p:grpSpPr bwMode="auto">
            <a:xfrm>
              <a:off x="4558" y="2795"/>
              <a:ext cx="1043" cy="363"/>
              <a:chOff x="2245" y="346"/>
              <a:chExt cx="1542" cy="725"/>
            </a:xfrm>
          </p:grpSpPr>
          <p:sp>
            <p:nvSpPr>
              <p:cNvPr id="27677" name="AutoShape 2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678" name="AutoShape 2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676" name="Text Box 26"/>
            <p:cNvSpPr txBox="1">
              <a:spLocks noChangeArrowheads="1"/>
            </p:cNvSpPr>
            <p:nvPr/>
          </p:nvSpPr>
          <p:spPr bwMode="auto">
            <a:xfrm>
              <a:off x="4902" y="2886"/>
              <a:ext cx="469" cy="154"/>
            </a:xfrm>
            <a:prstGeom prst="rect">
              <a:avLst/>
            </a:prstGeom>
            <a:noFill/>
            <a:ln w="9525">
              <a:noFill/>
              <a:miter lim="800000"/>
              <a:headEnd/>
              <a:tailEnd/>
            </a:ln>
          </p:spPr>
          <p:txBody>
            <a:bodyPr wrap="none">
              <a:spAutoFit/>
            </a:bodyPr>
            <a:lstStyle/>
            <a:p>
              <a:pPr algn="ctr"/>
              <a:r>
                <a:rPr lang="es-ES" sz="1000">
                  <a:latin typeface="Cambria" pitchFamily="18" charset="0"/>
                </a:rPr>
                <a:t>ALMACEN</a:t>
              </a:r>
            </a:p>
          </p:txBody>
        </p:sp>
      </p:grpSp>
      <p:grpSp>
        <p:nvGrpSpPr>
          <p:cNvPr id="27659" name="Group 27"/>
          <p:cNvGrpSpPr>
            <a:grpSpLocks/>
          </p:cNvGrpSpPr>
          <p:nvPr/>
        </p:nvGrpSpPr>
        <p:grpSpPr bwMode="auto">
          <a:xfrm>
            <a:off x="3419475" y="5013325"/>
            <a:ext cx="1655763" cy="576263"/>
            <a:chOff x="2245" y="2795"/>
            <a:chExt cx="1043" cy="363"/>
          </a:xfrm>
        </p:grpSpPr>
        <p:grpSp>
          <p:nvGrpSpPr>
            <p:cNvPr id="27671" name="Group 28"/>
            <p:cNvGrpSpPr>
              <a:grpSpLocks/>
            </p:cNvGrpSpPr>
            <p:nvPr/>
          </p:nvGrpSpPr>
          <p:grpSpPr bwMode="auto">
            <a:xfrm>
              <a:off x="2245" y="2795"/>
              <a:ext cx="1043" cy="363"/>
              <a:chOff x="2245" y="346"/>
              <a:chExt cx="1542" cy="725"/>
            </a:xfrm>
          </p:grpSpPr>
          <p:sp>
            <p:nvSpPr>
              <p:cNvPr id="27673" name="AutoShape 2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674" name="AutoShape 3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672" name="Text Box 31"/>
            <p:cNvSpPr txBox="1">
              <a:spLocks noChangeArrowheads="1"/>
            </p:cNvSpPr>
            <p:nvPr/>
          </p:nvSpPr>
          <p:spPr bwMode="auto">
            <a:xfrm>
              <a:off x="2496" y="2886"/>
              <a:ext cx="583" cy="154"/>
            </a:xfrm>
            <a:prstGeom prst="rect">
              <a:avLst/>
            </a:prstGeom>
            <a:noFill/>
            <a:ln w="9525">
              <a:noFill/>
              <a:miter lim="800000"/>
              <a:headEnd/>
              <a:tailEnd/>
            </a:ln>
          </p:spPr>
          <p:txBody>
            <a:bodyPr wrap="none">
              <a:spAutoFit/>
            </a:bodyPr>
            <a:lstStyle/>
            <a:p>
              <a:pPr algn="ctr"/>
              <a:r>
                <a:rPr lang="es-ES" sz="1000">
                  <a:latin typeface="Cambria" pitchFamily="18" charset="0"/>
                </a:rPr>
                <a:t>PATRIMONIO</a:t>
              </a:r>
            </a:p>
          </p:txBody>
        </p:sp>
      </p:grpSp>
      <p:cxnSp>
        <p:nvCxnSpPr>
          <p:cNvPr id="27660" name="AutoShape 32"/>
          <p:cNvCxnSpPr>
            <a:cxnSpLocks noChangeShapeType="1"/>
            <a:stCxn id="27690" idx="2"/>
            <a:endCxn id="27687" idx="1"/>
          </p:cNvCxnSpPr>
          <p:nvPr/>
        </p:nvCxnSpPr>
        <p:spPr bwMode="auto">
          <a:xfrm rot="16200000" flipH="1">
            <a:off x="4285457" y="2386806"/>
            <a:ext cx="522288" cy="193675"/>
          </a:xfrm>
          <a:prstGeom prst="bentConnector2">
            <a:avLst/>
          </a:prstGeom>
          <a:noFill/>
          <a:ln w="38100">
            <a:solidFill>
              <a:schemeClr val="tx1"/>
            </a:solidFill>
            <a:miter lim="800000"/>
            <a:headEnd/>
            <a:tailEnd/>
          </a:ln>
        </p:spPr>
      </p:cxnSp>
      <p:cxnSp>
        <p:nvCxnSpPr>
          <p:cNvPr id="27661" name="AutoShape 33"/>
          <p:cNvCxnSpPr>
            <a:cxnSpLocks noChangeShapeType="1"/>
            <a:stCxn id="27681" idx="0"/>
            <a:endCxn id="27690" idx="2"/>
          </p:cNvCxnSpPr>
          <p:nvPr/>
        </p:nvCxnSpPr>
        <p:spPr bwMode="auto">
          <a:xfrm rot="16200000">
            <a:off x="1777206" y="2340769"/>
            <a:ext cx="2790825" cy="2554288"/>
          </a:xfrm>
          <a:prstGeom prst="bentConnector3">
            <a:avLst>
              <a:gd name="adj1" fmla="val 50343"/>
            </a:avLst>
          </a:prstGeom>
          <a:noFill/>
          <a:ln w="38100">
            <a:solidFill>
              <a:schemeClr val="tx1"/>
            </a:solidFill>
            <a:miter lim="800000"/>
            <a:headEnd/>
            <a:tailEnd/>
          </a:ln>
        </p:spPr>
      </p:cxnSp>
      <p:cxnSp>
        <p:nvCxnSpPr>
          <p:cNvPr id="27662" name="AutoShape 34"/>
          <p:cNvCxnSpPr>
            <a:cxnSpLocks noChangeShapeType="1"/>
            <a:stCxn id="27673" idx="0"/>
            <a:endCxn id="27690" idx="2"/>
          </p:cNvCxnSpPr>
          <p:nvPr/>
        </p:nvCxnSpPr>
        <p:spPr bwMode="auto">
          <a:xfrm rot="16200000">
            <a:off x="2928938" y="3492500"/>
            <a:ext cx="2790825" cy="250825"/>
          </a:xfrm>
          <a:prstGeom prst="bentConnector3">
            <a:avLst>
              <a:gd name="adj1" fmla="val 50343"/>
            </a:avLst>
          </a:prstGeom>
          <a:noFill/>
          <a:ln w="38100">
            <a:solidFill>
              <a:schemeClr val="tx1"/>
            </a:solidFill>
            <a:miter lim="800000"/>
            <a:headEnd/>
            <a:tailEnd/>
          </a:ln>
        </p:spPr>
      </p:cxnSp>
      <p:cxnSp>
        <p:nvCxnSpPr>
          <p:cNvPr id="27663" name="AutoShape 35"/>
          <p:cNvCxnSpPr>
            <a:cxnSpLocks noChangeShapeType="1"/>
            <a:stCxn id="27690" idx="2"/>
            <a:endCxn id="27656" idx="3"/>
          </p:cNvCxnSpPr>
          <p:nvPr/>
        </p:nvCxnSpPr>
        <p:spPr bwMode="auto">
          <a:xfrm rot="5400000">
            <a:off x="3797300" y="2470150"/>
            <a:ext cx="900113" cy="404813"/>
          </a:xfrm>
          <a:prstGeom prst="bentConnector2">
            <a:avLst/>
          </a:prstGeom>
          <a:noFill/>
          <a:ln w="38100">
            <a:solidFill>
              <a:schemeClr val="tx1"/>
            </a:solidFill>
            <a:miter lim="800000"/>
            <a:headEnd/>
            <a:tailEnd/>
          </a:ln>
        </p:spPr>
      </p:cxnSp>
      <p:grpSp>
        <p:nvGrpSpPr>
          <p:cNvPr id="27664" name="Group 36"/>
          <p:cNvGrpSpPr>
            <a:grpSpLocks/>
          </p:cNvGrpSpPr>
          <p:nvPr/>
        </p:nvGrpSpPr>
        <p:grpSpPr bwMode="auto">
          <a:xfrm>
            <a:off x="7308850" y="4941888"/>
            <a:ext cx="1655763" cy="576262"/>
            <a:chOff x="3560" y="799"/>
            <a:chExt cx="1043" cy="363"/>
          </a:xfrm>
        </p:grpSpPr>
        <p:grpSp>
          <p:nvGrpSpPr>
            <p:cNvPr id="27667" name="Group 37"/>
            <p:cNvGrpSpPr>
              <a:grpSpLocks/>
            </p:cNvGrpSpPr>
            <p:nvPr/>
          </p:nvGrpSpPr>
          <p:grpSpPr bwMode="auto">
            <a:xfrm>
              <a:off x="3560" y="799"/>
              <a:ext cx="1043" cy="363"/>
              <a:chOff x="2245" y="346"/>
              <a:chExt cx="1542" cy="725"/>
            </a:xfrm>
          </p:grpSpPr>
          <p:sp>
            <p:nvSpPr>
              <p:cNvPr id="27669" name="AutoShape 38"/>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670" name="AutoShape 39"/>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668" name="Text Box 40"/>
            <p:cNvSpPr txBox="1">
              <a:spLocks noChangeArrowheads="1"/>
            </p:cNvSpPr>
            <p:nvPr/>
          </p:nvSpPr>
          <p:spPr bwMode="auto">
            <a:xfrm>
              <a:off x="3871" y="890"/>
              <a:ext cx="540" cy="250"/>
            </a:xfrm>
            <a:prstGeom prst="rect">
              <a:avLst/>
            </a:prstGeom>
            <a:noFill/>
            <a:ln w="9525">
              <a:noFill/>
              <a:miter lim="800000"/>
              <a:headEnd/>
              <a:tailEnd/>
            </a:ln>
          </p:spPr>
          <p:txBody>
            <a:bodyPr wrap="none">
              <a:spAutoFit/>
            </a:bodyPr>
            <a:lstStyle/>
            <a:p>
              <a:pPr algn="ctr"/>
              <a:r>
                <a:rPr lang="es-ES" sz="1000">
                  <a:latin typeface="Cambria" pitchFamily="18" charset="0"/>
                </a:rPr>
                <a:t>SERVICIOS</a:t>
              </a:r>
            </a:p>
            <a:p>
              <a:pPr algn="ctr"/>
              <a:r>
                <a:rPr lang="es-ES" sz="1000">
                  <a:latin typeface="Cambria" pitchFamily="18" charset="0"/>
                </a:rPr>
                <a:t>GENERALES</a:t>
              </a:r>
            </a:p>
          </p:txBody>
        </p:sp>
      </p:grpSp>
      <p:cxnSp>
        <p:nvCxnSpPr>
          <p:cNvPr id="27665" name="AutoShape 41"/>
          <p:cNvCxnSpPr>
            <a:cxnSpLocks noChangeShapeType="1"/>
            <a:stCxn id="27677" idx="0"/>
            <a:endCxn id="27690" idx="2"/>
          </p:cNvCxnSpPr>
          <p:nvPr/>
        </p:nvCxnSpPr>
        <p:spPr bwMode="auto">
          <a:xfrm rot="5400000" flipH="1">
            <a:off x="3864769" y="2807494"/>
            <a:ext cx="2719388" cy="1549400"/>
          </a:xfrm>
          <a:prstGeom prst="bentConnector3">
            <a:avLst>
              <a:gd name="adj1" fmla="val 50319"/>
            </a:avLst>
          </a:prstGeom>
          <a:noFill/>
          <a:ln w="38100">
            <a:solidFill>
              <a:schemeClr val="tx1"/>
            </a:solidFill>
            <a:miter lim="800000"/>
            <a:headEnd/>
            <a:tailEnd/>
          </a:ln>
        </p:spPr>
      </p:cxnSp>
      <p:cxnSp>
        <p:nvCxnSpPr>
          <p:cNvPr id="27666" name="AutoShape 42"/>
          <p:cNvCxnSpPr>
            <a:cxnSpLocks noChangeShapeType="1"/>
            <a:stCxn id="27669" idx="0"/>
            <a:endCxn id="27690" idx="2"/>
          </p:cNvCxnSpPr>
          <p:nvPr/>
        </p:nvCxnSpPr>
        <p:spPr bwMode="auto">
          <a:xfrm rot="5400000" flipH="1">
            <a:off x="4909344" y="1762919"/>
            <a:ext cx="2719388" cy="3638550"/>
          </a:xfrm>
          <a:prstGeom prst="bentConnector3">
            <a:avLst>
              <a:gd name="adj1" fmla="val 50319"/>
            </a:avLst>
          </a:prstGeom>
          <a:noFill/>
          <a:ln w="38100">
            <a:solidFill>
              <a:schemeClr val="tx1"/>
            </a:solidFill>
            <a:miter lim="800000"/>
            <a:headEnd/>
            <a:tailEnd/>
          </a:ln>
        </p:spPr>
      </p:cxnSp>
      <p:grpSp>
        <p:nvGrpSpPr>
          <p:cNvPr id="27692" name="Group 17"/>
          <p:cNvGrpSpPr>
            <a:grpSpLocks/>
          </p:cNvGrpSpPr>
          <p:nvPr/>
        </p:nvGrpSpPr>
        <p:grpSpPr bwMode="auto">
          <a:xfrm>
            <a:off x="6300788" y="4076700"/>
            <a:ext cx="1655762" cy="576263"/>
            <a:chOff x="2245" y="2795"/>
            <a:chExt cx="1043" cy="363"/>
          </a:xfrm>
        </p:grpSpPr>
        <p:grpSp>
          <p:nvGrpSpPr>
            <p:cNvPr id="27693" name="Group 18"/>
            <p:cNvGrpSpPr>
              <a:grpSpLocks/>
            </p:cNvGrpSpPr>
            <p:nvPr/>
          </p:nvGrpSpPr>
          <p:grpSpPr bwMode="auto">
            <a:xfrm>
              <a:off x="2245" y="2795"/>
              <a:ext cx="1043" cy="363"/>
              <a:chOff x="2245" y="346"/>
              <a:chExt cx="1542" cy="725"/>
            </a:xfrm>
          </p:grpSpPr>
          <p:sp>
            <p:nvSpPr>
              <p:cNvPr id="27694" name="AutoShape 1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695" name="AutoShape 2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696" name="Text Box 21"/>
            <p:cNvSpPr txBox="1">
              <a:spLocks noChangeArrowheads="1"/>
            </p:cNvSpPr>
            <p:nvPr/>
          </p:nvSpPr>
          <p:spPr bwMode="auto">
            <a:xfrm>
              <a:off x="2556" y="2886"/>
              <a:ext cx="463" cy="154"/>
            </a:xfrm>
            <a:prstGeom prst="rect">
              <a:avLst/>
            </a:prstGeom>
            <a:noFill/>
            <a:ln w="9525">
              <a:noFill/>
              <a:miter lim="800000"/>
              <a:headEnd/>
              <a:tailEnd/>
            </a:ln>
          </p:spPr>
          <p:txBody>
            <a:bodyPr wrap="none">
              <a:spAutoFit/>
            </a:bodyPr>
            <a:lstStyle/>
            <a:p>
              <a:pPr algn="ctr"/>
              <a:r>
                <a:rPr lang="es-ES" sz="1000">
                  <a:latin typeface="Cambria" pitchFamily="18" charset="0"/>
                </a:rPr>
                <a:t>COMPRAS</a:t>
              </a:r>
            </a:p>
          </p:txBody>
        </p:sp>
      </p:grpSp>
      <p:grpSp>
        <p:nvGrpSpPr>
          <p:cNvPr id="27697" name="Group 17"/>
          <p:cNvGrpSpPr>
            <a:grpSpLocks/>
          </p:cNvGrpSpPr>
          <p:nvPr/>
        </p:nvGrpSpPr>
        <p:grpSpPr bwMode="auto">
          <a:xfrm>
            <a:off x="2195513" y="4076700"/>
            <a:ext cx="1655762" cy="576263"/>
            <a:chOff x="2245" y="2795"/>
            <a:chExt cx="1043" cy="363"/>
          </a:xfrm>
        </p:grpSpPr>
        <p:grpSp>
          <p:nvGrpSpPr>
            <p:cNvPr id="27698" name="Group 18"/>
            <p:cNvGrpSpPr>
              <a:grpSpLocks/>
            </p:cNvGrpSpPr>
            <p:nvPr/>
          </p:nvGrpSpPr>
          <p:grpSpPr bwMode="auto">
            <a:xfrm>
              <a:off x="2245" y="2795"/>
              <a:ext cx="1043" cy="363"/>
              <a:chOff x="2245" y="346"/>
              <a:chExt cx="1542" cy="725"/>
            </a:xfrm>
          </p:grpSpPr>
          <p:sp>
            <p:nvSpPr>
              <p:cNvPr id="27699" name="AutoShape 1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27700" name="AutoShape 2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27701" name="Text Box 21"/>
            <p:cNvSpPr txBox="1">
              <a:spLocks noChangeArrowheads="1"/>
            </p:cNvSpPr>
            <p:nvPr/>
          </p:nvSpPr>
          <p:spPr bwMode="auto">
            <a:xfrm>
              <a:off x="2456" y="2886"/>
              <a:ext cx="664" cy="154"/>
            </a:xfrm>
            <a:prstGeom prst="rect">
              <a:avLst/>
            </a:prstGeom>
            <a:noFill/>
            <a:ln w="9525">
              <a:noFill/>
              <a:miter lim="800000"/>
              <a:headEnd/>
              <a:tailEnd/>
            </a:ln>
          </p:spPr>
          <p:txBody>
            <a:bodyPr wrap="none">
              <a:spAutoFit/>
            </a:bodyPr>
            <a:lstStyle/>
            <a:p>
              <a:pPr algn="ctr"/>
              <a:r>
                <a:rPr lang="es-ES" sz="1000">
                  <a:latin typeface="Cambria" pitchFamily="18" charset="0"/>
                </a:rPr>
                <a:t>CONTABILIDAD</a:t>
              </a:r>
            </a:p>
          </p:txBody>
        </p:sp>
      </p:grpSp>
      <p:sp>
        <p:nvSpPr>
          <p:cNvPr id="27702" name="Line 54"/>
          <p:cNvSpPr>
            <a:spLocks noChangeShapeType="1"/>
          </p:cNvSpPr>
          <p:nvPr/>
        </p:nvSpPr>
        <p:spPr bwMode="auto">
          <a:xfrm flipV="1">
            <a:off x="3059113" y="3644900"/>
            <a:ext cx="0" cy="431800"/>
          </a:xfrm>
          <a:prstGeom prst="line">
            <a:avLst/>
          </a:prstGeom>
          <a:noFill/>
          <a:ln w="38100">
            <a:solidFill>
              <a:schemeClr val="tx1"/>
            </a:solidFill>
            <a:round/>
            <a:headEnd/>
            <a:tailEnd/>
          </a:ln>
          <a:effectLst/>
        </p:spPr>
        <p:txBody>
          <a:bodyPr/>
          <a:lstStyle/>
          <a:p>
            <a:endParaRPr lang="en-US"/>
          </a:p>
        </p:txBody>
      </p:sp>
      <p:sp>
        <p:nvSpPr>
          <p:cNvPr id="27703" name="Line 55"/>
          <p:cNvSpPr>
            <a:spLocks noChangeShapeType="1"/>
          </p:cNvSpPr>
          <p:nvPr/>
        </p:nvSpPr>
        <p:spPr bwMode="auto">
          <a:xfrm>
            <a:off x="7092950" y="3573463"/>
            <a:ext cx="0" cy="503237"/>
          </a:xfrm>
          <a:prstGeom prst="line">
            <a:avLst/>
          </a:prstGeom>
          <a:noFill/>
          <a:ln w="3810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00338" y="549275"/>
            <a:ext cx="5976937" cy="5327650"/>
          </a:xfrm>
          <a:prstGeom prst="rect">
            <a:avLst/>
          </a:prstGeom>
          <a:noFill/>
          <a:ln w="9525">
            <a:noFill/>
            <a:miter lim="800000"/>
            <a:headEnd/>
            <a:tailEnd/>
          </a:ln>
        </p:spPr>
        <p:txBody>
          <a:bodyPr tIns="0"/>
          <a:lstStyle/>
          <a:p>
            <a:pPr marL="26988" eaLnBrk="0" hangingPunct="0">
              <a:lnSpc>
                <a:spcPct val="80000"/>
              </a:lnSpc>
              <a:spcBef>
                <a:spcPts val="600"/>
              </a:spcBef>
              <a:buClr>
                <a:schemeClr val="accent1"/>
              </a:buClr>
              <a:buSzPct val="80000"/>
              <a:buFont typeface="Wingdings 2" pitchFamily="18" charset="2"/>
              <a:buNone/>
              <a:defRPr/>
            </a:pPr>
            <a:endParaRPr lang="es-ES" sz="1600" b="1" dirty="0">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dirty="0">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dirty="0">
                <a:solidFill>
                  <a:schemeClr val="tx2"/>
                </a:solidFill>
                <a:effectLst>
                  <a:outerShdw blurRad="38100" dist="38100" dir="2700000" algn="tl">
                    <a:srgbClr val="C0C0C0"/>
                  </a:outerShdw>
                </a:effectLst>
                <a:latin typeface="Gill Sans MT" pitchFamily="34" charset="0"/>
              </a:rPr>
              <a:t>TÍTULO SEGUNDO </a:t>
            </a:r>
          </a:p>
          <a:p>
            <a:pPr marL="26988" algn="ctr" eaLnBrk="0" hangingPunct="0">
              <a:spcBef>
                <a:spcPts val="600"/>
              </a:spcBef>
              <a:buClr>
                <a:schemeClr val="accent1"/>
              </a:buClr>
              <a:buSzPct val="80000"/>
              <a:buFont typeface="Wingdings 2" pitchFamily="18" charset="2"/>
              <a:buNone/>
              <a:defRPr/>
            </a:pPr>
            <a:r>
              <a:rPr lang="es-ES" sz="1600" b="1" dirty="0">
                <a:solidFill>
                  <a:schemeClr val="tx2"/>
                </a:solidFill>
                <a:effectLst>
                  <a:outerShdw blurRad="38100" dist="38100" dir="2700000" algn="tl">
                    <a:srgbClr val="C0C0C0"/>
                  </a:outerShdw>
                </a:effectLst>
                <a:latin typeface="Gill Sans MT" pitchFamily="34" charset="0"/>
              </a:rPr>
              <a:t>CAPÍTULO I </a:t>
            </a:r>
          </a:p>
          <a:p>
            <a:pPr marL="26988" algn="ctr" eaLnBrk="0" hangingPunct="0">
              <a:spcBef>
                <a:spcPts val="600"/>
              </a:spcBef>
              <a:buClr>
                <a:schemeClr val="accent1"/>
              </a:buClr>
              <a:buSzPct val="80000"/>
              <a:buFont typeface="Wingdings 2" pitchFamily="18" charset="2"/>
              <a:buNone/>
              <a:defRPr/>
            </a:pPr>
            <a:r>
              <a:rPr lang="es-ES" b="1" dirty="0">
                <a:solidFill>
                  <a:schemeClr val="tx2"/>
                </a:solidFill>
                <a:effectLst>
                  <a:outerShdw blurRad="38100" dist="38100" dir="2700000" algn="tl">
                    <a:srgbClr val="C0C0C0"/>
                  </a:outerShdw>
                </a:effectLst>
                <a:latin typeface="Gill Sans MT" pitchFamily="34" charset="0"/>
              </a:rPr>
              <a:t>Manual de Organización y Procedimientos </a:t>
            </a:r>
            <a:endParaRPr lang="es-ES" b="1" dirty="0">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dirty="0">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dirty="0">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dirty="0">
                <a:latin typeface="Gill Sans MT" pitchFamily="34" charset="0"/>
              </a:rPr>
              <a:t>Los Manuales de Organización y Procedimientos (MOP) son instrumentos administrativos esenciales para la gestión publica porque hacen visible la operación de las entidades gubernamentales, y porque hacen evidente la conexión de su estructura organizacional con sus usuarios internos y externos , a través de las atribuciones que general procesos, procedimientos, y actividades especificas . Estos manuales son resultados de un exhaustivo trabajo de investigación , recopilación ,  análisis,  sistematización,  y  validación.</a:t>
            </a:r>
            <a:endParaRPr lang="es-ES" b="1" dirty="0">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dirty="0">
              <a:effectLst>
                <a:outerShdw blurRad="38100" dist="38100" dir="2700000" algn="tl">
                  <a:srgbClr val="C0C0C0"/>
                </a:outerShdw>
              </a:effectLst>
              <a:latin typeface="Gill Sans MT" pitchFamily="34" charset="0"/>
            </a:endParaRPr>
          </a:p>
          <a:p>
            <a:pPr marL="26988" eaLnBrk="0" hangingPunct="0">
              <a:lnSpc>
                <a:spcPct val="80000"/>
              </a:lnSpc>
              <a:spcBef>
                <a:spcPts val="600"/>
              </a:spcBef>
              <a:buClr>
                <a:schemeClr val="accent1"/>
              </a:buClr>
              <a:buSzPct val="80000"/>
              <a:buFont typeface="Wingdings 2" pitchFamily="18" charset="2"/>
              <a:buNone/>
              <a:defRPr/>
            </a:pPr>
            <a:endParaRPr lang="es-MX" sz="1400" dirty="0">
              <a:latin typeface="Gill Sans MT" pitchFamily="34" charset="0"/>
            </a:endParaRPr>
          </a:p>
        </p:txBody>
      </p:sp>
      <p:pic>
        <p:nvPicPr>
          <p:cNvPr id="921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839" name="Group 15"/>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Administración y Finanzas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La Dirección de Administración y Finanzas,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Planear, organizar, coordinar y controlar las actividades necesarias para el desarrollo y ejecución de los sistemas y programas relativos a la administración del personal, la administración de los recursos financieros, la administración y suministro de los recursos materiales y los servicios, así como la gestión de la calidad, los procesos de informática, la planeación y desarrollo de los sistemas operativos.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Dirigir la administración de los sistemas y programas relacionados con la Administración del personal, tales como el reclutamiento, selección y contratación, la capacitación y desarrollo, los salarios y prestaciones, las promociones y transferencias, la seguridad e higiene, el registro de movimientos e incidencias, la integración y funcionamiento de las comisiones mixtas, los servicios al personal, los eventos deportivos, recreativos y culturales.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31" name="Group 19"/>
          <p:cNvGraphicFramePr>
            <a:graphicFrameLocks noGrp="1"/>
          </p:cNvGraphicFramePr>
          <p:nvPr>
            <p:ph idx="1"/>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Administración y Finanzas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En coordinación con las demás unidades orgánicas  que integran el Organismo, apoyar a la Dirección General en 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estudio,  evaluación  y  gestión  de  convenios  con  la  representación  sindical,  el  registro  y  aplicación  de  las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reglamentaciones que deban regir las relaciones laborales y sindicales respecto a las condiciones generales y al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Contrato Colectivo de Trabajo, la integración y funcionamiento de las Comisiones Mixtas y demás análogas.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Dirigir la administración de los sistemas y programas relacionados con el registro contable, la formulación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aplicación de los presupuestos de ingresos y egresos autorizados por el Consejo y el seguimiento al ejercicio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presupuestal, la formulación y análisis de los estados financieros y de resultados, el resguardo, dotación, recolección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depósito de los ingresos por pasaje, la gestión de las Inversiones financieras y sus productos, la planeación y el pago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oportuno a los proveedores de los adeudos contraídos, la operación de la caja general y los fondos revolventes.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Dirigir y coordinar las inversiones financieras, así como las operaciones financieras relacionadas con los ingresos y egresos del Organismo.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66" name="Group 18"/>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Administración y Finanzas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Dirigir y coordinar la elaboración de todo tipo de estudios, análisis y proyecciones de la situación financiera del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Organismo y de los proyectos de inversión o contratación de créditos que se requieran para determinar su viabilidad y en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general, analizar y evaluar las repercusiones de las tendencias económicas del país en la situación financiera actual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futura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Dirigir la administración de los sistemas y programas relacionados con la selección, evaluación y registro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proveedores en el padrón del Organismo, la contratación y adquisición de bienes muebles, materiales y equipos en el mercado Local, nacional o internacional, la operación eficiente del almacén general en el acomodo y resguardo de los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bienes muebles y materiales y en la optimización de los inventarios, así como la selección, contratación y suministro de los servicios que requieran las diferentes unidades orgánicas del Organismo, con base en los presupuestos autorizados.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88" name="Group 16"/>
          <p:cNvGraphicFramePr>
            <a:graphicFrameLocks noGrp="1"/>
          </p:cNvGraphicFramePr>
          <p:nvPr>
            <p:ph idx="4294967295"/>
          </p:nvPr>
        </p:nvGraphicFramePr>
        <p:xfrm>
          <a:off x="1214438" y="214313"/>
          <a:ext cx="7643812" cy="6008687"/>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Administración y Finanzas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Dirigir la administración de los sistemas y programas relacionados con el diseño y procesamiento computarizado de la información, el sistema de telecomunicaciones, la definición y actualización de las estructuras de organización administrativa y operativa, la aplicación de estudios de ingeniería industrial orientados a la simplificación del trabajo y el mejoramiento de la eficiencia de los procesos que lo ameriten; la coordinación, promoción y seguimiento de los procesos de calidad y excelencia en el servicio.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Revisar y, en su caso, aprobar las políticas y procedimientos internos aplicables a los principales procesos y servicios de los Departamentos  a su cargo, sometiendo a la autorización de la Dirección General las políticas y procedimientos que por su alcance afectan de alguna manera el servicio a los usuarios o deban ser observados por las demás unidades orgánicas de SyT.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Apoyar a la Dirección Técnica Operativa en la coordinación y supervisión del servicio de vigilancia y el de seguridad pública de las instalaciones y bienes muebles e inmuebles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 Llevar el registro de nombramientos, firmas y rúbricas de funcionarios al servicio del Organismo, así como de aquellos  que representen a la Institución en Órganos Colegiados del Sector Público y Privado.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913" name="Group 17"/>
          <p:cNvGraphicFramePr>
            <a:graphicFrameLocks noGrp="1"/>
          </p:cNvGraphicFramePr>
          <p:nvPr>
            <p:ph idx="4294967295"/>
          </p:nvPr>
        </p:nvGraphicFramePr>
        <p:xfrm>
          <a:off x="1214438" y="214313"/>
          <a:ext cx="7643812" cy="6454775"/>
        </p:xfrm>
        <a:graphic>
          <a:graphicData uri="http://schemas.openxmlformats.org/drawingml/2006/table">
            <a:tbl>
              <a:tblPr/>
              <a:tblGrid>
                <a:gridCol w="2571750"/>
                <a:gridCol w="5072062"/>
              </a:tblGrid>
              <a:tr h="43656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82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43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Administración y Finanzas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 Elaborar los informes y reportes estadísticos mensuales y anuales sobre los estados financieros y de resultados con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los indicadores pertinentes, así como sobre los aspectos relevantes de la Dirección a su cargo, para su presentación a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Dirección General y exponerlos para su conocimiento y aprobación por el Consejo y en su caso, para el Informe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Gobierno.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XIII.- Las demás responsabilidades que se deriven de las leyes, reglamentos, acuerdos y convenios o le delegue el Director General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Artículo 14.- La Dirección de Administración y Finanzas, para el cumplimiento de sus responsabilidades, contará con los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departamentos   que se especifican a continuación, los cuales, además de apegarse a las obligaciones y/o atribuciones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establecidas en el presente Reglamento, estarán regidas  o sujetas   a las disposiciones jurídicas aplicables y a las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normas internas vigentes.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l.-	Departamento de Boletos.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ll.-   Departamento de Combustibles.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lll.-  Departamento de Compras.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lV.- Departamento de Servicios Generales.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Departamento de Patrimonio. </a:t>
                      </a:r>
                      <a:endParaRPr kumimoji="0" lang="es-MX" sz="1400" b="0" i="0" u="none" strike="noStrike" cap="none" normalizeH="0" baseline="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5667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DÉCIMO TERCERO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DEL DEPARTAMENTO DE ALMACEN</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DEL DEPARTAMENTO DE ALMACEN</a:t>
            </a:r>
          </a:p>
        </p:txBody>
      </p:sp>
      <p:grpSp>
        <p:nvGrpSpPr>
          <p:cNvPr id="157699" name="Group 3"/>
          <p:cNvGrpSpPr>
            <a:grpSpLocks/>
          </p:cNvGrpSpPr>
          <p:nvPr/>
        </p:nvGrpSpPr>
        <p:grpSpPr bwMode="auto">
          <a:xfrm>
            <a:off x="2484438" y="1268413"/>
            <a:ext cx="4895850" cy="4392612"/>
            <a:chOff x="1429" y="754"/>
            <a:chExt cx="3084" cy="2767"/>
          </a:xfrm>
        </p:grpSpPr>
        <p:grpSp>
          <p:nvGrpSpPr>
            <p:cNvPr id="157700" name="Group 4"/>
            <p:cNvGrpSpPr>
              <a:grpSpLocks/>
            </p:cNvGrpSpPr>
            <p:nvPr/>
          </p:nvGrpSpPr>
          <p:grpSpPr bwMode="auto">
            <a:xfrm>
              <a:off x="2653" y="754"/>
              <a:ext cx="1043" cy="363"/>
              <a:chOff x="2245" y="346"/>
              <a:chExt cx="1542" cy="725"/>
            </a:xfrm>
          </p:grpSpPr>
          <p:sp>
            <p:nvSpPr>
              <p:cNvPr id="157701" name="AutoShape 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57702" name="AutoShape 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57703" name="Text Box 7"/>
            <p:cNvSpPr txBox="1">
              <a:spLocks noChangeArrowheads="1"/>
            </p:cNvSpPr>
            <p:nvPr/>
          </p:nvSpPr>
          <p:spPr bwMode="auto">
            <a:xfrm>
              <a:off x="2744" y="890"/>
              <a:ext cx="764" cy="154"/>
            </a:xfrm>
            <a:prstGeom prst="rect">
              <a:avLst/>
            </a:prstGeom>
            <a:noFill/>
            <a:ln w="9525">
              <a:noFill/>
              <a:miter lim="800000"/>
              <a:headEnd/>
              <a:tailEnd/>
            </a:ln>
            <a:effectLst/>
          </p:spPr>
          <p:txBody>
            <a:bodyPr wrap="none">
              <a:spAutoFit/>
            </a:bodyPr>
            <a:lstStyle/>
            <a:p>
              <a:r>
                <a:rPr lang="es-ES" sz="1000">
                  <a:latin typeface="Cambria" pitchFamily="18" charset="0"/>
                </a:rPr>
                <a:t>JEFE DE ALMACEN</a:t>
              </a:r>
            </a:p>
          </p:txBody>
        </p:sp>
        <p:grpSp>
          <p:nvGrpSpPr>
            <p:cNvPr id="157704" name="Group 8"/>
            <p:cNvGrpSpPr>
              <a:grpSpLocks/>
            </p:cNvGrpSpPr>
            <p:nvPr/>
          </p:nvGrpSpPr>
          <p:grpSpPr bwMode="auto">
            <a:xfrm>
              <a:off x="3424" y="1298"/>
              <a:ext cx="1043" cy="363"/>
              <a:chOff x="3560" y="799"/>
              <a:chExt cx="1043" cy="363"/>
            </a:xfrm>
          </p:grpSpPr>
          <p:grpSp>
            <p:nvGrpSpPr>
              <p:cNvPr id="157705" name="Group 9"/>
              <p:cNvGrpSpPr>
                <a:grpSpLocks/>
              </p:cNvGrpSpPr>
              <p:nvPr/>
            </p:nvGrpSpPr>
            <p:grpSpPr bwMode="auto">
              <a:xfrm>
                <a:off x="3560" y="799"/>
                <a:ext cx="1043" cy="363"/>
                <a:chOff x="2245" y="346"/>
                <a:chExt cx="1542" cy="725"/>
              </a:xfrm>
            </p:grpSpPr>
            <p:sp>
              <p:nvSpPr>
                <p:cNvPr id="157706" name="AutoShape 1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57707" name="AutoShape 1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57708" name="Text Box 12"/>
              <p:cNvSpPr txBox="1">
                <a:spLocks noChangeArrowheads="1"/>
              </p:cNvSpPr>
              <p:nvPr/>
            </p:nvSpPr>
            <p:spPr bwMode="auto">
              <a:xfrm>
                <a:off x="3860" y="890"/>
                <a:ext cx="565" cy="154"/>
              </a:xfrm>
              <a:prstGeom prst="rect">
                <a:avLst/>
              </a:prstGeom>
              <a:noFill/>
              <a:ln w="9525">
                <a:noFill/>
                <a:miter lim="800000"/>
                <a:headEnd/>
                <a:tailEnd/>
              </a:ln>
              <a:effectLst/>
            </p:spPr>
            <p:txBody>
              <a:bodyPr wrap="none">
                <a:spAutoFit/>
              </a:bodyPr>
              <a:lstStyle/>
              <a:p>
                <a:pPr algn="ctr"/>
                <a:r>
                  <a:rPr lang="es-ES" sz="1000">
                    <a:latin typeface="Cambria" pitchFamily="18" charset="0"/>
                  </a:rPr>
                  <a:t>ENCARGADO</a:t>
                </a:r>
              </a:p>
            </p:txBody>
          </p:sp>
        </p:grpSp>
        <p:cxnSp>
          <p:nvCxnSpPr>
            <p:cNvPr id="157709" name="AutoShape 13"/>
            <p:cNvCxnSpPr>
              <a:cxnSpLocks noChangeShapeType="1"/>
              <a:stCxn id="157702" idx="2"/>
              <a:endCxn id="157706" idx="1"/>
            </p:cNvCxnSpPr>
            <p:nvPr/>
          </p:nvCxnSpPr>
          <p:spPr bwMode="auto">
            <a:xfrm rot="16200000" flipH="1">
              <a:off x="3151" y="1184"/>
              <a:ext cx="328" cy="218"/>
            </a:xfrm>
            <a:prstGeom prst="bentConnector2">
              <a:avLst/>
            </a:prstGeom>
            <a:noFill/>
            <a:ln w="38100">
              <a:solidFill>
                <a:schemeClr val="tx1"/>
              </a:solidFill>
              <a:miter lim="800000"/>
              <a:headEnd/>
              <a:tailEnd/>
            </a:ln>
            <a:effectLst/>
          </p:spPr>
        </p:cxnSp>
        <p:grpSp>
          <p:nvGrpSpPr>
            <p:cNvPr id="157710" name="Group 14"/>
            <p:cNvGrpSpPr>
              <a:grpSpLocks/>
            </p:cNvGrpSpPr>
            <p:nvPr/>
          </p:nvGrpSpPr>
          <p:grpSpPr bwMode="auto">
            <a:xfrm>
              <a:off x="1429" y="3158"/>
              <a:ext cx="1043" cy="363"/>
              <a:chOff x="3560" y="799"/>
              <a:chExt cx="1043" cy="363"/>
            </a:xfrm>
          </p:grpSpPr>
          <p:grpSp>
            <p:nvGrpSpPr>
              <p:cNvPr id="157711" name="Group 15"/>
              <p:cNvGrpSpPr>
                <a:grpSpLocks/>
              </p:cNvGrpSpPr>
              <p:nvPr/>
            </p:nvGrpSpPr>
            <p:grpSpPr bwMode="auto">
              <a:xfrm>
                <a:off x="3560" y="799"/>
                <a:ext cx="1043" cy="363"/>
                <a:chOff x="2245" y="346"/>
                <a:chExt cx="1542" cy="725"/>
              </a:xfrm>
            </p:grpSpPr>
            <p:sp>
              <p:nvSpPr>
                <p:cNvPr id="157712" name="AutoShape 1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57713" name="AutoShape 1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57714" name="Text Box 18"/>
              <p:cNvSpPr txBox="1">
                <a:spLocks noChangeArrowheads="1"/>
              </p:cNvSpPr>
              <p:nvPr/>
            </p:nvSpPr>
            <p:spPr bwMode="auto">
              <a:xfrm>
                <a:off x="3917" y="890"/>
                <a:ext cx="459" cy="154"/>
              </a:xfrm>
              <a:prstGeom prst="rect">
                <a:avLst/>
              </a:prstGeom>
              <a:noFill/>
              <a:ln w="9525">
                <a:noFill/>
                <a:miter lim="800000"/>
                <a:headEnd/>
                <a:tailEnd/>
              </a:ln>
              <a:effectLst/>
            </p:spPr>
            <p:txBody>
              <a:bodyPr wrap="none">
                <a:spAutoFit/>
              </a:bodyPr>
              <a:lstStyle/>
              <a:p>
                <a:pPr algn="ctr"/>
                <a:r>
                  <a:rPr lang="es-ES" sz="1000">
                    <a:latin typeface="Cambria" pitchFamily="18" charset="0"/>
                  </a:rPr>
                  <a:t>AUXILIAR</a:t>
                </a:r>
              </a:p>
            </p:txBody>
          </p:sp>
        </p:grpSp>
        <p:cxnSp>
          <p:nvCxnSpPr>
            <p:cNvPr id="157715" name="AutoShape 19"/>
            <p:cNvCxnSpPr>
              <a:cxnSpLocks noChangeShapeType="1"/>
              <a:stCxn id="157712" idx="0"/>
              <a:endCxn id="157702" idx="2"/>
            </p:cNvCxnSpPr>
            <p:nvPr/>
          </p:nvCxnSpPr>
          <p:spPr bwMode="auto">
            <a:xfrm rot="16200000">
              <a:off x="1548" y="1501"/>
              <a:ext cx="2029" cy="1286"/>
            </a:xfrm>
            <a:prstGeom prst="bentConnector3">
              <a:avLst>
                <a:gd name="adj1" fmla="val 50319"/>
              </a:avLst>
            </a:prstGeom>
            <a:noFill/>
            <a:ln w="38100">
              <a:solidFill>
                <a:schemeClr val="tx1"/>
              </a:solidFill>
              <a:miter lim="800000"/>
              <a:headEnd/>
              <a:tailEnd/>
            </a:ln>
            <a:effectLst/>
          </p:spPr>
        </p:cxnSp>
        <p:grpSp>
          <p:nvGrpSpPr>
            <p:cNvPr id="157716" name="Group 20"/>
            <p:cNvGrpSpPr>
              <a:grpSpLocks/>
            </p:cNvGrpSpPr>
            <p:nvPr/>
          </p:nvGrpSpPr>
          <p:grpSpPr bwMode="auto">
            <a:xfrm>
              <a:off x="3470" y="1797"/>
              <a:ext cx="1043" cy="363"/>
              <a:chOff x="3560" y="799"/>
              <a:chExt cx="1043" cy="363"/>
            </a:xfrm>
          </p:grpSpPr>
          <p:grpSp>
            <p:nvGrpSpPr>
              <p:cNvPr id="157717" name="Group 21"/>
              <p:cNvGrpSpPr>
                <a:grpSpLocks/>
              </p:cNvGrpSpPr>
              <p:nvPr/>
            </p:nvGrpSpPr>
            <p:grpSpPr bwMode="auto">
              <a:xfrm>
                <a:off x="3560" y="799"/>
                <a:ext cx="1043" cy="363"/>
                <a:chOff x="2245" y="346"/>
                <a:chExt cx="1542" cy="725"/>
              </a:xfrm>
            </p:grpSpPr>
            <p:sp>
              <p:nvSpPr>
                <p:cNvPr id="157718" name="AutoShape 22"/>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57719" name="AutoShape 23"/>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57720" name="Text Box 24"/>
              <p:cNvSpPr txBox="1">
                <a:spLocks noChangeArrowheads="1"/>
              </p:cNvSpPr>
              <p:nvPr/>
            </p:nvSpPr>
            <p:spPr bwMode="auto">
              <a:xfrm>
                <a:off x="3850" y="890"/>
                <a:ext cx="583" cy="154"/>
              </a:xfrm>
              <a:prstGeom prst="rect">
                <a:avLst/>
              </a:prstGeom>
              <a:noFill/>
              <a:ln w="9525">
                <a:noFill/>
                <a:miter lim="800000"/>
                <a:headEnd/>
                <a:tailEnd/>
              </a:ln>
              <a:effectLst/>
            </p:spPr>
            <p:txBody>
              <a:bodyPr wrap="none">
                <a:spAutoFit/>
              </a:bodyPr>
              <a:lstStyle/>
              <a:p>
                <a:pPr algn="ctr"/>
                <a:r>
                  <a:rPr lang="es-ES" sz="1000">
                    <a:latin typeface="Cambria" pitchFamily="18" charset="0"/>
                  </a:rPr>
                  <a:t>SUPERVISOR </a:t>
                </a:r>
              </a:p>
            </p:txBody>
          </p:sp>
        </p:grpSp>
        <p:sp>
          <p:nvSpPr>
            <p:cNvPr id="157721" name="Line 25"/>
            <p:cNvSpPr>
              <a:spLocks noChangeShapeType="1"/>
            </p:cNvSpPr>
            <p:nvPr/>
          </p:nvSpPr>
          <p:spPr bwMode="auto">
            <a:xfrm>
              <a:off x="3198" y="1979"/>
              <a:ext cx="272" cy="0"/>
            </a:xfrm>
            <a:prstGeom prst="line">
              <a:avLst/>
            </a:prstGeom>
            <a:noFill/>
            <a:ln w="38100">
              <a:solidFill>
                <a:schemeClr val="tx1"/>
              </a:solidFill>
              <a:round/>
              <a:headEnd/>
              <a:tailEnd/>
            </a:ln>
            <a:effectLst/>
          </p:spPr>
          <p:txBody>
            <a:bodyPr/>
            <a:lstStyle/>
            <a:p>
              <a:endParaRPr lang="en-US"/>
            </a:p>
          </p:txBody>
        </p:sp>
        <p:grpSp>
          <p:nvGrpSpPr>
            <p:cNvPr id="157722" name="Group 26"/>
            <p:cNvGrpSpPr>
              <a:grpSpLocks/>
            </p:cNvGrpSpPr>
            <p:nvPr/>
          </p:nvGrpSpPr>
          <p:grpSpPr bwMode="auto">
            <a:xfrm>
              <a:off x="2608" y="3158"/>
              <a:ext cx="1043" cy="363"/>
              <a:chOff x="3560" y="799"/>
              <a:chExt cx="1043" cy="363"/>
            </a:xfrm>
          </p:grpSpPr>
          <p:grpSp>
            <p:nvGrpSpPr>
              <p:cNvPr id="157723" name="Group 27"/>
              <p:cNvGrpSpPr>
                <a:grpSpLocks/>
              </p:cNvGrpSpPr>
              <p:nvPr/>
            </p:nvGrpSpPr>
            <p:grpSpPr bwMode="auto">
              <a:xfrm>
                <a:off x="3560" y="799"/>
                <a:ext cx="1043" cy="363"/>
                <a:chOff x="2245" y="346"/>
                <a:chExt cx="1542" cy="725"/>
              </a:xfrm>
            </p:grpSpPr>
            <p:sp>
              <p:nvSpPr>
                <p:cNvPr id="157724" name="AutoShape 28"/>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57725" name="AutoShape 29"/>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57726" name="Text Box 30"/>
              <p:cNvSpPr txBox="1">
                <a:spLocks noChangeArrowheads="1"/>
              </p:cNvSpPr>
              <p:nvPr/>
            </p:nvSpPr>
            <p:spPr bwMode="auto">
              <a:xfrm>
                <a:off x="3761" y="890"/>
                <a:ext cx="778" cy="154"/>
              </a:xfrm>
              <a:prstGeom prst="rect">
                <a:avLst/>
              </a:prstGeom>
              <a:noFill/>
              <a:ln w="9525">
                <a:noFill/>
                <a:miter lim="800000"/>
                <a:headEnd/>
                <a:tailEnd/>
              </a:ln>
              <a:effectLst/>
            </p:spPr>
            <p:txBody>
              <a:bodyPr wrap="none">
                <a:spAutoFit/>
              </a:bodyPr>
              <a:lstStyle/>
              <a:p>
                <a:pPr algn="ctr"/>
                <a:r>
                  <a:rPr lang="es-ES" sz="1000">
                    <a:latin typeface="Cambria" pitchFamily="18" charset="0"/>
                  </a:rPr>
                  <a:t>02 ALMACENISTAS</a:t>
                </a:r>
              </a:p>
            </p:txBody>
          </p:sp>
        </p:grpSp>
        <p:sp>
          <p:nvSpPr>
            <p:cNvPr id="157727" name="Line 31"/>
            <p:cNvSpPr>
              <a:spLocks noChangeShapeType="1"/>
            </p:cNvSpPr>
            <p:nvPr/>
          </p:nvSpPr>
          <p:spPr bwMode="auto">
            <a:xfrm>
              <a:off x="3107" y="2115"/>
              <a:ext cx="0" cy="1043"/>
            </a:xfrm>
            <a:prstGeom prst="line">
              <a:avLst/>
            </a:prstGeom>
            <a:noFill/>
            <a:ln w="38100">
              <a:solidFill>
                <a:schemeClr val="tx1"/>
              </a:solidFill>
              <a:round/>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8722" name="Group 2"/>
          <p:cNvGraphicFramePr>
            <a:graphicFrameLocks noGrp="1"/>
          </p:cNvGraphicFramePr>
          <p:nvPr>
            <p:ph idx="4294967295"/>
          </p:nvPr>
        </p:nvGraphicFramePr>
        <p:xfrm>
          <a:off x="1214438" y="214313"/>
          <a:ext cx="7643812" cy="607060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Almacén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El Departamento de Almacén,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 Supervisar entradas y salidas diarias de materiales, herramientas, insumos y otros bienes propiedad del Organismo, verificar y tramitar la documentación para el reabastecimiento (stock) oportuno del almacén, confirmando que la existencia física coincida con el registrado en el sistema.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Recibir, revisar, identificar, registrar y codificar las refacciones y materiales entregados por los proveedores y realizar el acomodo físico del producto recibido según código y línea.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Otorgar servicio diario de  entrega de refacciones y materiales del almacén al personal de los  Talleres que requiera refacciones, estableciendo  horarios del  servicio  de los  almacenistas y solicitar vale de solicitud de refacciones firmado identificar el material y requerir al solicitante el relevado de la refacción cuando aplica.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Revisar vales de salida diariamente, corroborar la correcta captura y  entrega. Elaborar relación diaria de salidas de refacciones en coordinación con la Gerencia de Mantenimiento para su reabastecimiento.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9746"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Almacén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Realizar</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conteo bimestral e inventario anual de todos los productos en administración del almacén general, y revisar que las piezas físicamente concuerde con las registradas en sistema de almacén general.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Administrar de manera eficiente los recursos humanos y materiales asignados del Departamento.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3379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CUARTO</a:t>
            </a:r>
          </a:p>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II</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DEL DEPARTAMENTO DE BOLETOS</a:t>
            </a:r>
            <a:r>
              <a:rPr lang="es-ES" sz="3200">
                <a:latin typeface="Gill Sans MT" pitchFamily="34" charset="0"/>
              </a:rPr>
              <a:t> </a:t>
            </a:r>
            <a:r>
              <a:rPr lang="es-ES" sz="1400" b="1">
                <a:latin typeface="Gill Sans MT" pitchFamily="34" charset="0"/>
              </a:rPr>
              <a:t> </a:t>
            </a:r>
          </a:p>
          <a:p>
            <a:pPr marL="26988" algn="ctr" eaLnBrk="0" hangingPunct="0">
              <a:spcBef>
                <a:spcPts val="600"/>
              </a:spcBef>
              <a:buClr>
                <a:schemeClr val="accent1"/>
              </a:buClr>
              <a:buSzPct val="80000"/>
              <a:buFont typeface="Wingdings 2" pitchFamily="18" charset="2"/>
              <a:buNone/>
              <a:defRPr/>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39975" y="476250"/>
            <a:ext cx="5688013" cy="6116638"/>
          </a:xfrm>
          <a:prstGeom prst="rect">
            <a:avLst/>
          </a:prstGeom>
        </p:spPr>
        <p:txBody>
          <a:bodyPr>
            <a:spAutoFit/>
          </a:bodyPr>
          <a:lstStyle/>
          <a:p>
            <a:pPr marL="26988" eaLnBrk="0" hangingPunct="0">
              <a:spcBef>
                <a:spcPts val="600"/>
              </a:spcBef>
              <a:buClr>
                <a:schemeClr val="accent1"/>
              </a:buClr>
              <a:buSzPct val="80000"/>
              <a:buFont typeface="Wingdings 2" pitchFamily="18" charset="2"/>
              <a:buNone/>
            </a:pPr>
            <a:endParaRPr lang="es-ES">
              <a:effectLst>
                <a:outerShdw blurRad="38100" dist="38100" dir="2700000" algn="tl">
                  <a:srgbClr val="C0C0C0"/>
                </a:outerShdw>
              </a:effectLst>
              <a:latin typeface="Gill Sans MT" pitchFamily="34" charset="0"/>
            </a:endParaRPr>
          </a:p>
          <a:p>
            <a:pPr marL="26988" eaLnBrk="0" hangingPunct="0">
              <a:spcBef>
                <a:spcPts val="600"/>
              </a:spcBef>
              <a:buClr>
                <a:schemeClr val="accent1"/>
              </a:buClr>
              <a:buSzPct val="80000"/>
              <a:buFont typeface="Wingdings 2" pitchFamily="18" charset="2"/>
              <a:buNone/>
            </a:pPr>
            <a:endParaRPr lang="es-ES">
              <a:effectLst>
                <a:outerShdw blurRad="38100" dist="38100" dir="2700000" algn="tl">
                  <a:srgbClr val="C0C0C0"/>
                </a:outerShdw>
              </a:effectLst>
              <a:latin typeface="Gill Sans MT" pitchFamily="34" charset="0"/>
            </a:endParaRPr>
          </a:p>
          <a:p>
            <a:pPr marL="26988" eaLnBrk="0" hangingPunct="0">
              <a:spcBef>
                <a:spcPts val="600"/>
              </a:spcBef>
              <a:buClr>
                <a:schemeClr val="accent1"/>
              </a:buClr>
              <a:buSzPct val="80000"/>
              <a:buFont typeface="Wingdings 2" pitchFamily="18" charset="2"/>
              <a:buNone/>
            </a:pPr>
            <a:endParaRPr lang="es-ES">
              <a:effectLst>
                <a:outerShdw blurRad="38100" dist="38100" dir="2700000" algn="tl">
                  <a:srgbClr val="C0C0C0"/>
                </a:outerShdw>
              </a:effectLst>
              <a:latin typeface="Gill Sans MT" pitchFamily="34" charset="0"/>
            </a:endParaRPr>
          </a:p>
          <a:p>
            <a:pPr marL="26988" eaLnBrk="0" hangingPunct="0">
              <a:spcBef>
                <a:spcPts val="600"/>
              </a:spcBef>
              <a:buClr>
                <a:schemeClr val="accent1"/>
              </a:buClr>
              <a:buSzPct val="80000"/>
              <a:buFont typeface="Wingdings 2" pitchFamily="18" charset="2"/>
              <a:buNone/>
            </a:pPr>
            <a:endParaRPr lang="es-ES">
              <a:effectLst>
                <a:outerShdw blurRad="38100" dist="38100" dir="2700000" algn="tl">
                  <a:srgbClr val="C0C0C0"/>
                </a:outerShdw>
              </a:effectLst>
              <a:latin typeface="Gill Sans MT" pitchFamily="34" charset="0"/>
            </a:endParaRPr>
          </a:p>
          <a:p>
            <a:pPr marL="26988" algn="just" eaLnBrk="0" hangingPunct="0">
              <a:spcBef>
                <a:spcPts val="600"/>
              </a:spcBef>
              <a:buClr>
                <a:schemeClr val="accent1"/>
              </a:buClr>
              <a:buSzPct val="80000"/>
              <a:buFont typeface="Wingdings 2" pitchFamily="18" charset="2"/>
              <a:buNone/>
            </a:pPr>
            <a:endParaRPr lang="es-ES">
              <a:effectLst>
                <a:outerShdw blurRad="38100" dist="38100" dir="2700000" algn="tl">
                  <a:srgbClr val="C0C0C0"/>
                </a:outerShdw>
              </a:effectLst>
              <a:latin typeface="Gill Sans MT" pitchFamily="34" charset="0"/>
            </a:endParaRPr>
          </a:p>
          <a:p>
            <a:pPr marL="26988" algn="just" eaLnBrk="0" hangingPunct="0">
              <a:spcBef>
                <a:spcPts val="600"/>
              </a:spcBef>
              <a:buClr>
                <a:schemeClr val="accent1"/>
              </a:buClr>
              <a:buSzPct val="80000"/>
              <a:buFont typeface="Wingdings 2" pitchFamily="18" charset="2"/>
              <a:buNone/>
            </a:pPr>
            <a:r>
              <a:rPr lang="es-ES">
                <a:effectLst>
                  <a:outerShdw blurRad="38100" dist="38100" dir="2700000" algn="tl">
                    <a:srgbClr val="C0C0C0"/>
                  </a:outerShdw>
                </a:effectLst>
                <a:latin typeface="Gill Sans MT" pitchFamily="34" charset="0"/>
              </a:rPr>
              <a:t>Servicios y Transportes es un Organismo Público Descentralizado, con personalidad jurídica y patrimonio propio, cuyo objetivo primordial es la prestación del servicio público de transporte de personas. </a:t>
            </a:r>
          </a:p>
          <a:p>
            <a:pPr marL="26988" algn="just" eaLnBrk="0" hangingPunct="0">
              <a:spcBef>
                <a:spcPts val="600"/>
              </a:spcBef>
              <a:buClr>
                <a:schemeClr val="accent1"/>
              </a:buClr>
              <a:buSzPct val="80000"/>
              <a:buFont typeface="Wingdings 2" pitchFamily="18" charset="2"/>
              <a:buNone/>
            </a:pPr>
            <a:endParaRPr lang="es-ES">
              <a:effectLst>
                <a:outerShdw blurRad="38100" dist="38100" dir="2700000" algn="tl">
                  <a:srgbClr val="C0C0C0"/>
                </a:outerShdw>
              </a:effectLst>
              <a:latin typeface="Gill Sans MT" pitchFamily="34" charset="0"/>
            </a:endParaRPr>
          </a:p>
          <a:p>
            <a:pPr marL="26988" algn="just" eaLnBrk="0" hangingPunct="0">
              <a:spcBef>
                <a:spcPts val="600"/>
              </a:spcBef>
              <a:buClr>
                <a:schemeClr val="accent1"/>
              </a:buClr>
              <a:buSzPct val="80000"/>
              <a:buFont typeface="Wingdings 2" pitchFamily="18" charset="2"/>
              <a:buNone/>
            </a:pPr>
            <a:r>
              <a:rPr lang="es-ES">
                <a:effectLst>
                  <a:outerShdw blurRad="38100" dist="38100" dir="2700000" algn="tl">
                    <a:srgbClr val="C0C0C0"/>
                  </a:outerShdw>
                </a:effectLst>
                <a:latin typeface="Gill Sans MT" pitchFamily="34" charset="0"/>
              </a:rPr>
              <a:t>La Administración y Dirección del Organismo estará a cargo del Consejo de Administración y del Director  General; tanto el Presidente del Consejo como el Director General serán designados por el C. Gobernador del Estado</a:t>
            </a:r>
          </a:p>
          <a:p>
            <a:pPr marL="26988" eaLnBrk="0" hangingPunct="0">
              <a:spcBef>
                <a:spcPts val="600"/>
              </a:spcBef>
              <a:buClr>
                <a:schemeClr val="accent1"/>
              </a:buClr>
              <a:buSzPct val="80000"/>
              <a:buFont typeface="Wingdings 2" pitchFamily="18" charset="2"/>
              <a:buNone/>
            </a:pPr>
            <a:endParaRPr lang="es-ES" sz="4000">
              <a:effectLst>
                <a:outerShdw blurRad="38100" dist="38100" dir="2700000" algn="tl">
                  <a:srgbClr val="C0C0C0"/>
                </a:outerShdw>
              </a:effectLst>
              <a:latin typeface="Gill Sans MT" pitchFamily="34" charset="0"/>
            </a:endParaRPr>
          </a:p>
          <a:p>
            <a:pPr marL="26988" eaLnBrk="0" hangingPunct="0">
              <a:spcBef>
                <a:spcPts val="600"/>
              </a:spcBef>
              <a:buClr>
                <a:schemeClr val="accent1"/>
              </a:buClr>
              <a:buSzPct val="80000"/>
              <a:buFont typeface="Wingdings 2" pitchFamily="18" charset="2"/>
              <a:buNone/>
            </a:pPr>
            <a:r>
              <a:rPr lang="es-ES" sz="4000">
                <a:latin typeface="Gill Sans MT" pitchFamily="34" charset="0"/>
              </a:rPr>
              <a:t> </a:t>
            </a:r>
            <a:endParaRPr lang="es-ES" sz="1100">
              <a:latin typeface="Gill Sans MT" pitchFamily="34" charset="0"/>
            </a:endParaRPr>
          </a:p>
        </p:txBody>
      </p:sp>
      <p:pic>
        <p:nvPicPr>
          <p:cNvPr id="11267" name="3 Imagen"/>
          <p:cNvPicPr>
            <a:picLocks noChangeAspect="1" noChangeArrowheads="1"/>
          </p:cNvPicPr>
          <p:nvPr/>
        </p:nvPicPr>
        <p:blipFill>
          <a:blip r:embed="rId2"/>
          <a:srcRect/>
          <a:stretch>
            <a:fillRect/>
          </a:stretch>
        </p:blipFill>
        <p:spPr bwMode="auto">
          <a:xfrm>
            <a:off x="1331913" y="404813"/>
            <a:ext cx="1428750" cy="134620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JEFATURA DE BOLETOS</a:t>
            </a:r>
          </a:p>
        </p:txBody>
      </p:sp>
      <p:grpSp>
        <p:nvGrpSpPr>
          <p:cNvPr id="34819" name="Group 43"/>
          <p:cNvGrpSpPr>
            <a:grpSpLocks/>
          </p:cNvGrpSpPr>
          <p:nvPr/>
        </p:nvGrpSpPr>
        <p:grpSpPr bwMode="auto">
          <a:xfrm>
            <a:off x="2916238" y="1484313"/>
            <a:ext cx="4391025" cy="4248150"/>
            <a:chOff x="1474" y="935"/>
            <a:chExt cx="2766" cy="2676"/>
          </a:xfrm>
        </p:grpSpPr>
        <p:grpSp>
          <p:nvGrpSpPr>
            <p:cNvPr id="34820" name="Group 4"/>
            <p:cNvGrpSpPr>
              <a:grpSpLocks/>
            </p:cNvGrpSpPr>
            <p:nvPr/>
          </p:nvGrpSpPr>
          <p:grpSpPr bwMode="auto">
            <a:xfrm>
              <a:off x="2154" y="935"/>
              <a:ext cx="1225" cy="453"/>
              <a:chOff x="2245" y="346"/>
              <a:chExt cx="1542" cy="725"/>
            </a:xfrm>
          </p:grpSpPr>
          <p:sp>
            <p:nvSpPr>
              <p:cNvPr id="34845" name="AutoShape 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34846" name="AutoShape 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34821" name="Text Box 7"/>
            <p:cNvSpPr txBox="1">
              <a:spLocks noChangeArrowheads="1"/>
            </p:cNvSpPr>
            <p:nvPr/>
          </p:nvSpPr>
          <p:spPr bwMode="auto">
            <a:xfrm>
              <a:off x="2273" y="1026"/>
              <a:ext cx="1059" cy="346"/>
            </a:xfrm>
            <a:prstGeom prst="rect">
              <a:avLst/>
            </a:prstGeom>
            <a:noFill/>
            <a:ln w="9525">
              <a:noFill/>
              <a:miter lim="800000"/>
              <a:headEnd/>
              <a:tailEnd/>
            </a:ln>
          </p:spPr>
          <p:txBody>
            <a:bodyPr wrap="none">
              <a:spAutoFit/>
            </a:bodyPr>
            <a:lstStyle/>
            <a:p>
              <a:pPr algn="ctr"/>
              <a:r>
                <a:rPr lang="es-ES" sz="1000">
                  <a:latin typeface="Cambria" pitchFamily="18" charset="0"/>
                </a:rPr>
                <a:t>JEFE DEL DEPARTAMENTO</a:t>
              </a:r>
            </a:p>
            <a:p>
              <a:pPr algn="ctr"/>
              <a:r>
                <a:rPr lang="es-ES" sz="1000">
                  <a:latin typeface="Cambria" pitchFamily="18" charset="0"/>
                </a:rPr>
                <a:t>DE</a:t>
              </a:r>
            </a:p>
            <a:p>
              <a:pPr algn="ctr"/>
              <a:r>
                <a:rPr lang="es-ES" sz="1000">
                  <a:latin typeface="Cambria" pitchFamily="18" charset="0"/>
                </a:rPr>
                <a:t> BOLETOS</a:t>
              </a:r>
            </a:p>
          </p:txBody>
        </p:sp>
        <p:grpSp>
          <p:nvGrpSpPr>
            <p:cNvPr id="34822" name="Group 8"/>
            <p:cNvGrpSpPr>
              <a:grpSpLocks/>
            </p:cNvGrpSpPr>
            <p:nvPr/>
          </p:nvGrpSpPr>
          <p:grpSpPr bwMode="auto">
            <a:xfrm>
              <a:off x="2925" y="1570"/>
              <a:ext cx="1043" cy="363"/>
              <a:chOff x="3560" y="799"/>
              <a:chExt cx="1043" cy="363"/>
            </a:xfrm>
          </p:grpSpPr>
          <p:grpSp>
            <p:nvGrpSpPr>
              <p:cNvPr id="34841" name="Group 9"/>
              <p:cNvGrpSpPr>
                <a:grpSpLocks/>
              </p:cNvGrpSpPr>
              <p:nvPr/>
            </p:nvGrpSpPr>
            <p:grpSpPr bwMode="auto">
              <a:xfrm>
                <a:off x="3560" y="799"/>
                <a:ext cx="1043" cy="363"/>
                <a:chOff x="2245" y="346"/>
                <a:chExt cx="1542" cy="725"/>
              </a:xfrm>
            </p:grpSpPr>
            <p:sp>
              <p:nvSpPr>
                <p:cNvPr id="34843" name="AutoShape 1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34844" name="AutoShape 1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34842" name="Text Box 12"/>
              <p:cNvSpPr txBox="1">
                <a:spLocks noChangeArrowheads="1"/>
              </p:cNvSpPr>
              <p:nvPr/>
            </p:nvSpPr>
            <p:spPr bwMode="auto">
              <a:xfrm>
                <a:off x="3847" y="890"/>
                <a:ext cx="584" cy="154"/>
              </a:xfrm>
              <a:prstGeom prst="rect">
                <a:avLst/>
              </a:prstGeom>
              <a:noFill/>
              <a:ln w="9525">
                <a:noFill/>
                <a:miter lim="800000"/>
                <a:headEnd/>
                <a:tailEnd/>
              </a:ln>
            </p:spPr>
            <p:txBody>
              <a:bodyPr wrap="none">
                <a:spAutoFit/>
              </a:bodyPr>
              <a:lstStyle/>
              <a:p>
                <a:pPr algn="ctr"/>
                <a:r>
                  <a:rPr lang="es-ES" sz="1000">
                    <a:latin typeface="Cambria" pitchFamily="18" charset="0"/>
                  </a:rPr>
                  <a:t>SECRETARIA </a:t>
                </a:r>
              </a:p>
            </p:txBody>
          </p:sp>
        </p:grpSp>
        <p:grpSp>
          <p:nvGrpSpPr>
            <p:cNvPr id="34823" name="Group 13"/>
            <p:cNvGrpSpPr>
              <a:grpSpLocks/>
            </p:cNvGrpSpPr>
            <p:nvPr/>
          </p:nvGrpSpPr>
          <p:grpSpPr bwMode="auto">
            <a:xfrm>
              <a:off x="1474" y="1751"/>
              <a:ext cx="1043" cy="363"/>
              <a:chOff x="2245" y="346"/>
              <a:chExt cx="1542" cy="725"/>
            </a:xfrm>
          </p:grpSpPr>
          <p:sp>
            <p:nvSpPr>
              <p:cNvPr id="34839" name="AutoShape 1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34840" name="AutoShape 1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34824" name="Text Box 16"/>
            <p:cNvSpPr txBox="1">
              <a:spLocks noChangeArrowheads="1"/>
            </p:cNvSpPr>
            <p:nvPr/>
          </p:nvSpPr>
          <p:spPr bwMode="auto">
            <a:xfrm>
              <a:off x="1795" y="1842"/>
              <a:ext cx="479" cy="154"/>
            </a:xfrm>
            <a:prstGeom prst="rect">
              <a:avLst/>
            </a:prstGeom>
            <a:noFill/>
            <a:ln w="9525">
              <a:noFill/>
              <a:miter lim="800000"/>
              <a:headEnd/>
              <a:tailEnd/>
            </a:ln>
          </p:spPr>
          <p:txBody>
            <a:bodyPr wrap="none">
              <a:spAutoFit/>
            </a:bodyPr>
            <a:lstStyle/>
            <a:p>
              <a:pPr algn="ctr"/>
              <a:r>
                <a:rPr lang="es-ES" sz="1000"/>
                <a:t>AUXILIAR</a:t>
              </a:r>
            </a:p>
          </p:txBody>
        </p:sp>
        <p:grpSp>
          <p:nvGrpSpPr>
            <p:cNvPr id="34825" name="Group 22"/>
            <p:cNvGrpSpPr>
              <a:grpSpLocks/>
            </p:cNvGrpSpPr>
            <p:nvPr/>
          </p:nvGrpSpPr>
          <p:grpSpPr bwMode="auto">
            <a:xfrm>
              <a:off x="3197" y="3203"/>
              <a:ext cx="1043" cy="363"/>
              <a:chOff x="4558" y="2795"/>
              <a:chExt cx="1043" cy="363"/>
            </a:xfrm>
          </p:grpSpPr>
          <p:grpSp>
            <p:nvGrpSpPr>
              <p:cNvPr id="34835" name="Group 23"/>
              <p:cNvGrpSpPr>
                <a:grpSpLocks/>
              </p:cNvGrpSpPr>
              <p:nvPr/>
            </p:nvGrpSpPr>
            <p:grpSpPr bwMode="auto">
              <a:xfrm>
                <a:off x="4558" y="2795"/>
                <a:ext cx="1043" cy="363"/>
                <a:chOff x="2245" y="346"/>
                <a:chExt cx="1542" cy="725"/>
              </a:xfrm>
            </p:grpSpPr>
            <p:sp>
              <p:nvSpPr>
                <p:cNvPr id="34837" name="AutoShape 2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34838" name="AutoShape 2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34836" name="Text Box 26"/>
              <p:cNvSpPr txBox="1">
                <a:spLocks noChangeArrowheads="1"/>
              </p:cNvSpPr>
              <p:nvPr/>
            </p:nvSpPr>
            <p:spPr bwMode="auto">
              <a:xfrm>
                <a:off x="4933" y="2886"/>
                <a:ext cx="407" cy="154"/>
              </a:xfrm>
              <a:prstGeom prst="rect">
                <a:avLst/>
              </a:prstGeom>
              <a:noFill/>
              <a:ln w="9525">
                <a:noFill/>
                <a:miter lim="800000"/>
                <a:headEnd/>
                <a:tailEnd/>
              </a:ln>
            </p:spPr>
            <p:txBody>
              <a:bodyPr wrap="none">
                <a:spAutoFit/>
              </a:bodyPr>
              <a:lstStyle/>
              <a:p>
                <a:pPr algn="ctr"/>
                <a:r>
                  <a:rPr lang="es-ES" sz="1000">
                    <a:latin typeface="Cambria" pitchFamily="18" charset="0"/>
                  </a:rPr>
                  <a:t>CHOFER</a:t>
                </a:r>
              </a:p>
            </p:txBody>
          </p:sp>
        </p:grpSp>
        <p:grpSp>
          <p:nvGrpSpPr>
            <p:cNvPr id="34826" name="Group 27"/>
            <p:cNvGrpSpPr>
              <a:grpSpLocks/>
            </p:cNvGrpSpPr>
            <p:nvPr/>
          </p:nvGrpSpPr>
          <p:grpSpPr bwMode="auto">
            <a:xfrm>
              <a:off x="2063" y="3248"/>
              <a:ext cx="1043" cy="363"/>
              <a:chOff x="2245" y="2795"/>
              <a:chExt cx="1043" cy="363"/>
            </a:xfrm>
          </p:grpSpPr>
          <p:grpSp>
            <p:nvGrpSpPr>
              <p:cNvPr id="34831" name="Group 28"/>
              <p:cNvGrpSpPr>
                <a:grpSpLocks/>
              </p:cNvGrpSpPr>
              <p:nvPr/>
            </p:nvGrpSpPr>
            <p:grpSpPr bwMode="auto">
              <a:xfrm>
                <a:off x="2245" y="2795"/>
                <a:ext cx="1043" cy="363"/>
                <a:chOff x="2245" y="346"/>
                <a:chExt cx="1542" cy="725"/>
              </a:xfrm>
            </p:grpSpPr>
            <p:sp>
              <p:nvSpPr>
                <p:cNvPr id="34833" name="AutoShape 2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34834" name="AutoShape 3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34832" name="Text Box 31"/>
              <p:cNvSpPr txBox="1">
                <a:spLocks noChangeArrowheads="1"/>
              </p:cNvSpPr>
              <p:nvPr/>
            </p:nvSpPr>
            <p:spPr bwMode="auto">
              <a:xfrm>
                <a:off x="2583" y="2886"/>
                <a:ext cx="407" cy="154"/>
              </a:xfrm>
              <a:prstGeom prst="rect">
                <a:avLst/>
              </a:prstGeom>
              <a:noFill/>
              <a:ln w="9525">
                <a:noFill/>
                <a:miter lim="800000"/>
                <a:headEnd/>
                <a:tailEnd/>
              </a:ln>
            </p:spPr>
            <p:txBody>
              <a:bodyPr wrap="none">
                <a:spAutoFit/>
              </a:bodyPr>
              <a:lstStyle/>
              <a:p>
                <a:pPr algn="ctr"/>
                <a:r>
                  <a:rPr lang="es-ES" sz="1000">
                    <a:latin typeface="Cambria" pitchFamily="18" charset="0"/>
                  </a:rPr>
                  <a:t>CHOFER</a:t>
                </a:r>
              </a:p>
            </p:txBody>
          </p:sp>
        </p:grpSp>
        <p:cxnSp>
          <p:nvCxnSpPr>
            <p:cNvPr id="34827" name="AutoShape 32"/>
            <p:cNvCxnSpPr>
              <a:cxnSpLocks noChangeShapeType="1"/>
              <a:stCxn id="34846" idx="2"/>
              <a:endCxn id="34843" idx="1"/>
            </p:cNvCxnSpPr>
            <p:nvPr/>
          </p:nvCxnSpPr>
          <p:spPr bwMode="auto">
            <a:xfrm rot="16200000" flipH="1">
              <a:off x="2699" y="1504"/>
              <a:ext cx="329" cy="122"/>
            </a:xfrm>
            <a:prstGeom prst="bentConnector2">
              <a:avLst/>
            </a:prstGeom>
            <a:noFill/>
            <a:ln w="38100">
              <a:solidFill>
                <a:schemeClr val="tx1"/>
              </a:solidFill>
              <a:miter lim="800000"/>
              <a:headEnd/>
              <a:tailEnd/>
            </a:ln>
          </p:spPr>
        </p:cxnSp>
        <p:cxnSp>
          <p:nvCxnSpPr>
            <p:cNvPr id="34828" name="AutoShape 34"/>
            <p:cNvCxnSpPr>
              <a:cxnSpLocks noChangeShapeType="1"/>
              <a:stCxn id="34833" idx="0"/>
              <a:endCxn id="34846" idx="2"/>
            </p:cNvCxnSpPr>
            <p:nvPr/>
          </p:nvCxnSpPr>
          <p:spPr bwMode="auto">
            <a:xfrm rot="-5400000">
              <a:off x="1755" y="2199"/>
              <a:ext cx="1848" cy="249"/>
            </a:xfrm>
            <a:prstGeom prst="bentConnector3">
              <a:avLst>
                <a:gd name="adj1" fmla="val 50324"/>
              </a:avLst>
            </a:prstGeom>
            <a:noFill/>
            <a:ln w="38100">
              <a:solidFill>
                <a:schemeClr val="tx1"/>
              </a:solidFill>
              <a:miter lim="800000"/>
              <a:headEnd/>
              <a:tailEnd/>
            </a:ln>
          </p:spPr>
        </p:cxnSp>
        <p:cxnSp>
          <p:nvCxnSpPr>
            <p:cNvPr id="34829" name="AutoShape 35"/>
            <p:cNvCxnSpPr>
              <a:cxnSpLocks noChangeShapeType="1"/>
              <a:stCxn id="34846" idx="2"/>
              <a:endCxn id="34840" idx="3"/>
            </p:cNvCxnSpPr>
            <p:nvPr/>
          </p:nvCxnSpPr>
          <p:spPr bwMode="auto">
            <a:xfrm rot="5400000">
              <a:off x="2382" y="1547"/>
              <a:ext cx="567" cy="274"/>
            </a:xfrm>
            <a:prstGeom prst="bentConnector2">
              <a:avLst/>
            </a:prstGeom>
            <a:noFill/>
            <a:ln w="38100">
              <a:solidFill>
                <a:schemeClr val="tx1"/>
              </a:solidFill>
              <a:miter lim="800000"/>
              <a:headEnd/>
              <a:tailEnd/>
            </a:ln>
          </p:spPr>
        </p:cxnSp>
        <p:cxnSp>
          <p:nvCxnSpPr>
            <p:cNvPr id="34830" name="AutoShape 41"/>
            <p:cNvCxnSpPr>
              <a:cxnSpLocks noChangeShapeType="1"/>
              <a:stCxn id="34837" idx="0"/>
              <a:endCxn id="34821" idx="2"/>
            </p:cNvCxnSpPr>
            <p:nvPr/>
          </p:nvCxnSpPr>
          <p:spPr bwMode="auto">
            <a:xfrm rot="5400000" flipH="1">
              <a:off x="2330" y="1845"/>
              <a:ext cx="1831" cy="885"/>
            </a:xfrm>
            <a:prstGeom prst="bentConnector3">
              <a:avLst>
                <a:gd name="adj1" fmla="val 49972"/>
              </a:avLst>
            </a:prstGeom>
            <a:noFill/>
            <a:ln w="38100">
              <a:solidFill>
                <a:schemeClr val="tx1"/>
              </a:solidFill>
              <a:miter lim="800000"/>
              <a:headEnd/>
              <a:tailEnd/>
            </a:ln>
          </p:spPr>
        </p:cxn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3983" name="Group 15"/>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Boletos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El Departamento de Boletos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Administrar, generar, distribuir, dotar de boletos y guías, a los jefes de ruta, supervisar la correcta entrega de dotaciones, conservar registros y controles verídicos de servicio numérico otorgado por cada unidad de transporte público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Supervisar los procesos y procedimientos que se realizan en el departamento, que todas las dotaciones de boletos estén elaboradas en tiempo y forma, cumplir con las políticas que se establecen en los procesos y procedimientos para que sean ejecutados.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Capturar los boletos trabajados y entregados por el Departamento de Recaudación e Ingresos, en el sistema de boletos, revisar el boleto nuevo, revisar que no existan errores en recaudación.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IV.-</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Verificar, dar seguimiento e informar de liquidación pendientes de ingresar, revisar asistencias de los conductores bitácora de firma.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796" name="Group 20"/>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Boletos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Formular y entregar  presupuesto anual de los recursos materiales  que  requiera  el departamento de boletos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Conservar registro actualizado de rutas turnos  series existentes, modificados o nuevos mediante captura en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sistema.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Revisar y contabilizar boletaje  regresado, no utilizado por sobrante de jornada y reasignar a nueva guía e unidad Registrar las dotaciones de boletos que volverán a entregarse a los conductores.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Realizar requisición de compra  de boletos y guías, revisar y ordenar por secuencia numérica todos los blocks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registrar almacenar, mantener existencia de los mismos,  para abastecimiento a las unidades del transporte del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Asignar y Distribuir   diariamente a personal de operaciones, dotaciones  para todas las  unidades que prestan  el servicio de transporte público, recabar,  y conservar los comprobantes de recepción de dotaciones de cada conductor organizando e integrando al expediente correspondiente.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Acudir a terminales a recoger boletos sobrantes, trasladarlos al departamento de boletos, contabilizar y registrar, para cotejo del correcto ingreso de lo vendido.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007" name="Group 15"/>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Boletos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Entregar al Departamento de Recaudación de Ingresos diariamente las hojas de firmas de dotaciones de boletos recibidas por conductores y una vez realizado el ingreso revisar diariamente  en sistema la numeración de boletos capturados por recaudación realizar comparación física de sobrante e informar de  errores.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Las demás responsabilidades que se deriven de las leyes, reglamentos, acuerdos y convenios, o le sean asignadas o delegadas por el Director General y/o el Director de Administración y Finanzas.</a:t>
                      </a:r>
                      <a:r>
                        <a:rPr kumimoji="0" lang="es-ES" sz="2800" b="0" i="0" u="none" strike="noStrike" cap="none" normalizeH="0" baseline="0" smtClean="0">
                          <a:ln>
                            <a:noFill/>
                          </a:ln>
                          <a:solidFill>
                            <a:schemeClr val="tx1"/>
                          </a:solidFill>
                          <a:effectLst/>
                          <a:latin typeface="Gill Sans MT" pitchFamily="34" charset="0"/>
                        </a:rPr>
                        <a:t> </a:t>
                      </a:r>
                      <a:endParaRPr kumimoji="0" lang="es-MX" sz="2800" b="0" i="0" u="none" strike="noStrike" cap="none" normalizeH="0" baseline="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3891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CUARTO </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III </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DEL DEPARTAMENTO DE COMBUSTIBLES</a:t>
            </a:r>
            <a:r>
              <a:rPr lang="es-ES" sz="3200">
                <a:latin typeface="Gill Sans MT" pitchFamily="34" charset="0"/>
              </a:rPr>
              <a:t> </a:t>
            </a:r>
            <a:r>
              <a:rPr lang="es-ES" sz="1400" b="1">
                <a:latin typeface="Gill Sans MT" pitchFamily="34" charset="0"/>
              </a:rPr>
              <a:t> </a:t>
            </a:r>
          </a:p>
          <a:p>
            <a:pPr marL="26988" algn="ctr" eaLnBrk="0" hangingPunct="0">
              <a:spcBef>
                <a:spcPts val="600"/>
              </a:spcBef>
              <a:buClr>
                <a:schemeClr val="accent1"/>
              </a:buClr>
              <a:buSzPct val="80000"/>
              <a:buFont typeface="Wingdings 2" pitchFamily="18" charset="2"/>
              <a:buNone/>
              <a:defRPr/>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DEPARTAMENTO DE COMBUSTIBLES</a:t>
            </a:r>
          </a:p>
        </p:txBody>
      </p:sp>
      <p:grpSp>
        <p:nvGrpSpPr>
          <p:cNvPr id="39939" name="Group 3"/>
          <p:cNvGrpSpPr>
            <a:grpSpLocks/>
          </p:cNvGrpSpPr>
          <p:nvPr/>
        </p:nvGrpSpPr>
        <p:grpSpPr bwMode="auto">
          <a:xfrm>
            <a:off x="3708400" y="1773238"/>
            <a:ext cx="2735263" cy="3817937"/>
            <a:chOff x="2200" y="572"/>
            <a:chExt cx="1723" cy="2405"/>
          </a:xfrm>
        </p:grpSpPr>
        <p:grpSp>
          <p:nvGrpSpPr>
            <p:cNvPr id="39940" name="Group 4"/>
            <p:cNvGrpSpPr>
              <a:grpSpLocks/>
            </p:cNvGrpSpPr>
            <p:nvPr/>
          </p:nvGrpSpPr>
          <p:grpSpPr bwMode="auto">
            <a:xfrm>
              <a:off x="2200" y="572"/>
              <a:ext cx="1043" cy="363"/>
              <a:chOff x="2245" y="346"/>
              <a:chExt cx="1542" cy="725"/>
            </a:xfrm>
          </p:grpSpPr>
          <p:sp>
            <p:nvSpPr>
              <p:cNvPr id="39954" name="AutoShape 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39955" name="AutoShape 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39941" name="Text Box 7"/>
            <p:cNvSpPr txBox="1">
              <a:spLocks noChangeArrowheads="1"/>
            </p:cNvSpPr>
            <p:nvPr/>
          </p:nvSpPr>
          <p:spPr bwMode="auto">
            <a:xfrm>
              <a:off x="2290" y="709"/>
              <a:ext cx="965" cy="154"/>
            </a:xfrm>
            <a:prstGeom prst="rect">
              <a:avLst/>
            </a:prstGeom>
            <a:noFill/>
            <a:ln w="9525">
              <a:noFill/>
              <a:miter lim="800000"/>
              <a:headEnd/>
              <a:tailEnd/>
            </a:ln>
          </p:spPr>
          <p:txBody>
            <a:bodyPr wrap="none">
              <a:spAutoFit/>
            </a:bodyPr>
            <a:lstStyle/>
            <a:p>
              <a:r>
                <a:rPr lang="es-ES" sz="1000">
                  <a:latin typeface="Cambria" pitchFamily="18" charset="0"/>
                </a:rPr>
                <a:t>JEFE DE COMBUSTIBLES</a:t>
              </a:r>
            </a:p>
          </p:txBody>
        </p:sp>
        <p:grpSp>
          <p:nvGrpSpPr>
            <p:cNvPr id="39942" name="Group 8"/>
            <p:cNvGrpSpPr>
              <a:grpSpLocks/>
            </p:cNvGrpSpPr>
            <p:nvPr/>
          </p:nvGrpSpPr>
          <p:grpSpPr bwMode="auto">
            <a:xfrm>
              <a:off x="2880" y="1071"/>
              <a:ext cx="1043" cy="363"/>
              <a:chOff x="3560" y="799"/>
              <a:chExt cx="1043" cy="363"/>
            </a:xfrm>
          </p:grpSpPr>
          <p:grpSp>
            <p:nvGrpSpPr>
              <p:cNvPr id="39950" name="Group 9"/>
              <p:cNvGrpSpPr>
                <a:grpSpLocks/>
              </p:cNvGrpSpPr>
              <p:nvPr/>
            </p:nvGrpSpPr>
            <p:grpSpPr bwMode="auto">
              <a:xfrm>
                <a:off x="3560" y="799"/>
                <a:ext cx="1043" cy="363"/>
                <a:chOff x="2245" y="346"/>
                <a:chExt cx="1542" cy="725"/>
              </a:xfrm>
            </p:grpSpPr>
            <p:sp>
              <p:nvSpPr>
                <p:cNvPr id="39952" name="AutoShape 1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39953" name="AutoShape 1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39951" name="Text Box 12"/>
              <p:cNvSpPr txBox="1">
                <a:spLocks noChangeArrowheads="1"/>
              </p:cNvSpPr>
              <p:nvPr/>
            </p:nvSpPr>
            <p:spPr bwMode="auto">
              <a:xfrm>
                <a:off x="3774" y="890"/>
                <a:ext cx="730" cy="154"/>
              </a:xfrm>
              <a:prstGeom prst="rect">
                <a:avLst/>
              </a:prstGeom>
              <a:noFill/>
              <a:ln w="9525">
                <a:noFill/>
                <a:miter lim="800000"/>
                <a:headEnd/>
                <a:tailEnd/>
              </a:ln>
            </p:spPr>
            <p:txBody>
              <a:bodyPr wrap="none">
                <a:spAutoFit/>
              </a:bodyPr>
              <a:lstStyle/>
              <a:p>
                <a:pPr algn="ctr"/>
                <a:r>
                  <a:rPr lang="es-ES" sz="1000">
                    <a:latin typeface="Cambria" pitchFamily="18" charset="0"/>
                  </a:rPr>
                  <a:t>02 SECRETARIAS </a:t>
                </a:r>
              </a:p>
            </p:txBody>
          </p:sp>
        </p:grpSp>
        <p:cxnSp>
          <p:nvCxnSpPr>
            <p:cNvPr id="39943" name="AutoShape 13"/>
            <p:cNvCxnSpPr>
              <a:cxnSpLocks noChangeShapeType="1"/>
              <a:stCxn id="39955" idx="2"/>
              <a:endCxn id="39952" idx="1"/>
            </p:cNvCxnSpPr>
            <p:nvPr/>
          </p:nvCxnSpPr>
          <p:spPr bwMode="auto">
            <a:xfrm rot="16200000" flipH="1">
              <a:off x="2675" y="1025"/>
              <a:ext cx="283" cy="127"/>
            </a:xfrm>
            <a:prstGeom prst="bentConnector2">
              <a:avLst/>
            </a:prstGeom>
            <a:noFill/>
            <a:ln w="38100">
              <a:solidFill>
                <a:schemeClr val="tx1"/>
              </a:solidFill>
              <a:miter lim="800000"/>
              <a:headEnd/>
              <a:tailEnd/>
            </a:ln>
          </p:spPr>
        </p:cxnSp>
        <p:grpSp>
          <p:nvGrpSpPr>
            <p:cNvPr id="39944" name="Group 14"/>
            <p:cNvGrpSpPr>
              <a:grpSpLocks/>
            </p:cNvGrpSpPr>
            <p:nvPr/>
          </p:nvGrpSpPr>
          <p:grpSpPr bwMode="auto">
            <a:xfrm>
              <a:off x="2245" y="2614"/>
              <a:ext cx="1043" cy="363"/>
              <a:chOff x="3560" y="799"/>
              <a:chExt cx="1043" cy="363"/>
            </a:xfrm>
          </p:grpSpPr>
          <p:grpSp>
            <p:nvGrpSpPr>
              <p:cNvPr id="39946" name="Group 15"/>
              <p:cNvGrpSpPr>
                <a:grpSpLocks/>
              </p:cNvGrpSpPr>
              <p:nvPr/>
            </p:nvGrpSpPr>
            <p:grpSpPr bwMode="auto">
              <a:xfrm>
                <a:off x="3560" y="799"/>
                <a:ext cx="1043" cy="363"/>
                <a:chOff x="2245" y="346"/>
                <a:chExt cx="1542" cy="725"/>
              </a:xfrm>
            </p:grpSpPr>
            <p:sp>
              <p:nvSpPr>
                <p:cNvPr id="39948" name="AutoShape 1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39949" name="AutoShape 1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39947" name="Text Box 18"/>
              <p:cNvSpPr txBox="1">
                <a:spLocks noChangeArrowheads="1"/>
              </p:cNvSpPr>
              <p:nvPr/>
            </p:nvSpPr>
            <p:spPr bwMode="auto">
              <a:xfrm>
                <a:off x="3718" y="890"/>
                <a:ext cx="847" cy="250"/>
              </a:xfrm>
              <a:prstGeom prst="rect">
                <a:avLst/>
              </a:prstGeom>
              <a:noFill/>
              <a:ln w="9525">
                <a:noFill/>
                <a:miter lim="800000"/>
                <a:headEnd/>
                <a:tailEnd/>
              </a:ln>
            </p:spPr>
            <p:txBody>
              <a:bodyPr wrap="none">
                <a:spAutoFit/>
              </a:bodyPr>
              <a:lstStyle/>
              <a:p>
                <a:pPr algn="ctr"/>
                <a:r>
                  <a:rPr lang="es-ES" sz="1000">
                    <a:latin typeface="Cambria" pitchFamily="18" charset="0"/>
                  </a:rPr>
                  <a:t>05 DESPACHADORES</a:t>
                </a:r>
              </a:p>
              <a:p>
                <a:pPr algn="ctr"/>
                <a:r>
                  <a:rPr lang="es-ES" sz="1000">
                    <a:latin typeface="Cambria" pitchFamily="18" charset="0"/>
                  </a:rPr>
                  <a:t>DE COMBUSTIBLE</a:t>
                </a:r>
              </a:p>
            </p:txBody>
          </p:sp>
        </p:grpSp>
        <p:cxnSp>
          <p:nvCxnSpPr>
            <p:cNvPr id="39945" name="AutoShape 19"/>
            <p:cNvCxnSpPr>
              <a:cxnSpLocks noChangeShapeType="1"/>
              <a:stCxn id="39948" idx="0"/>
              <a:endCxn id="39955" idx="2"/>
            </p:cNvCxnSpPr>
            <p:nvPr/>
          </p:nvCxnSpPr>
          <p:spPr bwMode="auto">
            <a:xfrm flipV="1">
              <a:off x="2736" y="947"/>
              <a:ext cx="17" cy="1667"/>
            </a:xfrm>
            <a:prstGeom prst="straightConnector1">
              <a:avLst/>
            </a:prstGeom>
            <a:noFill/>
            <a:ln w="38100">
              <a:solidFill>
                <a:schemeClr val="tx1"/>
              </a:solidFill>
              <a:round/>
              <a:headEnd/>
              <a:tailEnd/>
            </a:ln>
          </p:spPr>
        </p:cxn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76" name="Group 16"/>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Combustibles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El Departamento de Combustibles,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Dotar y controlar eficientemente el servicio y consumo de combustible a los autobuses del Transporte Público de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Pasajeros del Organismo, para garantizar la prestación del servicio a pasajeros y dotar de gasolina a los vehículos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utilitarios y particulares y mantener un control del consumo de combustible  en pro de los  intereses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Reportar por escrito a la Dirección General, Comisión Mixta y Dirección Técnica y Operativa el consumo excesivo de diesel de autobuses.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Supervisar a los despachadores y a las gasolineras asignadas, con la finalidad de que cumplan con los horarios y prestación del servicio eficiente para lo que fueron contratados.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IV.-</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Registrar y conservar bitácora de la dotación diaria de diesel y gasolina, para comparar con lo que cobran las gasolineras, y constatar que se encuentren correctamente elaboradas las facturas, cotejarlas contra reporte de consumo del periodo a tramitar.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7282"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Combustibles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Registrar en las hojas de consumo de cada gasolineria en el trascurso del turno los litros abastecidos, número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unidad, vueltas realizadas, nombre, cómputo y firma del conductor, kilometraje recorrido por las unidades y horarios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abastecimiento.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Administrar de manera eficiente los recursos humanos y materiales asignados del Departamento.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Las demás responsabilidades que se deriven de las leyes, reglamentos, acuerdos y convenios, o le sean asignadas o delegadas por el Director General y/o el Director de Administración y Finanzas. </a:t>
                      </a:r>
                      <a:endParaRPr kumimoji="0" lang="es-MX" sz="1400" b="0" i="0" u="none" strike="noStrike" cap="none" normalizeH="0" baseline="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43011"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CUARTO </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IV </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DEL DEPARTAMENTO DE COMPRAS</a:t>
            </a:r>
            <a:r>
              <a:rPr lang="es-ES" sz="3200">
                <a:latin typeface="Gill Sans MT" pitchFamily="34" charset="0"/>
              </a:rPr>
              <a:t> </a:t>
            </a:r>
            <a:r>
              <a:rPr lang="es-ES" sz="1400" b="1">
                <a:latin typeface="Gill Sans MT" pitchFamily="34" charset="0"/>
              </a:rPr>
              <a:t> </a:t>
            </a:r>
          </a:p>
          <a:p>
            <a:pPr marL="26988" algn="ctr" eaLnBrk="0" hangingPunct="0">
              <a:spcBef>
                <a:spcPts val="600"/>
              </a:spcBef>
              <a:buClr>
                <a:schemeClr val="accent1"/>
              </a:buClr>
              <a:buSzPct val="80000"/>
              <a:buFont typeface="Wingdings 2" pitchFamily="18" charset="2"/>
              <a:buNone/>
              <a:defRPr/>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DEPARTAMENTO DE COMPRAS</a:t>
            </a:r>
          </a:p>
        </p:txBody>
      </p:sp>
      <p:grpSp>
        <p:nvGrpSpPr>
          <p:cNvPr id="44035" name="Group 4"/>
          <p:cNvGrpSpPr>
            <a:grpSpLocks/>
          </p:cNvGrpSpPr>
          <p:nvPr/>
        </p:nvGrpSpPr>
        <p:grpSpPr bwMode="auto">
          <a:xfrm>
            <a:off x="3708400" y="1844675"/>
            <a:ext cx="2016125" cy="576263"/>
            <a:chOff x="2245" y="346"/>
            <a:chExt cx="1542" cy="725"/>
          </a:xfrm>
        </p:grpSpPr>
        <p:sp>
          <p:nvSpPr>
            <p:cNvPr id="44055" name="AutoShape 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44056" name="AutoShape 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44036" name="Text Box 7"/>
          <p:cNvSpPr txBox="1">
            <a:spLocks noChangeArrowheads="1"/>
          </p:cNvSpPr>
          <p:nvPr/>
        </p:nvSpPr>
        <p:spPr bwMode="auto">
          <a:xfrm>
            <a:off x="3851275" y="2062163"/>
            <a:ext cx="1801813" cy="244475"/>
          </a:xfrm>
          <a:prstGeom prst="rect">
            <a:avLst/>
          </a:prstGeom>
          <a:noFill/>
          <a:ln w="9525">
            <a:noFill/>
            <a:miter lim="800000"/>
            <a:headEnd/>
            <a:tailEnd/>
          </a:ln>
        </p:spPr>
        <p:txBody>
          <a:bodyPr wrap="none">
            <a:spAutoFit/>
          </a:bodyPr>
          <a:lstStyle/>
          <a:p>
            <a:r>
              <a:rPr lang="es-ES" sz="1000">
                <a:latin typeface="Cambria" pitchFamily="18" charset="0"/>
              </a:rPr>
              <a:t>COORDINADOR DE COMPRAS</a:t>
            </a:r>
          </a:p>
        </p:txBody>
      </p:sp>
      <p:grpSp>
        <p:nvGrpSpPr>
          <p:cNvPr id="44037" name="Group 8"/>
          <p:cNvGrpSpPr>
            <a:grpSpLocks/>
          </p:cNvGrpSpPr>
          <p:nvPr/>
        </p:nvGrpSpPr>
        <p:grpSpPr bwMode="auto">
          <a:xfrm>
            <a:off x="3995738" y="3644900"/>
            <a:ext cx="1655762" cy="576263"/>
            <a:chOff x="3560" y="799"/>
            <a:chExt cx="1043" cy="363"/>
          </a:xfrm>
        </p:grpSpPr>
        <p:grpSp>
          <p:nvGrpSpPr>
            <p:cNvPr id="44051" name="Group 9"/>
            <p:cNvGrpSpPr>
              <a:grpSpLocks/>
            </p:cNvGrpSpPr>
            <p:nvPr/>
          </p:nvGrpSpPr>
          <p:grpSpPr bwMode="auto">
            <a:xfrm>
              <a:off x="3560" y="799"/>
              <a:ext cx="1043" cy="363"/>
              <a:chOff x="2245" y="346"/>
              <a:chExt cx="1542" cy="725"/>
            </a:xfrm>
          </p:grpSpPr>
          <p:sp>
            <p:nvSpPr>
              <p:cNvPr id="44053" name="AutoShape 1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44054" name="AutoShape 1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44052" name="Text Box 12"/>
            <p:cNvSpPr txBox="1">
              <a:spLocks noChangeArrowheads="1"/>
            </p:cNvSpPr>
            <p:nvPr/>
          </p:nvSpPr>
          <p:spPr bwMode="auto">
            <a:xfrm>
              <a:off x="3856" y="890"/>
              <a:ext cx="565" cy="154"/>
            </a:xfrm>
            <a:prstGeom prst="rect">
              <a:avLst/>
            </a:prstGeom>
            <a:noFill/>
            <a:ln w="9525">
              <a:noFill/>
              <a:miter lim="800000"/>
              <a:headEnd/>
              <a:tailEnd/>
            </a:ln>
          </p:spPr>
          <p:txBody>
            <a:bodyPr wrap="none">
              <a:spAutoFit/>
            </a:bodyPr>
            <a:lstStyle/>
            <a:p>
              <a:pPr algn="ctr"/>
              <a:r>
                <a:rPr lang="es-ES" sz="1000">
                  <a:latin typeface="Cambria" pitchFamily="18" charset="0"/>
                </a:rPr>
                <a:t>SUPERVISOR</a:t>
              </a:r>
            </a:p>
          </p:txBody>
        </p:sp>
      </p:grpSp>
      <p:grpSp>
        <p:nvGrpSpPr>
          <p:cNvPr id="44038" name="Group 14"/>
          <p:cNvGrpSpPr>
            <a:grpSpLocks/>
          </p:cNvGrpSpPr>
          <p:nvPr/>
        </p:nvGrpSpPr>
        <p:grpSpPr bwMode="auto">
          <a:xfrm>
            <a:off x="1908175" y="3644900"/>
            <a:ext cx="1655763" cy="576263"/>
            <a:chOff x="3560" y="799"/>
            <a:chExt cx="1043" cy="363"/>
          </a:xfrm>
        </p:grpSpPr>
        <p:grpSp>
          <p:nvGrpSpPr>
            <p:cNvPr id="44047" name="Group 15"/>
            <p:cNvGrpSpPr>
              <a:grpSpLocks/>
            </p:cNvGrpSpPr>
            <p:nvPr/>
          </p:nvGrpSpPr>
          <p:grpSpPr bwMode="auto">
            <a:xfrm>
              <a:off x="3560" y="799"/>
              <a:ext cx="1043" cy="363"/>
              <a:chOff x="2245" y="346"/>
              <a:chExt cx="1542" cy="725"/>
            </a:xfrm>
          </p:grpSpPr>
          <p:sp>
            <p:nvSpPr>
              <p:cNvPr id="44049" name="AutoShape 1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44050" name="AutoShape 1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44048" name="Text Box 18"/>
            <p:cNvSpPr txBox="1">
              <a:spLocks noChangeArrowheads="1"/>
            </p:cNvSpPr>
            <p:nvPr/>
          </p:nvSpPr>
          <p:spPr bwMode="auto">
            <a:xfrm>
              <a:off x="3753" y="890"/>
              <a:ext cx="781" cy="250"/>
            </a:xfrm>
            <a:prstGeom prst="rect">
              <a:avLst/>
            </a:prstGeom>
            <a:noFill/>
            <a:ln w="9525">
              <a:noFill/>
              <a:miter lim="800000"/>
              <a:headEnd/>
              <a:tailEnd/>
            </a:ln>
          </p:spPr>
          <p:txBody>
            <a:bodyPr wrap="none">
              <a:spAutoFit/>
            </a:bodyPr>
            <a:lstStyle/>
            <a:p>
              <a:pPr algn="ctr"/>
              <a:r>
                <a:rPr lang="es-ES" sz="1000">
                  <a:latin typeface="Cambria" pitchFamily="18" charset="0"/>
                </a:rPr>
                <a:t>SOPORTE TECNICO</a:t>
              </a:r>
            </a:p>
            <a:p>
              <a:pPr algn="ctr"/>
              <a:endParaRPr lang="es-ES" sz="1000">
                <a:latin typeface="Cambria" pitchFamily="18" charset="0"/>
              </a:endParaRPr>
            </a:p>
          </p:txBody>
        </p:sp>
      </p:grpSp>
      <p:grpSp>
        <p:nvGrpSpPr>
          <p:cNvPr id="44039" name="Group 20"/>
          <p:cNvGrpSpPr>
            <a:grpSpLocks/>
          </p:cNvGrpSpPr>
          <p:nvPr/>
        </p:nvGrpSpPr>
        <p:grpSpPr bwMode="auto">
          <a:xfrm>
            <a:off x="6084888" y="3573463"/>
            <a:ext cx="1655762" cy="576262"/>
            <a:chOff x="3560" y="799"/>
            <a:chExt cx="1043" cy="363"/>
          </a:xfrm>
        </p:grpSpPr>
        <p:grpSp>
          <p:nvGrpSpPr>
            <p:cNvPr id="44043" name="Group 21"/>
            <p:cNvGrpSpPr>
              <a:grpSpLocks/>
            </p:cNvGrpSpPr>
            <p:nvPr/>
          </p:nvGrpSpPr>
          <p:grpSpPr bwMode="auto">
            <a:xfrm>
              <a:off x="3560" y="799"/>
              <a:ext cx="1043" cy="363"/>
              <a:chOff x="2245" y="346"/>
              <a:chExt cx="1542" cy="725"/>
            </a:xfrm>
          </p:grpSpPr>
          <p:sp>
            <p:nvSpPr>
              <p:cNvPr id="44045" name="AutoShape 22"/>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44046" name="AutoShape 23"/>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44044" name="Text Box 24"/>
            <p:cNvSpPr txBox="1">
              <a:spLocks noChangeArrowheads="1"/>
            </p:cNvSpPr>
            <p:nvPr/>
          </p:nvSpPr>
          <p:spPr bwMode="auto">
            <a:xfrm>
              <a:off x="3879" y="890"/>
              <a:ext cx="521" cy="154"/>
            </a:xfrm>
            <a:prstGeom prst="rect">
              <a:avLst/>
            </a:prstGeom>
            <a:noFill/>
            <a:ln w="9525">
              <a:noFill/>
              <a:miter lim="800000"/>
              <a:headEnd/>
              <a:tailEnd/>
            </a:ln>
          </p:spPr>
          <p:txBody>
            <a:bodyPr wrap="none">
              <a:spAutoFit/>
            </a:bodyPr>
            <a:lstStyle/>
            <a:p>
              <a:pPr algn="ctr"/>
              <a:r>
                <a:rPr lang="es-ES" sz="1000">
                  <a:latin typeface="Cambria" pitchFamily="18" charset="0"/>
                </a:rPr>
                <a:t>INSPECTOR</a:t>
              </a:r>
            </a:p>
          </p:txBody>
        </p:sp>
      </p:grpSp>
      <p:cxnSp>
        <p:nvCxnSpPr>
          <p:cNvPr id="44040" name="AutoShape 25"/>
          <p:cNvCxnSpPr>
            <a:cxnSpLocks noChangeShapeType="1"/>
            <a:stCxn id="44056" idx="2"/>
            <a:endCxn id="44053" idx="0"/>
          </p:cNvCxnSpPr>
          <p:nvPr/>
        </p:nvCxnSpPr>
        <p:spPr bwMode="auto">
          <a:xfrm flipH="1">
            <a:off x="4775200" y="2439988"/>
            <a:ext cx="1588" cy="1204912"/>
          </a:xfrm>
          <a:prstGeom prst="straightConnector1">
            <a:avLst/>
          </a:prstGeom>
          <a:noFill/>
          <a:ln w="28575">
            <a:solidFill>
              <a:schemeClr val="tx1"/>
            </a:solidFill>
            <a:round/>
            <a:headEnd/>
            <a:tailEnd/>
          </a:ln>
        </p:spPr>
      </p:cxnSp>
      <p:cxnSp>
        <p:nvCxnSpPr>
          <p:cNvPr id="44041" name="AutoShape 26"/>
          <p:cNvCxnSpPr>
            <a:cxnSpLocks noChangeShapeType="1"/>
            <a:stCxn id="44049" idx="0"/>
          </p:cNvCxnSpPr>
          <p:nvPr/>
        </p:nvCxnSpPr>
        <p:spPr bwMode="auto">
          <a:xfrm rot="-5400000">
            <a:off x="3521869" y="2378869"/>
            <a:ext cx="431800" cy="2100262"/>
          </a:xfrm>
          <a:prstGeom prst="bentConnector2">
            <a:avLst/>
          </a:prstGeom>
          <a:noFill/>
          <a:ln w="28575">
            <a:solidFill>
              <a:schemeClr val="tx1"/>
            </a:solidFill>
            <a:miter lim="800000"/>
            <a:headEnd/>
            <a:tailEnd/>
          </a:ln>
        </p:spPr>
      </p:cxnSp>
      <p:cxnSp>
        <p:nvCxnSpPr>
          <p:cNvPr id="44042" name="AutoShape 27"/>
          <p:cNvCxnSpPr>
            <a:cxnSpLocks noChangeShapeType="1"/>
            <a:stCxn id="44045" idx="0"/>
          </p:cNvCxnSpPr>
          <p:nvPr/>
        </p:nvCxnSpPr>
        <p:spPr bwMode="auto">
          <a:xfrm rot="5400000" flipH="1">
            <a:off x="5645943" y="2355057"/>
            <a:ext cx="360363" cy="2076450"/>
          </a:xfrm>
          <a:prstGeom prst="bentConnector2">
            <a:avLst/>
          </a:prstGeom>
          <a:noFill/>
          <a:ln w="28575">
            <a:solidFill>
              <a:schemeClr val="tx1"/>
            </a:solidFill>
            <a:miter lim="800000"/>
            <a:headEnd/>
            <a:tailEnd/>
          </a:ln>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916238" y="620713"/>
            <a:ext cx="5976937" cy="5689600"/>
          </a:xfrm>
          <a:prstGeom prst="rect">
            <a:avLst/>
          </a:prstGeom>
          <a:noFill/>
          <a:ln w="9525">
            <a:noFill/>
            <a:miter lim="800000"/>
            <a:headEnd/>
            <a:tailEnd/>
          </a:ln>
        </p:spPr>
        <p:txBody>
          <a:bodyPr tIns="0"/>
          <a:lstStyle/>
          <a:p>
            <a:pPr marL="26988" eaLnBrk="0" hangingPunct="0">
              <a:lnSpc>
                <a:spcPct val="80000"/>
              </a:lnSpc>
              <a:spcBef>
                <a:spcPts val="600"/>
              </a:spcBef>
              <a:buClr>
                <a:schemeClr val="accent1"/>
              </a:buClr>
              <a:buSzPct val="80000"/>
              <a:buFont typeface="Wingdings 2" pitchFamily="18" charset="2"/>
              <a:buNone/>
            </a:pPr>
            <a:endParaRPr lang="es-ES" sz="1000">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400" b="1">
                <a:solidFill>
                  <a:schemeClr val="tx2"/>
                </a:solidFill>
                <a:effectLst>
                  <a:outerShdw blurRad="38100" dist="38100" dir="2700000" algn="tl">
                    <a:srgbClr val="C0C0C0"/>
                  </a:outerShdw>
                </a:effectLst>
                <a:latin typeface="Gill Sans MT" pitchFamily="34" charset="0"/>
              </a:rPr>
              <a:t>CAPÍTULO II </a:t>
            </a:r>
          </a:p>
          <a:p>
            <a:pPr marL="26988" algn="ctr" eaLnBrk="0" hangingPunct="0">
              <a:spcBef>
                <a:spcPts val="600"/>
              </a:spcBef>
              <a:buClr>
                <a:schemeClr val="accent1"/>
              </a:buClr>
              <a:buSzPct val="80000"/>
              <a:buFont typeface="Wingdings 2" pitchFamily="18" charset="2"/>
              <a:buNone/>
            </a:pPr>
            <a:r>
              <a:rPr lang="es-ES" sz="1400" b="1">
                <a:solidFill>
                  <a:schemeClr val="tx2"/>
                </a:solidFill>
                <a:effectLst>
                  <a:outerShdw blurRad="38100" dist="38100" dir="2700000" algn="tl">
                    <a:srgbClr val="C0C0C0"/>
                  </a:outerShdw>
                </a:effectLst>
                <a:latin typeface="Gill Sans MT" pitchFamily="34" charset="0"/>
              </a:rPr>
              <a:t>DEL CONSEJO DE ADMINISTRACIÓN</a:t>
            </a:r>
            <a:r>
              <a:rPr lang="es-ES" sz="1400" b="1">
                <a:latin typeface="Gill Sans MT" pitchFamily="34" charset="0"/>
              </a:rPr>
              <a:t> </a:t>
            </a: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a:p>
            <a:pPr marL="26988" eaLnBrk="0" hangingPunct="0">
              <a:spcBef>
                <a:spcPts val="600"/>
              </a:spcBef>
              <a:buClr>
                <a:schemeClr val="accent1"/>
              </a:buClr>
              <a:buSzPct val="80000"/>
              <a:buFont typeface="Wingdings 2" pitchFamily="18" charset="2"/>
              <a:buNone/>
            </a:pPr>
            <a:r>
              <a:rPr lang="es-ES" sz="1400">
                <a:latin typeface="Gill Sans MT" pitchFamily="34" charset="0"/>
              </a:rPr>
              <a:t>El Consejo de Administración se integrará, además de su Presidente, con un representante de las dependencias estatales mencionadas a continuación, cuyos integrantes serán designados por sus respectivos titulares: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I.-    Secretaria General de Gobierno.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II.-   Secretaria de Administración. </a:t>
            </a:r>
            <a:br>
              <a:rPr lang="es-ES" sz="1400">
                <a:latin typeface="Gill Sans MT" pitchFamily="34" charset="0"/>
              </a:rPr>
            </a:br>
            <a:r>
              <a:rPr lang="es-ES" sz="1400">
                <a:latin typeface="Gill Sans MT" pitchFamily="34" charset="0"/>
              </a:rPr>
              <a:t>III.-  Secretaria de Finanzas.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IV.-  Secretaria de Desarrollo Urbano y Rural. </a:t>
            </a:r>
            <a:br>
              <a:rPr lang="es-ES" sz="1400">
                <a:latin typeface="Gill Sans MT" pitchFamily="34" charset="0"/>
              </a:rPr>
            </a:br>
            <a:r>
              <a:rPr lang="es-ES" sz="1400">
                <a:latin typeface="Gill Sans MT" pitchFamily="34" charset="0"/>
              </a:rPr>
              <a:t>V.-   Secretaría de Vialidad y Transporte.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VI.-  Sistema de Transporte Colectivo de la Zona Metropolitana. VII.- Sistema de Tren Eléctrico Urbano.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Por cada representante propietario de las dependencias estatales y Organismos antes mencionados, sus respectivos titulares designarán también un suplente. </a:t>
            </a:r>
          </a:p>
          <a:p>
            <a:pPr marL="26988" eaLnBrk="0" hangingPunct="0">
              <a:spcBef>
                <a:spcPts val="600"/>
              </a:spcBef>
              <a:buClr>
                <a:schemeClr val="accent1"/>
              </a:buClr>
              <a:buSzPct val="80000"/>
              <a:buFont typeface="Wingdings 2" pitchFamily="18" charset="2"/>
              <a:buNone/>
            </a:pPr>
            <a:endParaRPr lang="es-ES" sz="1400">
              <a:latin typeface="Gill Sans MT" pitchFamily="34" charset="0"/>
            </a:endParaRPr>
          </a:p>
          <a:p>
            <a:pPr marL="26988" eaLnBrk="0" hangingPunct="0">
              <a:spcBef>
                <a:spcPts val="600"/>
              </a:spcBef>
              <a:buClr>
                <a:schemeClr val="accent1"/>
              </a:buClr>
              <a:buSzPct val="80000"/>
              <a:buFont typeface="Wingdings 2" pitchFamily="18" charset="2"/>
              <a:buNone/>
            </a:pPr>
            <a:r>
              <a:rPr lang="es-ES" sz="1400">
                <a:latin typeface="Gill Sans MT" pitchFamily="34" charset="0"/>
              </a:rPr>
              <a:t>El Consejo de Administración será la máxima autoridad del Organismo y tendrá las siguientes facultades: </a:t>
            </a:r>
            <a:endParaRPr lang="es-MX" sz="1400">
              <a:latin typeface="Gill Sans MT" pitchFamily="34" charset="0"/>
            </a:endParaRPr>
          </a:p>
        </p:txBody>
      </p:sp>
      <p:pic>
        <p:nvPicPr>
          <p:cNvPr id="12291"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249" name="Group 17"/>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Coordinación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Compras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El Departamento de Compras,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Tendrá las responsabilidades generales, mismas que cumplirá a través de las jefaturas y el personal técnico y administrativo que las necesidades del servicio requieran, se aprueben por el Director General y se consignen en la plantilla y en el presupuesto de egresos que autorice el Consejo: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Administrar los sistemas y programas relacionados con la selección, evaluación y registro de proveedores en el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padrón del Organismo; la contratación y adquisición de bienes muebles, materiales y equipos en el mercado local,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nacional o internacional; la operación eficiente del almacén general en el registro, acomodo y resguardo de los bienes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muebles y materiales y en la optimización de los inventarios; así como la selección, contratación y suministro de los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servicios que requieran las diferentes unidades  orgánicas de SyT, con base en los presupuestos autorizados.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320" name="Group 16"/>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Coordinación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Compras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endParaRPr kumimoji="0" lang="es-ES" sz="1400" b="0" i="0" u="none" strike="noStrike" cap="none" normalizeH="0" baseline="0" smtClean="0">
                        <a:ln>
                          <a:noFill/>
                        </a:ln>
                        <a:solidFill>
                          <a:schemeClr val="tx1"/>
                        </a:solidFill>
                        <a:effectLst/>
                        <a:latin typeface="Gill Sans MT" pitchFamily="34" charset="0"/>
                      </a:endParaRP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Planear, convocar y coordinar las reuniones y actuaciones de la Comisión Interna de Adquisiciones de bienes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servicios, con apego a la normatividad aplicable, con la participación de la  Contraloría  Interna y los representantes de los solicitantes.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Las demás responsabilidades que se deriven de las leyes, reglamentos, acuerdos y convenios, o le sean asignadas o delegadas por el Director General y/o el Director de Administración y Finanzas.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47107"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CUARTO </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V </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DEL DEPARTAMENTO DE SERVICIOS GENERALES</a:t>
            </a:r>
            <a:r>
              <a:rPr lang="es-ES" sz="3200">
                <a:latin typeface="Gill Sans MT" pitchFamily="34" charset="0"/>
              </a:rPr>
              <a:t> </a:t>
            </a:r>
            <a:r>
              <a:rPr lang="es-ES" sz="1400" b="1">
                <a:latin typeface="Gill Sans MT" pitchFamily="34" charset="0"/>
              </a:rPr>
              <a:t> </a:t>
            </a:r>
          </a:p>
          <a:p>
            <a:pPr marL="26988" algn="ctr" eaLnBrk="0" hangingPunct="0">
              <a:spcBef>
                <a:spcPts val="600"/>
              </a:spcBef>
              <a:buClr>
                <a:schemeClr val="accent1"/>
              </a:buClr>
              <a:buSzPct val="80000"/>
              <a:buFont typeface="Wingdings 2" pitchFamily="18" charset="2"/>
              <a:buNone/>
              <a:defRPr/>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369" name="Group 17"/>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Servicios Generales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El Departamento de Servicios Generales,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Realizar mantenimiento a los inmuebles e  instalaciones del Organismo,  conservar en buen estado la estructura, servicios y limpieza,  con los recursos disponibles para su realización, proveer de papelería al personal del Organismo para el desempeño de sus labores.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Mantener limpio y en buen funcionamiento las instalaciones y  los servicios en edificios del organismo, realizar periódicamente mantenimiento de áreas verdes y jardinería y realizar bitácora de actividades ejecutadas.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 Solicitar, custodiar y dotar papelería o suministros  a las unidades  Orgánica, vales de solicitud.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IV.-</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Realizar el presupuesto anual de material requerido para el buen funcionamiento y prestación del servicio del departamento.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1632" name="Group 16"/>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Servicios Generales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Administrar de manera eficiente los recursos humanos y materiales asignados del Departamento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Participar en la integración de las comisiones mixtas de seguridad e higiene y apoyar en eventos, festividades, juntas y reuniones de cualquier unidad orgánica de SyT.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Reparar máquinas, compresoras, hidrolavadoras, hidroneumáticas, bombas, etc.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Las demás responsabilidades que se deriven de las leyes, reglamentos, acuerdos y convenios, o le sean asignadas o delegadas por el Director General y/o el Director de Administración y Finanzas.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5017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CUARTO </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VI</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DEL DEPARTAMENTO DE PATRIMONIO</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DEPARTAMENTO DE PATRIMONIO</a:t>
            </a:r>
          </a:p>
        </p:txBody>
      </p:sp>
      <p:grpSp>
        <p:nvGrpSpPr>
          <p:cNvPr id="51203" name="Group 3"/>
          <p:cNvGrpSpPr>
            <a:grpSpLocks/>
          </p:cNvGrpSpPr>
          <p:nvPr/>
        </p:nvGrpSpPr>
        <p:grpSpPr bwMode="auto">
          <a:xfrm>
            <a:off x="3708400" y="1773238"/>
            <a:ext cx="1655763" cy="576262"/>
            <a:chOff x="2245" y="346"/>
            <a:chExt cx="1542" cy="725"/>
          </a:xfrm>
        </p:grpSpPr>
        <p:sp>
          <p:nvSpPr>
            <p:cNvPr id="51229"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1230"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1204" name="Text Box 6"/>
          <p:cNvSpPr txBox="1">
            <a:spLocks noChangeArrowheads="1"/>
          </p:cNvSpPr>
          <p:nvPr/>
        </p:nvSpPr>
        <p:spPr bwMode="auto">
          <a:xfrm>
            <a:off x="3851275" y="1990725"/>
            <a:ext cx="1393825" cy="244475"/>
          </a:xfrm>
          <a:prstGeom prst="rect">
            <a:avLst/>
          </a:prstGeom>
          <a:noFill/>
          <a:ln w="9525">
            <a:noFill/>
            <a:miter lim="800000"/>
            <a:headEnd/>
            <a:tailEnd/>
          </a:ln>
        </p:spPr>
        <p:txBody>
          <a:bodyPr wrap="none">
            <a:spAutoFit/>
          </a:bodyPr>
          <a:lstStyle/>
          <a:p>
            <a:r>
              <a:rPr lang="es-ES" sz="1000">
                <a:latin typeface="Cambria" pitchFamily="18" charset="0"/>
              </a:rPr>
              <a:t>JEFE DE PATRIMONIO</a:t>
            </a:r>
          </a:p>
        </p:txBody>
      </p:sp>
      <p:grpSp>
        <p:nvGrpSpPr>
          <p:cNvPr id="51205" name="Group 7"/>
          <p:cNvGrpSpPr>
            <a:grpSpLocks/>
          </p:cNvGrpSpPr>
          <p:nvPr/>
        </p:nvGrpSpPr>
        <p:grpSpPr bwMode="auto">
          <a:xfrm>
            <a:off x="5435600" y="2708275"/>
            <a:ext cx="1655763" cy="576263"/>
            <a:chOff x="3560" y="799"/>
            <a:chExt cx="1043" cy="363"/>
          </a:xfrm>
        </p:grpSpPr>
        <p:grpSp>
          <p:nvGrpSpPr>
            <p:cNvPr id="51225" name="Group 8"/>
            <p:cNvGrpSpPr>
              <a:grpSpLocks/>
            </p:cNvGrpSpPr>
            <p:nvPr/>
          </p:nvGrpSpPr>
          <p:grpSpPr bwMode="auto">
            <a:xfrm>
              <a:off x="3560" y="799"/>
              <a:ext cx="1043" cy="363"/>
              <a:chOff x="2245" y="346"/>
              <a:chExt cx="1542" cy="725"/>
            </a:xfrm>
          </p:grpSpPr>
          <p:sp>
            <p:nvSpPr>
              <p:cNvPr id="51227"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1228"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1226" name="Text Box 11"/>
            <p:cNvSpPr txBox="1">
              <a:spLocks noChangeArrowheads="1"/>
            </p:cNvSpPr>
            <p:nvPr/>
          </p:nvSpPr>
          <p:spPr bwMode="auto">
            <a:xfrm>
              <a:off x="3790" y="890"/>
              <a:ext cx="700" cy="154"/>
            </a:xfrm>
            <a:prstGeom prst="rect">
              <a:avLst/>
            </a:prstGeom>
            <a:noFill/>
            <a:ln w="9525">
              <a:noFill/>
              <a:miter lim="800000"/>
              <a:headEnd/>
              <a:tailEnd/>
            </a:ln>
          </p:spPr>
          <p:txBody>
            <a:bodyPr wrap="none">
              <a:spAutoFit/>
            </a:bodyPr>
            <a:lstStyle/>
            <a:p>
              <a:pPr algn="ctr"/>
              <a:r>
                <a:rPr lang="es-ES" sz="1000">
                  <a:latin typeface="Cambria" pitchFamily="18" charset="0"/>
                </a:rPr>
                <a:t>PROGRAMADOR </a:t>
              </a:r>
            </a:p>
          </p:txBody>
        </p:sp>
      </p:grpSp>
      <p:cxnSp>
        <p:nvCxnSpPr>
          <p:cNvPr id="51206" name="AutoShape 12"/>
          <p:cNvCxnSpPr>
            <a:cxnSpLocks noChangeShapeType="1"/>
            <a:stCxn id="51230" idx="2"/>
            <a:endCxn id="51227" idx="1"/>
          </p:cNvCxnSpPr>
          <p:nvPr/>
        </p:nvCxnSpPr>
        <p:spPr bwMode="auto">
          <a:xfrm rot="16200000" flipH="1">
            <a:off x="4714875" y="2239963"/>
            <a:ext cx="592138" cy="849312"/>
          </a:xfrm>
          <a:prstGeom prst="bentConnector2">
            <a:avLst/>
          </a:prstGeom>
          <a:noFill/>
          <a:ln w="38100">
            <a:solidFill>
              <a:schemeClr val="tx1"/>
            </a:solidFill>
            <a:miter lim="800000"/>
            <a:headEnd/>
            <a:tailEnd/>
          </a:ln>
        </p:spPr>
      </p:cxnSp>
      <p:grpSp>
        <p:nvGrpSpPr>
          <p:cNvPr id="51207" name="Group 13"/>
          <p:cNvGrpSpPr>
            <a:grpSpLocks/>
          </p:cNvGrpSpPr>
          <p:nvPr/>
        </p:nvGrpSpPr>
        <p:grpSpPr bwMode="auto">
          <a:xfrm>
            <a:off x="3132138" y="4149725"/>
            <a:ext cx="1655762" cy="576263"/>
            <a:chOff x="3560" y="799"/>
            <a:chExt cx="1043" cy="363"/>
          </a:xfrm>
        </p:grpSpPr>
        <p:grpSp>
          <p:nvGrpSpPr>
            <p:cNvPr id="51221" name="Group 14"/>
            <p:cNvGrpSpPr>
              <a:grpSpLocks/>
            </p:cNvGrpSpPr>
            <p:nvPr/>
          </p:nvGrpSpPr>
          <p:grpSpPr bwMode="auto">
            <a:xfrm>
              <a:off x="3560" y="799"/>
              <a:ext cx="1043" cy="363"/>
              <a:chOff x="2245" y="346"/>
              <a:chExt cx="1542" cy="725"/>
            </a:xfrm>
          </p:grpSpPr>
          <p:sp>
            <p:nvSpPr>
              <p:cNvPr id="51223" name="AutoShape 1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1224" name="AutoShape 1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1222" name="Text Box 17"/>
            <p:cNvSpPr txBox="1">
              <a:spLocks noChangeArrowheads="1"/>
            </p:cNvSpPr>
            <p:nvPr/>
          </p:nvSpPr>
          <p:spPr bwMode="auto">
            <a:xfrm>
              <a:off x="3803" y="890"/>
              <a:ext cx="681" cy="250"/>
            </a:xfrm>
            <a:prstGeom prst="rect">
              <a:avLst/>
            </a:prstGeom>
            <a:noFill/>
            <a:ln w="9525">
              <a:noFill/>
              <a:miter lim="800000"/>
              <a:headEnd/>
              <a:tailEnd/>
            </a:ln>
          </p:spPr>
          <p:txBody>
            <a:bodyPr wrap="none">
              <a:spAutoFit/>
            </a:bodyPr>
            <a:lstStyle/>
            <a:p>
              <a:pPr algn="ctr"/>
              <a:r>
                <a:rPr lang="es-ES" sz="1000">
                  <a:latin typeface="Cambria" pitchFamily="18" charset="0"/>
                </a:rPr>
                <a:t>INSPECTOR DEL</a:t>
              </a:r>
            </a:p>
            <a:p>
              <a:pPr algn="ctr"/>
              <a:r>
                <a:rPr lang="es-ES" sz="1000">
                  <a:latin typeface="Cambria" pitchFamily="18" charset="0"/>
                </a:rPr>
                <a:t> TRANSPORTE</a:t>
              </a:r>
            </a:p>
          </p:txBody>
        </p:sp>
      </p:grpSp>
      <p:grpSp>
        <p:nvGrpSpPr>
          <p:cNvPr id="51208" name="Group 19"/>
          <p:cNvGrpSpPr>
            <a:grpSpLocks/>
          </p:cNvGrpSpPr>
          <p:nvPr/>
        </p:nvGrpSpPr>
        <p:grpSpPr bwMode="auto">
          <a:xfrm>
            <a:off x="1908175" y="2349500"/>
            <a:ext cx="1655763" cy="576263"/>
            <a:chOff x="3560" y="799"/>
            <a:chExt cx="1043" cy="363"/>
          </a:xfrm>
        </p:grpSpPr>
        <p:grpSp>
          <p:nvGrpSpPr>
            <p:cNvPr id="51217" name="Group 20"/>
            <p:cNvGrpSpPr>
              <a:grpSpLocks/>
            </p:cNvGrpSpPr>
            <p:nvPr/>
          </p:nvGrpSpPr>
          <p:grpSpPr bwMode="auto">
            <a:xfrm>
              <a:off x="3560" y="799"/>
              <a:ext cx="1043" cy="363"/>
              <a:chOff x="2245" y="346"/>
              <a:chExt cx="1542" cy="725"/>
            </a:xfrm>
          </p:grpSpPr>
          <p:sp>
            <p:nvSpPr>
              <p:cNvPr id="51219" name="AutoShape 2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1220" name="AutoShape 2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1218" name="Text Box 23"/>
            <p:cNvSpPr txBox="1">
              <a:spLocks noChangeArrowheads="1"/>
            </p:cNvSpPr>
            <p:nvPr/>
          </p:nvSpPr>
          <p:spPr bwMode="auto">
            <a:xfrm>
              <a:off x="3857" y="890"/>
              <a:ext cx="566" cy="250"/>
            </a:xfrm>
            <a:prstGeom prst="rect">
              <a:avLst/>
            </a:prstGeom>
            <a:noFill/>
            <a:ln w="9525">
              <a:noFill/>
              <a:miter lim="800000"/>
              <a:headEnd/>
              <a:tailEnd/>
            </a:ln>
          </p:spPr>
          <p:txBody>
            <a:bodyPr wrap="none">
              <a:spAutoFit/>
            </a:bodyPr>
            <a:lstStyle/>
            <a:p>
              <a:pPr algn="ctr"/>
              <a:r>
                <a:rPr lang="es-ES" sz="1000">
                  <a:latin typeface="Cambria" pitchFamily="18" charset="0"/>
                </a:rPr>
                <a:t>MECÁNICO B</a:t>
              </a:r>
            </a:p>
            <a:p>
              <a:pPr algn="ctr"/>
              <a:r>
                <a:rPr lang="es-ES" sz="1000">
                  <a:latin typeface="Cambria" pitchFamily="18" charset="0"/>
                </a:rPr>
                <a:t>(GASOLINA) </a:t>
              </a:r>
            </a:p>
          </p:txBody>
        </p:sp>
      </p:grpSp>
      <p:cxnSp>
        <p:nvCxnSpPr>
          <p:cNvPr id="51209" name="AutoShape 24"/>
          <p:cNvCxnSpPr>
            <a:cxnSpLocks noChangeShapeType="1"/>
            <a:stCxn id="51220" idx="3"/>
          </p:cNvCxnSpPr>
          <p:nvPr/>
        </p:nvCxnSpPr>
        <p:spPr bwMode="auto">
          <a:xfrm>
            <a:off x="3582988" y="2692400"/>
            <a:ext cx="989012" cy="15875"/>
          </a:xfrm>
          <a:prstGeom prst="straightConnector1">
            <a:avLst/>
          </a:prstGeom>
          <a:noFill/>
          <a:ln w="38100">
            <a:solidFill>
              <a:schemeClr val="tx1"/>
            </a:solidFill>
            <a:round/>
            <a:headEnd/>
            <a:tailEnd/>
          </a:ln>
        </p:spPr>
      </p:cxnSp>
      <p:grpSp>
        <p:nvGrpSpPr>
          <p:cNvPr id="51210" name="Group 25"/>
          <p:cNvGrpSpPr>
            <a:grpSpLocks/>
          </p:cNvGrpSpPr>
          <p:nvPr/>
        </p:nvGrpSpPr>
        <p:grpSpPr bwMode="auto">
          <a:xfrm>
            <a:off x="5292725" y="4149725"/>
            <a:ext cx="1655763" cy="576263"/>
            <a:chOff x="3560" y="799"/>
            <a:chExt cx="1043" cy="363"/>
          </a:xfrm>
        </p:grpSpPr>
        <p:grpSp>
          <p:nvGrpSpPr>
            <p:cNvPr id="51213" name="Group 26"/>
            <p:cNvGrpSpPr>
              <a:grpSpLocks/>
            </p:cNvGrpSpPr>
            <p:nvPr/>
          </p:nvGrpSpPr>
          <p:grpSpPr bwMode="auto">
            <a:xfrm>
              <a:off x="3560" y="799"/>
              <a:ext cx="1043" cy="363"/>
              <a:chOff x="2245" y="346"/>
              <a:chExt cx="1542" cy="725"/>
            </a:xfrm>
          </p:grpSpPr>
          <p:sp>
            <p:nvSpPr>
              <p:cNvPr id="51215" name="AutoShape 27"/>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1216" name="AutoShape 28"/>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1214" name="Text Box 29"/>
            <p:cNvSpPr txBox="1">
              <a:spLocks noChangeArrowheads="1"/>
            </p:cNvSpPr>
            <p:nvPr/>
          </p:nvSpPr>
          <p:spPr bwMode="auto">
            <a:xfrm>
              <a:off x="3767" y="890"/>
              <a:ext cx="750" cy="250"/>
            </a:xfrm>
            <a:prstGeom prst="rect">
              <a:avLst/>
            </a:prstGeom>
            <a:noFill/>
            <a:ln w="9525">
              <a:noFill/>
              <a:miter lim="800000"/>
              <a:headEnd/>
              <a:tailEnd/>
            </a:ln>
          </p:spPr>
          <p:txBody>
            <a:bodyPr wrap="none">
              <a:spAutoFit/>
            </a:bodyPr>
            <a:lstStyle/>
            <a:p>
              <a:pPr algn="ctr"/>
              <a:r>
                <a:rPr lang="es-ES" sz="1000">
                  <a:latin typeface="Cambria" pitchFamily="18" charset="0"/>
                </a:rPr>
                <a:t>AUXILIAR</a:t>
              </a:r>
            </a:p>
            <a:p>
              <a:pPr algn="ctr"/>
              <a:r>
                <a:rPr lang="es-ES" sz="1000">
                  <a:latin typeface="Cambria" pitchFamily="18" charset="0"/>
                </a:rPr>
                <a:t>ADMINISTRATIVO</a:t>
              </a:r>
            </a:p>
          </p:txBody>
        </p:sp>
      </p:grpSp>
      <p:cxnSp>
        <p:nvCxnSpPr>
          <p:cNvPr id="51211" name="AutoShape 30"/>
          <p:cNvCxnSpPr>
            <a:cxnSpLocks noChangeShapeType="1"/>
            <a:stCxn id="51223" idx="0"/>
          </p:cNvCxnSpPr>
          <p:nvPr/>
        </p:nvCxnSpPr>
        <p:spPr bwMode="auto">
          <a:xfrm rot="-5400000">
            <a:off x="3629025" y="3206750"/>
            <a:ext cx="1225550" cy="660400"/>
          </a:xfrm>
          <a:prstGeom prst="bentConnector3">
            <a:avLst>
              <a:gd name="adj1" fmla="val 50000"/>
            </a:avLst>
          </a:prstGeom>
          <a:noFill/>
          <a:ln w="38100">
            <a:solidFill>
              <a:schemeClr val="tx1"/>
            </a:solidFill>
            <a:miter lim="800000"/>
            <a:headEnd/>
            <a:tailEnd/>
          </a:ln>
        </p:spPr>
      </p:cxnSp>
      <p:cxnSp>
        <p:nvCxnSpPr>
          <p:cNvPr id="51212" name="AutoShape 31"/>
          <p:cNvCxnSpPr>
            <a:cxnSpLocks noChangeShapeType="1"/>
            <a:stCxn id="51215" idx="0"/>
            <a:endCxn id="51230" idx="2"/>
          </p:cNvCxnSpPr>
          <p:nvPr/>
        </p:nvCxnSpPr>
        <p:spPr bwMode="auto">
          <a:xfrm rot="5400000" flipH="1">
            <a:off x="4438650" y="2516188"/>
            <a:ext cx="1781175" cy="1485900"/>
          </a:xfrm>
          <a:prstGeom prst="bentConnector3">
            <a:avLst>
              <a:gd name="adj1" fmla="val 34310"/>
            </a:avLst>
          </a:prstGeom>
          <a:noFill/>
          <a:ln w="38100">
            <a:solidFill>
              <a:schemeClr val="tx1"/>
            </a:solidFill>
            <a:miter lim="800000"/>
            <a:headEnd/>
            <a:tailEnd/>
          </a:ln>
        </p:spPr>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4705" name="Group 17"/>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Patrimonio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El Departamento de Patrimonio,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Administrar y mantener actualizado el sistema de resguardo de los bienes muebles y equipos entregados a los funcionarios y personal de las diferentes unidades orgánicas para su uso y custodia en el desempeño de sus actividades, verificando su buen uso y conservación.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Desarrollar y establecer las políticas y procedimientos operativos aplicables a los procesos y servicios principales del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departamento a su cargo, para aprobación de la Dirección de Administración y Finanzas, e igualmente vigilar por su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cumplimiento.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 Gestiones ante las diferentes Dependencias Federales, Estatales y Municipales, respecto de pagos, tramite de placas, verificaciones vehiculares, pagos de infracciones y servicios.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IV.- Efectuar periódicamente y anualmente el levantamiento físico de los inventarios de activos fijos del Organismo. V.- Apoyo en las diferentes unidades orgánicas del Organismo cuando lo requieran.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5727" name="Group 15"/>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Patrimonio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Control y registro patrimonial de bienes muebles e inmuebles adquiridos por 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Administrar de manera eficiente los recursos humanos y materiales asignados del Departamento.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Las demás responsabilidades que se deriven de las leyes, reglamentos, acuerdos y convenios, o le sean asignadas o delegadas por el Director General y/o la Dirección de Administración y Finanzas.</a:t>
                      </a:r>
                      <a:r>
                        <a:rPr kumimoji="0" lang="es-ES" sz="2800" b="0" i="0" u="none" strike="noStrike" cap="none" normalizeH="0" baseline="0" smtClean="0">
                          <a:ln>
                            <a:noFill/>
                          </a:ln>
                          <a:solidFill>
                            <a:schemeClr val="tx1"/>
                          </a:solidFill>
                          <a:effectLst/>
                          <a:latin typeface="Gill Sans MT" pitchFamily="34" charset="0"/>
                        </a:rPr>
                        <a:t>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5427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QUINTO </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 LA DIRECCION DE MANTENIMIENTO</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Subtítulo"/>
          <p:cNvSpPr>
            <a:spLocks/>
          </p:cNvSpPr>
          <p:nvPr/>
        </p:nvSpPr>
        <p:spPr bwMode="auto">
          <a:xfrm>
            <a:off x="2916238" y="260350"/>
            <a:ext cx="5976937" cy="5689600"/>
          </a:xfrm>
          <a:prstGeom prst="rect">
            <a:avLst/>
          </a:prstGeom>
          <a:noFill/>
          <a:ln w="9525">
            <a:noFill/>
            <a:miter lim="800000"/>
            <a:headEnd/>
            <a:tailEnd/>
          </a:ln>
        </p:spPr>
        <p:txBody>
          <a:bodyPr tIns="0"/>
          <a:lstStyle/>
          <a:p>
            <a:pPr marL="26988" eaLnBrk="0" hangingPunct="0">
              <a:lnSpc>
                <a:spcPct val="80000"/>
              </a:lnSpc>
              <a:spcBef>
                <a:spcPts val="600"/>
              </a:spcBef>
              <a:buClr>
                <a:schemeClr val="accent1"/>
              </a:buClr>
              <a:buSzPct val="80000"/>
              <a:buFont typeface="Wingdings 2" pitchFamily="18" charset="2"/>
              <a:buNone/>
            </a:pPr>
            <a:endParaRPr lang="es-ES" sz="1000">
              <a:latin typeface="Gill Sans MT" pitchFamily="34" charset="0"/>
            </a:endParaRPr>
          </a:p>
          <a:p>
            <a:pPr marL="26988" eaLnBrk="0" hangingPunct="0">
              <a:spcBef>
                <a:spcPts val="600"/>
              </a:spcBef>
              <a:buClr>
                <a:schemeClr val="accent1"/>
              </a:buClr>
              <a:buSzPct val="80000"/>
              <a:buFont typeface="Wingdings 2" pitchFamily="18" charset="2"/>
              <a:buNone/>
            </a:pPr>
            <a:r>
              <a:rPr lang="es-ES" sz="1400">
                <a:latin typeface="Gill Sans MT" pitchFamily="34" charset="0"/>
              </a:rPr>
              <a:t>I.- Determinar las políticas, estrategias, normas y criterios de organización y administración, que orienten las actividades del Organismo.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II.- Autorizar la realización de las obras de construcción, mantenimiento, rehabilitación, ampliación y mejoramiento de los servicios que preste el Organismo;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III.- Revisar y aprobar, en su caso, los programas de trabajo y el presupuesto general del Organismo.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IV.- Administrar los recursos e ingresos del Organismo y los bienes que se incorporen a su patrimonio, y proponer al Gobierno del Estado proyectos que tiendan a mejorar la prestación del servicio y la operación del Organismo.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V.- Coordinar la planeación financiera del Organismo y autorizar la contratación de créditos que requiera éste, para la consecución de su finalidad social, en los términos de las disposiciones jurídicas aplicables.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VI.- Aprobar el Reglamento Interno, la organización general y los manuales de procedimientos, operación y prestación de los servicios del Organismo.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VII.- Estudiar y proponer a la autoridad competente las tarifas para el cobro de los servicios que preste el Organismo. </a:t>
            </a:r>
            <a:br>
              <a:rPr lang="es-ES" sz="1400">
                <a:latin typeface="Gill Sans MT" pitchFamily="34" charset="0"/>
              </a:rPr>
            </a:br>
            <a:r>
              <a:rPr lang="es-ES" sz="1400">
                <a:latin typeface="Gill Sans MT" pitchFamily="34" charset="0"/>
              </a:rPr>
              <a:t>VIII.- Revisar y aprobar, en su caso, los estados financieros, los balances anuales, así como los informes generales.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IX.- Otorgar, sustituir o revocar toda clase de poderes generales o especiales, pudiendo éstos recaer en alguno de los miembros del Consejo, en el Director General, o en la persona o personas que el Consejo estime necesario y siempre se ejercerán mancomunadamente. </a:t>
            </a:r>
          </a:p>
        </p:txBody>
      </p:sp>
      <p:pic>
        <p:nvPicPr>
          <p:cNvPr id="1331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547813" y="2603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DIRECCION DE MANTENIMIENTO</a:t>
            </a:r>
          </a:p>
        </p:txBody>
      </p:sp>
      <p:grpSp>
        <p:nvGrpSpPr>
          <p:cNvPr id="55299" name="Group 87"/>
          <p:cNvGrpSpPr>
            <a:grpSpLocks/>
          </p:cNvGrpSpPr>
          <p:nvPr/>
        </p:nvGrpSpPr>
        <p:grpSpPr bwMode="auto">
          <a:xfrm>
            <a:off x="1331913" y="1268413"/>
            <a:ext cx="7524750" cy="4681537"/>
            <a:chOff x="657" y="436"/>
            <a:chExt cx="4740" cy="2949"/>
          </a:xfrm>
        </p:grpSpPr>
        <p:grpSp>
          <p:nvGrpSpPr>
            <p:cNvPr id="55300" name="Group 4"/>
            <p:cNvGrpSpPr>
              <a:grpSpLocks/>
            </p:cNvGrpSpPr>
            <p:nvPr/>
          </p:nvGrpSpPr>
          <p:grpSpPr bwMode="auto">
            <a:xfrm>
              <a:off x="2200" y="436"/>
              <a:ext cx="1225" cy="453"/>
              <a:chOff x="2245" y="346"/>
              <a:chExt cx="1542" cy="725"/>
            </a:xfrm>
          </p:grpSpPr>
          <p:sp>
            <p:nvSpPr>
              <p:cNvPr id="55375" name="AutoShape 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76" name="AutoShape 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5301" name="Text Box 7"/>
            <p:cNvSpPr txBox="1">
              <a:spLocks noChangeArrowheads="1"/>
            </p:cNvSpPr>
            <p:nvPr/>
          </p:nvSpPr>
          <p:spPr bwMode="auto">
            <a:xfrm>
              <a:off x="2236" y="572"/>
              <a:ext cx="1221" cy="154"/>
            </a:xfrm>
            <a:prstGeom prst="rect">
              <a:avLst/>
            </a:prstGeom>
            <a:noFill/>
            <a:ln w="9525">
              <a:noFill/>
              <a:miter lim="800000"/>
              <a:headEnd/>
              <a:tailEnd/>
            </a:ln>
          </p:spPr>
          <p:txBody>
            <a:bodyPr wrap="none">
              <a:spAutoFit/>
            </a:bodyPr>
            <a:lstStyle/>
            <a:p>
              <a:pPr algn="ctr"/>
              <a:r>
                <a:rPr lang="es-ES" sz="1000">
                  <a:latin typeface="Cambria" pitchFamily="18" charset="0"/>
                </a:rPr>
                <a:t>GERENTE DE MANTENIMIENTO</a:t>
              </a:r>
            </a:p>
          </p:txBody>
        </p:sp>
        <p:grpSp>
          <p:nvGrpSpPr>
            <p:cNvPr id="55302" name="Group 8"/>
            <p:cNvGrpSpPr>
              <a:grpSpLocks/>
            </p:cNvGrpSpPr>
            <p:nvPr/>
          </p:nvGrpSpPr>
          <p:grpSpPr bwMode="auto">
            <a:xfrm>
              <a:off x="3107" y="1026"/>
              <a:ext cx="1043" cy="363"/>
              <a:chOff x="3560" y="799"/>
              <a:chExt cx="1043" cy="363"/>
            </a:xfrm>
          </p:grpSpPr>
          <p:grpSp>
            <p:nvGrpSpPr>
              <p:cNvPr id="55371" name="Group 9"/>
              <p:cNvGrpSpPr>
                <a:grpSpLocks/>
              </p:cNvGrpSpPr>
              <p:nvPr/>
            </p:nvGrpSpPr>
            <p:grpSpPr bwMode="auto">
              <a:xfrm>
                <a:off x="3560" y="799"/>
                <a:ext cx="1043" cy="363"/>
                <a:chOff x="2245" y="346"/>
                <a:chExt cx="1542" cy="725"/>
              </a:xfrm>
            </p:grpSpPr>
            <p:sp>
              <p:nvSpPr>
                <p:cNvPr id="55373" name="AutoShape 1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74" name="AutoShape 1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5372" name="Text Box 12"/>
              <p:cNvSpPr txBox="1">
                <a:spLocks noChangeArrowheads="1"/>
              </p:cNvSpPr>
              <p:nvPr/>
            </p:nvSpPr>
            <p:spPr bwMode="auto">
              <a:xfrm>
                <a:off x="3847" y="890"/>
                <a:ext cx="584" cy="154"/>
              </a:xfrm>
              <a:prstGeom prst="rect">
                <a:avLst/>
              </a:prstGeom>
              <a:noFill/>
              <a:ln w="9525">
                <a:noFill/>
                <a:miter lim="800000"/>
                <a:headEnd/>
                <a:tailEnd/>
              </a:ln>
            </p:spPr>
            <p:txBody>
              <a:bodyPr wrap="none">
                <a:spAutoFit/>
              </a:bodyPr>
              <a:lstStyle/>
              <a:p>
                <a:pPr algn="ctr"/>
                <a:r>
                  <a:rPr lang="es-ES" sz="1000">
                    <a:latin typeface="Cambria" pitchFamily="18" charset="0"/>
                  </a:rPr>
                  <a:t>SECRETARIA </a:t>
                </a:r>
              </a:p>
            </p:txBody>
          </p:sp>
        </p:grpSp>
        <p:grpSp>
          <p:nvGrpSpPr>
            <p:cNvPr id="55303" name="Group 13"/>
            <p:cNvGrpSpPr>
              <a:grpSpLocks/>
            </p:cNvGrpSpPr>
            <p:nvPr/>
          </p:nvGrpSpPr>
          <p:grpSpPr bwMode="auto">
            <a:xfrm>
              <a:off x="1202" y="845"/>
              <a:ext cx="1043" cy="363"/>
              <a:chOff x="2245" y="346"/>
              <a:chExt cx="1542" cy="725"/>
            </a:xfrm>
          </p:grpSpPr>
          <p:sp>
            <p:nvSpPr>
              <p:cNvPr id="55369" name="AutoShape 1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70" name="AutoShape 1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5304" name="Text Box 16"/>
            <p:cNvSpPr txBox="1">
              <a:spLocks noChangeArrowheads="1"/>
            </p:cNvSpPr>
            <p:nvPr/>
          </p:nvSpPr>
          <p:spPr bwMode="auto">
            <a:xfrm>
              <a:off x="1322" y="935"/>
              <a:ext cx="795" cy="250"/>
            </a:xfrm>
            <a:prstGeom prst="rect">
              <a:avLst/>
            </a:prstGeom>
            <a:noFill/>
            <a:ln w="9525">
              <a:noFill/>
              <a:miter lim="800000"/>
              <a:headEnd/>
              <a:tailEnd/>
            </a:ln>
          </p:spPr>
          <p:txBody>
            <a:bodyPr wrap="none">
              <a:spAutoFit/>
            </a:bodyPr>
            <a:lstStyle/>
            <a:p>
              <a:pPr algn="ctr"/>
              <a:r>
                <a:rPr lang="es-ES" sz="1000">
                  <a:solidFill>
                    <a:srgbClr val="5F5F5F"/>
                  </a:solidFill>
                </a:rPr>
                <a:t>AUXILIAR</a:t>
              </a:r>
            </a:p>
            <a:p>
              <a:pPr algn="ctr"/>
              <a:r>
                <a:rPr lang="es-ES" sz="1000">
                  <a:solidFill>
                    <a:srgbClr val="5F5F5F"/>
                  </a:solidFill>
                </a:rPr>
                <a:t>ADMINISTRATIVO</a:t>
              </a:r>
            </a:p>
          </p:txBody>
        </p:sp>
        <p:grpSp>
          <p:nvGrpSpPr>
            <p:cNvPr id="55305" name="Group 17"/>
            <p:cNvGrpSpPr>
              <a:grpSpLocks/>
            </p:cNvGrpSpPr>
            <p:nvPr/>
          </p:nvGrpSpPr>
          <p:grpSpPr bwMode="auto">
            <a:xfrm>
              <a:off x="657" y="1797"/>
              <a:ext cx="1043" cy="363"/>
              <a:chOff x="2245" y="2795"/>
              <a:chExt cx="1043" cy="363"/>
            </a:xfrm>
          </p:grpSpPr>
          <p:grpSp>
            <p:nvGrpSpPr>
              <p:cNvPr id="55365" name="Group 18"/>
              <p:cNvGrpSpPr>
                <a:grpSpLocks/>
              </p:cNvGrpSpPr>
              <p:nvPr/>
            </p:nvGrpSpPr>
            <p:grpSpPr bwMode="auto">
              <a:xfrm>
                <a:off x="2245" y="2795"/>
                <a:ext cx="1043" cy="363"/>
                <a:chOff x="2245" y="346"/>
                <a:chExt cx="1542" cy="725"/>
              </a:xfrm>
            </p:grpSpPr>
            <p:sp>
              <p:nvSpPr>
                <p:cNvPr id="55367" name="AutoShape 1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68" name="AutoShape 2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pPr algn="ctr"/>
                  <a:r>
                    <a:rPr lang="es-ES" sz="1000"/>
                    <a:t>TERMINAL 373</a:t>
                  </a:r>
                </a:p>
              </p:txBody>
            </p:sp>
          </p:grpSp>
          <p:sp>
            <p:nvSpPr>
              <p:cNvPr id="55366" name="Text Box 21"/>
              <p:cNvSpPr txBox="1">
                <a:spLocks noChangeArrowheads="1"/>
              </p:cNvSpPr>
              <p:nvPr/>
            </p:nvSpPr>
            <p:spPr bwMode="auto">
              <a:xfrm>
                <a:off x="2728" y="2886"/>
                <a:ext cx="116" cy="154"/>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grpSp>
          <p:nvGrpSpPr>
            <p:cNvPr id="55306" name="Group 22"/>
            <p:cNvGrpSpPr>
              <a:grpSpLocks/>
            </p:cNvGrpSpPr>
            <p:nvPr/>
          </p:nvGrpSpPr>
          <p:grpSpPr bwMode="auto">
            <a:xfrm>
              <a:off x="3016" y="2341"/>
              <a:ext cx="1043" cy="363"/>
              <a:chOff x="4558" y="2795"/>
              <a:chExt cx="1043" cy="363"/>
            </a:xfrm>
          </p:grpSpPr>
          <p:grpSp>
            <p:nvGrpSpPr>
              <p:cNvPr id="55361" name="Group 23"/>
              <p:cNvGrpSpPr>
                <a:grpSpLocks/>
              </p:cNvGrpSpPr>
              <p:nvPr/>
            </p:nvGrpSpPr>
            <p:grpSpPr bwMode="auto">
              <a:xfrm>
                <a:off x="4558" y="2795"/>
                <a:ext cx="1043" cy="363"/>
                <a:chOff x="2245" y="346"/>
                <a:chExt cx="1542" cy="725"/>
              </a:xfrm>
            </p:grpSpPr>
            <p:sp>
              <p:nvSpPr>
                <p:cNvPr id="55363" name="AutoShape 2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64" name="AutoShape 2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5362" name="Text Box 26"/>
              <p:cNvSpPr txBox="1">
                <a:spLocks noChangeArrowheads="1"/>
              </p:cNvSpPr>
              <p:nvPr/>
            </p:nvSpPr>
            <p:spPr bwMode="auto">
              <a:xfrm>
                <a:off x="5077" y="2886"/>
                <a:ext cx="116" cy="154"/>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grpSp>
          <p:nvGrpSpPr>
            <p:cNvPr id="55307" name="Group 27"/>
            <p:cNvGrpSpPr>
              <a:grpSpLocks/>
            </p:cNvGrpSpPr>
            <p:nvPr/>
          </p:nvGrpSpPr>
          <p:grpSpPr bwMode="auto">
            <a:xfrm>
              <a:off x="1701" y="2341"/>
              <a:ext cx="1043" cy="363"/>
              <a:chOff x="2245" y="2795"/>
              <a:chExt cx="1043" cy="363"/>
            </a:xfrm>
          </p:grpSpPr>
          <p:grpSp>
            <p:nvGrpSpPr>
              <p:cNvPr id="55357" name="Group 28"/>
              <p:cNvGrpSpPr>
                <a:grpSpLocks/>
              </p:cNvGrpSpPr>
              <p:nvPr/>
            </p:nvGrpSpPr>
            <p:grpSpPr bwMode="auto">
              <a:xfrm>
                <a:off x="2245" y="2795"/>
                <a:ext cx="1043" cy="363"/>
                <a:chOff x="2245" y="346"/>
                <a:chExt cx="1542" cy="725"/>
              </a:xfrm>
            </p:grpSpPr>
            <p:sp>
              <p:nvSpPr>
                <p:cNvPr id="55359" name="AutoShape 2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60" name="AutoShape 3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pPr algn="ctr"/>
                  <a:r>
                    <a:rPr lang="es-ES" sz="1200"/>
                    <a:t>AUXILIO VIAL</a:t>
                  </a:r>
                </a:p>
              </p:txBody>
            </p:sp>
          </p:grpSp>
          <p:sp>
            <p:nvSpPr>
              <p:cNvPr id="55358" name="Text Box 31"/>
              <p:cNvSpPr txBox="1">
                <a:spLocks noChangeArrowheads="1"/>
              </p:cNvSpPr>
              <p:nvPr/>
            </p:nvSpPr>
            <p:spPr bwMode="auto">
              <a:xfrm>
                <a:off x="2728" y="2886"/>
                <a:ext cx="116" cy="154"/>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cxnSp>
          <p:nvCxnSpPr>
            <p:cNvPr id="55308" name="AutoShape 32"/>
            <p:cNvCxnSpPr>
              <a:cxnSpLocks noChangeShapeType="1"/>
              <a:stCxn id="55376" idx="2"/>
              <a:endCxn id="55373" idx="1"/>
            </p:cNvCxnSpPr>
            <p:nvPr/>
          </p:nvCxnSpPr>
          <p:spPr bwMode="auto">
            <a:xfrm rot="16200000" flipH="1">
              <a:off x="2836" y="914"/>
              <a:ext cx="284" cy="258"/>
            </a:xfrm>
            <a:prstGeom prst="bentConnector2">
              <a:avLst/>
            </a:prstGeom>
            <a:noFill/>
            <a:ln w="38100">
              <a:solidFill>
                <a:schemeClr val="tx1"/>
              </a:solidFill>
              <a:miter lim="800000"/>
              <a:headEnd/>
              <a:tailEnd/>
            </a:ln>
          </p:spPr>
        </p:cxnSp>
        <p:cxnSp>
          <p:nvCxnSpPr>
            <p:cNvPr id="55309" name="AutoShape 33"/>
            <p:cNvCxnSpPr>
              <a:cxnSpLocks noChangeShapeType="1"/>
              <a:stCxn id="55367" idx="0"/>
              <a:endCxn id="55376" idx="2"/>
            </p:cNvCxnSpPr>
            <p:nvPr/>
          </p:nvCxnSpPr>
          <p:spPr bwMode="auto">
            <a:xfrm rot="-5400000">
              <a:off x="1551" y="498"/>
              <a:ext cx="896" cy="1701"/>
            </a:xfrm>
            <a:prstGeom prst="bentConnector3">
              <a:avLst>
                <a:gd name="adj1" fmla="val 50671"/>
              </a:avLst>
            </a:prstGeom>
            <a:noFill/>
            <a:ln w="38100">
              <a:solidFill>
                <a:schemeClr val="tx1"/>
              </a:solidFill>
              <a:miter lim="800000"/>
              <a:headEnd/>
              <a:tailEnd/>
            </a:ln>
          </p:spPr>
        </p:cxnSp>
        <p:cxnSp>
          <p:nvCxnSpPr>
            <p:cNvPr id="55310" name="AutoShape 34"/>
            <p:cNvCxnSpPr>
              <a:cxnSpLocks noChangeShapeType="1"/>
              <a:stCxn id="55359" idx="0"/>
              <a:endCxn id="55376" idx="2"/>
            </p:cNvCxnSpPr>
            <p:nvPr/>
          </p:nvCxnSpPr>
          <p:spPr bwMode="auto">
            <a:xfrm rot="-5400000">
              <a:off x="1801" y="1292"/>
              <a:ext cx="1440" cy="657"/>
            </a:xfrm>
            <a:prstGeom prst="bentConnector3">
              <a:avLst>
                <a:gd name="adj1" fmla="val 50417"/>
              </a:avLst>
            </a:prstGeom>
            <a:noFill/>
            <a:ln w="38100">
              <a:solidFill>
                <a:schemeClr val="tx1"/>
              </a:solidFill>
              <a:miter lim="800000"/>
              <a:headEnd/>
              <a:tailEnd/>
            </a:ln>
          </p:spPr>
        </p:cxnSp>
        <p:cxnSp>
          <p:nvCxnSpPr>
            <p:cNvPr id="55311" name="AutoShape 35"/>
            <p:cNvCxnSpPr>
              <a:cxnSpLocks noChangeShapeType="1"/>
              <a:stCxn id="55376" idx="2"/>
              <a:endCxn id="55370" idx="3"/>
            </p:cNvCxnSpPr>
            <p:nvPr/>
          </p:nvCxnSpPr>
          <p:spPr bwMode="auto">
            <a:xfrm rot="5400000">
              <a:off x="2473" y="685"/>
              <a:ext cx="160" cy="592"/>
            </a:xfrm>
            <a:prstGeom prst="bentConnector2">
              <a:avLst/>
            </a:prstGeom>
            <a:noFill/>
            <a:ln w="38100">
              <a:solidFill>
                <a:schemeClr val="tx1"/>
              </a:solidFill>
              <a:miter lim="800000"/>
              <a:headEnd/>
              <a:tailEnd/>
            </a:ln>
          </p:spPr>
        </p:cxnSp>
        <p:grpSp>
          <p:nvGrpSpPr>
            <p:cNvPr id="55312" name="Group 36"/>
            <p:cNvGrpSpPr>
              <a:grpSpLocks/>
            </p:cNvGrpSpPr>
            <p:nvPr/>
          </p:nvGrpSpPr>
          <p:grpSpPr bwMode="auto">
            <a:xfrm>
              <a:off x="4150" y="2024"/>
              <a:ext cx="1043" cy="363"/>
              <a:chOff x="3560" y="799"/>
              <a:chExt cx="1043" cy="363"/>
            </a:xfrm>
          </p:grpSpPr>
          <p:grpSp>
            <p:nvGrpSpPr>
              <p:cNvPr id="55353" name="Group 37"/>
              <p:cNvGrpSpPr>
                <a:grpSpLocks/>
              </p:cNvGrpSpPr>
              <p:nvPr/>
            </p:nvGrpSpPr>
            <p:grpSpPr bwMode="auto">
              <a:xfrm>
                <a:off x="3560" y="799"/>
                <a:ext cx="1043" cy="363"/>
                <a:chOff x="2245" y="346"/>
                <a:chExt cx="1542" cy="725"/>
              </a:xfrm>
            </p:grpSpPr>
            <p:sp>
              <p:nvSpPr>
                <p:cNvPr id="55355" name="AutoShape 38"/>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56" name="AutoShape 39"/>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55354" name="Text Box 40"/>
              <p:cNvSpPr txBox="1">
                <a:spLocks noChangeArrowheads="1"/>
              </p:cNvSpPr>
              <p:nvPr/>
            </p:nvSpPr>
            <p:spPr bwMode="auto">
              <a:xfrm>
                <a:off x="4083" y="890"/>
                <a:ext cx="116" cy="154"/>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cxnSp>
          <p:nvCxnSpPr>
            <p:cNvPr id="55313" name="AutoShape 41"/>
            <p:cNvCxnSpPr>
              <a:cxnSpLocks noChangeShapeType="1"/>
              <a:stCxn id="55363" idx="0"/>
              <a:endCxn id="55376" idx="2"/>
            </p:cNvCxnSpPr>
            <p:nvPr/>
          </p:nvCxnSpPr>
          <p:spPr bwMode="auto">
            <a:xfrm rot="5400000" flipH="1">
              <a:off x="2458" y="1292"/>
              <a:ext cx="1440" cy="658"/>
            </a:xfrm>
            <a:prstGeom prst="bentConnector3">
              <a:avLst>
                <a:gd name="adj1" fmla="val 50417"/>
              </a:avLst>
            </a:prstGeom>
            <a:noFill/>
            <a:ln w="38100">
              <a:solidFill>
                <a:schemeClr val="tx1"/>
              </a:solidFill>
              <a:miter lim="800000"/>
              <a:headEnd/>
              <a:tailEnd/>
            </a:ln>
          </p:spPr>
        </p:cxnSp>
        <p:cxnSp>
          <p:nvCxnSpPr>
            <p:cNvPr id="55314" name="AutoShape 42"/>
            <p:cNvCxnSpPr>
              <a:cxnSpLocks noChangeShapeType="1"/>
              <a:stCxn id="55355" idx="0"/>
              <a:endCxn id="55376" idx="2"/>
            </p:cNvCxnSpPr>
            <p:nvPr/>
          </p:nvCxnSpPr>
          <p:spPr bwMode="auto">
            <a:xfrm rot="5400000" flipH="1">
              <a:off x="3183" y="567"/>
              <a:ext cx="1123" cy="1792"/>
            </a:xfrm>
            <a:prstGeom prst="bentConnector3">
              <a:avLst>
                <a:gd name="adj1" fmla="val 50491"/>
              </a:avLst>
            </a:prstGeom>
            <a:noFill/>
            <a:ln w="38100">
              <a:solidFill>
                <a:schemeClr val="tx1"/>
              </a:solidFill>
              <a:miter lim="800000"/>
              <a:headEnd/>
              <a:tailEnd/>
            </a:ln>
          </p:spPr>
        </p:cxnSp>
        <p:grpSp>
          <p:nvGrpSpPr>
            <p:cNvPr id="55315" name="Group 44"/>
            <p:cNvGrpSpPr>
              <a:grpSpLocks/>
            </p:cNvGrpSpPr>
            <p:nvPr/>
          </p:nvGrpSpPr>
          <p:grpSpPr bwMode="auto">
            <a:xfrm>
              <a:off x="703" y="3067"/>
              <a:ext cx="681" cy="318"/>
              <a:chOff x="2245" y="2795"/>
              <a:chExt cx="1043" cy="363"/>
            </a:xfrm>
          </p:grpSpPr>
          <p:grpSp>
            <p:nvGrpSpPr>
              <p:cNvPr id="55349" name="Group 45"/>
              <p:cNvGrpSpPr>
                <a:grpSpLocks/>
              </p:cNvGrpSpPr>
              <p:nvPr/>
            </p:nvGrpSpPr>
            <p:grpSpPr bwMode="auto">
              <a:xfrm>
                <a:off x="2245" y="2795"/>
                <a:ext cx="1043" cy="363"/>
                <a:chOff x="2245" y="346"/>
                <a:chExt cx="1542" cy="725"/>
              </a:xfrm>
            </p:grpSpPr>
            <p:sp>
              <p:nvSpPr>
                <p:cNvPr id="55351" name="AutoShape 4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52" name="AutoShape 4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pPr algn="ctr"/>
                  <a:r>
                    <a:rPr lang="es-ES" sz="1000"/>
                    <a:t>FRENOS</a:t>
                  </a:r>
                </a:p>
              </p:txBody>
            </p:sp>
          </p:grpSp>
          <p:sp>
            <p:nvSpPr>
              <p:cNvPr id="55350" name="Text Box 48"/>
              <p:cNvSpPr txBox="1">
                <a:spLocks noChangeArrowheads="1"/>
              </p:cNvSpPr>
              <p:nvPr/>
            </p:nvSpPr>
            <p:spPr bwMode="auto">
              <a:xfrm>
                <a:off x="2697" y="2886"/>
                <a:ext cx="177" cy="176"/>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sp>
          <p:nvSpPr>
            <p:cNvPr id="55316" name="Text Box 49"/>
            <p:cNvSpPr txBox="1">
              <a:spLocks noChangeArrowheads="1"/>
            </p:cNvSpPr>
            <p:nvPr/>
          </p:nvSpPr>
          <p:spPr bwMode="auto">
            <a:xfrm>
              <a:off x="4286" y="2160"/>
              <a:ext cx="787" cy="173"/>
            </a:xfrm>
            <a:prstGeom prst="rect">
              <a:avLst/>
            </a:prstGeom>
            <a:noFill/>
            <a:ln w="9525">
              <a:noFill/>
              <a:miter lim="800000"/>
              <a:headEnd/>
              <a:tailEnd/>
            </a:ln>
          </p:spPr>
          <p:txBody>
            <a:bodyPr wrap="none">
              <a:spAutoFit/>
            </a:bodyPr>
            <a:lstStyle/>
            <a:p>
              <a:r>
                <a:rPr lang="es-ES" sz="1200"/>
                <a:t>TERMINAL 210</a:t>
              </a:r>
            </a:p>
          </p:txBody>
        </p:sp>
        <p:grpSp>
          <p:nvGrpSpPr>
            <p:cNvPr id="55317" name="Group 52"/>
            <p:cNvGrpSpPr>
              <a:grpSpLocks/>
            </p:cNvGrpSpPr>
            <p:nvPr/>
          </p:nvGrpSpPr>
          <p:grpSpPr bwMode="auto">
            <a:xfrm>
              <a:off x="1429" y="3067"/>
              <a:ext cx="590" cy="318"/>
              <a:chOff x="2245" y="2795"/>
              <a:chExt cx="1043" cy="363"/>
            </a:xfrm>
          </p:grpSpPr>
          <p:grpSp>
            <p:nvGrpSpPr>
              <p:cNvPr id="55345" name="Group 53"/>
              <p:cNvGrpSpPr>
                <a:grpSpLocks/>
              </p:cNvGrpSpPr>
              <p:nvPr/>
            </p:nvGrpSpPr>
            <p:grpSpPr bwMode="auto">
              <a:xfrm>
                <a:off x="2245" y="2795"/>
                <a:ext cx="1043" cy="363"/>
                <a:chOff x="2245" y="346"/>
                <a:chExt cx="1542" cy="725"/>
              </a:xfrm>
            </p:grpSpPr>
            <p:sp>
              <p:nvSpPr>
                <p:cNvPr id="55347" name="AutoShape 5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48" name="AutoShape 5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pPr algn="ctr"/>
                  <a:endParaRPr lang="es-ES" sz="1000"/>
                </a:p>
              </p:txBody>
            </p:sp>
          </p:grpSp>
          <p:sp>
            <p:nvSpPr>
              <p:cNvPr id="55346" name="Text Box 56"/>
              <p:cNvSpPr txBox="1">
                <a:spLocks noChangeArrowheads="1"/>
              </p:cNvSpPr>
              <p:nvPr/>
            </p:nvSpPr>
            <p:spPr bwMode="auto">
              <a:xfrm>
                <a:off x="2683" y="2886"/>
                <a:ext cx="205" cy="176"/>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grpSp>
          <p:nvGrpSpPr>
            <p:cNvPr id="55318" name="Group 57"/>
            <p:cNvGrpSpPr>
              <a:grpSpLocks/>
            </p:cNvGrpSpPr>
            <p:nvPr/>
          </p:nvGrpSpPr>
          <p:grpSpPr bwMode="auto">
            <a:xfrm>
              <a:off x="2064" y="3067"/>
              <a:ext cx="817" cy="318"/>
              <a:chOff x="2245" y="2795"/>
              <a:chExt cx="1043" cy="363"/>
            </a:xfrm>
          </p:grpSpPr>
          <p:grpSp>
            <p:nvGrpSpPr>
              <p:cNvPr id="55341" name="Group 58"/>
              <p:cNvGrpSpPr>
                <a:grpSpLocks/>
              </p:cNvGrpSpPr>
              <p:nvPr/>
            </p:nvGrpSpPr>
            <p:grpSpPr bwMode="auto">
              <a:xfrm>
                <a:off x="2245" y="2795"/>
                <a:ext cx="1043" cy="363"/>
                <a:chOff x="2245" y="346"/>
                <a:chExt cx="1542" cy="725"/>
              </a:xfrm>
            </p:grpSpPr>
            <p:sp>
              <p:nvSpPr>
                <p:cNvPr id="55343" name="AutoShape 5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44" name="AutoShape 6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pPr algn="ctr"/>
                  <a:r>
                    <a:rPr lang="es-ES" sz="1000"/>
                    <a:t>LUBRICACION</a:t>
                  </a:r>
                </a:p>
              </p:txBody>
            </p:sp>
          </p:grpSp>
          <p:sp>
            <p:nvSpPr>
              <p:cNvPr id="55342" name="Text Box 61"/>
              <p:cNvSpPr txBox="1">
                <a:spLocks noChangeArrowheads="1"/>
              </p:cNvSpPr>
              <p:nvPr/>
            </p:nvSpPr>
            <p:spPr bwMode="auto">
              <a:xfrm>
                <a:off x="2711" y="2886"/>
                <a:ext cx="148" cy="176"/>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grpSp>
          <p:nvGrpSpPr>
            <p:cNvPr id="55319" name="Group 62"/>
            <p:cNvGrpSpPr>
              <a:grpSpLocks/>
            </p:cNvGrpSpPr>
            <p:nvPr/>
          </p:nvGrpSpPr>
          <p:grpSpPr bwMode="auto">
            <a:xfrm>
              <a:off x="2925" y="3067"/>
              <a:ext cx="817" cy="318"/>
              <a:chOff x="2245" y="2795"/>
              <a:chExt cx="1043" cy="363"/>
            </a:xfrm>
          </p:grpSpPr>
          <p:grpSp>
            <p:nvGrpSpPr>
              <p:cNvPr id="55337" name="Group 63"/>
              <p:cNvGrpSpPr>
                <a:grpSpLocks/>
              </p:cNvGrpSpPr>
              <p:nvPr/>
            </p:nvGrpSpPr>
            <p:grpSpPr bwMode="auto">
              <a:xfrm>
                <a:off x="2245" y="2795"/>
                <a:ext cx="1043" cy="363"/>
                <a:chOff x="2245" y="346"/>
                <a:chExt cx="1542" cy="725"/>
              </a:xfrm>
            </p:grpSpPr>
            <p:sp>
              <p:nvSpPr>
                <p:cNvPr id="55339" name="AutoShape 6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40" name="AutoShape 6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pPr algn="ctr"/>
                  <a:r>
                    <a:rPr lang="es-ES" sz="1000"/>
                    <a:t>CARROCERIAS</a:t>
                  </a:r>
                </a:p>
              </p:txBody>
            </p:sp>
          </p:grpSp>
          <p:sp>
            <p:nvSpPr>
              <p:cNvPr id="55338" name="Text Box 66"/>
              <p:cNvSpPr txBox="1">
                <a:spLocks noChangeArrowheads="1"/>
              </p:cNvSpPr>
              <p:nvPr/>
            </p:nvSpPr>
            <p:spPr bwMode="auto">
              <a:xfrm>
                <a:off x="2711" y="2886"/>
                <a:ext cx="148" cy="176"/>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sp>
          <p:nvSpPr>
            <p:cNvPr id="55320" name="Text Box 67"/>
            <p:cNvSpPr txBox="1">
              <a:spLocks noChangeArrowheads="1"/>
            </p:cNvSpPr>
            <p:nvPr/>
          </p:nvSpPr>
          <p:spPr bwMode="auto">
            <a:xfrm>
              <a:off x="1474" y="3203"/>
              <a:ext cx="458" cy="154"/>
            </a:xfrm>
            <a:prstGeom prst="rect">
              <a:avLst/>
            </a:prstGeom>
            <a:noFill/>
            <a:ln w="9525">
              <a:noFill/>
              <a:miter lim="800000"/>
              <a:headEnd/>
              <a:tailEnd/>
            </a:ln>
          </p:spPr>
          <p:txBody>
            <a:bodyPr>
              <a:spAutoFit/>
            </a:bodyPr>
            <a:lstStyle/>
            <a:p>
              <a:r>
                <a:rPr lang="es-ES" sz="1000" b="1"/>
                <a:t>TORNOS</a:t>
              </a:r>
            </a:p>
          </p:txBody>
        </p:sp>
        <p:grpSp>
          <p:nvGrpSpPr>
            <p:cNvPr id="55321" name="Group 68"/>
            <p:cNvGrpSpPr>
              <a:grpSpLocks/>
            </p:cNvGrpSpPr>
            <p:nvPr/>
          </p:nvGrpSpPr>
          <p:grpSpPr bwMode="auto">
            <a:xfrm>
              <a:off x="3787" y="3067"/>
              <a:ext cx="907" cy="318"/>
              <a:chOff x="2245" y="2795"/>
              <a:chExt cx="1043" cy="363"/>
            </a:xfrm>
          </p:grpSpPr>
          <p:grpSp>
            <p:nvGrpSpPr>
              <p:cNvPr id="55333" name="Group 69"/>
              <p:cNvGrpSpPr>
                <a:grpSpLocks/>
              </p:cNvGrpSpPr>
              <p:nvPr/>
            </p:nvGrpSpPr>
            <p:grpSpPr bwMode="auto">
              <a:xfrm>
                <a:off x="2245" y="2795"/>
                <a:ext cx="1043" cy="363"/>
                <a:chOff x="2245" y="346"/>
                <a:chExt cx="1542" cy="725"/>
              </a:xfrm>
            </p:grpSpPr>
            <p:sp>
              <p:nvSpPr>
                <p:cNvPr id="55335" name="AutoShape 7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36" name="AutoShape 7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pPr algn="ctr"/>
                  <a:r>
                    <a:rPr lang="es-ES" sz="1000"/>
                    <a:t>TRANSMISIONES</a:t>
                  </a:r>
                </a:p>
              </p:txBody>
            </p:sp>
          </p:grpSp>
          <p:sp>
            <p:nvSpPr>
              <p:cNvPr id="55334" name="Text Box 72"/>
              <p:cNvSpPr txBox="1">
                <a:spLocks noChangeArrowheads="1"/>
              </p:cNvSpPr>
              <p:nvPr/>
            </p:nvSpPr>
            <p:spPr bwMode="auto">
              <a:xfrm>
                <a:off x="2725" y="2884"/>
                <a:ext cx="121" cy="176"/>
              </a:xfrm>
              <a:prstGeom prst="rect">
                <a:avLst/>
              </a:prstGeom>
              <a:noFill/>
              <a:ln w="9525">
                <a:noFill/>
                <a:miter lim="800000"/>
                <a:headEnd/>
                <a:tailEnd/>
              </a:ln>
            </p:spPr>
            <p:txBody>
              <a:bodyPr>
                <a:spAutoFit/>
              </a:bodyPr>
              <a:lstStyle/>
              <a:p>
                <a:pPr algn="ctr"/>
                <a:endParaRPr lang="es-ES" sz="1000">
                  <a:latin typeface="Cambria" pitchFamily="18" charset="0"/>
                </a:endParaRPr>
              </a:p>
            </p:txBody>
          </p:sp>
        </p:grpSp>
        <p:grpSp>
          <p:nvGrpSpPr>
            <p:cNvPr id="55322" name="Group 73"/>
            <p:cNvGrpSpPr>
              <a:grpSpLocks/>
            </p:cNvGrpSpPr>
            <p:nvPr/>
          </p:nvGrpSpPr>
          <p:grpSpPr bwMode="auto">
            <a:xfrm>
              <a:off x="4785" y="3067"/>
              <a:ext cx="612" cy="317"/>
              <a:chOff x="2245" y="2795"/>
              <a:chExt cx="1043" cy="363"/>
            </a:xfrm>
          </p:grpSpPr>
          <p:grpSp>
            <p:nvGrpSpPr>
              <p:cNvPr id="55329" name="Group 74"/>
              <p:cNvGrpSpPr>
                <a:grpSpLocks/>
              </p:cNvGrpSpPr>
              <p:nvPr/>
            </p:nvGrpSpPr>
            <p:grpSpPr bwMode="auto">
              <a:xfrm>
                <a:off x="2245" y="2795"/>
                <a:ext cx="1043" cy="363"/>
                <a:chOff x="2245" y="346"/>
                <a:chExt cx="1542" cy="725"/>
              </a:xfrm>
            </p:grpSpPr>
            <p:sp>
              <p:nvSpPr>
                <p:cNvPr id="55331" name="AutoShape 7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55332" name="AutoShape 7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pPr algn="ctr"/>
                  <a:r>
                    <a:rPr lang="es-ES" sz="1000"/>
                    <a:t>LAVADO</a:t>
                  </a:r>
                </a:p>
              </p:txBody>
            </p:sp>
          </p:grpSp>
          <p:sp>
            <p:nvSpPr>
              <p:cNvPr id="55330" name="Text Box 77"/>
              <p:cNvSpPr txBox="1">
                <a:spLocks noChangeArrowheads="1"/>
              </p:cNvSpPr>
              <p:nvPr/>
            </p:nvSpPr>
            <p:spPr bwMode="auto">
              <a:xfrm>
                <a:off x="2700" y="2885"/>
                <a:ext cx="173" cy="177"/>
              </a:xfrm>
              <a:prstGeom prst="rect">
                <a:avLst/>
              </a:prstGeom>
              <a:noFill/>
              <a:ln w="9525">
                <a:noFill/>
                <a:miter lim="800000"/>
                <a:headEnd/>
                <a:tailEnd/>
              </a:ln>
            </p:spPr>
            <p:txBody>
              <a:bodyPr wrap="none">
                <a:spAutoFit/>
              </a:bodyPr>
              <a:lstStyle/>
              <a:p>
                <a:pPr algn="ctr"/>
                <a:endParaRPr lang="es-ES" sz="1000">
                  <a:latin typeface="Cambria" pitchFamily="18" charset="0"/>
                </a:endParaRPr>
              </a:p>
            </p:txBody>
          </p:sp>
        </p:grpSp>
        <p:sp>
          <p:nvSpPr>
            <p:cNvPr id="55323" name="Text Box 78"/>
            <p:cNvSpPr txBox="1">
              <a:spLocks noChangeArrowheads="1"/>
            </p:cNvSpPr>
            <p:nvPr/>
          </p:nvSpPr>
          <p:spPr bwMode="auto">
            <a:xfrm>
              <a:off x="3198" y="2478"/>
              <a:ext cx="753" cy="154"/>
            </a:xfrm>
            <a:prstGeom prst="rect">
              <a:avLst/>
            </a:prstGeom>
            <a:noFill/>
            <a:ln w="9525">
              <a:noFill/>
              <a:miter lim="800000"/>
              <a:headEnd/>
              <a:tailEnd/>
            </a:ln>
          </p:spPr>
          <p:txBody>
            <a:bodyPr>
              <a:spAutoFit/>
            </a:bodyPr>
            <a:lstStyle/>
            <a:p>
              <a:r>
                <a:rPr lang="es-ES" sz="1000" b="1"/>
                <a:t>SERV. EXPRESS</a:t>
              </a:r>
            </a:p>
          </p:txBody>
        </p:sp>
        <p:cxnSp>
          <p:nvCxnSpPr>
            <p:cNvPr id="55324" name="AutoShape 81"/>
            <p:cNvCxnSpPr>
              <a:cxnSpLocks noChangeShapeType="1"/>
              <a:stCxn id="55347" idx="0"/>
            </p:cNvCxnSpPr>
            <p:nvPr/>
          </p:nvCxnSpPr>
          <p:spPr bwMode="auto">
            <a:xfrm rot="-5400000">
              <a:off x="1545" y="1778"/>
              <a:ext cx="1451" cy="1128"/>
            </a:xfrm>
            <a:prstGeom prst="bentConnector3">
              <a:avLst>
                <a:gd name="adj1" fmla="val 13366"/>
              </a:avLst>
            </a:prstGeom>
            <a:noFill/>
            <a:ln w="38100">
              <a:solidFill>
                <a:schemeClr val="tx1"/>
              </a:solidFill>
              <a:miter lim="800000"/>
              <a:headEnd/>
              <a:tailEnd/>
            </a:ln>
          </p:spPr>
        </p:cxnSp>
        <p:cxnSp>
          <p:nvCxnSpPr>
            <p:cNvPr id="55325" name="AutoShape 83"/>
            <p:cNvCxnSpPr>
              <a:cxnSpLocks noChangeShapeType="1"/>
              <a:stCxn id="55351" idx="0"/>
            </p:cNvCxnSpPr>
            <p:nvPr/>
          </p:nvCxnSpPr>
          <p:spPr bwMode="auto">
            <a:xfrm rot="-5400000">
              <a:off x="1272" y="2638"/>
              <a:ext cx="181" cy="677"/>
            </a:xfrm>
            <a:prstGeom prst="bentConnector2">
              <a:avLst/>
            </a:prstGeom>
            <a:noFill/>
            <a:ln w="38100">
              <a:solidFill>
                <a:schemeClr val="tx1"/>
              </a:solidFill>
              <a:miter lim="800000"/>
              <a:headEnd/>
              <a:tailEnd/>
            </a:ln>
          </p:spPr>
        </p:cxnSp>
        <p:cxnSp>
          <p:nvCxnSpPr>
            <p:cNvPr id="55326" name="AutoShape 84"/>
            <p:cNvCxnSpPr>
              <a:cxnSpLocks noChangeShapeType="1"/>
              <a:stCxn id="55339" idx="0"/>
            </p:cNvCxnSpPr>
            <p:nvPr/>
          </p:nvCxnSpPr>
          <p:spPr bwMode="auto">
            <a:xfrm rot="5400000" flipH="1">
              <a:off x="2347" y="2104"/>
              <a:ext cx="1451" cy="475"/>
            </a:xfrm>
            <a:prstGeom prst="bentConnector3">
              <a:avLst>
                <a:gd name="adj1" fmla="val 13505"/>
              </a:avLst>
            </a:prstGeom>
            <a:noFill/>
            <a:ln w="38100">
              <a:solidFill>
                <a:schemeClr val="tx1"/>
              </a:solidFill>
              <a:miter lim="800000"/>
              <a:headEnd/>
              <a:tailEnd/>
            </a:ln>
          </p:spPr>
        </p:cxnSp>
        <p:cxnSp>
          <p:nvCxnSpPr>
            <p:cNvPr id="55327" name="AutoShape 85"/>
            <p:cNvCxnSpPr>
              <a:cxnSpLocks noChangeShapeType="1"/>
              <a:stCxn id="55335" idx="0"/>
            </p:cNvCxnSpPr>
            <p:nvPr/>
          </p:nvCxnSpPr>
          <p:spPr bwMode="auto">
            <a:xfrm rot="5400000" flipH="1">
              <a:off x="3660" y="2514"/>
              <a:ext cx="181" cy="926"/>
            </a:xfrm>
            <a:prstGeom prst="bentConnector2">
              <a:avLst/>
            </a:prstGeom>
            <a:noFill/>
            <a:ln w="38100">
              <a:solidFill>
                <a:schemeClr val="tx1"/>
              </a:solidFill>
              <a:miter lim="800000"/>
              <a:headEnd/>
              <a:tailEnd/>
            </a:ln>
          </p:spPr>
        </p:cxnSp>
        <p:cxnSp>
          <p:nvCxnSpPr>
            <p:cNvPr id="55328" name="AutoShape 86"/>
            <p:cNvCxnSpPr>
              <a:cxnSpLocks noChangeShapeType="1"/>
              <a:stCxn id="55331" idx="0"/>
            </p:cNvCxnSpPr>
            <p:nvPr/>
          </p:nvCxnSpPr>
          <p:spPr bwMode="auto">
            <a:xfrm rot="5400000" flipH="1">
              <a:off x="4543" y="2538"/>
              <a:ext cx="181" cy="878"/>
            </a:xfrm>
            <a:prstGeom prst="bentConnector2">
              <a:avLst/>
            </a:prstGeom>
            <a:noFill/>
            <a:ln w="9525">
              <a:solidFill>
                <a:schemeClr val="tx1"/>
              </a:solidFill>
              <a:miter lim="800000"/>
              <a:headEnd/>
              <a:tailEnd/>
            </a:ln>
          </p:spPr>
        </p:cxnSp>
      </p:gr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37" name="Group 17"/>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Mantenimiento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La Dirección  de Mantenimiento,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La  cual tendrá las responsabilidades generales, mismas que cumplirá a través de las jefaturas , el personal técnico y administrativo que las necesidades del servicio requieran, se aprueben por la  Dirección General y se consignen en la plantilla y en el presupuesto de egresos que autorice el Consejo.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Administrar los sistemas y programas de mantenimiento de equipos fijos e Instalaciones, tendientes a su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conservación y eficaz funcionamiento, para ello se cuenta con un programa de mantenimiento preventivo y en su caso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correctivo.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 Promover, justificar y realizar las adecuaciones, actualizaciones o reemplazos de los equipos fijos obsoletos o poco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funcionales.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6752" name="Group 16"/>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Mantenimiento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Desarrollar y establecer los procedimientos aplicables a los procesos principales  de mantenimiento, preventivo, correctivo y de reparación mecánica, eléctrica  o en general de unidades de transporte público, para aprobación  de la Dirección General, e igualmente vigilar por su cumplimiento.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V.-Administrar de manera eficiente los recursos humanos y materiales asignados a esa unidad orgánica.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VI.-Las demás responsabilidades que se deriven de las leyes, reglamentos, acuerdos y convenios, (o) le sean asignadas o delegadas por el Director General.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Artículo 21  Para efectos del cumplimiento de las funciones encomendadas a esta Dirección de Mantenimiento contara con las siguientes unidades  de taller de servicio, el personal técnico, operativo y administrativo aprobado por la Dirección General y se consigne en la plantilla de personal y el presupuesto de Egresos.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90" name="Group 22"/>
          <p:cNvGraphicFramePr>
            <a:graphicFrameLocks noGrp="1"/>
          </p:cNvGraphicFramePr>
          <p:nvPr>
            <p:ph idx="4294967295"/>
          </p:nvPr>
        </p:nvGraphicFramePr>
        <p:xfrm>
          <a:off x="1214438" y="214313"/>
          <a:ext cx="7643812" cy="6146800"/>
        </p:xfrm>
        <a:graphic>
          <a:graphicData uri="http://schemas.openxmlformats.org/drawingml/2006/table">
            <a:tbl>
              <a:tblPr/>
              <a:tblGrid>
                <a:gridCol w="2571750"/>
                <a:gridCol w="5072062"/>
              </a:tblGrid>
              <a:tr h="20002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239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2346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Mantenimiento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Taller General Tesistán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II.-Taller Terminal 373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a)   Servicio de Carrocerías.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b)   Servicio de Llantas.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c)   Servicio de Muelles.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d)   Servicio de Torno y Soldadura.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e)   Servicio de Lubricación y Transmisiones.</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f)     Servicio de Auxilio Vial y Grúa.</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g)    Servicio Express.</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h)    Servicio de Frenos.</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Servicio  Mecánico.</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j)     Servicio  Eléctrico.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r h="184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smtClean="0">
                        <a:ln>
                          <a:noFill/>
                        </a:ln>
                        <a:solidFill>
                          <a:srgbClr val="000000"/>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endParaRPr kumimoji="0" lang="es-ES" sz="1400" b="0" i="0" u="none" strike="noStrike" cap="none" normalizeH="0" baseline="0" smtClean="0">
                        <a:ln>
                          <a:noFill/>
                        </a:ln>
                        <a:solidFill>
                          <a:schemeClr val="tx1"/>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5939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SEXTO</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I</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 LA DIRECCION JURIDICA</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DE LA DIRECCION JURÍDICA</a:t>
            </a:r>
          </a:p>
        </p:txBody>
      </p:sp>
      <p:grpSp>
        <p:nvGrpSpPr>
          <p:cNvPr id="60419" name="Group 43"/>
          <p:cNvGrpSpPr>
            <a:grpSpLocks/>
          </p:cNvGrpSpPr>
          <p:nvPr/>
        </p:nvGrpSpPr>
        <p:grpSpPr bwMode="auto">
          <a:xfrm>
            <a:off x="2268538" y="1196975"/>
            <a:ext cx="4895850" cy="4392613"/>
            <a:chOff x="1429" y="754"/>
            <a:chExt cx="3084" cy="2767"/>
          </a:xfrm>
        </p:grpSpPr>
        <p:grpSp>
          <p:nvGrpSpPr>
            <p:cNvPr id="60420" name="Group 3"/>
            <p:cNvGrpSpPr>
              <a:grpSpLocks/>
            </p:cNvGrpSpPr>
            <p:nvPr/>
          </p:nvGrpSpPr>
          <p:grpSpPr bwMode="auto">
            <a:xfrm>
              <a:off x="2653" y="754"/>
              <a:ext cx="1043" cy="363"/>
              <a:chOff x="2245" y="346"/>
              <a:chExt cx="1542" cy="725"/>
            </a:xfrm>
          </p:grpSpPr>
          <p:sp>
            <p:nvSpPr>
              <p:cNvPr id="60446"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60447"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60421" name="Text Box 6"/>
            <p:cNvSpPr txBox="1">
              <a:spLocks noChangeArrowheads="1"/>
            </p:cNvSpPr>
            <p:nvPr/>
          </p:nvSpPr>
          <p:spPr bwMode="auto">
            <a:xfrm>
              <a:off x="2744" y="890"/>
              <a:ext cx="832" cy="154"/>
            </a:xfrm>
            <a:prstGeom prst="rect">
              <a:avLst/>
            </a:prstGeom>
            <a:noFill/>
            <a:ln w="9525">
              <a:noFill/>
              <a:miter lim="800000"/>
              <a:headEnd/>
              <a:tailEnd/>
            </a:ln>
          </p:spPr>
          <p:txBody>
            <a:bodyPr wrap="none">
              <a:spAutoFit/>
            </a:bodyPr>
            <a:lstStyle/>
            <a:p>
              <a:r>
                <a:rPr lang="es-ES" sz="1000">
                  <a:latin typeface="Cambria" pitchFamily="18" charset="0"/>
                </a:rPr>
                <a:t>DIRECTOR JURIDICO</a:t>
              </a:r>
            </a:p>
          </p:txBody>
        </p:sp>
        <p:grpSp>
          <p:nvGrpSpPr>
            <p:cNvPr id="60422" name="Group 7"/>
            <p:cNvGrpSpPr>
              <a:grpSpLocks/>
            </p:cNvGrpSpPr>
            <p:nvPr/>
          </p:nvGrpSpPr>
          <p:grpSpPr bwMode="auto">
            <a:xfrm>
              <a:off x="3424" y="1298"/>
              <a:ext cx="1043" cy="363"/>
              <a:chOff x="3560" y="799"/>
              <a:chExt cx="1043" cy="363"/>
            </a:xfrm>
          </p:grpSpPr>
          <p:grpSp>
            <p:nvGrpSpPr>
              <p:cNvPr id="60442" name="Group 8"/>
              <p:cNvGrpSpPr>
                <a:grpSpLocks/>
              </p:cNvGrpSpPr>
              <p:nvPr/>
            </p:nvGrpSpPr>
            <p:grpSpPr bwMode="auto">
              <a:xfrm>
                <a:off x="3560" y="799"/>
                <a:ext cx="1043" cy="363"/>
                <a:chOff x="2245" y="346"/>
                <a:chExt cx="1542" cy="725"/>
              </a:xfrm>
            </p:grpSpPr>
            <p:sp>
              <p:nvSpPr>
                <p:cNvPr id="60444"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60445"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60443" name="Text Box 11"/>
              <p:cNvSpPr txBox="1">
                <a:spLocks noChangeArrowheads="1"/>
              </p:cNvSpPr>
              <p:nvPr/>
            </p:nvSpPr>
            <p:spPr bwMode="auto">
              <a:xfrm>
                <a:off x="3776" y="890"/>
                <a:ext cx="730" cy="154"/>
              </a:xfrm>
              <a:prstGeom prst="rect">
                <a:avLst/>
              </a:prstGeom>
              <a:noFill/>
              <a:ln w="9525">
                <a:noFill/>
                <a:miter lim="800000"/>
                <a:headEnd/>
                <a:tailEnd/>
              </a:ln>
            </p:spPr>
            <p:txBody>
              <a:bodyPr wrap="none">
                <a:spAutoFit/>
              </a:bodyPr>
              <a:lstStyle/>
              <a:p>
                <a:pPr algn="ctr"/>
                <a:r>
                  <a:rPr lang="es-ES" sz="1000">
                    <a:latin typeface="Cambria" pitchFamily="18" charset="0"/>
                  </a:rPr>
                  <a:t>02 SECRETARIAS </a:t>
                </a:r>
              </a:p>
            </p:txBody>
          </p:sp>
        </p:grpSp>
        <p:cxnSp>
          <p:nvCxnSpPr>
            <p:cNvPr id="60423" name="AutoShape 12"/>
            <p:cNvCxnSpPr>
              <a:cxnSpLocks noChangeShapeType="1"/>
              <a:stCxn id="60447" idx="2"/>
              <a:endCxn id="60444" idx="1"/>
            </p:cNvCxnSpPr>
            <p:nvPr/>
          </p:nvCxnSpPr>
          <p:spPr bwMode="auto">
            <a:xfrm rot="16200000" flipH="1">
              <a:off x="3151" y="1184"/>
              <a:ext cx="328" cy="218"/>
            </a:xfrm>
            <a:prstGeom prst="bentConnector2">
              <a:avLst/>
            </a:prstGeom>
            <a:noFill/>
            <a:ln w="38100">
              <a:solidFill>
                <a:schemeClr val="tx1"/>
              </a:solidFill>
              <a:miter lim="800000"/>
              <a:headEnd/>
              <a:tailEnd/>
            </a:ln>
          </p:spPr>
        </p:cxnSp>
        <p:grpSp>
          <p:nvGrpSpPr>
            <p:cNvPr id="60424" name="Group 24"/>
            <p:cNvGrpSpPr>
              <a:grpSpLocks/>
            </p:cNvGrpSpPr>
            <p:nvPr/>
          </p:nvGrpSpPr>
          <p:grpSpPr bwMode="auto">
            <a:xfrm>
              <a:off x="1429" y="3158"/>
              <a:ext cx="1043" cy="363"/>
              <a:chOff x="3560" y="799"/>
              <a:chExt cx="1043" cy="363"/>
            </a:xfrm>
          </p:grpSpPr>
          <p:grpSp>
            <p:nvGrpSpPr>
              <p:cNvPr id="60438" name="Group 25"/>
              <p:cNvGrpSpPr>
                <a:grpSpLocks/>
              </p:cNvGrpSpPr>
              <p:nvPr/>
            </p:nvGrpSpPr>
            <p:grpSpPr bwMode="auto">
              <a:xfrm>
                <a:off x="3560" y="799"/>
                <a:ext cx="1043" cy="363"/>
                <a:chOff x="2245" y="346"/>
                <a:chExt cx="1542" cy="725"/>
              </a:xfrm>
            </p:grpSpPr>
            <p:sp>
              <p:nvSpPr>
                <p:cNvPr id="60440" name="AutoShape 2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60441" name="AutoShape 2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60439" name="Text Box 28"/>
              <p:cNvSpPr txBox="1">
                <a:spLocks noChangeArrowheads="1"/>
              </p:cNvSpPr>
              <p:nvPr/>
            </p:nvSpPr>
            <p:spPr bwMode="auto">
              <a:xfrm>
                <a:off x="3775" y="890"/>
                <a:ext cx="739" cy="250"/>
              </a:xfrm>
              <a:prstGeom prst="rect">
                <a:avLst/>
              </a:prstGeom>
              <a:noFill/>
              <a:ln w="9525">
                <a:noFill/>
                <a:miter lim="800000"/>
                <a:headEnd/>
                <a:tailEnd/>
              </a:ln>
            </p:spPr>
            <p:txBody>
              <a:bodyPr wrap="none">
                <a:spAutoFit/>
              </a:bodyPr>
              <a:lstStyle/>
              <a:p>
                <a:pPr algn="ctr"/>
                <a:r>
                  <a:rPr lang="es-ES" sz="1000">
                    <a:latin typeface="Cambria" pitchFamily="18" charset="0"/>
                  </a:rPr>
                  <a:t>DEPARTAMENTO </a:t>
                </a:r>
              </a:p>
              <a:p>
                <a:pPr algn="ctr"/>
                <a:r>
                  <a:rPr lang="es-ES" sz="1000">
                    <a:latin typeface="Cambria" pitchFamily="18" charset="0"/>
                  </a:rPr>
                  <a:t>DE  ACCIDENTES</a:t>
                </a:r>
              </a:p>
            </p:txBody>
          </p:sp>
        </p:grpSp>
        <p:cxnSp>
          <p:nvCxnSpPr>
            <p:cNvPr id="60425" name="AutoShape 30"/>
            <p:cNvCxnSpPr>
              <a:cxnSpLocks noChangeShapeType="1"/>
              <a:stCxn id="60440" idx="0"/>
              <a:endCxn id="60447" idx="2"/>
            </p:cNvCxnSpPr>
            <p:nvPr/>
          </p:nvCxnSpPr>
          <p:spPr bwMode="auto">
            <a:xfrm rot="-5400000">
              <a:off x="1548" y="1501"/>
              <a:ext cx="2029" cy="1286"/>
            </a:xfrm>
            <a:prstGeom prst="bentConnector3">
              <a:avLst>
                <a:gd name="adj1" fmla="val 50319"/>
              </a:avLst>
            </a:prstGeom>
            <a:noFill/>
            <a:ln w="38100">
              <a:solidFill>
                <a:schemeClr val="tx1"/>
              </a:solidFill>
              <a:miter lim="800000"/>
              <a:headEnd/>
              <a:tailEnd/>
            </a:ln>
          </p:spPr>
        </p:cxnSp>
        <p:grpSp>
          <p:nvGrpSpPr>
            <p:cNvPr id="60426" name="Group 31"/>
            <p:cNvGrpSpPr>
              <a:grpSpLocks/>
            </p:cNvGrpSpPr>
            <p:nvPr/>
          </p:nvGrpSpPr>
          <p:grpSpPr bwMode="auto">
            <a:xfrm>
              <a:off x="3470" y="1797"/>
              <a:ext cx="1043" cy="363"/>
              <a:chOff x="3560" y="799"/>
              <a:chExt cx="1043" cy="363"/>
            </a:xfrm>
          </p:grpSpPr>
          <p:grpSp>
            <p:nvGrpSpPr>
              <p:cNvPr id="60434" name="Group 32"/>
              <p:cNvGrpSpPr>
                <a:grpSpLocks/>
              </p:cNvGrpSpPr>
              <p:nvPr/>
            </p:nvGrpSpPr>
            <p:grpSpPr bwMode="auto">
              <a:xfrm>
                <a:off x="3560" y="799"/>
                <a:ext cx="1043" cy="363"/>
                <a:chOff x="2245" y="346"/>
                <a:chExt cx="1542" cy="725"/>
              </a:xfrm>
            </p:grpSpPr>
            <p:sp>
              <p:nvSpPr>
                <p:cNvPr id="60436" name="AutoShape 33"/>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60437" name="AutoShape 34"/>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60435" name="Text Box 35"/>
              <p:cNvSpPr txBox="1">
                <a:spLocks noChangeArrowheads="1"/>
              </p:cNvSpPr>
              <p:nvPr/>
            </p:nvSpPr>
            <p:spPr bwMode="auto">
              <a:xfrm>
                <a:off x="3824" y="890"/>
                <a:ext cx="635" cy="154"/>
              </a:xfrm>
              <a:prstGeom prst="rect">
                <a:avLst/>
              </a:prstGeom>
              <a:noFill/>
              <a:ln w="9525">
                <a:noFill/>
                <a:miter lim="800000"/>
                <a:headEnd/>
                <a:tailEnd/>
              </a:ln>
            </p:spPr>
            <p:txBody>
              <a:bodyPr wrap="none">
                <a:spAutoFit/>
              </a:bodyPr>
              <a:lstStyle/>
              <a:p>
                <a:pPr algn="ctr"/>
                <a:r>
                  <a:rPr lang="es-ES" sz="1000">
                    <a:latin typeface="Cambria" pitchFamily="18" charset="0"/>
                  </a:rPr>
                  <a:t>02 ABOGADOS </a:t>
                </a:r>
              </a:p>
            </p:txBody>
          </p:sp>
        </p:grpSp>
        <p:sp>
          <p:nvSpPr>
            <p:cNvPr id="60427" name="Line 36"/>
            <p:cNvSpPr>
              <a:spLocks noChangeShapeType="1"/>
            </p:cNvSpPr>
            <p:nvPr/>
          </p:nvSpPr>
          <p:spPr bwMode="auto">
            <a:xfrm>
              <a:off x="3198" y="1979"/>
              <a:ext cx="272" cy="0"/>
            </a:xfrm>
            <a:prstGeom prst="line">
              <a:avLst/>
            </a:prstGeom>
            <a:noFill/>
            <a:ln w="38100">
              <a:solidFill>
                <a:schemeClr val="tx1"/>
              </a:solidFill>
              <a:round/>
              <a:headEnd/>
              <a:tailEnd/>
            </a:ln>
          </p:spPr>
          <p:txBody>
            <a:bodyPr/>
            <a:lstStyle/>
            <a:p>
              <a:endParaRPr lang="en-US"/>
            </a:p>
          </p:txBody>
        </p:sp>
        <p:grpSp>
          <p:nvGrpSpPr>
            <p:cNvPr id="60428" name="Group 37"/>
            <p:cNvGrpSpPr>
              <a:grpSpLocks/>
            </p:cNvGrpSpPr>
            <p:nvPr/>
          </p:nvGrpSpPr>
          <p:grpSpPr bwMode="auto">
            <a:xfrm>
              <a:off x="2608" y="3158"/>
              <a:ext cx="1043" cy="363"/>
              <a:chOff x="3560" y="799"/>
              <a:chExt cx="1043" cy="363"/>
            </a:xfrm>
          </p:grpSpPr>
          <p:grpSp>
            <p:nvGrpSpPr>
              <p:cNvPr id="60430" name="Group 38"/>
              <p:cNvGrpSpPr>
                <a:grpSpLocks/>
              </p:cNvGrpSpPr>
              <p:nvPr/>
            </p:nvGrpSpPr>
            <p:grpSpPr bwMode="auto">
              <a:xfrm>
                <a:off x="3560" y="799"/>
                <a:ext cx="1043" cy="363"/>
                <a:chOff x="2245" y="346"/>
                <a:chExt cx="1542" cy="725"/>
              </a:xfrm>
            </p:grpSpPr>
            <p:sp>
              <p:nvSpPr>
                <p:cNvPr id="60432" name="AutoShape 3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60433" name="AutoShape 4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60431" name="Text Box 41"/>
              <p:cNvSpPr txBox="1">
                <a:spLocks noChangeArrowheads="1"/>
              </p:cNvSpPr>
              <p:nvPr/>
            </p:nvSpPr>
            <p:spPr bwMode="auto">
              <a:xfrm>
                <a:off x="3782" y="890"/>
                <a:ext cx="728" cy="154"/>
              </a:xfrm>
              <a:prstGeom prst="rect">
                <a:avLst/>
              </a:prstGeom>
              <a:noFill/>
              <a:ln w="9525">
                <a:noFill/>
                <a:miter lim="800000"/>
                <a:headEnd/>
                <a:tailEnd/>
              </a:ln>
            </p:spPr>
            <p:txBody>
              <a:bodyPr wrap="none">
                <a:spAutoFit/>
              </a:bodyPr>
              <a:lstStyle/>
              <a:p>
                <a:pPr algn="ctr"/>
                <a:r>
                  <a:rPr lang="es-ES" sz="1000">
                    <a:latin typeface="Cambria" pitchFamily="18" charset="0"/>
                  </a:rPr>
                  <a:t>COMISIÓN MIXTA</a:t>
                </a:r>
              </a:p>
            </p:txBody>
          </p:sp>
        </p:grpSp>
        <p:sp>
          <p:nvSpPr>
            <p:cNvPr id="60429" name="Line 42"/>
            <p:cNvSpPr>
              <a:spLocks noChangeShapeType="1"/>
            </p:cNvSpPr>
            <p:nvPr/>
          </p:nvSpPr>
          <p:spPr bwMode="auto">
            <a:xfrm>
              <a:off x="3107" y="2115"/>
              <a:ext cx="0" cy="1043"/>
            </a:xfrm>
            <a:prstGeom prst="line">
              <a:avLst/>
            </a:prstGeom>
            <a:noFill/>
            <a:ln w="38100">
              <a:solidFill>
                <a:schemeClr val="tx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0847" name="Group 15"/>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Jurídica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La Dirección Jurídica,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Planear, organizar, coordinar, controlar y evaluar las actividades necesarias para el desarrollo y ejecución de los programas relativos a los estudios y proyectos jurídicos, la atención, manejo y conclusión de los procesos y la cobranza judicial y extrajudicial.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Elaborar los anteproyectos de reglamentos, decretos y acuerdos, relativos a los asuntos de la competencia del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 Compilar, estudiar y difundir entre las unidades Orgánicas involucradas, las leyes, reglamentos, decretos, acuerdos, circulares, normas oficiales mexicanas, las reformas a tales ordenamientos y demás disposiciones jurídicas que afecten al Organismo; así como la normatividad jurídica interna del Organismo, cuando así se determine por el Consejo de Administración del Organismo o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1872" name="Group 16"/>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Jurídica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IV.- Establecer, sistematizar y difundir entre las unidades orgánicas, los criterios  de interpretación y aplicación jurídica en el ámbito de competencia del Organismo e igualmente fungir como órgano de consulta y asesoría jurídica para los asuntos que deban someterse a la consideración del Consejo de Administración del Organismo y los que tengan relación con la aplicación de las leyes y reglamentos en las unidades orgánicas.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V.- Representar y asesorar al Director General del Organismo, en todo conflicto o litigio por actos derivados del ejercicio de sus atribuciones.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VI.- Representar y asesorar a los funcionarios y al personal del Organismo cuando sean parte en juicio y en todo procedimiento judicial por actos derivados del servicio.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VII.- Formular los proyectos e interponer los recursos, demandas y promociones necesarias en los procesos judiciales, administrativos, laborales y los que se lleven ante las Comisiones de Derechos Humanos.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VIII.- Formular los proyectos, presentar y dar seguimiento a las denuncias de hechos, querellas y desistimientos que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procedan.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898" name="Group 18"/>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Jurídica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IX.- Coadyuvar con las Procuradurías General de la República y la del Estado en la integración de las averiguaciones previas y en el trámite de los procesos que afecten al Organismo o en los que éste manifieste interés jurídico.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X.- Elaborar los informes previo y justificado en los juicios de Amparo en que el Organismo o su personal que, con motivo del desempeño de sus funciones, hayan sido señalados como autoridades responsables.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XI.- Conocer de las acciones y recursos que se interpongan en contra de actos y resoluciones administrativas que emita el Organismo, dando seguimiento por todas las etapas procésales.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XII.- Conducir con apoyo de la Dirección de Administración y Finanzas y/o Técnica Operativa  las actuaciones dentro de los procedimientos administrativos instrumentados con motivo del incumplimiento de los trabajadores del Organismo a sus obligaciones laborales y preparar los dictámenes y acuerdos derivados de las actas correspondientes para su firma por la Dirección General; asimismo dar vista a la Contraloría Interna de los actos o hechos que se desprendan del contenido de dichas actas y que pudieran ser constitutivos de responsabilidad administrativa.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919" name="Group 15"/>
          <p:cNvGraphicFramePr>
            <a:graphicFrameLocks noGrp="1"/>
          </p:cNvGraphicFramePr>
          <p:nvPr>
            <p:ph idx="4294967295"/>
          </p:nvPr>
        </p:nvGraphicFramePr>
        <p:xfrm>
          <a:off x="1214438" y="214313"/>
          <a:ext cx="7643812" cy="6310312"/>
        </p:xfrm>
        <a:graphic>
          <a:graphicData uri="http://schemas.openxmlformats.org/drawingml/2006/table">
            <a:tbl>
              <a:tblPr/>
              <a:tblGrid>
                <a:gridCol w="2571750"/>
                <a:gridCol w="5072062"/>
              </a:tblGrid>
              <a:tr h="43656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857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287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Jurídica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XIII.- Coadyuvar en la formulación o revisión de contratos y convenios que requiera celebrar la Dirección General y, en su caso, los titulares de las unidades orgánicas de SyT. manteniendo un registro actualizado de los mismos.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XIV.- En coordinación con las unidades orgánicas involucradas, realizar y controlar las acciones de cobranza jurídica extrajudicial celebrando, en su caso, los convenios procedentes; así como promover y conducir las acciones y procesos de cobranza judicial a través de las demandas procedentes.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XV.- Las demás responsabilidades que se deriven de las leyes, reglamentos, acuerdos y convenios, o le sean asignadas o delegadas por el Director General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Artículo 23.- La Dirección Jurídica para el ejercicio de sus funciones contará con  el personal técnico y administrativo que las necesidades del servicio requieran y se consigne en la plantilla y en el presupuesto de egresos autorizados por el Consejo, para lo cual contará con el apoyo de los siguientes departamentos.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Comisión Mixta.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Departamento  de Accidentes.</a:t>
                      </a:r>
                      <a:r>
                        <a:rPr kumimoji="0" lang="es-ES" sz="2800" b="0" i="0" u="none" strike="noStrike" cap="none" normalizeH="0" baseline="0" smtClean="0">
                          <a:ln>
                            <a:noFill/>
                          </a:ln>
                          <a:solidFill>
                            <a:schemeClr val="tx1"/>
                          </a:solidFill>
                          <a:effectLst/>
                          <a:latin typeface="Gill Sans MT" pitchFamily="34" charset="0"/>
                          <a:cs typeface="Arial" charset="0"/>
                        </a:rPr>
                        <a:t>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Subtítulo"/>
          <p:cNvSpPr>
            <a:spLocks/>
          </p:cNvSpPr>
          <p:nvPr/>
        </p:nvSpPr>
        <p:spPr bwMode="auto">
          <a:xfrm>
            <a:off x="2916238" y="260350"/>
            <a:ext cx="5976937" cy="5689600"/>
          </a:xfrm>
          <a:prstGeom prst="rect">
            <a:avLst/>
          </a:prstGeom>
          <a:noFill/>
          <a:ln w="9525">
            <a:noFill/>
            <a:miter lim="800000"/>
            <a:headEnd/>
            <a:tailEnd/>
          </a:ln>
        </p:spPr>
        <p:txBody>
          <a:bodyPr tIns="0"/>
          <a:lstStyle/>
          <a:p>
            <a:pPr marL="26988" eaLnBrk="0" hangingPunct="0">
              <a:lnSpc>
                <a:spcPct val="80000"/>
              </a:lnSpc>
              <a:spcBef>
                <a:spcPts val="600"/>
              </a:spcBef>
              <a:buClr>
                <a:schemeClr val="accent1"/>
              </a:buClr>
              <a:buSzPct val="80000"/>
              <a:buFont typeface="Wingdings 2" pitchFamily="18" charset="2"/>
              <a:buNone/>
            </a:pPr>
            <a:endParaRPr lang="es-ES" sz="1000">
              <a:latin typeface="Gill Sans MT" pitchFamily="34" charset="0"/>
            </a:endParaRPr>
          </a:p>
          <a:p>
            <a:pPr marL="26988" eaLnBrk="0" hangingPunct="0">
              <a:spcBef>
                <a:spcPts val="600"/>
              </a:spcBef>
              <a:buClr>
                <a:schemeClr val="accent1"/>
              </a:buClr>
              <a:buSzPct val="80000"/>
              <a:buFont typeface="Wingdings 2" pitchFamily="18" charset="2"/>
              <a:buNone/>
            </a:pPr>
            <a:r>
              <a:rPr lang="es-ES" sz="1400">
                <a:latin typeface="Gill Sans MT" pitchFamily="34" charset="0"/>
              </a:rPr>
              <a:t>XI.- Designar y remover a propuesta del Presidente al Secretario del Consejo de Administración y; </a:t>
            </a:r>
          </a:p>
          <a:p>
            <a:pPr marL="26988" eaLnBrk="0" hangingPunct="0">
              <a:spcBef>
                <a:spcPts val="600"/>
              </a:spcBef>
              <a:buClr>
                <a:schemeClr val="accent1"/>
              </a:buClr>
              <a:buSzPct val="80000"/>
              <a:buFont typeface="Wingdings 2" pitchFamily="18" charset="2"/>
              <a:buNone/>
            </a:pPr>
            <a:r>
              <a:rPr lang="es-ES" sz="1400">
                <a:latin typeface="Gill Sans MT" pitchFamily="34" charset="0"/>
              </a:rPr>
              <a:t>XII.- En general, ejecutar todos aquellos actos necesarios para el mejor cumplimiento de sus objetivos y funciones, </a:t>
            </a:r>
            <a:br>
              <a:rPr lang="es-ES" sz="1400">
                <a:latin typeface="Gill Sans MT" pitchFamily="34" charset="0"/>
              </a:rPr>
            </a:br>
            <a:r>
              <a:rPr lang="es-ES" sz="1400">
                <a:latin typeface="Gill Sans MT" pitchFamily="34" charset="0"/>
              </a:rPr>
              <a:t>respetando en todo caso, las atribuciones de las autoridades competentes de los niveles Federal, Estatal y Municipal.</a:t>
            </a:r>
            <a:r>
              <a:rPr lang="es-ES" sz="3200">
                <a:latin typeface="Gill Sans MT" pitchFamily="34" charset="0"/>
              </a:rPr>
              <a:t> </a:t>
            </a:r>
            <a:endParaRPr lang="es-MX" sz="3200">
              <a:latin typeface="Gill Sans MT" pitchFamily="34" charset="0"/>
            </a:endParaRPr>
          </a:p>
        </p:txBody>
      </p:sp>
      <p:pic>
        <p:nvPicPr>
          <p:cNvPr id="1433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6553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SEXTO</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II</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 LA COMISION MIXTA</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46"/>
          <p:cNvGrpSpPr>
            <a:grpSpLocks/>
          </p:cNvGrpSpPr>
          <p:nvPr/>
        </p:nvGrpSpPr>
        <p:grpSpPr bwMode="auto">
          <a:xfrm>
            <a:off x="2700338" y="1412875"/>
            <a:ext cx="4464050" cy="3529013"/>
            <a:chOff x="1701" y="890"/>
            <a:chExt cx="2812" cy="2223"/>
          </a:xfrm>
        </p:grpSpPr>
        <p:grpSp>
          <p:nvGrpSpPr>
            <p:cNvPr id="66564" name="Group 2"/>
            <p:cNvGrpSpPr>
              <a:grpSpLocks/>
            </p:cNvGrpSpPr>
            <p:nvPr/>
          </p:nvGrpSpPr>
          <p:grpSpPr bwMode="auto">
            <a:xfrm>
              <a:off x="2517" y="890"/>
              <a:ext cx="1043" cy="363"/>
              <a:chOff x="3560" y="799"/>
              <a:chExt cx="1043" cy="363"/>
            </a:xfrm>
          </p:grpSpPr>
          <p:grpSp>
            <p:nvGrpSpPr>
              <p:cNvPr id="66577" name="Group 3"/>
              <p:cNvGrpSpPr>
                <a:grpSpLocks/>
              </p:cNvGrpSpPr>
              <p:nvPr/>
            </p:nvGrpSpPr>
            <p:grpSpPr bwMode="auto">
              <a:xfrm>
                <a:off x="3560" y="799"/>
                <a:ext cx="1043" cy="363"/>
                <a:chOff x="2245" y="346"/>
                <a:chExt cx="1542" cy="725"/>
              </a:xfrm>
            </p:grpSpPr>
            <p:sp>
              <p:nvSpPr>
                <p:cNvPr id="66579"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66580"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66578" name="Text Box 6"/>
              <p:cNvSpPr txBox="1">
                <a:spLocks noChangeArrowheads="1"/>
              </p:cNvSpPr>
              <p:nvPr/>
            </p:nvSpPr>
            <p:spPr bwMode="auto">
              <a:xfrm>
                <a:off x="3778" y="890"/>
                <a:ext cx="728" cy="250"/>
              </a:xfrm>
              <a:prstGeom prst="rect">
                <a:avLst/>
              </a:prstGeom>
              <a:noFill/>
              <a:ln w="9525">
                <a:noFill/>
                <a:miter lim="800000"/>
                <a:headEnd/>
                <a:tailEnd/>
              </a:ln>
            </p:spPr>
            <p:txBody>
              <a:bodyPr wrap="none">
                <a:spAutoFit/>
              </a:bodyPr>
              <a:lstStyle/>
              <a:p>
                <a:pPr algn="ctr"/>
                <a:r>
                  <a:rPr lang="es-ES" sz="1000">
                    <a:latin typeface="Cambria" pitchFamily="18" charset="0"/>
                  </a:rPr>
                  <a:t>JEFE DE LA</a:t>
                </a:r>
              </a:p>
              <a:p>
                <a:pPr algn="ctr"/>
                <a:r>
                  <a:rPr lang="es-ES" sz="1000">
                    <a:latin typeface="Cambria" pitchFamily="18" charset="0"/>
                  </a:rPr>
                  <a:t>COMISION MIXTA</a:t>
                </a:r>
              </a:p>
            </p:txBody>
          </p:sp>
        </p:grpSp>
        <p:grpSp>
          <p:nvGrpSpPr>
            <p:cNvPr id="66565" name="Group 32"/>
            <p:cNvGrpSpPr>
              <a:grpSpLocks/>
            </p:cNvGrpSpPr>
            <p:nvPr/>
          </p:nvGrpSpPr>
          <p:grpSpPr bwMode="auto">
            <a:xfrm>
              <a:off x="3470" y="2750"/>
              <a:ext cx="1043" cy="363"/>
              <a:chOff x="3560" y="799"/>
              <a:chExt cx="1043" cy="363"/>
            </a:xfrm>
          </p:grpSpPr>
          <p:grpSp>
            <p:nvGrpSpPr>
              <p:cNvPr id="66573" name="Group 33"/>
              <p:cNvGrpSpPr>
                <a:grpSpLocks/>
              </p:cNvGrpSpPr>
              <p:nvPr/>
            </p:nvGrpSpPr>
            <p:grpSpPr bwMode="auto">
              <a:xfrm>
                <a:off x="3560" y="799"/>
                <a:ext cx="1043" cy="363"/>
                <a:chOff x="2245" y="346"/>
                <a:chExt cx="1542" cy="725"/>
              </a:xfrm>
            </p:grpSpPr>
            <p:sp>
              <p:nvSpPr>
                <p:cNvPr id="66575" name="AutoShape 3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66576" name="AutoShape 3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66574" name="Text Box 36"/>
              <p:cNvSpPr txBox="1">
                <a:spLocks noChangeArrowheads="1"/>
              </p:cNvSpPr>
              <p:nvPr/>
            </p:nvSpPr>
            <p:spPr bwMode="auto">
              <a:xfrm>
                <a:off x="3860" y="890"/>
                <a:ext cx="566" cy="154"/>
              </a:xfrm>
              <a:prstGeom prst="rect">
                <a:avLst/>
              </a:prstGeom>
              <a:noFill/>
              <a:ln w="9525">
                <a:noFill/>
                <a:miter lim="800000"/>
                <a:headEnd/>
                <a:tailEnd/>
              </a:ln>
            </p:spPr>
            <p:txBody>
              <a:bodyPr wrap="none">
                <a:spAutoFit/>
              </a:bodyPr>
              <a:lstStyle/>
              <a:p>
                <a:pPr algn="ctr"/>
                <a:r>
                  <a:rPr lang="es-ES" sz="1000">
                    <a:latin typeface="Cambria" pitchFamily="18" charset="0"/>
                  </a:rPr>
                  <a:t>SECRETARIA</a:t>
                </a:r>
              </a:p>
            </p:txBody>
          </p:sp>
        </p:grpSp>
        <p:grpSp>
          <p:nvGrpSpPr>
            <p:cNvPr id="66566" name="Group 37"/>
            <p:cNvGrpSpPr>
              <a:grpSpLocks/>
            </p:cNvGrpSpPr>
            <p:nvPr/>
          </p:nvGrpSpPr>
          <p:grpSpPr bwMode="auto">
            <a:xfrm>
              <a:off x="1701" y="1480"/>
              <a:ext cx="1043" cy="363"/>
              <a:chOff x="3560" y="799"/>
              <a:chExt cx="1043" cy="363"/>
            </a:xfrm>
          </p:grpSpPr>
          <p:grpSp>
            <p:nvGrpSpPr>
              <p:cNvPr id="66569" name="Group 38"/>
              <p:cNvGrpSpPr>
                <a:grpSpLocks/>
              </p:cNvGrpSpPr>
              <p:nvPr/>
            </p:nvGrpSpPr>
            <p:grpSpPr bwMode="auto">
              <a:xfrm>
                <a:off x="3560" y="799"/>
                <a:ext cx="1043" cy="363"/>
                <a:chOff x="2245" y="346"/>
                <a:chExt cx="1542" cy="725"/>
              </a:xfrm>
            </p:grpSpPr>
            <p:sp>
              <p:nvSpPr>
                <p:cNvPr id="66571" name="AutoShape 3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66572" name="AutoShape 4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66570" name="Text Box 41"/>
              <p:cNvSpPr txBox="1">
                <a:spLocks noChangeArrowheads="1"/>
              </p:cNvSpPr>
              <p:nvPr/>
            </p:nvSpPr>
            <p:spPr bwMode="auto">
              <a:xfrm>
                <a:off x="3738" y="890"/>
                <a:ext cx="811" cy="250"/>
              </a:xfrm>
              <a:prstGeom prst="rect">
                <a:avLst/>
              </a:prstGeom>
              <a:noFill/>
              <a:ln w="9525">
                <a:noFill/>
                <a:miter lim="800000"/>
                <a:headEnd/>
                <a:tailEnd/>
              </a:ln>
            </p:spPr>
            <p:txBody>
              <a:bodyPr wrap="none">
                <a:spAutoFit/>
              </a:bodyPr>
              <a:lstStyle/>
              <a:p>
                <a:pPr algn="ctr"/>
                <a:r>
                  <a:rPr lang="es-ES" sz="1000">
                    <a:latin typeface="Cambria" pitchFamily="18" charset="0"/>
                  </a:rPr>
                  <a:t>SUPERVISOR DE LA </a:t>
                </a:r>
              </a:p>
              <a:p>
                <a:pPr algn="ctr"/>
                <a:r>
                  <a:rPr lang="es-ES" sz="1000">
                    <a:latin typeface="Cambria" pitchFamily="18" charset="0"/>
                  </a:rPr>
                  <a:t>COMOSIÓN MIXTA</a:t>
                </a:r>
              </a:p>
            </p:txBody>
          </p:sp>
        </p:grpSp>
        <p:cxnSp>
          <p:nvCxnSpPr>
            <p:cNvPr id="66567" name="AutoShape 42"/>
            <p:cNvCxnSpPr>
              <a:cxnSpLocks noChangeShapeType="1"/>
              <a:stCxn id="66578" idx="2"/>
              <a:endCxn id="66575" idx="0"/>
            </p:cNvCxnSpPr>
            <p:nvPr/>
          </p:nvCxnSpPr>
          <p:spPr bwMode="auto">
            <a:xfrm rot="16200000" flipH="1">
              <a:off x="2770" y="1560"/>
              <a:ext cx="1519" cy="862"/>
            </a:xfrm>
            <a:prstGeom prst="bentConnector3">
              <a:avLst>
                <a:gd name="adj1" fmla="val 49968"/>
              </a:avLst>
            </a:prstGeom>
            <a:noFill/>
            <a:ln w="38100">
              <a:solidFill>
                <a:schemeClr val="tx1"/>
              </a:solidFill>
              <a:miter lim="800000"/>
              <a:headEnd/>
              <a:tailEnd/>
            </a:ln>
          </p:spPr>
        </p:cxnSp>
        <p:sp>
          <p:nvSpPr>
            <p:cNvPr id="66568" name="Line 44"/>
            <p:cNvSpPr>
              <a:spLocks noChangeShapeType="1"/>
            </p:cNvSpPr>
            <p:nvPr/>
          </p:nvSpPr>
          <p:spPr bwMode="auto">
            <a:xfrm>
              <a:off x="2744" y="1706"/>
              <a:ext cx="363" cy="0"/>
            </a:xfrm>
            <a:prstGeom prst="line">
              <a:avLst/>
            </a:prstGeom>
            <a:noFill/>
            <a:ln w="38100">
              <a:solidFill>
                <a:schemeClr val="tx1"/>
              </a:solidFill>
              <a:round/>
              <a:headEnd/>
              <a:tailEnd/>
            </a:ln>
          </p:spPr>
          <p:txBody>
            <a:bodyPr/>
            <a:lstStyle/>
            <a:p>
              <a:endParaRPr lang="en-US"/>
            </a:p>
          </p:txBody>
        </p:sp>
      </p:grpSp>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DE LA COMISION MIXTA</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0609" name="Group 17"/>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Comisión Mixta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La Comisión Mixta,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Representar y asesorar a los funcionarios y al personal del Organismo cuando sean parte en juicio y en todo procedimiento judicial por actos derivados del servicio.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Formular los proyectos e interponer los recursos, demandas y promociones necesarias ante las Comisiones de Derechos Humanos.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 Elaborar los proyectos, presentar y dar seguimiento a las denuncias de hechos, querellas y desistimientos que procedan, sean parte en juicio y en todo procedimiento judicial por actos derivados del servicio.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IV.- Interponer los recursos, demandas y promociones necesarias en los procesos judiciales, administrativos, laborales y los que se lleven ante las Comisiones de Derechos Humanos.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V.- Presentar y dar seguimiento a las denuncias laborales de hechos, querellas y desistimientos que procedan.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113" name="Group 17"/>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Comisión Mixta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Levantar las actuaciones dentro de los procedimientos administrativos instrumentados con motivo del incumplimiento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de los trabajadores del Organismo a sus obligaciones laborales y preparar los dictámenes y acuerdos derivados de las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actas correspondientes para su firma por la Dirección General, asimismo dar vista a la Contraloría Interna de los actos o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hechos que se desprendan del contenido de dichas actas y que pudieran ser constitutivos de responsabilidad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administrativa.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Establecer y aplicar las medidas que se consideren pertinentes a efecto de dirimir las controversias que pudieran existir entre los trabajadores del Organismo, informando a la Dirección General de las violaciones a la Ley Federal del Trabajo y proponer las sanciones correspondientes de acuerdo a dichas leyes y a la Ley de Responsabilidades de los Servidores Públicos del Estado de Jalisco y sus Municipios.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Conocer e intervenir en forma directa de los asuntos que le sean turnados.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Administrar de manera eficiente los recursos humanos y materiales asignados a esa unidad orgánica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35" name="Group 15"/>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Comisión Mixta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Hacer del conocimiento de la Dirección General, las acciones y omisiones cometidas por el personal del Organismo respecto del Contrato Colectivo de Trabajo y obligaciones establecidas en la Ley Federal del Trabajo y las demás responsabilidades que se deriven de las leyes, reglamentos, acuerdos y convenios, o le sean asignadas o delegadas por el Director General del Organismo y por el Director Jurídico.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7065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SEXTO</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III</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DEL DEPARTAMENTO DE ACCIDENTES</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682" name="Group 20"/>
          <p:cNvGrpSpPr>
            <a:grpSpLocks/>
          </p:cNvGrpSpPr>
          <p:nvPr/>
        </p:nvGrpSpPr>
        <p:grpSpPr bwMode="auto">
          <a:xfrm>
            <a:off x="2700338" y="1412875"/>
            <a:ext cx="4464050" cy="3529013"/>
            <a:chOff x="1701" y="890"/>
            <a:chExt cx="2812" cy="2223"/>
          </a:xfrm>
        </p:grpSpPr>
        <p:grpSp>
          <p:nvGrpSpPr>
            <p:cNvPr id="71684" name="Group 2"/>
            <p:cNvGrpSpPr>
              <a:grpSpLocks/>
            </p:cNvGrpSpPr>
            <p:nvPr/>
          </p:nvGrpSpPr>
          <p:grpSpPr bwMode="auto">
            <a:xfrm>
              <a:off x="2517" y="890"/>
              <a:ext cx="1043" cy="363"/>
              <a:chOff x="3560" y="799"/>
              <a:chExt cx="1043" cy="363"/>
            </a:xfrm>
          </p:grpSpPr>
          <p:grpSp>
            <p:nvGrpSpPr>
              <p:cNvPr id="71697" name="Group 3"/>
              <p:cNvGrpSpPr>
                <a:grpSpLocks/>
              </p:cNvGrpSpPr>
              <p:nvPr/>
            </p:nvGrpSpPr>
            <p:grpSpPr bwMode="auto">
              <a:xfrm>
                <a:off x="3560" y="799"/>
                <a:ext cx="1043" cy="363"/>
                <a:chOff x="2245" y="346"/>
                <a:chExt cx="1542" cy="725"/>
              </a:xfrm>
            </p:grpSpPr>
            <p:sp>
              <p:nvSpPr>
                <p:cNvPr id="71699"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1700"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1698" name="Text Box 6"/>
              <p:cNvSpPr txBox="1">
                <a:spLocks noChangeArrowheads="1"/>
              </p:cNvSpPr>
              <p:nvPr/>
            </p:nvSpPr>
            <p:spPr bwMode="auto">
              <a:xfrm>
                <a:off x="3712" y="890"/>
                <a:ext cx="863" cy="154"/>
              </a:xfrm>
              <a:prstGeom prst="rect">
                <a:avLst/>
              </a:prstGeom>
              <a:noFill/>
              <a:ln w="9525">
                <a:noFill/>
                <a:miter lim="800000"/>
                <a:headEnd/>
                <a:tailEnd/>
              </a:ln>
            </p:spPr>
            <p:txBody>
              <a:bodyPr wrap="none">
                <a:spAutoFit/>
              </a:bodyPr>
              <a:lstStyle/>
              <a:p>
                <a:pPr algn="ctr"/>
                <a:r>
                  <a:rPr lang="es-ES" sz="1000">
                    <a:latin typeface="Cambria" pitchFamily="18" charset="0"/>
                  </a:rPr>
                  <a:t>JEFE DE ACCIDENTES</a:t>
                </a:r>
              </a:p>
            </p:txBody>
          </p:sp>
        </p:grpSp>
        <p:grpSp>
          <p:nvGrpSpPr>
            <p:cNvPr id="71685" name="Group 7"/>
            <p:cNvGrpSpPr>
              <a:grpSpLocks/>
            </p:cNvGrpSpPr>
            <p:nvPr/>
          </p:nvGrpSpPr>
          <p:grpSpPr bwMode="auto">
            <a:xfrm>
              <a:off x="3470" y="2750"/>
              <a:ext cx="1043" cy="363"/>
              <a:chOff x="3560" y="799"/>
              <a:chExt cx="1043" cy="363"/>
            </a:xfrm>
          </p:grpSpPr>
          <p:grpSp>
            <p:nvGrpSpPr>
              <p:cNvPr id="71693" name="Group 8"/>
              <p:cNvGrpSpPr>
                <a:grpSpLocks/>
              </p:cNvGrpSpPr>
              <p:nvPr/>
            </p:nvGrpSpPr>
            <p:grpSpPr bwMode="auto">
              <a:xfrm>
                <a:off x="3560" y="799"/>
                <a:ext cx="1043" cy="363"/>
                <a:chOff x="2245" y="346"/>
                <a:chExt cx="1542" cy="725"/>
              </a:xfrm>
            </p:grpSpPr>
            <p:sp>
              <p:nvSpPr>
                <p:cNvPr id="71695"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1696"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1694" name="Text Box 11"/>
              <p:cNvSpPr txBox="1">
                <a:spLocks noChangeArrowheads="1"/>
              </p:cNvSpPr>
              <p:nvPr/>
            </p:nvSpPr>
            <p:spPr bwMode="auto">
              <a:xfrm>
                <a:off x="3860" y="890"/>
                <a:ext cx="566" cy="154"/>
              </a:xfrm>
              <a:prstGeom prst="rect">
                <a:avLst/>
              </a:prstGeom>
              <a:noFill/>
              <a:ln w="9525">
                <a:noFill/>
                <a:miter lim="800000"/>
                <a:headEnd/>
                <a:tailEnd/>
              </a:ln>
            </p:spPr>
            <p:txBody>
              <a:bodyPr wrap="none">
                <a:spAutoFit/>
              </a:bodyPr>
              <a:lstStyle/>
              <a:p>
                <a:pPr algn="ctr"/>
                <a:r>
                  <a:rPr lang="es-ES" sz="1000">
                    <a:latin typeface="Cambria" pitchFamily="18" charset="0"/>
                  </a:rPr>
                  <a:t>SECRETARIA</a:t>
                </a:r>
              </a:p>
            </p:txBody>
          </p:sp>
        </p:grpSp>
        <p:grpSp>
          <p:nvGrpSpPr>
            <p:cNvPr id="71686" name="Group 12"/>
            <p:cNvGrpSpPr>
              <a:grpSpLocks/>
            </p:cNvGrpSpPr>
            <p:nvPr/>
          </p:nvGrpSpPr>
          <p:grpSpPr bwMode="auto">
            <a:xfrm>
              <a:off x="1701" y="1480"/>
              <a:ext cx="1043" cy="363"/>
              <a:chOff x="3560" y="799"/>
              <a:chExt cx="1043" cy="363"/>
            </a:xfrm>
          </p:grpSpPr>
          <p:grpSp>
            <p:nvGrpSpPr>
              <p:cNvPr id="71689" name="Group 13"/>
              <p:cNvGrpSpPr>
                <a:grpSpLocks/>
              </p:cNvGrpSpPr>
              <p:nvPr/>
            </p:nvGrpSpPr>
            <p:grpSpPr bwMode="auto">
              <a:xfrm>
                <a:off x="3560" y="799"/>
                <a:ext cx="1043" cy="363"/>
                <a:chOff x="2245" y="346"/>
                <a:chExt cx="1542" cy="725"/>
              </a:xfrm>
            </p:grpSpPr>
            <p:sp>
              <p:nvSpPr>
                <p:cNvPr id="71691" name="AutoShape 1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1692" name="AutoShape 1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1690" name="Text Box 16"/>
              <p:cNvSpPr txBox="1">
                <a:spLocks noChangeArrowheads="1"/>
              </p:cNvSpPr>
              <p:nvPr/>
            </p:nvSpPr>
            <p:spPr bwMode="auto">
              <a:xfrm>
                <a:off x="3793" y="890"/>
                <a:ext cx="700" cy="250"/>
              </a:xfrm>
              <a:prstGeom prst="rect">
                <a:avLst/>
              </a:prstGeom>
              <a:noFill/>
              <a:ln w="9525">
                <a:noFill/>
                <a:miter lim="800000"/>
                <a:headEnd/>
                <a:tailEnd/>
              </a:ln>
            </p:spPr>
            <p:txBody>
              <a:bodyPr wrap="none">
                <a:spAutoFit/>
              </a:bodyPr>
              <a:lstStyle/>
              <a:p>
                <a:pPr algn="ctr"/>
                <a:r>
                  <a:rPr lang="es-ES" sz="1000">
                    <a:latin typeface="Cambria" pitchFamily="18" charset="0"/>
                  </a:rPr>
                  <a:t>SUPERVISOR DE </a:t>
                </a:r>
              </a:p>
              <a:p>
                <a:pPr algn="ctr"/>
                <a:r>
                  <a:rPr lang="es-ES" sz="1000">
                    <a:latin typeface="Cambria" pitchFamily="18" charset="0"/>
                  </a:rPr>
                  <a:t>SINIESTROS</a:t>
                </a:r>
              </a:p>
            </p:txBody>
          </p:sp>
        </p:grpSp>
        <p:cxnSp>
          <p:nvCxnSpPr>
            <p:cNvPr id="71687" name="AutoShape 17"/>
            <p:cNvCxnSpPr>
              <a:cxnSpLocks noChangeShapeType="1"/>
              <a:stCxn id="71700" idx="2"/>
              <a:endCxn id="71695" idx="0"/>
            </p:cNvCxnSpPr>
            <p:nvPr/>
          </p:nvCxnSpPr>
          <p:spPr bwMode="auto">
            <a:xfrm rot="16200000" flipH="1">
              <a:off x="2773" y="1562"/>
              <a:ext cx="1485" cy="891"/>
            </a:xfrm>
            <a:prstGeom prst="bentConnector3">
              <a:avLst>
                <a:gd name="adj1" fmla="val 49560"/>
              </a:avLst>
            </a:prstGeom>
            <a:noFill/>
            <a:ln w="38100">
              <a:solidFill>
                <a:schemeClr val="tx1"/>
              </a:solidFill>
              <a:miter lim="800000"/>
              <a:headEnd/>
              <a:tailEnd/>
            </a:ln>
          </p:spPr>
        </p:cxnSp>
        <p:sp>
          <p:nvSpPr>
            <p:cNvPr id="71688" name="Line 18"/>
            <p:cNvSpPr>
              <a:spLocks noChangeShapeType="1"/>
            </p:cNvSpPr>
            <p:nvPr/>
          </p:nvSpPr>
          <p:spPr bwMode="auto">
            <a:xfrm>
              <a:off x="2744" y="1706"/>
              <a:ext cx="317" cy="0"/>
            </a:xfrm>
            <a:prstGeom prst="line">
              <a:avLst/>
            </a:prstGeom>
            <a:noFill/>
            <a:ln w="38100">
              <a:solidFill>
                <a:schemeClr val="tx1"/>
              </a:solidFill>
              <a:round/>
              <a:headEnd/>
              <a:tailEnd/>
            </a:ln>
          </p:spPr>
          <p:txBody>
            <a:bodyPr/>
            <a:lstStyle/>
            <a:p>
              <a:endParaRPr lang="en-US"/>
            </a:p>
          </p:txBody>
        </p:sp>
      </p:grpSp>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DEL DEPARTAMENTO DE ACCIDENTES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20" name="Group 16"/>
          <p:cNvGraphicFramePr>
            <a:graphicFrameLocks noGrp="1"/>
          </p:cNvGraphicFramePr>
          <p:nvPr>
            <p:ph idx="4294967295"/>
          </p:nvPr>
        </p:nvGraphicFramePr>
        <p:xfrm>
          <a:off x="1214438" y="214313"/>
          <a:ext cx="7643812" cy="6283325"/>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Accidentes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El Departamento de Accidentes,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Comparecer ante autoridades y dependencias en carácter de representante legal del Organismo, llevar a cabo los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trámites necesarios para solucionar los asuntos en que se involucraron unidades y personal del Organismo por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accidentes viales.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a:t>
                      </a:r>
                      <a:r>
                        <a:rPr kumimoji="0" lang="es-ES" sz="1400" b="1" i="0" u="none" strike="noStrike" cap="none" normalizeH="0" baseline="0" smtClean="0">
                          <a:ln>
                            <a:noFill/>
                          </a:ln>
                          <a:solidFill>
                            <a:schemeClr val="tx1"/>
                          </a:solidFill>
                          <a:effectLst/>
                          <a:latin typeface="Gill Sans MT" pitchFamily="34" charset="0"/>
                          <a:cs typeface="Arial" charset="0"/>
                        </a:rPr>
                        <a:t> </a:t>
                      </a:r>
                      <a:r>
                        <a:rPr kumimoji="0" lang="es-ES" sz="1400" b="0" i="0" u="none" strike="noStrike" cap="none" normalizeH="0" baseline="0" smtClean="0">
                          <a:ln>
                            <a:noFill/>
                          </a:ln>
                          <a:solidFill>
                            <a:schemeClr val="tx1"/>
                          </a:solidFill>
                          <a:effectLst/>
                          <a:latin typeface="Gill Sans MT" pitchFamily="34" charset="0"/>
                          <a:cs typeface="Arial" charset="0"/>
                        </a:rPr>
                        <a:t>Realizar</a:t>
                      </a:r>
                      <a:r>
                        <a:rPr kumimoji="0" lang="es-ES" sz="1400" b="1" i="0" u="none" strike="noStrike" cap="none" normalizeH="0" baseline="0" smtClean="0">
                          <a:ln>
                            <a:noFill/>
                          </a:ln>
                          <a:solidFill>
                            <a:schemeClr val="tx1"/>
                          </a:solidFill>
                          <a:effectLst/>
                          <a:latin typeface="Gill Sans MT" pitchFamily="34" charset="0"/>
                          <a:cs typeface="Arial" charset="0"/>
                        </a:rPr>
                        <a:t> t</a:t>
                      </a:r>
                      <a:r>
                        <a:rPr kumimoji="0" lang="es-ES" sz="1400" b="0" i="0" u="none" strike="noStrike" cap="none" normalizeH="0" baseline="0" smtClean="0">
                          <a:ln>
                            <a:noFill/>
                          </a:ln>
                          <a:solidFill>
                            <a:schemeClr val="tx1"/>
                          </a:solidFill>
                          <a:effectLst/>
                          <a:latin typeface="Gill Sans MT" pitchFamily="34" charset="0"/>
                          <a:cs typeface="Arial" charset="0"/>
                        </a:rPr>
                        <a:t>rámites administrativos en Secretaria de Finanzas, Secretaría de Vialidad y Procuraduría en apoyo al departamento de patrimonio, detallar.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III.-Detallar y  justificar  factura  por reparaciones de daños a terceros en sus personas o bienes muebles o inmuebles ocasionados en accidentes viales, aclarar y respaldar el egreso con el departamento de revisión de facturas para la obtención  y autorización de facturas.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IV.- Revisar documentación administrativa al personal del departamento, realizar acuerdos con el Sindicato respecto de los adeudos de conductores sindicalizados, llevar una correcta elaboración y aplicación de términos en la documentación requerida, gastos por reparación de unidades.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159" name="Group 15"/>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Jefatura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Accidentes</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Acudir inmediatamente al lugar del accidente que involucra una unidad del Organismo, valorar y solucionar 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incidente.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Atender en las oficinas centrales departamento de accidentes a conductores involucrados en accidentes viales, administrar y resguardar un fondo de efectivo para pagos que generen los accidentes viales que involucren autobuses del Organismo, aclarar los pagos o cobros que causaron los accidentes por daños a unidades.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VII.-Informar, registrar, y realizar reportes de accidentes, cuantificación de daños de los afectados o del estado de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unidad, entregar el pago determinado por lesiones y/o pago deducible al afectado o a la aseguradora  por accidentes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viales.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Administrar de manera eficiente los recursos humanos y materiales asignados a esa unidad orgánica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Las demás responsabilidades que se deriven de las leyes, reglamentos, acuerdos y convenios, o le sean asignadas o delegadas por el Director General del Organismo y/o del Director Jurídico</a:t>
                      </a:r>
                      <a:r>
                        <a:rPr kumimoji="0" lang="es-ES" sz="2800" b="0" i="0" u="none" strike="noStrike" cap="none" normalizeH="0" baseline="0" smtClean="0">
                          <a:ln>
                            <a:noFill/>
                          </a:ln>
                          <a:solidFill>
                            <a:schemeClr val="tx1"/>
                          </a:solidFill>
                          <a:effectLst/>
                          <a:latin typeface="Gill Sans MT" pitchFamily="34" charset="0"/>
                        </a:rPr>
                        <a:t>.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74755"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TITULO SEPTIMO </a:t>
            </a: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CAPÍTULO  I</a:t>
            </a: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a:solidFill>
                  <a:schemeClr val="tx2"/>
                </a:solidFill>
                <a:effectLst>
                  <a:outerShdw blurRad="38100" dist="38100" dir="2700000" algn="tl">
                    <a:srgbClr val="C0C0C0"/>
                  </a:outerShdw>
                </a:effectLst>
                <a:latin typeface="Gill Sans MT" pitchFamily="34" charset="0"/>
              </a:rPr>
              <a:t>DE LA DIRECCION TÉCNICA Y OPERATIVA</a:t>
            </a: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843213" y="260350"/>
            <a:ext cx="5976937" cy="3095625"/>
          </a:xfrm>
          <a:prstGeom prst="rect">
            <a:avLst/>
          </a:prstGeom>
          <a:noFill/>
          <a:ln w="9525">
            <a:noFill/>
            <a:miter lim="800000"/>
            <a:headEnd/>
            <a:tailEnd/>
          </a:ln>
        </p:spPr>
        <p:txBody>
          <a:bodyPr tIns="0"/>
          <a:lstStyle/>
          <a:p>
            <a:pPr marL="26988" algn="ctr" eaLnBrk="0" hangingPunct="0">
              <a:spcBef>
                <a:spcPts val="600"/>
              </a:spcBef>
              <a:buClr>
                <a:schemeClr val="accent1"/>
              </a:buClr>
              <a:buSzPct val="80000"/>
              <a:buFont typeface="Wingdings 2" pitchFamily="18" charset="2"/>
              <a:buNone/>
              <a:defRPr/>
            </a:pPr>
            <a:endParaRPr lang="es-ES" sz="1600" b="1" dirty="0">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600" b="1" dirty="0">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defRPr/>
            </a:pPr>
            <a:r>
              <a:rPr lang="es-ES" sz="1600" b="1" dirty="0">
                <a:solidFill>
                  <a:schemeClr val="tx2"/>
                </a:solidFill>
                <a:effectLst>
                  <a:outerShdw blurRad="38100" dist="38100" dir="2700000" algn="tl">
                    <a:srgbClr val="C0C0C0"/>
                  </a:outerShdw>
                </a:effectLst>
                <a:latin typeface="Gill Sans MT" pitchFamily="34" charset="0"/>
              </a:rPr>
              <a:t>DE LA DIRECCIÓN GENERAL</a:t>
            </a:r>
            <a:r>
              <a:rPr lang="es-ES" sz="3200" dirty="0">
                <a:latin typeface="Gill Sans MT" pitchFamily="34" charset="0"/>
              </a:rPr>
              <a:t> </a:t>
            </a:r>
            <a:r>
              <a:rPr lang="es-ES" sz="1400" b="1" dirty="0">
                <a:latin typeface="Gill Sans MT" pitchFamily="34" charset="0"/>
              </a:rPr>
              <a:t> </a:t>
            </a:r>
          </a:p>
          <a:p>
            <a:pPr marL="26988" algn="ctr" eaLnBrk="0" hangingPunct="0">
              <a:spcBef>
                <a:spcPts val="600"/>
              </a:spcBef>
              <a:buClr>
                <a:schemeClr val="accent1"/>
              </a:buClr>
              <a:buSzPct val="80000"/>
              <a:buFont typeface="Wingdings 2" pitchFamily="18" charset="2"/>
              <a:buNone/>
              <a:defRPr/>
            </a:pPr>
            <a:endParaRPr lang="es-ES" sz="1400" b="1" dirty="0">
              <a:latin typeface="Gill Sans MT" pitchFamily="34" charset="0"/>
            </a:endParaRPr>
          </a:p>
          <a:p>
            <a:pPr marL="26988" algn="ctr" eaLnBrk="0" hangingPunct="0">
              <a:spcBef>
                <a:spcPts val="600"/>
              </a:spcBef>
              <a:buClr>
                <a:schemeClr val="accent1"/>
              </a:buClr>
              <a:buSzPct val="80000"/>
              <a:buFont typeface="Wingdings 2" pitchFamily="18" charset="2"/>
              <a:buNone/>
              <a:defRPr/>
            </a:pPr>
            <a:endParaRPr lang="es-ES" sz="1400" dirty="0">
              <a:latin typeface="Gill Sans MT" pitchFamily="34" charset="0"/>
            </a:endParaRPr>
          </a:p>
        </p:txBody>
      </p:sp>
      <p:pic>
        <p:nvPicPr>
          <p:cNvPr id="15363"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6" name="5 Rectángulo"/>
          <p:cNvSpPr/>
          <p:nvPr/>
        </p:nvSpPr>
        <p:spPr>
          <a:xfrm>
            <a:off x="1908175" y="2276475"/>
            <a:ext cx="6696075" cy="2862263"/>
          </a:xfrm>
          <a:prstGeom prst="rect">
            <a:avLst/>
          </a:prstGeom>
        </p:spPr>
        <p:txBody>
          <a:bodyPr>
            <a:spAutoFit/>
          </a:bodyPr>
          <a:lstStyle/>
          <a:p>
            <a:pPr algn="just">
              <a:defRPr/>
            </a:pPr>
            <a:r>
              <a:rPr lang="es-MX" dirty="0">
                <a:solidFill>
                  <a:schemeClr val="dk1"/>
                </a:solidFill>
                <a:latin typeface="+mj-lt"/>
              </a:rPr>
              <a:t>Proporcionar, organizar y coordinar la prestación del servicio de transporte público de pasajeros en las rutas urbanas y suburbanas de la Zona Metropolitana de Guadalajara y del Interior del Estado de Jalisco, administrado directamente, o con transporte subrogado; </a:t>
            </a:r>
          </a:p>
          <a:p>
            <a:pPr algn="just">
              <a:defRPr/>
            </a:pPr>
            <a:r>
              <a:rPr lang="es-MX" dirty="0">
                <a:solidFill>
                  <a:schemeClr val="dk1"/>
                </a:solidFill>
                <a:latin typeface="+mj-lt"/>
              </a:rPr>
              <a:t>* Promover, planear y ejecutar acciones tendientes a la mejora del transporte público de pasajeros;</a:t>
            </a:r>
          </a:p>
          <a:p>
            <a:pPr algn="just">
              <a:defRPr/>
            </a:pPr>
            <a:r>
              <a:rPr lang="es-MX" dirty="0">
                <a:solidFill>
                  <a:schemeClr val="dk1"/>
                </a:solidFill>
                <a:latin typeface="+mj-lt"/>
              </a:rPr>
              <a:t>* Gestionar la modificación y ampliación de las rutas de prestación de servicio, en base a la mejora del mismo;</a:t>
            </a:r>
          </a:p>
          <a:p>
            <a:pPr algn="just">
              <a:defRPr/>
            </a:pPr>
            <a:r>
              <a:rPr lang="es-MX" dirty="0">
                <a:solidFill>
                  <a:schemeClr val="dk1"/>
                </a:solidFill>
                <a:latin typeface="+mj-lt"/>
              </a:rPr>
              <a:t>* Cumplir los asuntos de orden político laboral, que sean encomendados por el Ejecutivo del Estado e informar resultados.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DIRECCION DE OPERACIONES</a:t>
            </a:r>
          </a:p>
        </p:txBody>
      </p:sp>
      <p:grpSp>
        <p:nvGrpSpPr>
          <p:cNvPr id="75779" name="Group 4"/>
          <p:cNvGrpSpPr>
            <a:grpSpLocks/>
          </p:cNvGrpSpPr>
          <p:nvPr/>
        </p:nvGrpSpPr>
        <p:grpSpPr bwMode="auto">
          <a:xfrm>
            <a:off x="3492500" y="981075"/>
            <a:ext cx="1655763" cy="576263"/>
            <a:chOff x="2245" y="890"/>
            <a:chExt cx="1043" cy="363"/>
          </a:xfrm>
        </p:grpSpPr>
        <p:grpSp>
          <p:nvGrpSpPr>
            <p:cNvPr id="75822" name="Group 5"/>
            <p:cNvGrpSpPr>
              <a:grpSpLocks/>
            </p:cNvGrpSpPr>
            <p:nvPr/>
          </p:nvGrpSpPr>
          <p:grpSpPr bwMode="auto">
            <a:xfrm>
              <a:off x="2245" y="890"/>
              <a:ext cx="1043" cy="363"/>
              <a:chOff x="2245" y="346"/>
              <a:chExt cx="1542" cy="725"/>
            </a:xfrm>
          </p:grpSpPr>
          <p:sp>
            <p:nvSpPr>
              <p:cNvPr id="75824" name="AutoShape 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5825" name="AutoShape 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5823" name="Text Box 8"/>
            <p:cNvSpPr txBox="1">
              <a:spLocks noChangeArrowheads="1"/>
            </p:cNvSpPr>
            <p:nvPr/>
          </p:nvSpPr>
          <p:spPr bwMode="auto">
            <a:xfrm>
              <a:off x="2517" y="981"/>
              <a:ext cx="739" cy="250"/>
            </a:xfrm>
            <a:prstGeom prst="rect">
              <a:avLst/>
            </a:prstGeom>
            <a:noFill/>
            <a:ln w="9525">
              <a:noFill/>
              <a:miter lim="800000"/>
              <a:headEnd/>
              <a:tailEnd/>
            </a:ln>
          </p:spPr>
          <p:txBody>
            <a:bodyPr wrap="none">
              <a:spAutoFit/>
            </a:bodyPr>
            <a:lstStyle/>
            <a:p>
              <a:r>
                <a:rPr lang="es-ES" sz="1000">
                  <a:latin typeface="Cambria" pitchFamily="18" charset="0"/>
                </a:rPr>
                <a:t>DIRECTOR</a:t>
              </a:r>
            </a:p>
            <a:p>
              <a:r>
                <a:rPr lang="es-ES" sz="1000">
                  <a:latin typeface="Cambria" pitchFamily="18" charset="0"/>
                </a:rPr>
                <a:t>DE OPERACIONES</a:t>
              </a:r>
            </a:p>
          </p:txBody>
        </p:sp>
      </p:grpSp>
      <p:grpSp>
        <p:nvGrpSpPr>
          <p:cNvPr id="75780" name="Group 9"/>
          <p:cNvGrpSpPr>
            <a:grpSpLocks/>
          </p:cNvGrpSpPr>
          <p:nvPr/>
        </p:nvGrpSpPr>
        <p:grpSpPr bwMode="auto">
          <a:xfrm>
            <a:off x="4572000" y="1700213"/>
            <a:ext cx="1655763" cy="576262"/>
            <a:chOff x="3560" y="799"/>
            <a:chExt cx="1043" cy="363"/>
          </a:xfrm>
        </p:grpSpPr>
        <p:grpSp>
          <p:nvGrpSpPr>
            <p:cNvPr id="75818" name="Group 10"/>
            <p:cNvGrpSpPr>
              <a:grpSpLocks/>
            </p:cNvGrpSpPr>
            <p:nvPr/>
          </p:nvGrpSpPr>
          <p:grpSpPr bwMode="auto">
            <a:xfrm>
              <a:off x="3560" y="799"/>
              <a:ext cx="1043" cy="363"/>
              <a:chOff x="2245" y="346"/>
              <a:chExt cx="1542" cy="725"/>
            </a:xfrm>
          </p:grpSpPr>
          <p:sp>
            <p:nvSpPr>
              <p:cNvPr id="75820" name="AutoShape 1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5821" name="AutoShape 1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5819" name="Text Box 13"/>
            <p:cNvSpPr txBox="1">
              <a:spLocks noChangeArrowheads="1"/>
            </p:cNvSpPr>
            <p:nvPr/>
          </p:nvSpPr>
          <p:spPr bwMode="auto">
            <a:xfrm>
              <a:off x="3847" y="890"/>
              <a:ext cx="584" cy="154"/>
            </a:xfrm>
            <a:prstGeom prst="rect">
              <a:avLst/>
            </a:prstGeom>
            <a:noFill/>
            <a:ln w="9525">
              <a:noFill/>
              <a:miter lim="800000"/>
              <a:headEnd/>
              <a:tailEnd/>
            </a:ln>
          </p:spPr>
          <p:txBody>
            <a:bodyPr wrap="none">
              <a:spAutoFit/>
            </a:bodyPr>
            <a:lstStyle/>
            <a:p>
              <a:pPr algn="ctr"/>
              <a:r>
                <a:rPr lang="es-ES" sz="1000">
                  <a:latin typeface="Cambria" pitchFamily="18" charset="0"/>
                </a:rPr>
                <a:t>SECRETARIA </a:t>
              </a:r>
            </a:p>
          </p:txBody>
        </p:sp>
      </p:grpSp>
      <p:grpSp>
        <p:nvGrpSpPr>
          <p:cNvPr id="75781" name="Group 14"/>
          <p:cNvGrpSpPr>
            <a:grpSpLocks/>
          </p:cNvGrpSpPr>
          <p:nvPr/>
        </p:nvGrpSpPr>
        <p:grpSpPr bwMode="auto">
          <a:xfrm>
            <a:off x="3563938" y="2349500"/>
            <a:ext cx="1655762" cy="576263"/>
            <a:chOff x="2109" y="1979"/>
            <a:chExt cx="1043" cy="363"/>
          </a:xfrm>
        </p:grpSpPr>
        <p:grpSp>
          <p:nvGrpSpPr>
            <p:cNvPr id="75814" name="Group 15"/>
            <p:cNvGrpSpPr>
              <a:grpSpLocks/>
            </p:cNvGrpSpPr>
            <p:nvPr/>
          </p:nvGrpSpPr>
          <p:grpSpPr bwMode="auto">
            <a:xfrm>
              <a:off x="2109" y="1979"/>
              <a:ext cx="1043" cy="363"/>
              <a:chOff x="2245" y="346"/>
              <a:chExt cx="1542" cy="725"/>
            </a:xfrm>
          </p:grpSpPr>
          <p:sp>
            <p:nvSpPr>
              <p:cNvPr id="75816" name="AutoShape 1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5817" name="AutoShape 1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5815" name="Text Box 18"/>
            <p:cNvSpPr txBox="1">
              <a:spLocks noChangeArrowheads="1"/>
            </p:cNvSpPr>
            <p:nvPr/>
          </p:nvSpPr>
          <p:spPr bwMode="auto">
            <a:xfrm>
              <a:off x="2361" y="2069"/>
              <a:ext cx="622" cy="250"/>
            </a:xfrm>
            <a:prstGeom prst="rect">
              <a:avLst/>
            </a:prstGeom>
            <a:noFill/>
            <a:ln w="9525">
              <a:noFill/>
              <a:miter lim="800000"/>
              <a:headEnd/>
              <a:tailEnd/>
            </a:ln>
          </p:spPr>
          <p:txBody>
            <a:bodyPr wrap="none">
              <a:spAutoFit/>
            </a:bodyPr>
            <a:lstStyle/>
            <a:p>
              <a:pPr algn="ctr"/>
              <a:r>
                <a:rPr lang="es-ES" sz="1000">
                  <a:latin typeface="Cambria" pitchFamily="18" charset="0"/>
                </a:rPr>
                <a:t>GERENTE </a:t>
              </a:r>
            </a:p>
            <a:p>
              <a:pPr algn="ctr"/>
              <a:r>
                <a:rPr lang="es-ES" sz="1000">
                  <a:latin typeface="Cambria" pitchFamily="18" charset="0"/>
                </a:rPr>
                <a:t>OPERACIONES</a:t>
              </a:r>
            </a:p>
          </p:txBody>
        </p:sp>
      </p:grpSp>
      <p:grpSp>
        <p:nvGrpSpPr>
          <p:cNvPr id="75782" name="Group 19"/>
          <p:cNvGrpSpPr>
            <a:grpSpLocks/>
          </p:cNvGrpSpPr>
          <p:nvPr/>
        </p:nvGrpSpPr>
        <p:grpSpPr bwMode="auto">
          <a:xfrm>
            <a:off x="3563938" y="3141663"/>
            <a:ext cx="1655762" cy="576262"/>
            <a:chOff x="2245" y="255"/>
            <a:chExt cx="1043" cy="363"/>
          </a:xfrm>
        </p:grpSpPr>
        <p:grpSp>
          <p:nvGrpSpPr>
            <p:cNvPr id="75810" name="Group 20"/>
            <p:cNvGrpSpPr>
              <a:grpSpLocks/>
            </p:cNvGrpSpPr>
            <p:nvPr/>
          </p:nvGrpSpPr>
          <p:grpSpPr bwMode="auto">
            <a:xfrm>
              <a:off x="2245" y="255"/>
              <a:ext cx="1043" cy="363"/>
              <a:chOff x="2245" y="346"/>
              <a:chExt cx="1542" cy="725"/>
            </a:xfrm>
          </p:grpSpPr>
          <p:sp>
            <p:nvSpPr>
              <p:cNvPr id="75812" name="AutoShape 2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5813" name="AutoShape 2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5811" name="Text Box 23"/>
            <p:cNvSpPr txBox="1">
              <a:spLocks noChangeArrowheads="1"/>
            </p:cNvSpPr>
            <p:nvPr/>
          </p:nvSpPr>
          <p:spPr bwMode="auto">
            <a:xfrm>
              <a:off x="2336" y="346"/>
              <a:ext cx="651" cy="250"/>
            </a:xfrm>
            <a:prstGeom prst="rect">
              <a:avLst/>
            </a:prstGeom>
            <a:noFill/>
            <a:ln w="9525">
              <a:noFill/>
              <a:miter lim="800000"/>
              <a:headEnd/>
              <a:tailEnd/>
            </a:ln>
          </p:spPr>
          <p:txBody>
            <a:bodyPr wrap="none">
              <a:spAutoFit/>
            </a:bodyPr>
            <a:lstStyle/>
            <a:p>
              <a:r>
                <a:rPr lang="es-ES" sz="1000">
                  <a:latin typeface="Cambria" pitchFamily="18" charset="0"/>
                </a:rPr>
                <a:t>SUPERVISORES</a:t>
              </a:r>
            </a:p>
            <a:p>
              <a:endParaRPr lang="es-ES" sz="1000"/>
            </a:p>
          </p:txBody>
        </p:sp>
      </p:grpSp>
      <p:grpSp>
        <p:nvGrpSpPr>
          <p:cNvPr id="75783" name="Group 24"/>
          <p:cNvGrpSpPr>
            <a:grpSpLocks/>
          </p:cNvGrpSpPr>
          <p:nvPr/>
        </p:nvGrpSpPr>
        <p:grpSpPr bwMode="auto">
          <a:xfrm>
            <a:off x="1331913" y="4652963"/>
            <a:ext cx="1655762" cy="576262"/>
            <a:chOff x="2245" y="2795"/>
            <a:chExt cx="1043" cy="363"/>
          </a:xfrm>
        </p:grpSpPr>
        <p:grpSp>
          <p:nvGrpSpPr>
            <p:cNvPr id="75806" name="Group 25"/>
            <p:cNvGrpSpPr>
              <a:grpSpLocks/>
            </p:cNvGrpSpPr>
            <p:nvPr/>
          </p:nvGrpSpPr>
          <p:grpSpPr bwMode="auto">
            <a:xfrm>
              <a:off x="2245" y="2795"/>
              <a:ext cx="1043" cy="363"/>
              <a:chOff x="2245" y="346"/>
              <a:chExt cx="1542" cy="725"/>
            </a:xfrm>
          </p:grpSpPr>
          <p:sp>
            <p:nvSpPr>
              <p:cNvPr id="75808" name="AutoShape 2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5809" name="AutoShape 2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5807" name="Text Box 28"/>
            <p:cNvSpPr txBox="1">
              <a:spLocks noChangeArrowheads="1"/>
            </p:cNvSpPr>
            <p:nvPr/>
          </p:nvSpPr>
          <p:spPr bwMode="auto">
            <a:xfrm>
              <a:off x="2417" y="2886"/>
              <a:ext cx="741" cy="154"/>
            </a:xfrm>
            <a:prstGeom prst="rect">
              <a:avLst/>
            </a:prstGeom>
            <a:noFill/>
            <a:ln w="9525">
              <a:noFill/>
              <a:miter lim="800000"/>
              <a:headEnd/>
              <a:tailEnd/>
            </a:ln>
          </p:spPr>
          <p:txBody>
            <a:bodyPr wrap="none">
              <a:spAutoFit/>
            </a:bodyPr>
            <a:lstStyle/>
            <a:p>
              <a:pPr algn="ctr"/>
              <a:r>
                <a:rPr lang="es-ES" sz="1000">
                  <a:latin typeface="Cambria" pitchFamily="18" charset="0"/>
                </a:rPr>
                <a:t>DESPACHADORES</a:t>
              </a:r>
            </a:p>
          </p:txBody>
        </p:sp>
      </p:grpSp>
      <p:grpSp>
        <p:nvGrpSpPr>
          <p:cNvPr id="75784" name="Group 29"/>
          <p:cNvGrpSpPr>
            <a:grpSpLocks/>
          </p:cNvGrpSpPr>
          <p:nvPr/>
        </p:nvGrpSpPr>
        <p:grpSpPr bwMode="auto">
          <a:xfrm>
            <a:off x="5795963" y="4652963"/>
            <a:ext cx="1655762" cy="576262"/>
            <a:chOff x="4558" y="2795"/>
            <a:chExt cx="1043" cy="363"/>
          </a:xfrm>
        </p:grpSpPr>
        <p:grpSp>
          <p:nvGrpSpPr>
            <p:cNvPr id="75802" name="Group 30"/>
            <p:cNvGrpSpPr>
              <a:grpSpLocks/>
            </p:cNvGrpSpPr>
            <p:nvPr/>
          </p:nvGrpSpPr>
          <p:grpSpPr bwMode="auto">
            <a:xfrm>
              <a:off x="4558" y="2795"/>
              <a:ext cx="1043" cy="363"/>
              <a:chOff x="2245" y="346"/>
              <a:chExt cx="1542" cy="725"/>
            </a:xfrm>
          </p:grpSpPr>
          <p:sp>
            <p:nvSpPr>
              <p:cNvPr id="75804" name="AutoShape 3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5805" name="AutoShape 3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5803" name="Text Box 33"/>
            <p:cNvSpPr txBox="1">
              <a:spLocks noChangeArrowheads="1"/>
            </p:cNvSpPr>
            <p:nvPr/>
          </p:nvSpPr>
          <p:spPr bwMode="auto">
            <a:xfrm>
              <a:off x="4694" y="2886"/>
              <a:ext cx="880" cy="154"/>
            </a:xfrm>
            <a:prstGeom prst="rect">
              <a:avLst/>
            </a:prstGeom>
            <a:noFill/>
            <a:ln w="9525">
              <a:noFill/>
              <a:miter lim="800000"/>
              <a:headEnd/>
              <a:tailEnd/>
            </a:ln>
          </p:spPr>
          <p:txBody>
            <a:bodyPr wrap="none">
              <a:spAutoFit/>
            </a:bodyPr>
            <a:lstStyle/>
            <a:p>
              <a:pPr algn="ctr"/>
              <a:r>
                <a:rPr lang="es-ES" sz="1000">
                  <a:latin typeface="Cambria" pitchFamily="18" charset="0"/>
                </a:rPr>
                <a:t>OPERADOR DE RADIO</a:t>
              </a:r>
            </a:p>
          </p:txBody>
        </p:sp>
      </p:grpSp>
      <p:grpSp>
        <p:nvGrpSpPr>
          <p:cNvPr id="75785" name="Group 34"/>
          <p:cNvGrpSpPr>
            <a:grpSpLocks/>
          </p:cNvGrpSpPr>
          <p:nvPr/>
        </p:nvGrpSpPr>
        <p:grpSpPr bwMode="auto">
          <a:xfrm>
            <a:off x="3492500" y="4581525"/>
            <a:ext cx="1655763" cy="576263"/>
            <a:chOff x="2245" y="2795"/>
            <a:chExt cx="1043" cy="363"/>
          </a:xfrm>
        </p:grpSpPr>
        <p:grpSp>
          <p:nvGrpSpPr>
            <p:cNvPr id="75798" name="Group 35"/>
            <p:cNvGrpSpPr>
              <a:grpSpLocks/>
            </p:cNvGrpSpPr>
            <p:nvPr/>
          </p:nvGrpSpPr>
          <p:grpSpPr bwMode="auto">
            <a:xfrm>
              <a:off x="2245" y="2795"/>
              <a:ext cx="1043" cy="363"/>
              <a:chOff x="2245" y="346"/>
              <a:chExt cx="1542" cy="725"/>
            </a:xfrm>
          </p:grpSpPr>
          <p:sp>
            <p:nvSpPr>
              <p:cNvPr id="75800" name="AutoShape 3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5801" name="AutoShape 3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5799" name="Text Box 38"/>
            <p:cNvSpPr txBox="1">
              <a:spLocks noChangeArrowheads="1"/>
            </p:cNvSpPr>
            <p:nvPr/>
          </p:nvSpPr>
          <p:spPr bwMode="auto">
            <a:xfrm>
              <a:off x="2462" y="2886"/>
              <a:ext cx="650" cy="154"/>
            </a:xfrm>
            <a:prstGeom prst="rect">
              <a:avLst/>
            </a:prstGeom>
            <a:noFill/>
            <a:ln w="9525">
              <a:noFill/>
              <a:miter lim="800000"/>
              <a:headEnd/>
              <a:tailEnd/>
            </a:ln>
          </p:spPr>
          <p:txBody>
            <a:bodyPr wrap="none">
              <a:spAutoFit/>
            </a:bodyPr>
            <a:lstStyle/>
            <a:p>
              <a:pPr algn="ctr"/>
              <a:r>
                <a:rPr lang="es-ES" sz="1000">
                  <a:latin typeface="Cambria" pitchFamily="18" charset="0"/>
                </a:rPr>
                <a:t>JEFES DE RUTA</a:t>
              </a:r>
            </a:p>
          </p:txBody>
        </p:sp>
      </p:grpSp>
      <p:cxnSp>
        <p:nvCxnSpPr>
          <p:cNvPr id="75786" name="AutoShape 39"/>
          <p:cNvCxnSpPr>
            <a:cxnSpLocks noChangeShapeType="1"/>
            <a:stCxn id="75825" idx="2"/>
            <a:endCxn id="75820" idx="1"/>
          </p:cNvCxnSpPr>
          <p:nvPr/>
        </p:nvCxnSpPr>
        <p:spPr bwMode="auto">
          <a:xfrm rot="16200000" flipH="1">
            <a:off x="4283075" y="1663701"/>
            <a:ext cx="376237" cy="201612"/>
          </a:xfrm>
          <a:prstGeom prst="bentConnector2">
            <a:avLst/>
          </a:prstGeom>
          <a:noFill/>
          <a:ln w="38100">
            <a:solidFill>
              <a:schemeClr val="tx1"/>
            </a:solidFill>
            <a:miter lim="800000"/>
            <a:headEnd/>
            <a:tailEnd/>
          </a:ln>
        </p:spPr>
      </p:cxnSp>
      <p:cxnSp>
        <p:nvCxnSpPr>
          <p:cNvPr id="75787" name="AutoShape 40"/>
          <p:cNvCxnSpPr>
            <a:cxnSpLocks noChangeShapeType="1"/>
            <a:stCxn id="75825" idx="2"/>
            <a:endCxn id="75816" idx="0"/>
          </p:cNvCxnSpPr>
          <p:nvPr/>
        </p:nvCxnSpPr>
        <p:spPr bwMode="auto">
          <a:xfrm flipH="1">
            <a:off x="4343400" y="1576388"/>
            <a:ext cx="26988" cy="773112"/>
          </a:xfrm>
          <a:prstGeom prst="straightConnector1">
            <a:avLst/>
          </a:prstGeom>
          <a:noFill/>
          <a:ln w="38100">
            <a:solidFill>
              <a:schemeClr val="tx1"/>
            </a:solidFill>
            <a:round/>
            <a:headEnd/>
            <a:tailEnd/>
          </a:ln>
        </p:spPr>
      </p:cxnSp>
      <p:cxnSp>
        <p:nvCxnSpPr>
          <p:cNvPr id="75788" name="AutoShape 41"/>
          <p:cNvCxnSpPr>
            <a:cxnSpLocks noChangeShapeType="1"/>
            <a:stCxn id="75808" idx="0"/>
            <a:endCxn id="75813" idx="2"/>
          </p:cNvCxnSpPr>
          <p:nvPr/>
        </p:nvCxnSpPr>
        <p:spPr bwMode="auto">
          <a:xfrm rot="-5400000">
            <a:off x="2818606" y="3029744"/>
            <a:ext cx="915988" cy="2330450"/>
          </a:xfrm>
          <a:prstGeom prst="bentConnector3">
            <a:avLst>
              <a:gd name="adj1" fmla="val 51125"/>
            </a:avLst>
          </a:prstGeom>
          <a:noFill/>
          <a:ln w="38100">
            <a:solidFill>
              <a:schemeClr val="tx1"/>
            </a:solidFill>
            <a:miter lim="800000"/>
            <a:headEnd/>
            <a:tailEnd/>
          </a:ln>
        </p:spPr>
      </p:cxnSp>
      <p:cxnSp>
        <p:nvCxnSpPr>
          <p:cNvPr id="75789" name="AutoShape 42"/>
          <p:cNvCxnSpPr>
            <a:cxnSpLocks noChangeShapeType="1"/>
            <a:stCxn id="75800" idx="0"/>
            <a:endCxn id="75813" idx="2"/>
          </p:cNvCxnSpPr>
          <p:nvPr/>
        </p:nvCxnSpPr>
        <p:spPr bwMode="auto">
          <a:xfrm rot="-5400000">
            <a:off x="3934619" y="4074319"/>
            <a:ext cx="844550" cy="169862"/>
          </a:xfrm>
          <a:prstGeom prst="bentConnector3">
            <a:avLst>
              <a:gd name="adj1" fmla="val 51130"/>
            </a:avLst>
          </a:prstGeom>
          <a:noFill/>
          <a:ln w="38100">
            <a:solidFill>
              <a:schemeClr val="tx1"/>
            </a:solidFill>
            <a:miter lim="800000"/>
            <a:headEnd/>
            <a:tailEnd/>
          </a:ln>
        </p:spPr>
      </p:cxnSp>
      <p:cxnSp>
        <p:nvCxnSpPr>
          <p:cNvPr id="75790" name="AutoShape 43"/>
          <p:cNvCxnSpPr>
            <a:cxnSpLocks noChangeShapeType="1"/>
            <a:stCxn id="75804" idx="0"/>
            <a:endCxn id="75813" idx="2"/>
          </p:cNvCxnSpPr>
          <p:nvPr/>
        </p:nvCxnSpPr>
        <p:spPr bwMode="auto">
          <a:xfrm rot="5400000" flipH="1">
            <a:off x="5050631" y="3128169"/>
            <a:ext cx="915988" cy="2133600"/>
          </a:xfrm>
          <a:prstGeom prst="bentConnector3">
            <a:avLst>
              <a:gd name="adj1" fmla="val 51125"/>
            </a:avLst>
          </a:prstGeom>
          <a:noFill/>
          <a:ln w="38100">
            <a:solidFill>
              <a:schemeClr val="tx1"/>
            </a:solidFill>
            <a:miter lim="800000"/>
            <a:headEnd/>
            <a:tailEnd/>
          </a:ln>
        </p:spPr>
      </p:cxnSp>
      <p:grpSp>
        <p:nvGrpSpPr>
          <p:cNvPr id="75791" name="Group 44"/>
          <p:cNvGrpSpPr>
            <a:grpSpLocks/>
          </p:cNvGrpSpPr>
          <p:nvPr/>
        </p:nvGrpSpPr>
        <p:grpSpPr bwMode="auto">
          <a:xfrm>
            <a:off x="3563938" y="5734050"/>
            <a:ext cx="1655762" cy="576263"/>
            <a:chOff x="3560" y="799"/>
            <a:chExt cx="1043" cy="363"/>
          </a:xfrm>
        </p:grpSpPr>
        <p:grpSp>
          <p:nvGrpSpPr>
            <p:cNvPr id="75794" name="Group 45"/>
            <p:cNvGrpSpPr>
              <a:grpSpLocks/>
            </p:cNvGrpSpPr>
            <p:nvPr/>
          </p:nvGrpSpPr>
          <p:grpSpPr bwMode="auto">
            <a:xfrm>
              <a:off x="3560" y="799"/>
              <a:ext cx="1043" cy="363"/>
              <a:chOff x="2245" y="346"/>
              <a:chExt cx="1542" cy="725"/>
            </a:xfrm>
          </p:grpSpPr>
          <p:sp>
            <p:nvSpPr>
              <p:cNvPr id="75796" name="AutoShape 4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75797" name="AutoShape 4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75795" name="Text Box 48"/>
            <p:cNvSpPr txBox="1">
              <a:spLocks noChangeArrowheads="1"/>
            </p:cNvSpPr>
            <p:nvPr/>
          </p:nvSpPr>
          <p:spPr bwMode="auto">
            <a:xfrm>
              <a:off x="3761" y="890"/>
              <a:ext cx="760" cy="250"/>
            </a:xfrm>
            <a:prstGeom prst="rect">
              <a:avLst/>
            </a:prstGeom>
            <a:noFill/>
            <a:ln w="9525">
              <a:noFill/>
              <a:miter lim="800000"/>
              <a:headEnd/>
              <a:tailEnd/>
            </a:ln>
          </p:spPr>
          <p:txBody>
            <a:bodyPr wrap="none">
              <a:spAutoFit/>
            </a:bodyPr>
            <a:lstStyle/>
            <a:p>
              <a:pPr algn="ctr"/>
              <a:r>
                <a:rPr lang="es-ES" sz="1000">
                  <a:latin typeface="Cambria" pitchFamily="18" charset="0"/>
                </a:rPr>
                <a:t>OPERADORES DEL</a:t>
              </a:r>
            </a:p>
            <a:p>
              <a:pPr algn="ctr"/>
              <a:r>
                <a:rPr lang="es-ES" sz="1000">
                  <a:latin typeface="Cambria" pitchFamily="18" charset="0"/>
                </a:rPr>
                <a:t>TRANSPORTE</a:t>
              </a:r>
            </a:p>
          </p:txBody>
        </p:sp>
      </p:grpSp>
      <p:sp>
        <p:nvSpPr>
          <p:cNvPr id="75792" name="Line 51"/>
          <p:cNvSpPr>
            <a:spLocks noChangeShapeType="1"/>
          </p:cNvSpPr>
          <p:nvPr/>
        </p:nvSpPr>
        <p:spPr bwMode="auto">
          <a:xfrm>
            <a:off x="4427538" y="2924175"/>
            <a:ext cx="0" cy="217488"/>
          </a:xfrm>
          <a:prstGeom prst="line">
            <a:avLst/>
          </a:prstGeom>
          <a:noFill/>
          <a:ln w="38100">
            <a:solidFill>
              <a:schemeClr val="tx1"/>
            </a:solidFill>
            <a:round/>
            <a:headEnd/>
            <a:tailEnd/>
          </a:ln>
        </p:spPr>
        <p:txBody>
          <a:bodyPr/>
          <a:lstStyle/>
          <a:p>
            <a:endParaRPr lang="en-US"/>
          </a:p>
        </p:txBody>
      </p:sp>
      <p:sp>
        <p:nvSpPr>
          <p:cNvPr id="75793" name="Line 52"/>
          <p:cNvSpPr>
            <a:spLocks noChangeShapeType="1"/>
          </p:cNvSpPr>
          <p:nvPr/>
        </p:nvSpPr>
        <p:spPr bwMode="auto">
          <a:xfrm>
            <a:off x="4356100" y="5157788"/>
            <a:ext cx="0" cy="576262"/>
          </a:xfrm>
          <a:prstGeom prst="line">
            <a:avLst/>
          </a:prstGeom>
          <a:noFill/>
          <a:ln w="38100">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6993" name="Group 17"/>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Técnica y Operativa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La Dirección Técnica Operativa,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En general, dirigir y coordinar las diferentes operaciones técnicas y Administrativas, concernientes al Equipo de Transporte,  que sustenten la operación en forma eficiente cumplimiento con el objeto principal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 Dirigir los programas de prestación y mejora continua del servicio de transporte masivo que Servicios y Transportes,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ofrece a los usuarios, con sus atributos de seguridad, regularidad, rapidez, limpieza y comodidad, satisfaciendo el 100%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de la demanda.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III.- Dirigir los programas de los servicios de orientación y atención esmerada a los usuarios en las estaciones  e igualmente promover la observancia por parte de éstos de las disposiciones del reglamento correspondiente.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IV.- Dirigir los programas de mantenimiento tendientes a conservar en óptimas condiciones los equipos de operación e instalaciones de Servicios y Transportes, para lograr su eficaz funcionamiento.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5184" name="Group 16"/>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Técnica y Operativa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Dirigir los programas de desarrollo, evaluación, autorización y ejecución de los proyectos internos para el mejoramiento y actualización de los equipos de Servicios y Transportes.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Participar con la Dirección General en la coordinación del servicio de transporte que presta Servicios y Transportes, con los demás servicios de transporte colectivo de la Zona Metropolitana de Guadalajara a través de la Secretaría de Vialidad y Transportes y de los Organismos establecidos al respecto.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Desarrollar los planes relacionados con la ampliación de las rutas conforme a programas establecidos y a las prioridades que establezca el Ejecutivo del Estado y para tal efecto, coadyuvar con las dependencias de gobierno involucradas en la planeación, desarrollo y ejecución de los proyectos de movilidad urbana.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Revisar y, en su caso, aprobar las políticas y procedimientos internos aplicables a los principales procesos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servicios de las áreas a su cargo, sometiendo a la autorización de la Dirección General las políticas y procedimientos que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por su alcance tengan relación con el servicio de transporte a los usuarios o deban ser observados por las demás áreas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del Organismo.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6211" name="Group 19"/>
          <p:cNvGraphicFramePr>
            <a:graphicFrameLocks noGrp="1"/>
          </p:cNvGraphicFramePr>
          <p:nvPr>
            <p:ph idx="4294967295"/>
          </p:nvPr>
        </p:nvGraphicFramePr>
        <p:xfrm>
          <a:off x="1214438" y="214313"/>
          <a:ext cx="7643812" cy="6502400"/>
        </p:xfrm>
        <a:graphic>
          <a:graphicData uri="http://schemas.openxmlformats.org/drawingml/2006/table">
            <a:tbl>
              <a:tblPr/>
              <a:tblGrid>
                <a:gridCol w="2571750"/>
                <a:gridCol w="5072062"/>
              </a:tblGrid>
              <a:tr h="3873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522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Técnica y Operativa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En coordinación con  la Dirección de Administración y Finanzas, apoyar a la Dirección General en el estudio, evaluación y gestión de convenios con la representación Sindical, el registro y aplicación de las reglamentaciones que deban regir las relaciones laborales y sindicales respecto a las condiciones generales y al Contrato Colectivo de Trabajo, la integración y funcionamiento de las Comisiones Mixtas y demás análogas.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Elaborar los informes y reportes estadísticos mensuales y anuales relativos a la operación para su presentación a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Dirección General y exponerlos para su conocimiento y aprobación por el Consejo y, en su caso, para el Informe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Gobierno.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XI.-Dirigir y Supervisar la realización periódicamente levantamiento de datos técnicos de calles dentro y fuera de la zona Metropolitana de Guadalajara, de las frecuencias de paso entre las unidades de cada ruta.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XII.-Administrar de manera eficiente los recursos humanos y materiales asignados a esa unidad orgánica.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XIII.- Las demás responsabilidades que se deriven de las leyes, reglamentos, acuerdos y convenios, o le sean asignadas o delegadas por el Director General.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
                      </a:r>
                      <a:br>
                        <a:rPr kumimoji="0" lang="es-ES" sz="1400" b="0" i="0" u="none" strike="noStrike" cap="none" normalizeH="0" baseline="0" smtClean="0">
                          <a:ln>
                            <a:noFill/>
                          </a:ln>
                          <a:solidFill>
                            <a:schemeClr val="tx1"/>
                          </a:solidFill>
                          <a:effectLst/>
                          <a:latin typeface="Gill Sans MT" pitchFamily="34" charset="0"/>
                        </a:rPr>
                      </a:br>
                      <a:endParaRPr kumimoji="0" lang="es-ES" sz="2800" b="0" i="0" u="none" strike="noStrike" cap="none" normalizeH="0" baseline="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7231" name="Group 15"/>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Técnica y Operativa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
                      </a:r>
                      <a:br>
                        <a:rPr kumimoji="0" lang="es-ES" sz="1400" b="0" i="0" u="none" strike="noStrike" cap="none" normalizeH="0" baseline="0" smtClean="0">
                          <a:ln>
                            <a:noFill/>
                          </a:ln>
                          <a:solidFill>
                            <a:schemeClr val="tx1"/>
                          </a:solidFill>
                          <a:effectLst/>
                          <a:latin typeface="Gill Sans MT" pitchFamily="34" charset="0"/>
                          <a:cs typeface="Arial" charset="0"/>
                        </a:rPr>
                      </a:br>
                      <a:r>
                        <a:rPr kumimoji="0" lang="es-ES" sz="1400" b="0" i="0" u="none" strike="noStrike" cap="none" normalizeH="0" baseline="0" smtClean="0">
                          <a:ln>
                            <a:noFill/>
                          </a:ln>
                          <a:solidFill>
                            <a:schemeClr val="tx1"/>
                          </a:solidFill>
                          <a:effectLst/>
                          <a:latin typeface="Gill Sans MT" pitchFamily="34" charset="0"/>
                          <a:cs typeface="Arial" charset="0"/>
                        </a:rPr>
                        <a:t>La Dirección Técnica Operativa para el ejercicio de sus funciones contará con  el personal técnico, operativo y administrativo que las necesidades del servicio requieran y se consigne en la plantilla y en el presupuesto de egresos autorizados por el Consejo, para lo cual contará con el apoyo de Las siguientes Unidades Orgánicas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I.- Departamento de Tráfico y Operación.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a) Área Planeación de Rutas.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cs typeface="Arial" charset="0"/>
                        </a:rPr>
                        <a:t>b) Área Supervisión de Rutas.</a:t>
                      </a:r>
                      <a:r>
                        <a:rPr kumimoji="0" lang="es-ES" sz="2800" b="0" i="0" u="none" strike="noStrike" cap="none" normalizeH="0" baseline="0" smtClean="0">
                          <a:ln>
                            <a:noFill/>
                          </a:ln>
                          <a:solidFill>
                            <a:schemeClr val="tx1"/>
                          </a:solidFill>
                          <a:effectLst/>
                          <a:latin typeface="Gill Sans MT" pitchFamily="34" charset="0"/>
                          <a:cs typeface="Arial" charset="0"/>
                        </a:rPr>
                        <a:t>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98307"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SEPTIMO </a:t>
            </a: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II</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DEL DEPARTAMENTO DE TRÁFICO Y OPERACIÓN</a:t>
            </a: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DEL DEPARTAMENTO DE TRAFICO Y OPERACION</a:t>
            </a:r>
          </a:p>
        </p:txBody>
      </p:sp>
      <p:grpSp>
        <p:nvGrpSpPr>
          <p:cNvPr id="99331" name="Group 3"/>
          <p:cNvGrpSpPr>
            <a:grpSpLocks/>
          </p:cNvGrpSpPr>
          <p:nvPr/>
        </p:nvGrpSpPr>
        <p:grpSpPr bwMode="auto">
          <a:xfrm>
            <a:off x="3492500" y="981075"/>
            <a:ext cx="1655763" cy="576263"/>
            <a:chOff x="2245" y="890"/>
            <a:chExt cx="1043" cy="363"/>
          </a:xfrm>
        </p:grpSpPr>
        <p:grpSp>
          <p:nvGrpSpPr>
            <p:cNvPr id="99332" name="Group 4"/>
            <p:cNvGrpSpPr>
              <a:grpSpLocks/>
            </p:cNvGrpSpPr>
            <p:nvPr/>
          </p:nvGrpSpPr>
          <p:grpSpPr bwMode="auto">
            <a:xfrm>
              <a:off x="2245" y="890"/>
              <a:ext cx="1043" cy="363"/>
              <a:chOff x="2245" y="346"/>
              <a:chExt cx="1542" cy="725"/>
            </a:xfrm>
          </p:grpSpPr>
          <p:sp>
            <p:nvSpPr>
              <p:cNvPr id="99333" name="AutoShape 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99334" name="AutoShape 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99335" name="Text Box 7"/>
            <p:cNvSpPr txBox="1">
              <a:spLocks noChangeArrowheads="1"/>
            </p:cNvSpPr>
            <p:nvPr/>
          </p:nvSpPr>
          <p:spPr bwMode="auto">
            <a:xfrm>
              <a:off x="2517" y="981"/>
              <a:ext cx="739" cy="250"/>
            </a:xfrm>
            <a:prstGeom prst="rect">
              <a:avLst/>
            </a:prstGeom>
            <a:noFill/>
            <a:ln w="9525">
              <a:noFill/>
              <a:miter lim="800000"/>
              <a:headEnd/>
              <a:tailEnd/>
            </a:ln>
            <a:effectLst/>
          </p:spPr>
          <p:txBody>
            <a:bodyPr wrap="none">
              <a:spAutoFit/>
            </a:bodyPr>
            <a:lstStyle/>
            <a:p>
              <a:r>
                <a:rPr lang="es-ES" sz="1000">
                  <a:latin typeface="Cambria" pitchFamily="18" charset="0"/>
                </a:rPr>
                <a:t>DIRECTOR</a:t>
              </a:r>
            </a:p>
            <a:p>
              <a:r>
                <a:rPr lang="es-ES" sz="1000">
                  <a:latin typeface="Cambria" pitchFamily="18" charset="0"/>
                </a:rPr>
                <a:t>DE OPERACIONES</a:t>
              </a:r>
            </a:p>
          </p:txBody>
        </p:sp>
      </p:grpSp>
      <p:grpSp>
        <p:nvGrpSpPr>
          <p:cNvPr id="99336" name="Group 8"/>
          <p:cNvGrpSpPr>
            <a:grpSpLocks/>
          </p:cNvGrpSpPr>
          <p:nvPr/>
        </p:nvGrpSpPr>
        <p:grpSpPr bwMode="auto">
          <a:xfrm>
            <a:off x="4572000" y="1700213"/>
            <a:ext cx="1655763" cy="576262"/>
            <a:chOff x="3560" y="799"/>
            <a:chExt cx="1043" cy="363"/>
          </a:xfrm>
        </p:grpSpPr>
        <p:grpSp>
          <p:nvGrpSpPr>
            <p:cNvPr id="99337" name="Group 9"/>
            <p:cNvGrpSpPr>
              <a:grpSpLocks/>
            </p:cNvGrpSpPr>
            <p:nvPr/>
          </p:nvGrpSpPr>
          <p:grpSpPr bwMode="auto">
            <a:xfrm>
              <a:off x="3560" y="799"/>
              <a:ext cx="1043" cy="363"/>
              <a:chOff x="2245" y="346"/>
              <a:chExt cx="1542" cy="725"/>
            </a:xfrm>
          </p:grpSpPr>
          <p:sp>
            <p:nvSpPr>
              <p:cNvPr id="99338" name="AutoShape 1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99339" name="AutoShape 1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99340" name="Text Box 12"/>
            <p:cNvSpPr txBox="1">
              <a:spLocks noChangeArrowheads="1"/>
            </p:cNvSpPr>
            <p:nvPr/>
          </p:nvSpPr>
          <p:spPr bwMode="auto">
            <a:xfrm>
              <a:off x="3847" y="890"/>
              <a:ext cx="584" cy="154"/>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 </a:t>
              </a:r>
            </a:p>
          </p:txBody>
        </p:sp>
      </p:grpSp>
      <p:grpSp>
        <p:nvGrpSpPr>
          <p:cNvPr id="99341" name="Group 13"/>
          <p:cNvGrpSpPr>
            <a:grpSpLocks/>
          </p:cNvGrpSpPr>
          <p:nvPr/>
        </p:nvGrpSpPr>
        <p:grpSpPr bwMode="auto">
          <a:xfrm>
            <a:off x="3563938" y="2349500"/>
            <a:ext cx="1655762" cy="576263"/>
            <a:chOff x="2109" y="1979"/>
            <a:chExt cx="1043" cy="363"/>
          </a:xfrm>
        </p:grpSpPr>
        <p:grpSp>
          <p:nvGrpSpPr>
            <p:cNvPr id="99342" name="Group 14"/>
            <p:cNvGrpSpPr>
              <a:grpSpLocks/>
            </p:cNvGrpSpPr>
            <p:nvPr/>
          </p:nvGrpSpPr>
          <p:grpSpPr bwMode="auto">
            <a:xfrm>
              <a:off x="2109" y="1979"/>
              <a:ext cx="1043" cy="363"/>
              <a:chOff x="2245" y="346"/>
              <a:chExt cx="1542" cy="725"/>
            </a:xfrm>
          </p:grpSpPr>
          <p:sp>
            <p:nvSpPr>
              <p:cNvPr id="99343" name="AutoShape 1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99344" name="AutoShape 1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99345" name="Text Box 17"/>
            <p:cNvSpPr txBox="1">
              <a:spLocks noChangeArrowheads="1"/>
            </p:cNvSpPr>
            <p:nvPr/>
          </p:nvSpPr>
          <p:spPr bwMode="auto">
            <a:xfrm>
              <a:off x="2361" y="2069"/>
              <a:ext cx="622" cy="250"/>
            </a:xfrm>
            <a:prstGeom prst="rect">
              <a:avLst/>
            </a:prstGeom>
            <a:noFill/>
            <a:ln w="9525">
              <a:noFill/>
              <a:miter lim="800000"/>
              <a:headEnd/>
              <a:tailEnd/>
            </a:ln>
            <a:effectLst/>
          </p:spPr>
          <p:txBody>
            <a:bodyPr wrap="none">
              <a:spAutoFit/>
            </a:bodyPr>
            <a:lstStyle/>
            <a:p>
              <a:pPr algn="ctr"/>
              <a:r>
                <a:rPr lang="es-ES" sz="1000">
                  <a:latin typeface="Cambria" pitchFamily="18" charset="0"/>
                </a:rPr>
                <a:t>GERENTE </a:t>
              </a:r>
            </a:p>
            <a:p>
              <a:pPr algn="ctr"/>
              <a:r>
                <a:rPr lang="es-ES" sz="1000">
                  <a:latin typeface="Cambria" pitchFamily="18" charset="0"/>
                </a:rPr>
                <a:t>OPERACIONES</a:t>
              </a:r>
            </a:p>
          </p:txBody>
        </p:sp>
      </p:grpSp>
      <p:grpSp>
        <p:nvGrpSpPr>
          <p:cNvPr id="99346" name="Group 18"/>
          <p:cNvGrpSpPr>
            <a:grpSpLocks/>
          </p:cNvGrpSpPr>
          <p:nvPr/>
        </p:nvGrpSpPr>
        <p:grpSpPr bwMode="auto">
          <a:xfrm>
            <a:off x="3563938" y="3141663"/>
            <a:ext cx="1655762" cy="576262"/>
            <a:chOff x="2245" y="255"/>
            <a:chExt cx="1043" cy="363"/>
          </a:xfrm>
        </p:grpSpPr>
        <p:grpSp>
          <p:nvGrpSpPr>
            <p:cNvPr id="99347" name="Group 19"/>
            <p:cNvGrpSpPr>
              <a:grpSpLocks/>
            </p:cNvGrpSpPr>
            <p:nvPr/>
          </p:nvGrpSpPr>
          <p:grpSpPr bwMode="auto">
            <a:xfrm>
              <a:off x="2245" y="255"/>
              <a:ext cx="1043" cy="363"/>
              <a:chOff x="2245" y="346"/>
              <a:chExt cx="1542" cy="725"/>
            </a:xfrm>
          </p:grpSpPr>
          <p:sp>
            <p:nvSpPr>
              <p:cNvPr id="99348" name="AutoShape 2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99349" name="AutoShape 2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99350" name="Text Box 22"/>
            <p:cNvSpPr txBox="1">
              <a:spLocks noChangeArrowheads="1"/>
            </p:cNvSpPr>
            <p:nvPr/>
          </p:nvSpPr>
          <p:spPr bwMode="auto">
            <a:xfrm>
              <a:off x="2336" y="346"/>
              <a:ext cx="651" cy="250"/>
            </a:xfrm>
            <a:prstGeom prst="rect">
              <a:avLst/>
            </a:prstGeom>
            <a:noFill/>
            <a:ln w="9525">
              <a:noFill/>
              <a:miter lim="800000"/>
              <a:headEnd/>
              <a:tailEnd/>
            </a:ln>
            <a:effectLst/>
          </p:spPr>
          <p:txBody>
            <a:bodyPr wrap="none">
              <a:spAutoFit/>
            </a:bodyPr>
            <a:lstStyle/>
            <a:p>
              <a:r>
                <a:rPr lang="es-ES" sz="1000">
                  <a:latin typeface="Cambria" pitchFamily="18" charset="0"/>
                </a:rPr>
                <a:t>SUPERVISORES</a:t>
              </a:r>
            </a:p>
            <a:p>
              <a:endParaRPr lang="es-ES" sz="1000"/>
            </a:p>
          </p:txBody>
        </p:sp>
      </p:grpSp>
      <p:grpSp>
        <p:nvGrpSpPr>
          <p:cNvPr id="99351" name="Group 23"/>
          <p:cNvGrpSpPr>
            <a:grpSpLocks/>
          </p:cNvGrpSpPr>
          <p:nvPr/>
        </p:nvGrpSpPr>
        <p:grpSpPr bwMode="auto">
          <a:xfrm>
            <a:off x="1331913" y="4652963"/>
            <a:ext cx="1655762" cy="576262"/>
            <a:chOff x="2245" y="2795"/>
            <a:chExt cx="1043" cy="363"/>
          </a:xfrm>
        </p:grpSpPr>
        <p:grpSp>
          <p:nvGrpSpPr>
            <p:cNvPr id="99352" name="Group 24"/>
            <p:cNvGrpSpPr>
              <a:grpSpLocks/>
            </p:cNvGrpSpPr>
            <p:nvPr/>
          </p:nvGrpSpPr>
          <p:grpSpPr bwMode="auto">
            <a:xfrm>
              <a:off x="2245" y="2795"/>
              <a:ext cx="1043" cy="363"/>
              <a:chOff x="2245" y="346"/>
              <a:chExt cx="1542" cy="725"/>
            </a:xfrm>
          </p:grpSpPr>
          <p:sp>
            <p:nvSpPr>
              <p:cNvPr id="99353" name="AutoShape 2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99354" name="AutoShape 2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99355" name="Text Box 27"/>
            <p:cNvSpPr txBox="1">
              <a:spLocks noChangeArrowheads="1"/>
            </p:cNvSpPr>
            <p:nvPr/>
          </p:nvSpPr>
          <p:spPr bwMode="auto">
            <a:xfrm>
              <a:off x="2417" y="2886"/>
              <a:ext cx="741" cy="154"/>
            </a:xfrm>
            <a:prstGeom prst="rect">
              <a:avLst/>
            </a:prstGeom>
            <a:noFill/>
            <a:ln w="9525">
              <a:noFill/>
              <a:miter lim="800000"/>
              <a:headEnd/>
              <a:tailEnd/>
            </a:ln>
            <a:effectLst/>
          </p:spPr>
          <p:txBody>
            <a:bodyPr wrap="none">
              <a:spAutoFit/>
            </a:bodyPr>
            <a:lstStyle/>
            <a:p>
              <a:pPr algn="ctr"/>
              <a:r>
                <a:rPr lang="es-ES" sz="1000">
                  <a:latin typeface="Cambria" pitchFamily="18" charset="0"/>
                </a:rPr>
                <a:t>DESPACHADORES</a:t>
              </a:r>
            </a:p>
          </p:txBody>
        </p:sp>
      </p:grpSp>
      <p:grpSp>
        <p:nvGrpSpPr>
          <p:cNvPr id="99356" name="Group 28"/>
          <p:cNvGrpSpPr>
            <a:grpSpLocks/>
          </p:cNvGrpSpPr>
          <p:nvPr/>
        </p:nvGrpSpPr>
        <p:grpSpPr bwMode="auto">
          <a:xfrm>
            <a:off x="5795963" y="4652963"/>
            <a:ext cx="1655762" cy="576262"/>
            <a:chOff x="4558" y="2795"/>
            <a:chExt cx="1043" cy="363"/>
          </a:xfrm>
        </p:grpSpPr>
        <p:grpSp>
          <p:nvGrpSpPr>
            <p:cNvPr id="99357" name="Group 29"/>
            <p:cNvGrpSpPr>
              <a:grpSpLocks/>
            </p:cNvGrpSpPr>
            <p:nvPr/>
          </p:nvGrpSpPr>
          <p:grpSpPr bwMode="auto">
            <a:xfrm>
              <a:off x="4558" y="2795"/>
              <a:ext cx="1043" cy="363"/>
              <a:chOff x="2245" y="346"/>
              <a:chExt cx="1542" cy="725"/>
            </a:xfrm>
          </p:grpSpPr>
          <p:sp>
            <p:nvSpPr>
              <p:cNvPr id="99358" name="AutoShape 3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99359" name="AutoShape 3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99360" name="Text Box 32"/>
            <p:cNvSpPr txBox="1">
              <a:spLocks noChangeArrowheads="1"/>
            </p:cNvSpPr>
            <p:nvPr/>
          </p:nvSpPr>
          <p:spPr bwMode="auto">
            <a:xfrm>
              <a:off x="4694" y="2886"/>
              <a:ext cx="880" cy="154"/>
            </a:xfrm>
            <a:prstGeom prst="rect">
              <a:avLst/>
            </a:prstGeom>
            <a:noFill/>
            <a:ln w="9525">
              <a:noFill/>
              <a:miter lim="800000"/>
              <a:headEnd/>
              <a:tailEnd/>
            </a:ln>
            <a:effectLst/>
          </p:spPr>
          <p:txBody>
            <a:bodyPr wrap="none">
              <a:spAutoFit/>
            </a:bodyPr>
            <a:lstStyle/>
            <a:p>
              <a:pPr algn="ctr"/>
              <a:r>
                <a:rPr lang="es-ES" sz="1000">
                  <a:latin typeface="Cambria" pitchFamily="18" charset="0"/>
                </a:rPr>
                <a:t>OPERADOR DE RADIO</a:t>
              </a:r>
            </a:p>
          </p:txBody>
        </p:sp>
      </p:grpSp>
      <p:grpSp>
        <p:nvGrpSpPr>
          <p:cNvPr id="99361" name="Group 33"/>
          <p:cNvGrpSpPr>
            <a:grpSpLocks/>
          </p:cNvGrpSpPr>
          <p:nvPr/>
        </p:nvGrpSpPr>
        <p:grpSpPr bwMode="auto">
          <a:xfrm>
            <a:off x="3492500" y="4581525"/>
            <a:ext cx="1655763" cy="576263"/>
            <a:chOff x="2245" y="2795"/>
            <a:chExt cx="1043" cy="363"/>
          </a:xfrm>
        </p:grpSpPr>
        <p:grpSp>
          <p:nvGrpSpPr>
            <p:cNvPr id="99362" name="Group 34"/>
            <p:cNvGrpSpPr>
              <a:grpSpLocks/>
            </p:cNvGrpSpPr>
            <p:nvPr/>
          </p:nvGrpSpPr>
          <p:grpSpPr bwMode="auto">
            <a:xfrm>
              <a:off x="2245" y="2795"/>
              <a:ext cx="1043" cy="363"/>
              <a:chOff x="2245" y="346"/>
              <a:chExt cx="1542" cy="725"/>
            </a:xfrm>
          </p:grpSpPr>
          <p:sp>
            <p:nvSpPr>
              <p:cNvPr id="99363" name="AutoShape 3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99364" name="AutoShape 3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99365" name="Text Box 37"/>
            <p:cNvSpPr txBox="1">
              <a:spLocks noChangeArrowheads="1"/>
            </p:cNvSpPr>
            <p:nvPr/>
          </p:nvSpPr>
          <p:spPr bwMode="auto">
            <a:xfrm>
              <a:off x="2462" y="2886"/>
              <a:ext cx="650" cy="154"/>
            </a:xfrm>
            <a:prstGeom prst="rect">
              <a:avLst/>
            </a:prstGeom>
            <a:noFill/>
            <a:ln w="9525">
              <a:noFill/>
              <a:miter lim="800000"/>
              <a:headEnd/>
              <a:tailEnd/>
            </a:ln>
            <a:effectLst/>
          </p:spPr>
          <p:txBody>
            <a:bodyPr wrap="none">
              <a:spAutoFit/>
            </a:bodyPr>
            <a:lstStyle/>
            <a:p>
              <a:pPr algn="ctr"/>
              <a:r>
                <a:rPr lang="es-ES" sz="1000">
                  <a:latin typeface="Cambria" pitchFamily="18" charset="0"/>
                </a:rPr>
                <a:t>JEFES DE RUTA</a:t>
              </a:r>
            </a:p>
          </p:txBody>
        </p:sp>
      </p:grpSp>
      <p:cxnSp>
        <p:nvCxnSpPr>
          <p:cNvPr id="99366" name="AutoShape 38"/>
          <p:cNvCxnSpPr>
            <a:cxnSpLocks noChangeShapeType="1"/>
            <a:stCxn id="99334" idx="2"/>
            <a:endCxn id="99338" idx="1"/>
          </p:cNvCxnSpPr>
          <p:nvPr/>
        </p:nvCxnSpPr>
        <p:spPr bwMode="auto">
          <a:xfrm rot="16200000" flipH="1">
            <a:off x="4283075" y="1663701"/>
            <a:ext cx="376237" cy="201612"/>
          </a:xfrm>
          <a:prstGeom prst="bentConnector2">
            <a:avLst/>
          </a:prstGeom>
          <a:noFill/>
          <a:ln w="38100">
            <a:solidFill>
              <a:schemeClr val="tx1"/>
            </a:solidFill>
            <a:miter lim="800000"/>
            <a:headEnd/>
            <a:tailEnd/>
          </a:ln>
          <a:effectLst/>
        </p:spPr>
      </p:cxnSp>
      <p:cxnSp>
        <p:nvCxnSpPr>
          <p:cNvPr id="99367" name="AutoShape 39"/>
          <p:cNvCxnSpPr>
            <a:cxnSpLocks noChangeShapeType="1"/>
            <a:stCxn id="99334" idx="2"/>
            <a:endCxn id="99343" idx="0"/>
          </p:cNvCxnSpPr>
          <p:nvPr/>
        </p:nvCxnSpPr>
        <p:spPr bwMode="auto">
          <a:xfrm flipH="1">
            <a:off x="4343400" y="1576388"/>
            <a:ext cx="26988" cy="773112"/>
          </a:xfrm>
          <a:prstGeom prst="straightConnector1">
            <a:avLst/>
          </a:prstGeom>
          <a:noFill/>
          <a:ln w="38100">
            <a:solidFill>
              <a:schemeClr val="tx1"/>
            </a:solidFill>
            <a:round/>
            <a:headEnd/>
            <a:tailEnd/>
          </a:ln>
          <a:effectLst/>
        </p:spPr>
      </p:cxnSp>
      <p:cxnSp>
        <p:nvCxnSpPr>
          <p:cNvPr id="99368" name="AutoShape 40"/>
          <p:cNvCxnSpPr>
            <a:cxnSpLocks noChangeShapeType="1"/>
            <a:stCxn id="99353" idx="0"/>
            <a:endCxn id="99349" idx="2"/>
          </p:cNvCxnSpPr>
          <p:nvPr/>
        </p:nvCxnSpPr>
        <p:spPr bwMode="auto">
          <a:xfrm rot="16200000">
            <a:off x="2818606" y="3029744"/>
            <a:ext cx="915988" cy="2330450"/>
          </a:xfrm>
          <a:prstGeom prst="bentConnector3">
            <a:avLst>
              <a:gd name="adj1" fmla="val 51125"/>
            </a:avLst>
          </a:prstGeom>
          <a:noFill/>
          <a:ln w="38100">
            <a:solidFill>
              <a:schemeClr val="tx1"/>
            </a:solidFill>
            <a:miter lim="800000"/>
            <a:headEnd/>
            <a:tailEnd/>
          </a:ln>
          <a:effectLst/>
        </p:spPr>
      </p:cxnSp>
      <p:cxnSp>
        <p:nvCxnSpPr>
          <p:cNvPr id="99369" name="AutoShape 41"/>
          <p:cNvCxnSpPr>
            <a:cxnSpLocks noChangeShapeType="1"/>
            <a:stCxn id="99363" idx="0"/>
            <a:endCxn id="99349" idx="2"/>
          </p:cNvCxnSpPr>
          <p:nvPr/>
        </p:nvCxnSpPr>
        <p:spPr bwMode="auto">
          <a:xfrm rot="16200000">
            <a:off x="3934619" y="4074319"/>
            <a:ext cx="844550" cy="169862"/>
          </a:xfrm>
          <a:prstGeom prst="bentConnector3">
            <a:avLst>
              <a:gd name="adj1" fmla="val 51130"/>
            </a:avLst>
          </a:prstGeom>
          <a:noFill/>
          <a:ln w="28575">
            <a:solidFill>
              <a:schemeClr val="tx1"/>
            </a:solidFill>
            <a:miter lim="800000"/>
            <a:headEnd/>
            <a:tailEnd/>
          </a:ln>
          <a:effectLst/>
        </p:spPr>
      </p:cxnSp>
      <p:cxnSp>
        <p:nvCxnSpPr>
          <p:cNvPr id="99370" name="AutoShape 42"/>
          <p:cNvCxnSpPr>
            <a:cxnSpLocks noChangeShapeType="1"/>
            <a:stCxn id="99358" idx="0"/>
            <a:endCxn id="99349" idx="2"/>
          </p:cNvCxnSpPr>
          <p:nvPr/>
        </p:nvCxnSpPr>
        <p:spPr bwMode="auto">
          <a:xfrm rot="5400000" flipH="1">
            <a:off x="5050631" y="3128169"/>
            <a:ext cx="915988" cy="2133600"/>
          </a:xfrm>
          <a:prstGeom prst="bentConnector3">
            <a:avLst>
              <a:gd name="adj1" fmla="val 51125"/>
            </a:avLst>
          </a:prstGeom>
          <a:noFill/>
          <a:ln w="38100">
            <a:solidFill>
              <a:schemeClr val="tx1"/>
            </a:solidFill>
            <a:miter lim="800000"/>
            <a:headEnd/>
            <a:tailEnd/>
          </a:ln>
          <a:effectLst/>
        </p:spPr>
      </p:cxnSp>
      <p:grpSp>
        <p:nvGrpSpPr>
          <p:cNvPr id="99371" name="Group 43"/>
          <p:cNvGrpSpPr>
            <a:grpSpLocks/>
          </p:cNvGrpSpPr>
          <p:nvPr/>
        </p:nvGrpSpPr>
        <p:grpSpPr bwMode="auto">
          <a:xfrm>
            <a:off x="3563938" y="5734050"/>
            <a:ext cx="1655762" cy="576263"/>
            <a:chOff x="3560" y="799"/>
            <a:chExt cx="1043" cy="363"/>
          </a:xfrm>
        </p:grpSpPr>
        <p:grpSp>
          <p:nvGrpSpPr>
            <p:cNvPr id="99372" name="Group 44"/>
            <p:cNvGrpSpPr>
              <a:grpSpLocks/>
            </p:cNvGrpSpPr>
            <p:nvPr/>
          </p:nvGrpSpPr>
          <p:grpSpPr bwMode="auto">
            <a:xfrm>
              <a:off x="3560" y="799"/>
              <a:ext cx="1043" cy="363"/>
              <a:chOff x="2245" y="346"/>
              <a:chExt cx="1542" cy="725"/>
            </a:xfrm>
          </p:grpSpPr>
          <p:sp>
            <p:nvSpPr>
              <p:cNvPr id="99373" name="AutoShape 4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99374" name="AutoShape 4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99375" name="Text Box 47"/>
            <p:cNvSpPr txBox="1">
              <a:spLocks noChangeArrowheads="1"/>
            </p:cNvSpPr>
            <p:nvPr/>
          </p:nvSpPr>
          <p:spPr bwMode="auto">
            <a:xfrm>
              <a:off x="3761" y="890"/>
              <a:ext cx="760" cy="250"/>
            </a:xfrm>
            <a:prstGeom prst="rect">
              <a:avLst/>
            </a:prstGeom>
            <a:noFill/>
            <a:ln w="9525">
              <a:noFill/>
              <a:miter lim="800000"/>
              <a:headEnd/>
              <a:tailEnd/>
            </a:ln>
            <a:effectLst/>
          </p:spPr>
          <p:txBody>
            <a:bodyPr wrap="none">
              <a:spAutoFit/>
            </a:bodyPr>
            <a:lstStyle/>
            <a:p>
              <a:pPr algn="ctr"/>
              <a:r>
                <a:rPr lang="es-ES" sz="1000">
                  <a:latin typeface="Cambria" pitchFamily="18" charset="0"/>
                </a:rPr>
                <a:t>OPERADORES DEL</a:t>
              </a:r>
            </a:p>
            <a:p>
              <a:pPr algn="ctr"/>
              <a:r>
                <a:rPr lang="es-ES" sz="1000">
                  <a:latin typeface="Cambria" pitchFamily="18" charset="0"/>
                </a:rPr>
                <a:t>TRANSPORTE</a:t>
              </a:r>
            </a:p>
          </p:txBody>
        </p:sp>
      </p:grpSp>
      <p:sp>
        <p:nvSpPr>
          <p:cNvPr id="99376" name="Line 48"/>
          <p:cNvSpPr>
            <a:spLocks noChangeShapeType="1"/>
          </p:cNvSpPr>
          <p:nvPr/>
        </p:nvSpPr>
        <p:spPr bwMode="auto">
          <a:xfrm>
            <a:off x="4427538" y="2924175"/>
            <a:ext cx="0" cy="217488"/>
          </a:xfrm>
          <a:prstGeom prst="line">
            <a:avLst/>
          </a:prstGeom>
          <a:noFill/>
          <a:ln w="38100">
            <a:solidFill>
              <a:schemeClr val="tx1"/>
            </a:solidFill>
            <a:round/>
            <a:headEnd/>
            <a:tailEnd/>
          </a:ln>
          <a:effectLst/>
        </p:spPr>
        <p:txBody>
          <a:bodyPr/>
          <a:lstStyle/>
          <a:p>
            <a:endParaRPr lang="en-US"/>
          </a:p>
        </p:txBody>
      </p:sp>
      <p:sp>
        <p:nvSpPr>
          <p:cNvPr id="99377" name="Line 49"/>
          <p:cNvSpPr>
            <a:spLocks noChangeShapeType="1"/>
          </p:cNvSpPr>
          <p:nvPr/>
        </p:nvSpPr>
        <p:spPr bwMode="auto">
          <a:xfrm>
            <a:off x="4356100" y="5157788"/>
            <a:ext cx="0" cy="576262"/>
          </a:xfrm>
          <a:prstGeom prst="line">
            <a:avLst/>
          </a:prstGeom>
          <a:noFill/>
          <a:ln w="3810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354"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Trafico y Operación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El Departamento de Tráfico y Operación,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 Planear y ejecutar, conservar la totalidad o el mayor número de unidades circulando  diariamente para realizar una eficaz  prestación del servicio de transporte Público diario conjuntamente con el Director de Operaciones.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 Coordinar y revisar el trabajo de jefes de ruta y despachadores, Informar y elaborar reportes de anomalías e incidentes al Director de Operaciones y ejecutar la solución conveniente para el servicio. Mantener identificable y localizables el parque vehicular a cualquier hora del día dentro y fuera de servicio.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III.-Atender, Vigilar  el buen servicio de las  rutas del Organismo, proponer  mecanismos de mejora en servicio calidad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recaudación, supervisar  la aplicación de los programas provenientes de Dirección General y  Dirección de Operaciones.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8"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Trafico y Operación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Realizar demás  funciones que  el  Director Técnico Operativo solicite, apoyar en todo acto o asunto imprevisto o extraordinario que conlleve a los objetivos e intereses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Las demás responsabilidades que se deriven de las leyes, reglamentos, acuerdos y convenios, o le sean asignadas o delegadas por el Director General y /o Director Técnico Operativo.</a:t>
                      </a:r>
                      <a:r>
                        <a:rPr kumimoji="0" lang="es-ES" sz="2800" b="0" i="0" u="none" strike="noStrike" cap="none" normalizeH="0" baseline="0" smtClean="0">
                          <a:ln>
                            <a:noFill/>
                          </a:ln>
                          <a:solidFill>
                            <a:schemeClr val="tx1"/>
                          </a:solidFill>
                          <a:effectLst/>
                          <a:latin typeface="Gill Sans MT" pitchFamily="34" charset="0"/>
                        </a:rPr>
                        <a:t>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02403"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OCTAVO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 LA SECRETARIO PARTICULAR</a:t>
            </a: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p:cNvGrpSpPr>
            <a:grpSpLocks/>
          </p:cNvGrpSpPr>
          <p:nvPr/>
        </p:nvGrpSpPr>
        <p:grpSpPr bwMode="auto">
          <a:xfrm>
            <a:off x="3563938" y="1412875"/>
            <a:ext cx="1655762" cy="576263"/>
            <a:chOff x="2245" y="890"/>
            <a:chExt cx="1043" cy="363"/>
          </a:xfrm>
        </p:grpSpPr>
        <p:grpSp>
          <p:nvGrpSpPr>
            <p:cNvPr id="16424" name="Group 3"/>
            <p:cNvGrpSpPr>
              <a:grpSpLocks/>
            </p:cNvGrpSpPr>
            <p:nvPr/>
          </p:nvGrpSpPr>
          <p:grpSpPr bwMode="auto">
            <a:xfrm>
              <a:off x="2245" y="890"/>
              <a:ext cx="1043" cy="363"/>
              <a:chOff x="2245" y="346"/>
              <a:chExt cx="1542" cy="725"/>
            </a:xfrm>
          </p:grpSpPr>
          <p:sp>
            <p:nvSpPr>
              <p:cNvPr id="16426"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16427"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16425" name="Text Box 6"/>
            <p:cNvSpPr txBox="1">
              <a:spLocks noChangeArrowheads="1"/>
            </p:cNvSpPr>
            <p:nvPr/>
          </p:nvSpPr>
          <p:spPr bwMode="auto">
            <a:xfrm>
              <a:off x="2517" y="981"/>
              <a:ext cx="485" cy="250"/>
            </a:xfrm>
            <a:prstGeom prst="rect">
              <a:avLst/>
            </a:prstGeom>
            <a:noFill/>
            <a:ln w="9525">
              <a:noFill/>
              <a:miter lim="800000"/>
              <a:headEnd/>
              <a:tailEnd/>
            </a:ln>
          </p:spPr>
          <p:txBody>
            <a:bodyPr wrap="none">
              <a:spAutoFit/>
            </a:bodyPr>
            <a:lstStyle/>
            <a:p>
              <a:r>
                <a:rPr lang="es-ES" sz="1000">
                  <a:latin typeface="Cambria" pitchFamily="18" charset="0"/>
                </a:rPr>
                <a:t>DIRECTOR</a:t>
              </a:r>
            </a:p>
            <a:p>
              <a:r>
                <a:rPr lang="es-ES" sz="1000">
                  <a:latin typeface="Cambria" pitchFamily="18" charset="0"/>
                </a:rPr>
                <a:t>GENERAL</a:t>
              </a:r>
            </a:p>
          </p:txBody>
        </p:sp>
      </p:grpSp>
      <p:grpSp>
        <p:nvGrpSpPr>
          <p:cNvPr id="16387" name="Group 7"/>
          <p:cNvGrpSpPr>
            <a:grpSpLocks/>
          </p:cNvGrpSpPr>
          <p:nvPr/>
        </p:nvGrpSpPr>
        <p:grpSpPr bwMode="auto">
          <a:xfrm>
            <a:off x="5219700" y="2205038"/>
            <a:ext cx="1655763" cy="576262"/>
            <a:chOff x="3560" y="799"/>
            <a:chExt cx="1043" cy="363"/>
          </a:xfrm>
        </p:grpSpPr>
        <p:grpSp>
          <p:nvGrpSpPr>
            <p:cNvPr id="16420" name="Group 8"/>
            <p:cNvGrpSpPr>
              <a:grpSpLocks/>
            </p:cNvGrpSpPr>
            <p:nvPr/>
          </p:nvGrpSpPr>
          <p:grpSpPr bwMode="auto">
            <a:xfrm>
              <a:off x="3560" y="799"/>
              <a:ext cx="1043" cy="363"/>
              <a:chOff x="2245" y="346"/>
              <a:chExt cx="1542" cy="725"/>
            </a:xfrm>
          </p:grpSpPr>
          <p:sp>
            <p:nvSpPr>
              <p:cNvPr id="16422"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16423"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16421" name="Text Box 11"/>
            <p:cNvSpPr txBox="1">
              <a:spLocks noChangeArrowheads="1"/>
            </p:cNvSpPr>
            <p:nvPr/>
          </p:nvSpPr>
          <p:spPr bwMode="auto">
            <a:xfrm>
              <a:off x="3764" y="890"/>
              <a:ext cx="750" cy="250"/>
            </a:xfrm>
            <a:prstGeom prst="rect">
              <a:avLst/>
            </a:prstGeom>
            <a:noFill/>
            <a:ln w="9525">
              <a:noFill/>
              <a:miter lim="800000"/>
              <a:headEnd/>
              <a:tailEnd/>
            </a:ln>
          </p:spPr>
          <p:txBody>
            <a:bodyPr wrap="none">
              <a:spAutoFit/>
            </a:bodyPr>
            <a:lstStyle/>
            <a:p>
              <a:pPr algn="ctr"/>
              <a:r>
                <a:rPr lang="es-ES" sz="1000">
                  <a:latin typeface="Cambria" pitchFamily="18" charset="0"/>
                </a:rPr>
                <a:t>COORDINADOR </a:t>
              </a:r>
            </a:p>
            <a:p>
              <a:pPr algn="ctr"/>
              <a:r>
                <a:rPr lang="es-ES" sz="1000">
                  <a:latin typeface="Cambria" pitchFamily="18" charset="0"/>
                </a:rPr>
                <a:t>ADMINISTRATIVO</a:t>
              </a:r>
            </a:p>
          </p:txBody>
        </p:sp>
      </p:grpSp>
      <p:grpSp>
        <p:nvGrpSpPr>
          <p:cNvPr id="16388" name="Group 12"/>
          <p:cNvGrpSpPr>
            <a:grpSpLocks/>
          </p:cNvGrpSpPr>
          <p:nvPr/>
        </p:nvGrpSpPr>
        <p:grpSpPr bwMode="auto">
          <a:xfrm>
            <a:off x="3635375" y="3141663"/>
            <a:ext cx="1655763" cy="576262"/>
            <a:chOff x="2109" y="1979"/>
            <a:chExt cx="1043" cy="363"/>
          </a:xfrm>
        </p:grpSpPr>
        <p:grpSp>
          <p:nvGrpSpPr>
            <p:cNvPr id="16416" name="Group 13"/>
            <p:cNvGrpSpPr>
              <a:grpSpLocks/>
            </p:cNvGrpSpPr>
            <p:nvPr/>
          </p:nvGrpSpPr>
          <p:grpSpPr bwMode="auto">
            <a:xfrm>
              <a:off x="2109" y="1979"/>
              <a:ext cx="1043" cy="363"/>
              <a:chOff x="2245" y="346"/>
              <a:chExt cx="1542" cy="725"/>
            </a:xfrm>
          </p:grpSpPr>
          <p:sp>
            <p:nvSpPr>
              <p:cNvPr id="16418" name="AutoShape 1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16419" name="AutoShape 1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16417" name="Text Box 16"/>
            <p:cNvSpPr txBox="1">
              <a:spLocks noChangeArrowheads="1"/>
            </p:cNvSpPr>
            <p:nvPr/>
          </p:nvSpPr>
          <p:spPr bwMode="auto">
            <a:xfrm>
              <a:off x="2381" y="2069"/>
              <a:ext cx="584" cy="250"/>
            </a:xfrm>
            <a:prstGeom prst="rect">
              <a:avLst/>
            </a:prstGeom>
            <a:noFill/>
            <a:ln w="9525">
              <a:noFill/>
              <a:miter lim="800000"/>
              <a:headEnd/>
              <a:tailEnd/>
            </a:ln>
          </p:spPr>
          <p:txBody>
            <a:bodyPr wrap="none">
              <a:spAutoFit/>
            </a:bodyPr>
            <a:lstStyle/>
            <a:p>
              <a:pPr algn="ctr"/>
              <a:r>
                <a:rPr lang="es-ES" sz="1000">
                  <a:latin typeface="Cambria" pitchFamily="18" charset="0"/>
                </a:rPr>
                <a:t>SECRETARIA </a:t>
              </a:r>
            </a:p>
            <a:p>
              <a:pPr algn="ctr"/>
              <a:r>
                <a:rPr lang="es-ES" sz="1000">
                  <a:latin typeface="Cambria" pitchFamily="18" charset="0"/>
                </a:rPr>
                <a:t>PARTICULAR</a:t>
              </a:r>
            </a:p>
          </p:txBody>
        </p:sp>
      </p:grpSp>
      <p:grpSp>
        <p:nvGrpSpPr>
          <p:cNvPr id="16389" name="Group 17"/>
          <p:cNvGrpSpPr>
            <a:grpSpLocks/>
          </p:cNvGrpSpPr>
          <p:nvPr/>
        </p:nvGrpSpPr>
        <p:grpSpPr bwMode="auto">
          <a:xfrm>
            <a:off x="1116013" y="4797425"/>
            <a:ext cx="1655762" cy="576263"/>
            <a:chOff x="2245" y="255"/>
            <a:chExt cx="1043" cy="363"/>
          </a:xfrm>
        </p:grpSpPr>
        <p:grpSp>
          <p:nvGrpSpPr>
            <p:cNvPr id="16412" name="Group 18"/>
            <p:cNvGrpSpPr>
              <a:grpSpLocks/>
            </p:cNvGrpSpPr>
            <p:nvPr/>
          </p:nvGrpSpPr>
          <p:grpSpPr bwMode="auto">
            <a:xfrm>
              <a:off x="2245" y="255"/>
              <a:ext cx="1043" cy="363"/>
              <a:chOff x="2245" y="346"/>
              <a:chExt cx="1542" cy="725"/>
            </a:xfrm>
          </p:grpSpPr>
          <p:sp>
            <p:nvSpPr>
              <p:cNvPr id="16414" name="AutoShape 1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16415" name="AutoShape 2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16413" name="Text Box 21"/>
            <p:cNvSpPr txBox="1">
              <a:spLocks noChangeArrowheads="1"/>
            </p:cNvSpPr>
            <p:nvPr/>
          </p:nvSpPr>
          <p:spPr bwMode="auto">
            <a:xfrm>
              <a:off x="2336" y="346"/>
              <a:ext cx="763" cy="250"/>
            </a:xfrm>
            <a:prstGeom prst="rect">
              <a:avLst/>
            </a:prstGeom>
            <a:noFill/>
            <a:ln w="9525">
              <a:noFill/>
              <a:miter lim="800000"/>
              <a:headEnd/>
              <a:tailEnd/>
            </a:ln>
          </p:spPr>
          <p:txBody>
            <a:bodyPr wrap="none">
              <a:spAutoFit/>
            </a:bodyPr>
            <a:lstStyle/>
            <a:p>
              <a:r>
                <a:rPr lang="es-ES" sz="1000">
                  <a:latin typeface="Cambria" pitchFamily="18" charset="0"/>
                </a:rPr>
                <a:t>TODAS LAS AREAS</a:t>
              </a:r>
            </a:p>
            <a:p>
              <a:endParaRPr lang="es-ES" sz="1000"/>
            </a:p>
          </p:txBody>
        </p:sp>
      </p:grpSp>
      <p:grpSp>
        <p:nvGrpSpPr>
          <p:cNvPr id="16390" name="Group 22"/>
          <p:cNvGrpSpPr>
            <a:grpSpLocks/>
          </p:cNvGrpSpPr>
          <p:nvPr/>
        </p:nvGrpSpPr>
        <p:grpSpPr bwMode="auto">
          <a:xfrm>
            <a:off x="3563938" y="5445125"/>
            <a:ext cx="1655762" cy="576263"/>
            <a:chOff x="2245" y="2795"/>
            <a:chExt cx="1043" cy="363"/>
          </a:xfrm>
        </p:grpSpPr>
        <p:grpSp>
          <p:nvGrpSpPr>
            <p:cNvPr id="16408" name="Group 23"/>
            <p:cNvGrpSpPr>
              <a:grpSpLocks/>
            </p:cNvGrpSpPr>
            <p:nvPr/>
          </p:nvGrpSpPr>
          <p:grpSpPr bwMode="auto">
            <a:xfrm>
              <a:off x="2245" y="2795"/>
              <a:ext cx="1043" cy="363"/>
              <a:chOff x="2245" y="346"/>
              <a:chExt cx="1542" cy="725"/>
            </a:xfrm>
          </p:grpSpPr>
          <p:sp>
            <p:nvSpPr>
              <p:cNvPr id="16410" name="AutoShape 2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16411" name="AutoShape 2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16409" name="Text Box 26"/>
            <p:cNvSpPr txBox="1">
              <a:spLocks noChangeArrowheads="1"/>
            </p:cNvSpPr>
            <p:nvPr/>
          </p:nvSpPr>
          <p:spPr bwMode="auto">
            <a:xfrm>
              <a:off x="2502" y="2886"/>
              <a:ext cx="566" cy="250"/>
            </a:xfrm>
            <a:prstGeom prst="rect">
              <a:avLst/>
            </a:prstGeom>
            <a:noFill/>
            <a:ln w="9525">
              <a:noFill/>
              <a:miter lim="800000"/>
              <a:headEnd/>
              <a:tailEnd/>
            </a:ln>
          </p:spPr>
          <p:txBody>
            <a:bodyPr wrap="none">
              <a:spAutoFit/>
            </a:bodyPr>
            <a:lstStyle/>
            <a:p>
              <a:pPr algn="ctr"/>
              <a:r>
                <a:rPr lang="es-ES" sz="1000">
                  <a:latin typeface="Cambria" pitchFamily="18" charset="0"/>
                </a:rPr>
                <a:t>SECRETARIA</a:t>
              </a:r>
            </a:p>
            <a:p>
              <a:pPr algn="ctr"/>
              <a:r>
                <a:rPr lang="es-ES" sz="1000">
                  <a:latin typeface="Cambria" pitchFamily="18" charset="0"/>
                </a:rPr>
                <a:t>RECEPCION</a:t>
              </a:r>
            </a:p>
          </p:txBody>
        </p:sp>
      </p:grpSp>
      <p:grpSp>
        <p:nvGrpSpPr>
          <p:cNvPr id="16391" name="Group 27"/>
          <p:cNvGrpSpPr>
            <a:grpSpLocks/>
          </p:cNvGrpSpPr>
          <p:nvPr/>
        </p:nvGrpSpPr>
        <p:grpSpPr bwMode="auto">
          <a:xfrm>
            <a:off x="7235825" y="5445125"/>
            <a:ext cx="1655763" cy="576263"/>
            <a:chOff x="4558" y="2795"/>
            <a:chExt cx="1043" cy="363"/>
          </a:xfrm>
        </p:grpSpPr>
        <p:grpSp>
          <p:nvGrpSpPr>
            <p:cNvPr id="16404" name="Group 28"/>
            <p:cNvGrpSpPr>
              <a:grpSpLocks/>
            </p:cNvGrpSpPr>
            <p:nvPr/>
          </p:nvGrpSpPr>
          <p:grpSpPr bwMode="auto">
            <a:xfrm>
              <a:off x="4558" y="2795"/>
              <a:ext cx="1043" cy="363"/>
              <a:chOff x="2245" y="346"/>
              <a:chExt cx="1542" cy="725"/>
            </a:xfrm>
          </p:grpSpPr>
          <p:sp>
            <p:nvSpPr>
              <p:cNvPr id="16406" name="AutoShape 2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16407" name="AutoShape 3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16405" name="Text Box 31"/>
            <p:cNvSpPr txBox="1">
              <a:spLocks noChangeArrowheads="1"/>
            </p:cNvSpPr>
            <p:nvPr/>
          </p:nvSpPr>
          <p:spPr bwMode="auto">
            <a:xfrm>
              <a:off x="4698" y="2886"/>
              <a:ext cx="869" cy="250"/>
            </a:xfrm>
            <a:prstGeom prst="rect">
              <a:avLst/>
            </a:prstGeom>
            <a:noFill/>
            <a:ln w="9525">
              <a:noFill/>
              <a:miter lim="800000"/>
              <a:headEnd/>
              <a:tailEnd/>
            </a:ln>
          </p:spPr>
          <p:txBody>
            <a:bodyPr wrap="none">
              <a:spAutoFit/>
            </a:bodyPr>
            <a:lstStyle/>
            <a:p>
              <a:pPr algn="ctr"/>
              <a:r>
                <a:rPr lang="es-ES" sz="1000">
                  <a:latin typeface="Cambria" pitchFamily="18" charset="0"/>
                </a:rPr>
                <a:t>CHOFER</a:t>
              </a:r>
            </a:p>
            <a:p>
              <a:pPr algn="ctr"/>
              <a:r>
                <a:rPr lang="es-ES" sz="1000">
                  <a:latin typeface="Cambria" pitchFamily="18" charset="0"/>
                </a:rPr>
                <a:t>DIRECCION GENERAL</a:t>
              </a:r>
            </a:p>
          </p:txBody>
        </p:sp>
      </p:grpSp>
      <p:grpSp>
        <p:nvGrpSpPr>
          <p:cNvPr id="16392" name="Group 32"/>
          <p:cNvGrpSpPr>
            <a:grpSpLocks/>
          </p:cNvGrpSpPr>
          <p:nvPr/>
        </p:nvGrpSpPr>
        <p:grpSpPr bwMode="auto">
          <a:xfrm>
            <a:off x="5364163" y="5445125"/>
            <a:ext cx="1655762" cy="576263"/>
            <a:chOff x="2245" y="2795"/>
            <a:chExt cx="1043" cy="363"/>
          </a:xfrm>
        </p:grpSpPr>
        <p:grpSp>
          <p:nvGrpSpPr>
            <p:cNvPr id="16400" name="Group 33"/>
            <p:cNvGrpSpPr>
              <a:grpSpLocks/>
            </p:cNvGrpSpPr>
            <p:nvPr/>
          </p:nvGrpSpPr>
          <p:grpSpPr bwMode="auto">
            <a:xfrm>
              <a:off x="2245" y="2795"/>
              <a:ext cx="1043" cy="363"/>
              <a:chOff x="2245" y="346"/>
              <a:chExt cx="1542" cy="725"/>
            </a:xfrm>
          </p:grpSpPr>
          <p:sp>
            <p:nvSpPr>
              <p:cNvPr id="16402" name="AutoShape 3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p:spPr>
            <p:txBody>
              <a:bodyPr wrap="none" anchor="ctr"/>
              <a:lstStyle/>
              <a:p>
                <a:endParaRPr lang="es-ES"/>
              </a:p>
            </p:txBody>
          </p:sp>
          <p:sp>
            <p:nvSpPr>
              <p:cNvPr id="16403" name="AutoShape 3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p:spPr>
            <p:txBody>
              <a:bodyPr wrap="none" anchor="ctr"/>
              <a:lstStyle/>
              <a:p>
                <a:endParaRPr lang="es-ES"/>
              </a:p>
            </p:txBody>
          </p:sp>
        </p:grpSp>
        <p:sp>
          <p:nvSpPr>
            <p:cNvPr id="16401" name="Text Box 36"/>
            <p:cNvSpPr txBox="1">
              <a:spLocks noChangeArrowheads="1"/>
            </p:cNvSpPr>
            <p:nvPr/>
          </p:nvSpPr>
          <p:spPr bwMode="auto">
            <a:xfrm>
              <a:off x="2502" y="2886"/>
              <a:ext cx="566" cy="250"/>
            </a:xfrm>
            <a:prstGeom prst="rect">
              <a:avLst/>
            </a:prstGeom>
            <a:noFill/>
            <a:ln w="9525">
              <a:noFill/>
              <a:miter lim="800000"/>
              <a:headEnd/>
              <a:tailEnd/>
            </a:ln>
          </p:spPr>
          <p:txBody>
            <a:bodyPr wrap="none">
              <a:spAutoFit/>
            </a:bodyPr>
            <a:lstStyle/>
            <a:p>
              <a:pPr algn="ctr"/>
              <a:r>
                <a:rPr lang="es-ES" sz="1000">
                  <a:latin typeface="Cambria" pitchFamily="18" charset="0"/>
                </a:rPr>
                <a:t>SECRETARIA</a:t>
              </a:r>
            </a:p>
            <a:p>
              <a:pPr algn="ctr"/>
              <a:r>
                <a:rPr lang="es-ES" sz="1000">
                  <a:latin typeface="Cambria" pitchFamily="18" charset="0"/>
                </a:rPr>
                <a:t>RECEPCION</a:t>
              </a:r>
            </a:p>
          </p:txBody>
        </p:sp>
      </p:grpSp>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defRPr/>
            </a:pPr>
            <a:r>
              <a:rPr lang="es-MX" sz="1400">
                <a:solidFill>
                  <a:srgbClr val="572314"/>
                </a:solidFill>
                <a:effectLst>
                  <a:outerShdw blurRad="38100" dist="38100" dir="2700000" algn="tl">
                    <a:srgbClr val="C0C0C0"/>
                  </a:outerShdw>
                </a:effectLst>
                <a:latin typeface="Cambria" pitchFamily="18" charset="0"/>
              </a:rPr>
              <a:t>ORGANIGRAMA DIRECCION GENERAL</a:t>
            </a:r>
          </a:p>
        </p:txBody>
      </p:sp>
      <p:cxnSp>
        <p:nvCxnSpPr>
          <p:cNvPr id="16394" name="AutoShape 38"/>
          <p:cNvCxnSpPr>
            <a:cxnSpLocks noChangeShapeType="1"/>
            <a:stCxn id="16414" idx="0"/>
            <a:endCxn id="16417" idx="2"/>
          </p:cNvCxnSpPr>
          <p:nvPr/>
        </p:nvCxnSpPr>
        <p:spPr bwMode="auto">
          <a:xfrm rot="-5400000">
            <a:off x="2655094" y="2921794"/>
            <a:ext cx="1116012" cy="2635250"/>
          </a:xfrm>
          <a:prstGeom prst="bentConnector3">
            <a:avLst>
              <a:gd name="adj1" fmla="val 49931"/>
            </a:avLst>
          </a:prstGeom>
          <a:noFill/>
          <a:ln w="38100">
            <a:solidFill>
              <a:schemeClr val="tx1"/>
            </a:solidFill>
            <a:miter lim="800000"/>
            <a:headEnd/>
            <a:tailEnd/>
          </a:ln>
        </p:spPr>
      </p:cxnSp>
      <p:cxnSp>
        <p:nvCxnSpPr>
          <p:cNvPr id="16395" name="AutoShape 39"/>
          <p:cNvCxnSpPr>
            <a:cxnSpLocks noChangeShapeType="1"/>
            <a:stCxn id="16427" idx="2"/>
            <a:endCxn id="16422" idx="1"/>
          </p:cNvCxnSpPr>
          <p:nvPr/>
        </p:nvCxnSpPr>
        <p:spPr bwMode="auto">
          <a:xfrm rot="16200000" flipH="1">
            <a:off x="4606132" y="1843881"/>
            <a:ext cx="449262" cy="777875"/>
          </a:xfrm>
          <a:prstGeom prst="bentConnector2">
            <a:avLst/>
          </a:prstGeom>
          <a:noFill/>
          <a:ln w="38100">
            <a:solidFill>
              <a:schemeClr val="tx1"/>
            </a:solidFill>
            <a:miter lim="800000"/>
            <a:headEnd/>
            <a:tailEnd/>
          </a:ln>
        </p:spPr>
      </p:cxnSp>
      <p:cxnSp>
        <p:nvCxnSpPr>
          <p:cNvPr id="16396" name="AutoShape 40"/>
          <p:cNvCxnSpPr>
            <a:cxnSpLocks noChangeShapeType="1"/>
            <a:stCxn id="16427" idx="2"/>
            <a:endCxn id="16418" idx="0"/>
          </p:cNvCxnSpPr>
          <p:nvPr/>
        </p:nvCxnSpPr>
        <p:spPr bwMode="auto">
          <a:xfrm flipH="1">
            <a:off x="4414838" y="2008188"/>
            <a:ext cx="26987" cy="1133475"/>
          </a:xfrm>
          <a:prstGeom prst="straightConnector1">
            <a:avLst/>
          </a:prstGeom>
          <a:noFill/>
          <a:ln w="38100">
            <a:solidFill>
              <a:schemeClr val="tx1"/>
            </a:solidFill>
            <a:round/>
            <a:headEnd/>
            <a:tailEnd/>
          </a:ln>
        </p:spPr>
      </p:cxnSp>
      <p:cxnSp>
        <p:nvCxnSpPr>
          <p:cNvPr id="16397" name="AutoShape 41"/>
          <p:cNvCxnSpPr>
            <a:cxnSpLocks noChangeShapeType="1"/>
            <a:stCxn id="16410" idx="0"/>
            <a:endCxn id="16417" idx="2"/>
          </p:cNvCxnSpPr>
          <p:nvPr/>
        </p:nvCxnSpPr>
        <p:spPr bwMode="auto">
          <a:xfrm rot="-5400000">
            <a:off x="3555207" y="4469606"/>
            <a:ext cx="1763712" cy="187325"/>
          </a:xfrm>
          <a:prstGeom prst="bentConnector3">
            <a:avLst>
              <a:gd name="adj1" fmla="val 49954"/>
            </a:avLst>
          </a:prstGeom>
          <a:noFill/>
          <a:ln w="38100">
            <a:solidFill>
              <a:schemeClr val="tx1"/>
            </a:solidFill>
            <a:miter lim="800000"/>
            <a:headEnd/>
            <a:tailEnd/>
          </a:ln>
        </p:spPr>
      </p:cxnSp>
      <p:cxnSp>
        <p:nvCxnSpPr>
          <p:cNvPr id="16398" name="AutoShape 42"/>
          <p:cNvCxnSpPr>
            <a:cxnSpLocks noChangeShapeType="1"/>
            <a:stCxn id="16402" idx="0"/>
            <a:endCxn id="16417" idx="2"/>
          </p:cNvCxnSpPr>
          <p:nvPr/>
        </p:nvCxnSpPr>
        <p:spPr bwMode="auto">
          <a:xfrm rot="5400000" flipH="1">
            <a:off x="4455319" y="3756819"/>
            <a:ext cx="1763712" cy="1612900"/>
          </a:xfrm>
          <a:prstGeom prst="bentConnector3">
            <a:avLst>
              <a:gd name="adj1" fmla="val 49954"/>
            </a:avLst>
          </a:prstGeom>
          <a:noFill/>
          <a:ln w="38100">
            <a:solidFill>
              <a:schemeClr val="tx1"/>
            </a:solidFill>
            <a:miter lim="800000"/>
            <a:headEnd/>
            <a:tailEnd/>
          </a:ln>
        </p:spPr>
      </p:cxnSp>
      <p:cxnSp>
        <p:nvCxnSpPr>
          <p:cNvPr id="16399" name="AutoShape 43"/>
          <p:cNvCxnSpPr>
            <a:cxnSpLocks noChangeShapeType="1"/>
            <a:stCxn id="16406" idx="0"/>
            <a:endCxn id="16417" idx="2"/>
          </p:cNvCxnSpPr>
          <p:nvPr/>
        </p:nvCxnSpPr>
        <p:spPr bwMode="auto">
          <a:xfrm rot="5400000" flipH="1">
            <a:off x="5391151" y="2820987"/>
            <a:ext cx="1763712" cy="3484563"/>
          </a:xfrm>
          <a:prstGeom prst="bentConnector3">
            <a:avLst>
              <a:gd name="adj1" fmla="val 49954"/>
            </a:avLst>
          </a:prstGeom>
          <a:noFill/>
          <a:ln w="38100">
            <a:solidFill>
              <a:schemeClr val="tx1"/>
            </a:solidFill>
            <a:miter lim="800000"/>
            <a:headEnd/>
            <a:tailEnd/>
          </a:ln>
        </p:spPr>
      </p:cxn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426" name="Group 2"/>
          <p:cNvGrpSpPr>
            <a:grpSpLocks/>
          </p:cNvGrpSpPr>
          <p:nvPr/>
        </p:nvGrpSpPr>
        <p:grpSpPr bwMode="auto">
          <a:xfrm>
            <a:off x="3563938" y="1412875"/>
            <a:ext cx="1655762" cy="576263"/>
            <a:chOff x="2245" y="890"/>
            <a:chExt cx="1043" cy="363"/>
          </a:xfrm>
        </p:grpSpPr>
        <p:grpSp>
          <p:nvGrpSpPr>
            <p:cNvPr id="103427" name="Group 3"/>
            <p:cNvGrpSpPr>
              <a:grpSpLocks/>
            </p:cNvGrpSpPr>
            <p:nvPr/>
          </p:nvGrpSpPr>
          <p:grpSpPr bwMode="auto">
            <a:xfrm>
              <a:off x="2245" y="890"/>
              <a:ext cx="1043" cy="363"/>
              <a:chOff x="2245" y="346"/>
              <a:chExt cx="1542" cy="725"/>
            </a:xfrm>
          </p:grpSpPr>
          <p:sp>
            <p:nvSpPr>
              <p:cNvPr id="103428"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3429"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3430" name="Text Box 6"/>
            <p:cNvSpPr txBox="1">
              <a:spLocks noChangeArrowheads="1"/>
            </p:cNvSpPr>
            <p:nvPr/>
          </p:nvSpPr>
          <p:spPr bwMode="auto">
            <a:xfrm>
              <a:off x="2517" y="981"/>
              <a:ext cx="485" cy="250"/>
            </a:xfrm>
            <a:prstGeom prst="rect">
              <a:avLst/>
            </a:prstGeom>
            <a:noFill/>
            <a:ln w="9525">
              <a:noFill/>
              <a:miter lim="800000"/>
              <a:headEnd/>
              <a:tailEnd/>
            </a:ln>
            <a:effectLst/>
          </p:spPr>
          <p:txBody>
            <a:bodyPr wrap="none">
              <a:spAutoFit/>
            </a:bodyPr>
            <a:lstStyle/>
            <a:p>
              <a:r>
                <a:rPr lang="es-ES" sz="1000">
                  <a:latin typeface="Cambria" pitchFamily="18" charset="0"/>
                </a:rPr>
                <a:t>DIRECTOR</a:t>
              </a:r>
            </a:p>
            <a:p>
              <a:r>
                <a:rPr lang="es-ES" sz="1000">
                  <a:latin typeface="Cambria" pitchFamily="18" charset="0"/>
                </a:rPr>
                <a:t>GENERAL</a:t>
              </a:r>
            </a:p>
          </p:txBody>
        </p:sp>
      </p:grpSp>
      <p:grpSp>
        <p:nvGrpSpPr>
          <p:cNvPr id="103431" name="Group 7"/>
          <p:cNvGrpSpPr>
            <a:grpSpLocks/>
          </p:cNvGrpSpPr>
          <p:nvPr/>
        </p:nvGrpSpPr>
        <p:grpSpPr bwMode="auto">
          <a:xfrm>
            <a:off x="5219700" y="2205038"/>
            <a:ext cx="1655763" cy="576262"/>
            <a:chOff x="3560" y="799"/>
            <a:chExt cx="1043" cy="363"/>
          </a:xfrm>
        </p:grpSpPr>
        <p:grpSp>
          <p:nvGrpSpPr>
            <p:cNvPr id="103432" name="Group 8"/>
            <p:cNvGrpSpPr>
              <a:grpSpLocks/>
            </p:cNvGrpSpPr>
            <p:nvPr/>
          </p:nvGrpSpPr>
          <p:grpSpPr bwMode="auto">
            <a:xfrm>
              <a:off x="3560" y="799"/>
              <a:ext cx="1043" cy="363"/>
              <a:chOff x="2245" y="346"/>
              <a:chExt cx="1542" cy="725"/>
            </a:xfrm>
          </p:grpSpPr>
          <p:sp>
            <p:nvSpPr>
              <p:cNvPr id="103433"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3434"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3435" name="Text Box 11"/>
            <p:cNvSpPr txBox="1">
              <a:spLocks noChangeArrowheads="1"/>
            </p:cNvSpPr>
            <p:nvPr/>
          </p:nvSpPr>
          <p:spPr bwMode="auto">
            <a:xfrm>
              <a:off x="3764" y="890"/>
              <a:ext cx="750" cy="250"/>
            </a:xfrm>
            <a:prstGeom prst="rect">
              <a:avLst/>
            </a:prstGeom>
            <a:noFill/>
            <a:ln w="9525">
              <a:noFill/>
              <a:miter lim="800000"/>
              <a:headEnd/>
              <a:tailEnd/>
            </a:ln>
            <a:effectLst/>
          </p:spPr>
          <p:txBody>
            <a:bodyPr wrap="none">
              <a:spAutoFit/>
            </a:bodyPr>
            <a:lstStyle/>
            <a:p>
              <a:pPr algn="ctr"/>
              <a:r>
                <a:rPr lang="es-ES" sz="1000">
                  <a:latin typeface="Cambria" pitchFamily="18" charset="0"/>
                </a:rPr>
                <a:t>COORDINADOR </a:t>
              </a:r>
            </a:p>
            <a:p>
              <a:pPr algn="ctr"/>
              <a:r>
                <a:rPr lang="es-ES" sz="1000">
                  <a:latin typeface="Cambria" pitchFamily="18" charset="0"/>
                </a:rPr>
                <a:t>ADMINISTRATIVO</a:t>
              </a:r>
            </a:p>
          </p:txBody>
        </p:sp>
      </p:grpSp>
      <p:grpSp>
        <p:nvGrpSpPr>
          <p:cNvPr id="103436" name="Group 12"/>
          <p:cNvGrpSpPr>
            <a:grpSpLocks/>
          </p:cNvGrpSpPr>
          <p:nvPr/>
        </p:nvGrpSpPr>
        <p:grpSpPr bwMode="auto">
          <a:xfrm>
            <a:off x="3635375" y="3141663"/>
            <a:ext cx="1655763" cy="576262"/>
            <a:chOff x="2109" y="1979"/>
            <a:chExt cx="1043" cy="363"/>
          </a:xfrm>
        </p:grpSpPr>
        <p:grpSp>
          <p:nvGrpSpPr>
            <p:cNvPr id="103437" name="Group 13"/>
            <p:cNvGrpSpPr>
              <a:grpSpLocks/>
            </p:cNvGrpSpPr>
            <p:nvPr/>
          </p:nvGrpSpPr>
          <p:grpSpPr bwMode="auto">
            <a:xfrm>
              <a:off x="2109" y="1979"/>
              <a:ext cx="1043" cy="363"/>
              <a:chOff x="2245" y="346"/>
              <a:chExt cx="1542" cy="725"/>
            </a:xfrm>
          </p:grpSpPr>
          <p:sp>
            <p:nvSpPr>
              <p:cNvPr id="103438" name="AutoShape 1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3439" name="AutoShape 1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3440" name="Text Box 16"/>
            <p:cNvSpPr txBox="1">
              <a:spLocks noChangeArrowheads="1"/>
            </p:cNvSpPr>
            <p:nvPr/>
          </p:nvSpPr>
          <p:spPr bwMode="auto">
            <a:xfrm>
              <a:off x="2381" y="2069"/>
              <a:ext cx="584"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 </a:t>
              </a:r>
            </a:p>
            <a:p>
              <a:pPr algn="ctr"/>
              <a:r>
                <a:rPr lang="es-ES" sz="1000">
                  <a:latin typeface="Cambria" pitchFamily="18" charset="0"/>
                </a:rPr>
                <a:t>PARTICULAR</a:t>
              </a:r>
            </a:p>
          </p:txBody>
        </p:sp>
      </p:grpSp>
      <p:grpSp>
        <p:nvGrpSpPr>
          <p:cNvPr id="103441" name="Group 17"/>
          <p:cNvGrpSpPr>
            <a:grpSpLocks/>
          </p:cNvGrpSpPr>
          <p:nvPr/>
        </p:nvGrpSpPr>
        <p:grpSpPr bwMode="auto">
          <a:xfrm>
            <a:off x="1116013" y="4797425"/>
            <a:ext cx="1655762" cy="576263"/>
            <a:chOff x="2245" y="255"/>
            <a:chExt cx="1043" cy="363"/>
          </a:xfrm>
        </p:grpSpPr>
        <p:grpSp>
          <p:nvGrpSpPr>
            <p:cNvPr id="103442" name="Group 18"/>
            <p:cNvGrpSpPr>
              <a:grpSpLocks/>
            </p:cNvGrpSpPr>
            <p:nvPr/>
          </p:nvGrpSpPr>
          <p:grpSpPr bwMode="auto">
            <a:xfrm>
              <a:off x="2245" y="255"/>
              <a:ext cx="1043" cy="363"/>
              <a:chOff x="2245" y="346"/>
              <a:chExt cx="1542" cy="725"/>
            </a:xfrm>
          </p:grpSpPr>
          <p:sp>
            <p:nvSpPr>
              <p:cNvPr id="103443" name="AutoShape 1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3444" name="AutoShape 2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3445" name="Text Box 21"/>
            <p:cNvSpPr txBox="1">
              <a:spLocks noChangeArrowheads="1"/>
            </p:cNvSpPr>
            <p:nvPr/>
          </p:nvSpPr>
          <p:spPr bwMode="auto">
            <a:xfrm>
              <a:off x="2336" y="346"/>
              <a:ext cx="763" cy="250"/>
            </a:xfrm>
            <a:prstGeom prst="rect">
              <a:avLst/>
            </a:prstGeom>
            <a:noFill/>
            <a:ln w="9525">
              <a:noFill/>
              <a:miter lim="800000"/>
              <a:headEnd/>
              <a:tailEnd/>
            </a:ln>
            <a:effectLst/>
          </p:spPr>
          <p:txBody>
            <a:bodyPr wrap="none">
              <a:spAutoFit/>
            </a:bodyPr>
            <a:lstStyle/>
            <a:p>
              <a:r>
                <a:rPr lang="es-ES" sz="1000">
                  <a:latin typeface="Cambria" pitchFamily="18" charset="0"/>
                </a:rPr>
                <a:t>TODAS LAS AREAS</a:t>
              </a:r>
            </a:p>
            <a:p>
              <a:endParaRPr lang="es-ES" sz="1000"/>
            </a:p>
          </p:txBody>
        </p:sp>
      </p:grpSp>
      <p:grpSp>
        <p:nvGrpSpPr>
          <p:cNvPr id="103446" name="Group 22"/>
          <p:cNvGrpSpPr>
            <a:grpSpLocks/>
          </p:cNvGrpSpPr>
          <p:nvPr/>
        </p:nvGrpSpPr>
        <p:grpSpPr bwMode="auto">
          <a:xfrm>
            <a:off x="3563938" y="5445125"/>
            <a:ext cx="1655762" cy="576263"/>
            <a:chOff x="2245" y="2795"/>
            <a:chExt cx="1043" cy="363"/>
          </a:xfrm>
        </p:grpSpPr>
        <p:grpSp>
          <p:nvGrpSpPr>
            <p:cNvPr id="103447" name="Group 23"/>
            <p:cNvGrpSpPr>
              <a:grpSpLocks/>
            </p:cNvGrpSpPr>
            <p:nvPr/>
          </p:nvGrpSpPr>
          <p:grpSpPr bwMode="auto">
            <a:xfrm>
              <a:off x="2245" y="2795"/>
              <a:ext cx="1043" cy="363"/>
              <a:chOff x="2245" y="346"/>
              <a:chExt cx="1542" cy="725"/>
            </a:xfrm>
          </p:grpSpPr>
          <p:sp>
            <p:nvSpPr>
              <p:cNvPr id="103448" name="AutoShape 2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3449" name="AutoShape 2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3450" name="Text Box 26"/>
            <p:cNvSpPr txBox="1">
              <a:spLocks noChangeArrowheads="1"/>
            </p:cNvSpPr>
            <p:nvPr/>
          </p:nvSpPr>
          <p:spPr bwMode="auto">
            <a:xfrm>
              <a:off x="2502" y="2886"/>
              <a:ext cx="566"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a:t>
              </a:r>
            </a:p>
            <a:p>
              <a:pPr algn="ctr"/>
              <a:r>
                <a:rPr lang="es-ES" sz="1000">
                  <a:latin typeface="Cambria" pitchFamily="18" charset="0"/>
                </a:rPr>
                <a:t>RECEPCION</a:t>
              </a:r>
            </a:p>
          </p:txBody>
        </p:sp>
      </p:grpSp>
      <p:grpSp>
        <p:nvGrpSpPr>
          <p:cNvPr id="103451" name="Group 27"/>
          <p:cNvGrpSpPr>
            <a:grpSpLocks/>
          </p:cNvGrpSpPr>
          <p:nvPr/>
        </p:nvGrpSpPr>
        <p:grpSpPr bwMode="auto">
          <a:xfrm>
            <a:off x="7235825" y="5445125"/>
            <a:ext cx="1655763" cy="576263"/>
            <a:chOff x="4558" y="2795"/>
            <a:chExt cx="1043" cy="363"/>
          </a:xfrm>
        </p:grpSpPr>
        <p:grpSp>
          <p:nvGrpSpPr>
            <p:cNvPr id="103452" name="Group 28"/>
            <p:cNvGrpSpPr>
              <a:grpSpLocks/>
            </p:cNvGrpSpPr>
            <p:nvPr/>
          </p:nvGrpSpPr>
          <p:grpSpPr bwMode="auto">
            <a:xfrm>
              <a:off x="4558" y="2795"/>
              <a:ext cx="1043" cy="363"/>
              <a:chOff x="2245" y="346"/>
              <a:chExt cx="1542" cy="725"/>
            </a:xfrm>
          </p:grpSpPr>
          <p:sp>
            <p:nvSpPr>
              <p:cNvPr id="103453" name="AutoShape 2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3454" name="AutoShape 3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3455" name="Text Box 31"/>
            <p:cNvSpPr txBox="1">
              <a:spLocks noChangeArrowheads="1"/>
            </p:cNvSpPr>
            <p:nvPr/>
          </p:nvSpPr>
          <p:spPr bwMode="auto">
            <a:xfrm>
              <a:off x="4698" y="2886"/>
              <a:ext cx="869" cy="250"/>
            </a:xfrm>
            <a:prstGeom prst="rect">
              <a:avLst/>
            </a:prstGeom>
            <a:noFill/>
            <a:ln w="9525">
              <a:noFill/>
              <a:miter lim="800000"/>
              <a:headEnd/>
              <a:tailEnd/>
            </a:ln>
            <a:effectLst/>
          </p:spPr>
          <p:txBody>
            <a:bodyPr wrap="none">
              <a:spAutoFit/>
            </a:bodyPr>
            <a:lstStyle/>
            <a:p>
              <a:pPr algn="ctr"/>
              <a:r>
                <a:rPr lang="es-ES" sz="1000">
                  <a:latin typeface="Cambria" pitchFamily="18" charset="0"/>
                </a:rPr>
                <a:t>CHOFER</a:t>
              </a:r>
            </a:p>
            <a:p>
              <a:pPr algn="ctr"/>
              <a:r>
                <a:rPr lang="es-ES" sz="1000">
                  <a:latin typeface="Cambria" pitchFamily="18" charset="0"/>
                </a:rPr>
                <a:t>DIRECCION GENERAL</a:t>
              </a:r>
            </a:p>
          </p:txBody>
        </p:sp>
      </p:grpSp>
      <p:grpSp>
        <p:nvGrpSpPr>
          <p:cNvPr id="103456" name="Group 32"/>
          <p:cNvGrpSpPr>
            <a:grpSpLocks/>
          </p:cNvGrpSpPr>
          <p:nvPr/>
        </p:nvGrpSpPr>
        <p:grpSpPr bwMode="auto">
          <a:xfrm>
            <a:off x="5364163" y="5445125"/>
            <a:ext cx="1655762" cy="576263"/>
            <a:chOff x="2245" y="2795"/>
            <a:chExt cx="1043" cy="363"/>
          </a:xfrm>
        </p:grpSpPr>
        <p:grpSp>
          <p:nvGrpSpPr>
            <p:cNvPr id="103457" name="Group 33"/>
            <p:cNvGrpSpPr>
              <a:grpSpLocks/>
            </p:cNvGrpSpPr>
            <p:nvPr/>
          </p:nvGrpSpPr>
          <p:grpSpPr bwMode="auto">
            <a:xfrm>
              <a:off x="2245" y="2795"/>
              <a:ext cx="1043" cy="363"/>
              <a:chOff x="2245" y="346"/>
              <a:chExt cx="1542" cy="725"/>
            </a:xfrm>
          </p:grpSpPr>
          <p:sp>
            <p:nvSpPr>
              <p:cNvPr id="103458" name="AutoShape 3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3459" name="AutoShape 3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3460" name="Text Box 36"/>
            <p:cNvSpPr txBox="1">
              <a:spLocks noChangeArrowheads="1"/>
            </p:cNvSpPr>
            <p:nvPr/>
          </p:nvSpPr>
          <p:spPr bwMode="auto">
            <a:xfrm>
              <a:off x="2502" y="2886"/>
              <a:ext cx="566"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a:t>
              </a:r>
            </a:p>
            <a:p>
              <a:pPr algn="ctr"/>
              <a:r>
                <a:rPr lang="es-ES" sz="1000">
                  <a:latin typeface="Cambria" pitchFamily="18" charset="0"/>
                </a:rPr>
                <a:t>RECEPCION</a:t>
              </a:r>
            </a:p>
          </p:txBody>
        </p:sp>
      </p:grpSp>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DIRECCION GENERAL</a:t>
            </a:r>
          </a:p>
        </p:txBody>
      </p:sp>
      <p:cxnSp>
        <p:nvCxnSpPr>
          <p:cNvPr id="103462" name="AutoShape 38"/>
          <p:cNvCxnSpPr>
            <a:cxnSpLocks noChangeShapeType="1"/>
            <a:stCxn id="103443" idx="0"/>
            <a:endCxn id="103440" idx="2"/>
          </p:cNvCxnSpPr>
          <p:nvPr/>
        </p:nvCxnSpPr>
        <p:spPr bwMode="auto">
          <a:xfrm rot="16200000">
            <a:off x="2655094" y="2921794"/>
            <a:ext cx="1116012" cy="2635250"/>
          </a:xfrm>
          <a:prstGeom prst="bentConnector3">
            <a:avLst>
              <a:gd name="adj1" fmla="val 49931"/>
            </a:avLst>
          </a:prstGeom>
          <a:noFill/>
          <a:ln w="38100">
            <a:solidFill>
              <a:schemeClr val="tx1"/>
            </a:solidFill>
            <a:miter lim="800000"/>
            <a:headEnd/>
            <a:tailEnd/>
          </a:ln>
          <a:effectLst/>
        </p:spPr>
      </p:cxnSp>
      <p:cxnSp>
        <p:nvCxnSpPr>
          <p:cNvPr id="103463" name="AutoShape 39"/>
          <p:cNvCxnSpPr>
            <a:cxnSpLocks noChangeShapeType="1"/>
            <a:stCxn id="103429" idx="2"/>
            <a:endCxn id="103433" idx="1"/>
          </p:cNvCxnSpPr>
          <p:nvPr/>
        </p:nvCxnSpPr>
        <p:spPr bwMode="auto">
          <a:xfrm rot="16200000" flipH="1">
            <a:off x="4606132" y="1843881"/>
            <a:ext cx="449262" cy="777875"/>
          </a:xfrm>
          <a:prstGeom prst="bentConnector2">
            <a:avLst/>
          </a:prstGeom>
          <a:noFill/>
          <a:ln w="38100">
            <a:solidFill>
              <a:schemeClr val="tx1"/>
            </a:solidFill>
            <a:miter lim="800000"/>
            <a:headEnd/>
            <a:tailEnd/>
          </a:ln>
          <a:effectLst/>
        </p:spPr>
      </p:cxnSp>
      <p:cxnSp>
        <p:nvCxnSpPr>
          <p:cNvPr id="103464" name="AutoShape 40"/>
          <p:cNvCxnSpPr>
            <a:cxnSpLocks noChangeShapeType="1"/>
            <a:stCxn id="103429" idx="2"/>
            <a:endCxn id="103438" idx="0"/>
          </p:cNvCxnSpPr>
          <p:nvPr/>
        </p:nvCxnSpPr>
        <p:spPr bwMode="auto">
          <a:xfrm flipH="1">
            <a:off x="4414838" y="2008188"/>
            <a:ext cx="26987" cy="1133475"/>
          </a:xfrm>
          <a:prstGeom prst="straightConnector1">
            <a:avLst/>
          </a:prstGeom>
          <a:noFill/>
          <a:ln w="38100">
            <a:solidFill>
              <a:schemeClr val="tx1"/>
            </a:solidFill>
            <a:round/>
            <a:headEnd/>
            <a:tailEnd/>
          </a:ln>
          <a:effectLst/>
        </p:spPr>
      </p:cxnSp>
      <p:cxnSp>
        <p:nvCxnSpPr>
          <p:cNvPr id="103465" name="AutoShape 41"/>
          <p:cNvCxnSpPr>
            <a:cxnSpLocks noChangeShapeType="1"/>
            <a:stCxn id="103448" idx="0"/>
            <a:endCxn id="103440" idx="2"/>
          </p:cNvCxnSpPr>
          <p:nvPr/>
        </p:nvCxnSpPr>
        <p:spPr bwMode="auto">
          <a:xfrm rot="16200000">
            <a:off x="3555207" y="4469606"/>
            <a:ext cx="1763712" cy="187325"/>
          </a:xfrm>
          <a:prstGeom prst="bentConnector3">
            <a:avLst>
              <a:gd name="adj1" fmla="val 49954"/>
            </a:avLst>
          </a:prstGeom>
          <a:noFill/>
          <a:ln w="38100">
            <a:solidFill>
              <a:schemeClr val="tx1"/>
            </a:solidFill>
            <a:miter lim="800000"/>
            <a:headEnd/>
            <a:tailEnd/>
          </a:ln>
          <a:effectLst/>
        </p:spPr>
      </p:cxnSp>
      <p:cxnSp>
        <p:nvCxnSpPr>
          <p:cNvPr id="103466" name="AutoShape 42"/>
          <p:cNvCxnSpPr>
            <a:cxnSpLocks noChangeShapeType="1"/>
            <a:stCxn id="103458" idx="0"/>
            <a:endCxn id="103440" idx="2"/>
          </p:cNvCxnSpPr>
          <p:nvPr/>
        </p:nvCxnSpPr>
        <p:spPr bwMode="auto">
          <a:xfrm rot="5400000" flipH="1">
            <a:off x="4455319" y="3756819"/>
            <a:ext cx="1763712" cy="1612900"/>
          </a:xfrm>
          <a:prstGeom prst="bentConnector3">
            <a:avLst>
              <a:gd name="adj1" fmla="val 49954"/>
            </a:avLst>
          </a:prstGeom>
          <a:noFill/>
          <a:ln w="38100">
            <a:solidFill>
              <a:schemeClr val="tx1"/>
            </a:solidFill>
            <a:miter lim="800000"/>
            <a:headEnd/>
            <a:tailEnd/>
          </a:ln>
          <a:effectLst/>
        </p:spPr>
      </p:cxnSp>
      <p:cxnSp>
        <p:nvCxnSpPr>
          <p:cNvPr id="103467" name="AutoShape 43"/>
          <p:cNvCxnSpPr>
            <a:cxnSpLocks noChangeShapeType="1"/>
            <a:stCxn id="103453" idx="0"/>
            <a:endCxn id="103440" idx="2"/>
          </p:cNvCxnSpPr>
          <p:nvPr/>
        </p:nvCxnSpPr>
        <p:spPr bwMode="auto">
          <a:xfrm rot="5400000" flipH="1">
            <a:off x="5391151" y="2820987"/>
            <a:ext cx="1763712" cy="3484563"/>
          </a:xfrm>
          <a:prstGeom prst="bentConnector3">
            <a:avLst>
              <a:gd name="adj1" fmla="val 49954"/>
            </a:avLst>
          </a:prstGeom>
          <a:noFill/>
          <a:ln w="38100">
            <a:solidFill>
              <a:schemeClr val="tx1"/>
            </a:solidFill>
            <a:miter lim="800000"/>
            <a:headEnd/>
            <a:tailEnd/>
          </a:ln>
          <a:effectLst/>
        </p:spPr>
      </p:cxn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450"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Secretario Particular</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El Secretario Particular,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Realizar actividades de apoyo emanadas del Director General con el propósito fundamental de lograr los objetivos planteados, e Informar  los asuntos de su competencia que en forma verbal o escrita le sean planteados por personal del Organismo, y por Instancias externas.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II.-Informar y coordinar  actividades  de la Dirección General a las Direcciones y departamentos del organismo involucradas para el logro de los objetivos planteados.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III.-Atender asuntos y agenda de las actividades institucionales del Director General, registrar, confirmar y enterar oportunamente  al Director General de las mismas.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Elaborar el  cuaderno de información trimestral, revisar y verificar la aplicación correcta del contenido, para presentar al Consejo de Administración, así como  cotejar con el  acta de puntos a tratar.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474"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Secretario Particular</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V.-Administrar  la  publicidad a instalar en cualquier unidad  de transporte del organismo, como trámite y permisos correspondientes.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VI.-Revisar  toda la correspondencia  que recibe el organismo, verificar el contenido de cada documento, clasificar  y turnar oportunamente al departamento o dirección correspondiente.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Administrar las calcomanías institucionales que se instalan en las unidades de transporte del organismo verificar que cumplan con lo establecido en la norma técnica emitida por la Secretaría de Vialidad y Transporte.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Firmar mancomunadamente los cheques que emite el organismo, previa autorización escrita de la Dirección General o del Consejo de Administración.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0649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NOVENO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 LA COORDINACION ADMINISTRATIVA</a:t>
            </a: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7522" name="Group 2"/>
          <p:cNvGrpSpPr>
            <a:grpSpLocks/>
          </p:cNvGrpSpPr>
          <p:nvPr/>
        </p:nvGrpSpPr>
        <p:grpSpPr bwMode="auto">
          <a:xfrm>
            <a:off x="3563938" y="1412875"/>
            <a:ext cx="1655762" cy="576263"/>
            <a:chOff x="2245" y="890"/>
            <a:chExt cx="1043" cy="363"/>
          </a:xfrm>
        </p:grpSpPr>
        <p:grpSp>
          <p:nvGrpSpPr>
            <p:cNvPr id="107523" name="Group 3"/>
            <p:cNvGrpSpPr>
              <a:grpSpLocks/>
            </p:cNvGrpSpPr>
            <p:nvPr/>
          </p:nvGrpSpPr>
          <p:grpSpPr bwMode="auto">
            <a:xfrm>
              <a:off x="2245" y="890"/>
              <a:ext cx="1043" cy="363"/>
              <a:chOff x="2245" y="346"/>
              <a:chExt cx="1542" cy="725"/>
            </a:xfrm>
          </p:grpSpPr>
          <p:sp>
            <p:nvSpPr>
              <p:cNvPr id="107524" name="AutoShape 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7525" name="AutoShape 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7526" name="Text Box 6"/>
            <p:cNvSpPr txBox="1">
              <a:spLocks noChangeArrowheads="1"/>
            </p:cNvSpPr>
            <p:nvPr/>
          </p:nvSpPr>
          <p:spPr bwMode="auto">
            <a:xfrm>
              <a:off x="2517" y="981"/>
              <a:ext cx="485" cy="250"/>
            </a:xfrm>
            <a:prstGeom prst="rect">
              <a:avLst/>
            </a:prstGeom>
            <a:noFill/>
            <a:ln w="9525">
              <a:noFill/>
              <a:miter lim="800000"/>
              <a:headEnd/>
              <a:tailEnd/>
            </a:ln>
            <a:effectLst/>
          </p:spPr>
          <p:txBody>
            <a:bodyPr wrap="none">
              <a:spAutoFit/>
            </a:bodyPr>
            <a:lstStyle/>
            <a:p>
              <a:r>
                <a:rPr lang="es-ES" sz="1000">
                  <a:latin typeface="Cambria" pitchFamily="18" charset="0"/>
                </a:rPr>
                <a:t>DIRECTOR</a:t>
              </a:r>
            </a:p>
            <a:p>
              <a:r>
                <a:rPr lang="es-ES" sz="1000">
                  <a:latin typeface="Cambria" pitchFamily="18" charset="0"/>
                </a:rPr>
                <a:t>GENERAL</a:t>
              </a:r>
            </a:p>
          </p:txBody>
        </p:sp>
      </p:grpSp>
      <p:grpSp>
        <p:nvGrpSpPr>
          <p:cNvPr id="107527" name="Group 7"/>
          <p:cNvGrpSpPr>
            <a:grpSpLocks/>
          </p:cNvGrpSpPr>
          <p:nvPr/>
        </p:nvGrpSpPr>
        <p:grpSpPr bwMode="auto">
          <a:xfrm>
            <a:off x="5219700" y="2205038"/>
            <a:ext cx="1655763" cy="576262"/>
            <a:chOff x="3560" y="799"/>
            <a:chExt cx="1043" cy="363"/>
          </a:xfrm>
        </p:grpSpPr>
        <p:grpSp>
          <p:nvGrpSpPr>
            <p:cNvPr id="107528" name="Group 8"/>
            <p:cNvGrpSpPr>
              <a:grpSpLocks/>
            </p:cNvGrpSpPr>
            <p:nvPr/>
          </p:nvGrpSpPr>
          <p:grpSpPr bwMode="auto">
            <a:xfrm>
              <a:off x="3560" y="799"/>
              <a:ext cx="1043" cy="363"/>
              <a:chOff x="2245" y="346"/>
              <a:chExt cx="1542" cy="725"/>
            </a:xfrm>
          </p:grpSpPr>
          <p:sp>
            <p:nvSpPr>
              <p:cNvPr id="107529" name="AutoShape 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7530" name="AutoShape 1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7531" name="Text Box 11"/>
            <p:cNvSpPr txBox="1">
              <a:spLocks noChangeArrowheads="1"/>
            </p:cNvSpPr>
            <p:nvPr/>
          </p:nvSpPr>
          <p:spPr bwMode="auto">
            <a:xfrm>
              <a:off x="3764" y="890"/>
              <a:ext cx="750" cy="250"/>
            </a:xfrm>
            <a:prstGeom prst="rect">
              <a:avLst/>
            </a:prstGeom>
            <a:noFill/>
            <a:ln w="9525">
              <a:noFill/>
              <a:miter lim="800000"/>
              <a:headEnd/>
              <a:tailEnd/>
            </a:ln>
            <a:effectLst/>
          </p:spPr>
          <p:txBody>
            <a:bodyPr wrap="none">
              <a:spAutoFit/>
            </a:bodyPr>
            <a:lstStyle/>
            <a:p>
              <a:pPr algn="ctr"/>
              <a:r>
                <a:rPr lang="es-ES" sz="1000">
                  <a:latin typeface="Cambria" pitchFamily="18" charset="0"/>
                </a:rPr>
                <a:t>COORDINADOR </a:t>
              </a:r>
            </a:p>
            <a:p>
              <a:pPr algn="ctr"/>
              <a:r>
                <a:rPr lang="es-ES" sz="1000">
                  <a:latin typeface="Cambria" pitchFamily="18" charset="0"/>
                </a:rPr>
                <a:t>ADMINISTRATIVO</a:t>
              </a:r>
            </a:p>
          </p:txBody>
        </p:sp>
      </p:grpSp>
      <p:grpSp>
        <p:nvGrpSpPr>
          <p:cNvPr id="107532" name="Group 12"/>
          <p:cNvGrpSpPr>
            <a:grpSpLocks/>
          </p:cNvGrpSpPr>
          <p:nvPr/>
        </p:nvGrpSpPr>
        <p:grpSpPr bwMode="auto">
          <a:xfrm>
            <a:off x="3635375" y="3141663"/>
            <a:ext cx="1655763" cy="576262"/>
            <a:chOff x="2109" y="1979"/>
            <a:chExt cx="1043" cy="363"/>
          </a:xfrm>
        </p:grpSpPr>
        <p:grpSp>
          <p:nvGrpSpPr>
            <p:cNvPr id="107533" name="Group 13"/>
            <p:cNvGrpSpPr>
              <a:grpSpLocks/>
            </p:cNvGrpSpPr>
            <p:nvPr/>
          </p:nvGrpSpPr>
          <p:grpSpPr bwMode="auto">
            <a:xfrm>
              <a:off x="2109" y="1979"/>
              <a:ext cx="1043" cy="363"/>
              <a:chOff x="2245" y="346"/>
              <a:chExt cx="1542" cy="725"/>
            </a:xfrm>
          </p:grpSpPr>
          <p:sp>
            <p:nvSpPr>
              <p:cNvPr id="107534" name="AutoShape 1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7535" name="AutoShape 1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7536" name="Text Box 16"/>
            <p:cNvSpPr txBox="1">
              <a:spLocks noChangeArrowheads="1"/>
            </p:cNvSpPr>
            <p:nvPr/>
          </p:nvSpPr>
          <p:spPr bwMode="auto">
            <a:xfrm>
              <a:off x="2381" y="2069"/>
              <a:ext cx="584"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 </a:t>
              </a:r>
            </a:p>
            <a:p>
              <a:pPr algn="ctr"/>
              <a:r>
                <a:rPr lang="es-ES" sz="1000">
                  <a:latin typeface="Cambria" pitchFamily="18" charset="0"/>
                </a:rPr>
                <a:t>PARTICULAR</a:t>
              </a:r>
            </a:p>
          </p:txBody>
        </p:sp>
      </p:grpSp>
      <p:grpSp>
        <p:nvGrpSpPr>
          <p:cNvPr id="107537" name="Group 17"/>
          <p:cNvGrpSpPr>
            <a:grpSpLocks/>
          </p:cNvGrpSpPr>
          <p:nvPr/>
        </p:nvGrpSpPr>
        <p:grpSpPr bwMode="auto">
          <a:xfrm>
            <a:off x="1116013" y="4797425"/>
            <a:ext cx="1655762" cy="576263"/>
            <a:chOff x="2245" y="255"/>
            <a:chExt cx="1043" cy="363"/>
          </a:xfrm>
        </p:grpSpPr>
        <p:grpSp>
          <p:nvGrpSpPr>
            <p:cNvPr id="107538" name="Group 18"/>
            <p:cNvGrpSpPr>
              <a:grpSpLocks/>
            </p:cNvGrpSpPr>
            <p:nvPr/>
          </p:nvGrpSpPr>
          <p:grpSpPr bwMode="auto">
            <a:xfrm>
              <a:off x="2245" y="255"/>
              <a:ext cx="1043" cy="363"/>
              <a:chOff x="2245" y="346"/>
              <a:chExt cx="1542" cy="725"/>
            </a:xfrm>
          </p:grpSpPr>
          <p:sp>
            <p:nvSpPr>
              <p:cNvPr id="107539" name="AutoShape 1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7540" name="AutoShape 2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7541" name="Text Box 21"/>
            <p:cNvSpPr txBox="1">
              <a:spLocks noChangeArrowheads="1"/>
            </p:cNvSpPr>
            <p:nvPr/>
          </p:nvSpPr>
          <p:spPr bwMode="auto">
            <a:xfrm>
              <a:off x="2336" y="346"/>
              <a:ext cx="763" cy="250"/>
            </a:xfrm>
            <a:prstGeom prst="rect">
              <a:avLst/>
            </a:prstGeom>
            <a:noFill/>
            <a:ln w="9525">
              <a:noFill/>
              <a:miter lim="800000"/>
              <a:headEnd/>
              <a:tailEnd/>
            </a:ln>
            <a:effectLst/>
          </p:spPr>
          <p:txBody>
            <a:bodyPr wrap="none">
              <a:spAutoFit/>
            </a:bodyPr>
            <a:lstStyle/>
            <a:p>
              <a:r>
                <a:rPr lang="es-ES" sz="1000">
                  <a:latin typeface="Cambria" pitchFamily="18" charset="0"/>
                </a:rPr>
                <a:t>TODAS LAS AREAS</a:t>
              </a:r>
            </a:p>
            <a:p>
              <a:endParaRPr lang="es-ES" sz="1000"/>
            </a:p>
          </p:txBody>
        </p:sp>
      </p:grpSp>
      <p:grpSp>
        <p:nvGrpSpPr>
          <p:cNvPr id="107542" name="Group 22"/>
          <p:cNvGrpSpPr>
            <a:grpSpLocks/>
          </p:cNvGrpSpPr>
          <p:nvPr/>
        </p:nvGrpSpPr>
        <p:grpSpPr bwMode="auto">
          <a:xfrm>
            <a:off x="3563938" y="5445125"/>
            <a:ext cx="1655762" cy="576263"/>
            <a:chOff x="2245" y="2795"/>
            <a:chExt cx="1043" cy="363"/>
          </a:xfrm>
        </p:grpSpPr>
        <p:grpSp>
          <p:nvGrpSpPr>
            <p:cNvPr id="107543" name="Group 23"/>
            <p:cNvGrpSpPr>
              <a:grpSpLocks/>
            </p:cNvGrpSpPr>
            <p:nvPr/>
          </p:nvGrpSpPr>
          <p:grpSpPr bwMode="auto">
            <a:xfrm>
              <a:off x="2245" y="2795"/>
              <a:ext cx="1043" cy="363"/>
              <a:chOff x="2245" y="346"/>
              <a:chExt cx="1542" cy="725"/>
            </a:xfrm>
          </p:grpSpPr>
          <p:sp>
            <p:nvSpPr>
              <p:cNvPr id="107544" name="AutoShape 2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7545" name="AutoShape 2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7546" name="Text Box 26"/>
            <p:cNvSpPr txBox="1">
              <a:spLocks noChangeArrowheads="1"/>
            </p:cNvSpPr>
            <p:nvPr/>
          </p:nvSpPr>
          <p:spPr bwMode="auto">
            <a:xfrm>
              <a:off x="2502" y="2886"/>
              <a:ext cx="566"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a:t>
              </a:r>
            </a:p>
            <a:p>
              <a:pPr algn="ctr"/>
              <a:r>
                <a:rPr lang="es-ES" sz="1000">
                  <a:latin typeface="Cambria" pitchFamily="18" charset="0"/>
                </a:rPr>
                <a:t>RECEPCION</a:t>
              </a:r>
            </a:p>
          </p:txBody>
        </p:sp>
      </p:grpSp>
      <p:grpSp>
        <p:nvGrpSpPr>
          <p:cNvPr id="107547" name="Group 27"/>
          <p:cNvGrpSpPr>
            <a:grpSpLocks/>
          </p:cNvGrpSpPr>
          <p:nvPr/>
        </p:nvGrpSpPr>
        <p:grpSpPr bwMode="auto">
          <a:xfrm>
            <a:off x="7235825" y="5445125"/>
            <a:ext cx="1655763" cy="576263"/>
            <a:chOff x="4558" y="2795"/>
            <a:chExt cx="1043" cy="363"/>
          </a:xfrm>
        </p:grpSpPr>
        <p:grpSp>
          <p:nvGrpSpPr>
            <p:cNvPr id="107548" name="Group 28"/>
            <p:cNvGrpSpPr>
              <a:grpSpLocks/>
            </p:cNvGrpSpPr>
            <p:nvPr/>
          </p:nvGrpSpPr>
          <p:grpSpPr bwMode="auto">
            <a:xfrm>
              <a:off x="4558" y="2795"/>
              <a:ext cx="1043" cy="363"/>
              <a:chOff x="2245" y="346"/>
              <a:chExt cx="1542" cy="725"/>
            </a:xfrm>
          </p:grpSpPr>
          <p:sp>
            <p:nvSpPr>
              <p:cNvPr id="107549" name="AutoShape 29"/>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7550" name="AutoShape 30"/>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7551" name="Text Box 31"/>
            <p:cNvSpPr txBox="1">
              <a:spLocks noChangeArrowheads="1"/>
            </p:cNvSpPr>
            <p:nvPr/>
          </p:nvSpPr>
          <p:spPr bwMode="auto">
            <a:xfrm>
              <a:off x="4698" y="2886"/>
              <a:ext cx="869" cy="250"/>
            </a:xfrm>
            <a:prstGeom prst="rect">
              <a:avLst/>
            </a:prstGeom>
            <a:noFill/>
            <a:ln w="9525">
              <a:noFill/>
              <a:miter lim="800000"/>
              <a:headEnd/>
              <a:tailEnd/>
            </a:ln>
            <a:effectLst/>
          </p:spPr>
          <p:txBody>
            <a:bodyPr wrap="none">
              <a:spAutoFit/>
            </a:bodyPr>
            <a:lstStyle/>
            <a:p>
              <a:pPr algn="ctr"/>
              <a:r>
                <a:rPr lang="es-ES" sz="1000">
                  <a:latin typeface="Cambria" pitchFamily="18" charset="0"/>
                </a:rPr>
                <a:t>CHOFER</a:t>
              </a:r>
            </a:p>
            <a:p>
              <a:pPr algn="ctr"/>
              <a:r>
                <a:rPr lang="es-ES" sz="1000">
                  <a:latin typeface="Cambria" pitchFamily="18" charset="0"/>
                </a:rPr>
                <a:t>DIRECCION GENERAL</a:t>
              </a:r>
            </a:p>
          </p:txBody>
        </p:sp>
      </p:grpSp>
      <p:grpSp>
        <p:nvGrpSpPr>
          <p:cNvPr id="107552" name="Group 32"/>
          <p:cNvGrpSpPr>
            <a:grpSpLocks/>
          </p:cNvGrpSpPr>
          <p:nvPr/>
        </p:nvGrpSpPr>
        <p:grpSpPr bwMode="auto">
          <a:xfrm>
            <a:off x="5364163" y="5445125"/>
            <a:ext cx="1655762" cy="576263"/>
            <a:chOff x="2245" y="2795"/>
            <a:chExt cx="1043" cy="363"/>
          </a:xfrm>
        </p:grpSpPr>
        <p:grpSp>
          <p:nvGrpSpPr>
            <p:cNvPr id="107553" name="Group 33"/>
            <p:cNvGrpSpPr>
              <a:grpSpLocks/>
            </p:cNvGrpSpPr>
            <p:nvPr/>
          </p:nvGrpSpPr>
          <p:grpSpPr bwMode="auto">
            <a:xfrm>
              <a:off x="2245" y="2795"/>
              <a:ext cx="1043" cy="363"/>
              <a:chOff x="2245" y="346"/>
              <a:chExt cx="1542" cy="725"/>
            </a:xfrm>
          </p:grpSpPr>
          <p:sp>
            <p:nvSpPr>
              <p:cNvPr id="107554" name="AutoShape 34"/>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07555" name="AutoShape 35"/>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07556" name="Text Box 36"/>
            <p:cNvSpPr txBox="1">
              <a:spLocks noChangeArrowheads="1"/>
            </p:cNvSpPr>
            <p:nvPr/>
          </p:nvSpPr>
          <p:spPr bwMode="auto">
            <a:xfrm>
              <a:off x="2502" y="2886"/>
              <a:ext cx="566"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a:t>
              </a:r>
            </a:p>
            <a:p>
              <a:pPr algn="ctr"/>
              <a:r>
                <a:rPr lang="es-ES" sz="1000">
                  <a:latin typeface="Cambria" pitchFamily="18" charset="0"/>
                </a:rPr>
                <a:t>RECEPCION</a:t>
              </a:r>
            </a:p>
          </p:txBody>
        </p:sp>
      </p:grpSp>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DIRECCION GENERAL</a:t>
            </a:r>
          </a:p>
        </p:txBody>
      </p:sp>
      <p:cxnSp>
        <p:nvCxnSpPr>
          <p:cNvPr id="107558" name="AutoShape 38"/>
          <p:cNvCxnSpPr>
            <a:cxnSpLocks noChangeShapeType="1"/>
            <a:stCxn id="107539" idx="0"/>
            <a:endCxn id="107536" idx="2"/>
          </p:cNvCxnSpPr>
          <p:nvPr/>
        </p:nvCxnSpPr>
        <p:spPr bwMode="auto">
          <a:xfrm rot="16200000">
            <a:off x="2655094" y="2921794"/>
            <a:ext cx="1116012" cy="2635250"/>
          </a:xfrm>
          <a:prstGeom prst="bentConnector3">
            <a:avLst>
              <a:gd name="adj1" fmla="val 49931"/>
            </a:avLst>
          </a:prstGeom>
          <a:noFill/>
          <a:ln w="38100">
            <a:solidFill>
              <a:schemeClr val="tx1"/>
            </a:solidFill>
            <a:miter lim="800000"/>
            <a:headEnd/>
            <a:tailEnd/>
          </a:ln>
          <a:effectLst/>
        </p:spPr>
      </p:cxnSp>
      <p:cxnSp>
        <p:nvCxnSpPr>
          <p:cNvPr id="107559" name="AutoShape 39"/>
          <p:cNvCxnSpPr>
            <a:cxnSpLocks noChangeShapeType="1"/>
            <a:stCxn id="107525" idx="2"/>
            <a:endCxn id="107529" idx="1"/>
          </p:cNvCxnSpPr>
          <p:nvPr/>
        </p:nvCxnSpPr>
        <p:spPr bwMode="auto">
          <a:xfrm rot="16200000" flipH="1">
            <a:off x="4606132" y="1843881"/>
            <a:ext cx="449262" cy="777875"/>
          </a:xfrm>
          <a:prstGeom prst="bentConnector2">
            <a:avLst/>
          </a:prstGeom>
          <a:noFill/>
          <a:ln w="38100">
            <a:solidFill>
              <a:schemeClr val="tx1"/>
            </a:solidFill>
            <a:miter lim="800000"/>
            <a:headEnd/>
            <a:tailEnd/>
          </a:ln>
          <a:effectLst/>
        </p:spPr>
      </p:cxnSp>
      <p:cxnSp>
        <p:nvCxnSpPr>
          <p:cNvPr id="107560" name="AutoShape 40"/>
          <p:cNvCxnSpPr>
            <a:cxnSpLocks noChangeShapeType="1"/>
            <a:stCxn id="107525" idx="2"/>
            <a:endCxn id="107534" idx="0"/>
          </p:cNvCxnSpPr>
          <p:nvPr/>
        </p:nvCxnSpPr>
        <p:spPr bwMode="auto">
          <a:xfrm flipH="1">
            <a:off x="4414838" y="2008188"/>
            <a:ext cx="26987" cy="1133475"/>
          </a:xfrm>
          <a:prstGeom prst="straightConnector1">
            <a:avLst/>
          </a:prstGeom>
          <a:noFill/>
          <a:ln w="38100">
            <a:solidFill>
              <a:schemeClr val="tx1"/>
            </a:solidFill>
            <a:round/>
            <a:headEnd/>
            <a:tailEnd/>
          </a:ln>
          <a:effectLst/>
        </p:spPr>
      </p:cxnSp>
      <p:cxnSp>
        <p:nvCxnSpPr>
          <p:cNvPr id="107561" name="AutoShape 41"/>
          <p:cNvCxnSpPr>
            <a:cxnSpLocks noChangeShapeType="1"/>
            <a:stCxn id="107544" idx="0"/>
            <a:endCxn id="107536" idx="2"/>
          </p:cNvCxnSpPr>
          <p:nvPr/>
        </p:nvCxnSpPr>
        <p:spPr bwMode="auto">
          <a:xfrm rot="16200000">
            <a:off x="3555207" y="4469606"/>
            <a:ext cx="1763712" cy="187325"/>
          </a:xfrm>
          <a:prstGeom prst="bentConnector3">
            <a:avLst>
              <a:gd name="adj1" fmla="val 49954"/>
            </a:avLst>
          </a:prstGeom>
          <a:noFill/>
          <a:ln w="38100">
            <a:solidFill>
              <a:schemeClr val="tx1"/>
            </a:solidFill>
            <a:miter lim="800000"/>
            <a:headEnd/>
            <a:tailEnd/>
          </a:ln>
          <a:effectLst/>
        </p:spPr>
      </p:cxnSp>
      <p:cxnSp>
        <p:nvCxnSpPr>
          <p:cNvPr id="107562" name="AutoShape 42"/>
          <p:cNvCxnSpPr>
            <a:cxnSpLocks noChangeShapeType="1"/>
            <a:stCxn id="107554" idx="0"/>
            <a:endCxn id="107536" idx="2"/>
          </p:cNvCxnSpPr>
          <p:nvPr/>
        </p:nvCxnSpPr>
        <p:spPr bwMode="auto">
          <a:xfrm rot="5400000" flipH="1">
            <a:off x="4455319" y="3756819"/>
            <a:ext cx="1763712" cy="1612900"/>
          </a:xfrm>
          <a:prstGeom prst="bentConnector3">
            <a:avLst>
              <a:gd name="adj1" fmla="val 49954"/>
            </a:avLst>
          </a:prstGeom>
          <a:noFill/>
          <a:ln w="38100">
            <a:solidFill>
              <a:schemeClr val="tx1"/>
            </a:solidFill>
            <a:miter lim="800000"/>
            <a:headEnd/>
            <a:tailEnd/>
          </a:ln>
          <a:effectLst/>
        </p:spPr>
      </p:cxnSp>
      <p:cxnSp>
        <p:nvCxnSpPr>
          <p:cNvPr id="107563" name="AutoShape 43"/>
          <p:cNvCxnSpPr>
            <a:cxnSpLocks noChangeShapeType="1"/>
            <a:stCxn id="107549" idx="0"/>
            <a:endCxn id="107536" idx="2"/>
          </p:cNvCxnSpPr>
          <p:nvPr/>
        </p:nvCxnSpPr>
        <p:spPr bwMode="auto">
          <a:xfrm rot="5400000" flipH="1">
            <a:off x="5391151" y="2820987"/>
            <a:ext cx="1763712" cy="3484563"/>
          </a:xfrm>
          <a:prstGeom prst="bentConnector3">
            <a:avLst>
              <a:gd name="adj1" fmla="val 49954"/>
            </a:avLst>
          </a:prstGeom>
          <a:noFill/>
          <a:ln w="38100">
            <a:solidFill>
              <a:schemeClr val="tx1"/>
            </a:solidFill>
            <a:miter lim="800000"/>
            <a:headEnd/>
            <a:tailEnd/>
          </a:ln>
          <a:effectLst/>
        </p:spPr>
      </p:cxn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546"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Coordinador Administrativo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La Coordinación Administrativa,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Planear, organizar, coordinar actividades y avances de programas, por planes de trabajo para el cumplimiento de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actividades en base u objetivos específicos en asuntos operativos y administrativos de directrices emitidas por Dirección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General.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Supervisar la ejecución e implementación de lineamientos administrativos aprobados establecidos por Dirección General. Asegurar el cumplimiento de los objetivos operacionales y administrativos.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Identificar las necesidades de mejora, participando personalmente en áreas,  departamentos o direcciones que se detecta problemática. Planear actividades, mediante una revisión y análisis en departamentos del organismo,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simplificando  procedimientos.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570"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Coordinador Administrativo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Proponer ante el Director General, Implementación de metodologías de mejora y simplificación de procedimientos. Mejorar la administración y transparencia tanto operativa   como administrativa, facilitando recursos para la resolución y llevar a buen término las prácticas correspondientes a cada departamento.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Asesorar,  coordinar  actividades y acciones, en direcciones departamentos observando si lo propuesto se está llevando a cabo. Llevar por buen camino el recurso humano como el material, para llegar a objetivos específicos y dar continuidad y evaluación de los mismos y así poder medir los resultados.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Elaborar manuales y verificar que los procedimientos se ejecuten como se proponen. Mejorar y establecer las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actividades de cada dirección y departamento con resultados que se vean reflejados en la calidad de la prestación del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servicio.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Revisión de personal y actividades administrativas en las terminales externas a las oficinas generales. Apoyar en la supervisión del personal que labora  fuera de las oficinas centrales.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0594"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Coordinador Administrativo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Coordinar los cursos que imparte el Gobierno del Estado por medio de  Secretaria de Administración. Programar la capacitación del personal del organismo de acuerdo a su perfil de actividades.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Realizar demás  funciones que  el  Director General solicite. Apoyar en todo acto o asunto imprevisto o extraordinario que conlleve a los objetivos e intereses del Organismo, y obtener resultados positivos.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1161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DÈCIMO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ÚNICO </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 LA CONTRALORIA INTERNA</a:t>
            </a: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CONTRALORIA INTERNA</a:t>
            </a:r>
          </a:p>
        </p:txBody>
      </p:sp>
      <p:grpSp>
        <p:nvGrpSpPr>
          <p:cNvPr id="112643" name="Group 3"/>
          <p:cNvGrpSpPr>
            <a:grpSpLocks/>
          </p:cNvGrpSpPr>
          <p:nvPr/>
        </p:nvGrpSpPr>
        <p:grpSpPr bwMode="auto">
          <a:xfrm>
            <a:off x="1763713" y="1412875"/>
            <a:ext cx="6121400" cy="4535488"/>
            <a:chOff x="657" y="890"/>
            <a:chExt cx="3856" cy="2857"/>
          </a:xfrm>
        </p:grpSpPr>
        <p:grpSp>
          <p:nvGrpSpPr>
            <p:cNvPr id="112644" name="Group 4"/>
            <p:cNvGrpSpPr>
              <a:grpSpLocks/>
            </p:cNvGrpSpPr>
            <p:nvPr/>
          </p:nvGrpSpPr>
          <p:grpSpPr bwMode="auto">
            <a:xfrm>
              <a:off x="2245" y="890"/>
              <a:ext cx="1043" cy="363"/>
              <a:chOff x="2245" y="890"/>
              <a:chExt cx="1043" cy="363"/>
            </a:xfrm>
          </p:grpSpPr>
          <p:grpSp>
            <p:nvGrpSpPr>
              <p:cNvPr id="112645" name="Group 5"/>
              <p:cNvGrpSpPr>
                <a:grpSpLocks/>
              </p:cNvGrpSpPr>
              <p:nvPr/>
            </p:nvGrpSpPr>
            <p:grpSpPr bwMode="auto">
              <a:xfrm>
                <a:off x="2245" y="890"/>
                <a:ext cx="1043" cy="363"/>
                <a:chOff x="2245" y="346"/>
                <a:chExt cx="1542" cy="725"/>
              </a:xfrm>
            </p:grpSpPr>
            <p:sp>
              <p:nvSpPr>
                <p:cNvPr id="112646" name="AutoShape 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2647" name="AutoShape 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2648" name="Text Box 8"/>
              <p:cNvSpPr txBox="1">
                <a:spLocks noChangeArrowheads="1"/>
              </p:cNvSpPr>
              <p:nvPr/>
            </p:nvSpPr>
            <p:spPr bwMode="auto">
              <a:xfrm>
                <a:off x="2517" y="981"/>
                <a:ext cx="559" cy="250"/>
              </a:xfrm>
              <a:prstGeom prst="rect">
                <a:avLst/>
              </a:prstGeom>
              <a:noFill/>
              <a:ln w="9525">
                <a:noFill/>
                <a:miter lim="800000"/>
                <a:headEnd/>
                <a:tailEnd/>
              </a:ln>
              <a:effectLst/>
            </p:spPr>
            <p:txBody>
              <a:bodyPr wrap="none">
                <a:spAutoFit/>
              </a:bodyPr>
              <a:lstStyle/>
              <a:p>
                <a:r>
                  <a:rPr lang="es-ES" sz="1000">
                    <a:latin typeface="Cambria" pitchFamily="18" charset="0"/>
                  </a:rPr>
                  <a:t>CONTRALOR</a:t>
                </a:r>
              </a:p>
              <a:p>
                <a:r>
                  <a:rPr lang="es-ES" sz="1000">
                    <a:latin typeface="Cambria" pitchFamily="18" charset="0"/>
                  </a:rPr>
                  <a:t> INTERNO</a:t>
                </a:r>
              </a:p>
            </p:txBody>
          </p:sp>
        </p:grpSp>
        <p:grpSp>
          <p:nvGrpSpPr>
            <p:cNvPr id="112649" name="Group 9"/>
            <p:cNvGrpSpPr>
              <a:grpSpLocks/>
            </p:cNvGrpSpPr>
            <p:nvPr/>
          </p:nvGrpSpPr>
          <p:grpSpPr bwMode="auto">
            <a:xfrm>
              <a:off x="3379" y="1525"/>
              <a:ext cx="1043" cy="363"/>
              <a:chOff x="2109" y="1979"/>
              <a:chExt cx="1043" cy="363"/>
            </a:xfrm>
          </p:grpSpPr>
          <p:grpSp>
            <p:nvGrpSpPr>
              <p:cNvPr id="112650" name="Group 10"/>
              <p:cNvGrpSpPr>
                <a:grpSpLocks/>
              </p:cNvGrpSpPr>
              <p:nvPr/>
            </p:nvGrpSpPr>
            <p:grpSpPr bwMode="auto">
              <a:xfrm>
                <a:off x="2109" y="1979"/>
                <a:ext cx="1043" cy="363"/>
                <a:chOff x="2245" y="346"/>
                <a:chExt cx="1542" cy="725"/>
              </a:xfrm>
            </p:grpSpPr>
            <p:sp>
              <p:nvSpPr>
                <p:cNvPr id="112651" name="AutoShape 1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2652" name="AutoShape 1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2653" name="Text Box 13"/>
              <p:cNvSpPr txBox="1">
                <a:spLocks noChangeArrowheads="1"/>
              </p:cNvSpPr>
              <p:nvPr/>
            </p:nvSpPr>
            <p:spPr bwMode="auto">
              <a:xfrm>
                <a:off x="2356" y="2069"/>
                <a:ext cx="635"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 </a:t>
                </a:r>
              </a:p>
              <a:p>
                <a:pPr algn="ctr"/>
                <a:r>
                  <a:rPr lang="es-ES" sz="1000">
                    <a:latin typeface="Cambria" pitchFamily="18" charset="0"/>
                  </a:rPr>
                  <a:t>CONTRALORIA</a:t>
                </a:r>
              </a:p>
            </p:txBody>
          </p:sp>
        </p:grpSp>
        <p:grpSp>
          <p:nvGrpSpPr>
            <p:cNvPr id="112654" name="Group 14"/>
            <p:cNvGrpSpPr>
              <a:grpSpLocks/>
            </p:cNvGrpSpPr>
            <p:nvPr/>
          </p:nvGrpSpPr>
          <p:grpSpPr bwMode="auto">
            <a:xfrm>
              <a:off x="657" y="2750"/>
              <a:ext cx="690" cy="363"/>
              <a:chOff x="2245" y="255"/>
              <a:chExt cx="1057" cy="363"/>
            </a:xfrm>
          </p:grpSpPr>
          <p:grpSp>
            <p:nvGrpSpPr>
              <p:cNvPr id="112655" name="Group 15"/>
              <p:cNvGrpSpPr>
                <a:grpSpLocks/>
              </p:cNvGrpSpPr>
              <p:nvPr/>
            </p:nvGrpSpPr>
            <p:grpSpPr bwMode="auto">
              <a:xfrm>
                <a:off x="2245" y="255"/>
                <a:ext cx="1043" cy="363"/>
                <a:chOff x="2245" y="346"/>
                <a:chExt cx="1542" cy="725"/>
              </a:xfrm>
            </p:grpSpPr>
            <p:sp>
              <p:nvSpPr>
                <p:cNvPr id="112656" name="AutoShape 1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2657" name="AutoShape 1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2658" name="Text Box 18"/>
              <p:cNvSpPr txBox="1">
                <a:spLocks noChangeArrowheads="1"/>
              </p:cNvSpPr>
              <p:nvPr/>
            </p:nvSpPr>
            <p:spPr bwMode="auto">
              <a:xfrm>
                <a:off x="2335" y="346"/>
                <a:ext cx="967" cy="250"/>
              </a:xfrm>
              <a:prstGeom prst="rect">
                <a:avLst/>
              </a:prstGeom>
              <a:noFill/>
              <a:ln w="9525">
                <a:noFill/>
                <a:miter lim="800000"/>
                <a:headEnd/>
                <a:tailEnd/>
              </a:ln>
              <a:effectLst/>
            </p:spPr>
            <p:txBody>
              <a:bodyPr wrap="none">
                <a:spAutoFit/>
              </a:bodyPr>
              <a:lstStyle/>
              <a:p>
                <a:r>
                  <a:rPr lang="es-ES" sz="1000"/>
                  <a:t>ENCARGADO</a:t>
                </a:r>
              </a:p>
              <a:p>
                <a:r>
                  <a:rPr lang="es-ES" sz="1000"/>
                  <a:t>VIGILANCIA</a:t>
                </a:r>
              </a:p>
            </p:txBody>
          </p:sp>
        </p:grpSp>
        <p:grpSp>
          <p:nvGrpSpPr>
            <p:cNvPr id="112659" name="Group 19"/>
            <p:cNvGrpSpPr>
              <a:grpSpLocks/>
            </p:cNvGrpSpPr>
            <p:nvPr/>
          </p:nvGrpSpPr>
          <p:grpSpPr bwMode="auto">
            <a:xfrm>
              <a:off x="1383" y="2750"/>
              <a:ext cx="1043" cy="363"/>
              <a:chOff x="2245" y="2795"/>
              <a:chExt cx="1043" cy="363"/>
            </a:xfrm>
          </p:grpSpPr>
          <p:grpSp>
            <p:nvGrpSpPr>
              <p:cNvPr id="112660" name="Group 20"/>
              <p:cNvGrpSpPr>
                <a:grpSpLocks/>
              </p:cNvGrpSpPr>
              <p:nvPr/>
            </p:nvGrpSpPr>
            <p:grpSpPr bwMode="auto">
              <a:xfrm>
                <a:off x="2245" y="2795"/>
                <a:ext cx="1043" cy="363"/>
                <a:chOff x="2245" y="346"/>
                <a:chExt cx="1542" cy="725"/>
              </a:xfrm>
            </p:grpSpPr>
            <p:sp>
              <p:nvSpPr>
                <p:cNvPr id="112661" name="AutoShape 2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2662" name="AutoShape 2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2663" name="Text Box 23"/>
              <p:cNvSpPr txBox="1">
                <a:spLocks noChangeArrowheads="1"/>
              </p:cNvSpPr>
              <p:nvPr/>
            </p:nvSpPr>
            <p:spPr bwMode="auto">
              <a:xfrm>
                <a:off x="2504" y="2886"/>
                <a:ext cx="565" cy="250"/>
              </a:xfrm>
              <a:prstGeom prst="rect">
                <a:avLst/>
              </a:prstGeom>
              <a:noFill/>
              <a:ln w="9525">
                <a:noFill/>
                <a:miter lim="800000"/>
                <a:headEnd/>
                <a:tailEnd/>
              </a:ln>
              <a:effectLst/>
            </p:spPr>
            <p:txBody>
              <a:bodyPr wrap="none">
                <a:spAutoFit/>
              </a:bodyPr>
              <a:lstStyle/>
              <a:p>
                <a:pPr algn="ctr"/>
                <a:r>
                  <a:rPr lang="es-ES" sz="1000">
                    <a:latin typeface="Cambria" pitchFamily="18" charset="0"/>
                  </a:rPr>
                  <a:t>SUPERVISOR</a:t>
                </a:r>
              </a:p>
              <a:p>
                <a:pPr algn="ctr"/>
                <a:r>
                  <a:rPr lang="es-ES" sz="1000">
                    <a:latin typeface="Cambria" pitchFamily="18" charset="0"/>
                  </a:rPr>
                  <a:t>INSPECCION</a:t>
                </a:r>
              </a:p>
            </p:txBody>
          </p:sp>
        </p:grpSp>
        <p:grpSp>
          <p:nvGrpSpPr>
            <p:cNvPr id="112664" name="Group 24"/>
            <p:cNvGrpSpPr>
              <a:grpSpLocks/>
            </p:cNvGrpSpPr>
            <p:nvPr/>
          </p:nvGrpSpPr>
          <p:grpSpPr bwMode="auto">
            <a:xfrm>
              <a:off x="3470" y="2795"/>
              <a:ext cx="1043" cy="363"/>
              <a:chOff x="4558" y="2795"/>
              <a:chExt cx="1043" cy="363"/>
            </a:xfrm>
          </p:grpSpPr>
          <p:grpSp>
            <p:nvGrpSpPr>
              <p:cNvPr id="112665" name="Group 25"/>
              <p:cNvGrpSpPr>
                <a:grpSpLocks/>
              </p:cNvGrpSpPr>
              <p:nvPr/>
            </p:nvGrpSpPr>
            <p:grpSpPr bwMode="auto">
              <a:xfrm>
                <a:off x="4558" y="2795"/>
                <a:ext cx="1043" cy="363"/>
                <a:chOff x="2245" y="346"/>
                <a:chExt cx="1542" cy="725"/>
              </a:xfrm>
            </p:grpSpPr>
            <p:sp>
              <p:nvSpPr>
                <p:cNvPr id="112666" name="AutoShape 2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2667" name="AutoShape 2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2668" name="Text Box 28"/>
              <p:cNvSpPr txBox="1">
                <a:spLocks noChangeArrowheads="1"/>
              </p:cNvSpPr>
              <p:nvPr/>
            </p:nvSpPr>
            <p:spPr bwMode="auto">
              <a:xfrm>
                <a:off x="4758" y="2886"/>
                <a:ext cx="750" cy="250"/>
              </a:xfrm>
              <a:prstGeom prst="rect">
                <a:avLst/>
              </a:prstGeom>
              <a:noFill/>
              <a:ln w="9525">
                <a:noFill/>
                <a:miter lim="800000"/>
                <a:headEnd/>
                <a:tailEnd/>
              </a:ln>
              <a:effectLst/>
            </p:spPr>
            <p:txBody>
              <a:bodyPr wrap="none">
                <a:spAutoFit/>
              </a:bodyPr>
              <a:lstStyle/>
              <a:p>
                <a:pPr algn="ctr"/>
                <a:r>
                  <a:rPr lang="es-ES" sz="1000">
                    <a:latin typeface="Cambria" pitchFamily="18" charset="0"/>
                  </a:rPr>
                  <a:t>AUXILIAR</a:t>
                </a:r>
              </a:p>
              <a:p>
                <a:pPr algn="ctr"/>
                <a:r>
                  <a:rPr lang="es-ES" sz="1000">
                    <a:latin typeface="Cambria" pitchFamily="18" charset="0"/>
                  </a:rPr>
                  <a:t>ADMINISTRATIVO</a:t>
                </a:r>
              </a:p>
            </p:txBody>
          </p:sp>
        </p:grpSp>
        <p:cxnSp>
          <p:nvCxnSpPr>
            <p:cNvPr id="112669" name="AutoShape 29"/>
            <p:cNvCxnSpPr>
              <a:cxnSpLocks noChangeShapeType="1"/>
              <a:stCxn id="112656" idx="0"/>
              <a:endCxn id="112648" idx="2"/>
            </p:cNvCxnSpPr>
            <p:nvPr/>
          </p:nvCxnSpPr>
          <p:spPr bwMode="auto">
            <a:xfrm rot="16200000">
              <a:off x="1128" y="1081"/>
              <a:ext cx="1519" cy="1819"/>
            </a:xfrm>
            <a:prstGeom prst="bentConnector3">
              <a:avLst>
                <a:gd name="adj1" fmla="val 49968"/>
              </a:avLst>
            </a:prstGeom>
            <a:noFill/>
            <a:ln w="38100">
              <a:solidFill>
                <a:schemeClr val="tx1"/>
              </a:solidFill>
              <a:miter lim="800000"/>
              <a:headEnd/>
              <a:tailEnd/>
            </a:ln>
            <a:effectLst/>
          </p:spPr>
        </p:cxnSp>
        <p:cxnSp>
          <p:nvCxnSpPr>
            <p:cNvPr id="112670" name="AutoShape 30"/>
            <p:cNvCxnSpPr>
              <a:cxnSpLocks noChangeShapeType="1"/>
              <a:stCxn id="112648" idx="2"/>
              <a:endCxn id="112651" idx="1"/>
            </p:cNvCxnSpPr>
            <p:nvPr/>
          </p:nvCxnSpPr>
          <p:spPr bwMode="auto">
            <a:xfrm rot="16200000" flipH="1">
              <a:off x="2861" y="1167"/>
              <a:ext cx="453" cy="582"/>
            </a:xfrm>
            <a:prstGeom prst="bentConnector2">
              <a:avLst/>
            </a:prstGeom>
            <a:noFill/>
            <a:ln w="38100">
              <a:solidFill>
                <a:schemeClr val="tx1"/>
              </a:solidFill>
              <a:miter lim="800000"/>
              <a:headEnd/>
              <a:tailEnd/>
            </a:ln>
            <a:effectLst/>
          </p:spPr>
        </p:cxnSp>
        <p:cxnSp>
          <p:nvCxnSpPr>
            <p:cNvPr id="112671" name="AutoShape 31"/>
            <p:cNvCxnSpPr>
              <a:cxnSpLocks noChangeShapeType="1"/>
              <a:stCxn id="112661" idx="0"/>
              <a:endCxn id="112648" idx="2"/>
            </p:cNvCxnSpPr>
            <p:nvPr/>
          </p:nvCxnSpPr>
          <p:spPr bwMode="auto">
            <a:xfrm rot="16200000">
              <a:off x="1576" y="1529"/>
              <a:ext cx="1519" cy="923"/>
            </a:xfrm>
            <a:prstGeom prst="bentConnector3">
              <a:avLst>
                <a:gd name="adj1" fmla="val 49968"/>
              </a:avLst>
            </a:prstGeom>
            <a:noFill/>
            <a:ln w="38100">
              <a:solidFill>
                <a:schemeClr val="tx1"/>
              </a:solidFill>
              <a:miter lim="800000"/>
              <a:headEnd/>
              <a:tailEnd/>
            </a:ln>
            <a:effectLst/>
          </p:spPr>
        </p:cxnSp>
        <p:cxnSp>
          <p:nvCxnSpPr>
            <p:cNvPr id="112672" name="AutoShape 32"/>
            <p:cNvCxnSpPr>
              <a:cxnSpLocks noChangeShapeType="1"/>
              <a:stCxn id="112666" idx="0"/>
              <a:endCxn id="112648" idx="2"/>
            </p:cNvCxnSpPr>
            <p:nvPr/>
          </p:nvCxnSpPr>
          <p:spPr bwMode="auto">
            <a:xfrm rot="5400000" flipH="1">
              <a:off x="2597" y="1431"/>
              <a:ext cx="1564" cy="1164"/>
            </a:xfrm>
            <a:prstGeom prst="bentConnector3">
              <a:avLst>
                <a:gd name="adj1" fmla="val 50000"/>
              </a:avLst>
            </a:prstGeom>
            <a:noFill/>
            <a:ln w="38100">
              <a:solidFill>
                <a:schemeClr val="tx1"/>
              </a:solidFill>
              <a:miter lim="800000"/>
              <a:headEnd/>
              <a:tailEnd/>
            </a:ln>
            <a:effectLst/>
          </p:spPr>
        </p:cxnSp>
        <p:grpSp>
          <p:nvGrpSpPr>
            <p:cNvPr id="112673" name="Group 33"/>
            <p:cNvGrpSpPr>
              <a:grpSpLocks/>
            </p:cNvGrpSpPr>
            <p:nvPr/>
          </p:nvGrpSpPr>
          <p:grpSpPr bwMode="auto">
            <a:xfrm>
              <a:off x="1111" y="1480"/>
              <a:ext cx="1136" cy="363"/>
              <a:chOff x="2109" y="1979"/>
              <a:chExt cx="1050" cy="363"/>
            </a:xfrm>
          </p:grpSpPr>
          <p:grpSp>
            <p:nvGrpSpPr>
              <p:cNvPr id="112674" name="Group 34"/>
              <p:cNvGrpSpPr>
                <a:grpSpLocks/>
              </p:cNvGrpSpPr>
              <p:nvPr/>
            </p:nvGrpSpPr>
            <p:grpSpPr bwMode="auto">
              <a:xfrm>
                <a:off x="2109" y="1979"/>
                <a:ext cx="1043" cy="363"/>
                <a:chOff x="2245" y="346"/>
                <a:chExt cx="1542" cy="725"/>
              </a:xfrm>
            </p:grpSpPr>
            <p:sp>
              <p:nvSpPr>
                <p:cNvPr id="112675" name="AutoShape 3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2676" name="AutoShape 3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2677" name="Text Box 37"/>
              <p:cNvSpPr txBox="1">
                <a:spLocks noChangeArrowheads="1"/>
              </p:cNvSpPr>
              <p:nvPr/>
            </p:nvSpPr>
            <p:spPr bwMode="auto">
              <a:xfrm>
                <a:off x="2190" y="2069"/>
                <a:ext cx="969"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 </a:t>
                </a:r>
              </a:p>
              <a:p>
                <a:pPr algn="ctr"/>
                <a:r>
                  <a:rPr lang="es-ES" sz="1000">
                    <a:latin typeface="Cambria" pitchFamily="18" charset="0"/>
                  </a:rPr>
                  <a:t>INSPECCION Y VIGILANCIA</a:t>
                </a:r>
              </a:p>
            </p:txBody>
          </p:sp>
        </p:grpSp>
        <p:cxnSp>
          <p:nvCxnSpPr>
            <p:cNvPr id="112678" name="AutoShape 38"/>
            <p:cNvCxnSpPr>
              <a:cxnSpLocks noChangeShapeType="1"/>
              <a:stCxn id="112648" idx="2"/>
            </p:cNvCxnSpPr>
            <p:nvPr/>
          </p:nvCxnSpPr>
          <p:spPr bwMode="auto">
            <a:xfrm rot="5400000">
              <a:off x="2278" y="1198"/>
              <a:ext cx="486" cy="552"/>
            </a:xfrm>
            <a:prstGeom prst="bentConnector2">
              <a:avLst/>
            </a:prstGeom>
            <a:noFill/>
            <a:ln w="38100">
              <a:solidFill>
                <a:schemeClr val="tx1"/>
              </a:solidFill>
              <a:miter lim="800000"/>
              <a:headEnd/>
              <a:tailEnd/>
            </a:ln>
            <a:effectLst/>
          </p:spPr>
        </p:cxnSp>
        <p:grpSp>
          <p:nvGrpSpPr>
            <p:cNvPr id="112679" name="Group 39"/>
            <p:cNvGrpSpPr>
              <a:grpSpLocks/>
            </p:cNvGrpSpPr>
            <p:nvPr/>
          </p:nvGrpSpPr>
          <p:grpSpPr bwMode="auto">
            <a:xfrm>
              <a:off x="703" y="3475"/>
              <a:ext cx="726" cy="227"/>
              <a:chOff x="748" y="3385"/>
              <a:chExt cx="726" cy="257"/>
            </a:xfrm>
          </p:grpSpPr>
          <p:grpSp>
            <p:nvGrpSpPr>
              <p:cNvPr id="112680" name="Group 40"/>
              <p:cNvGrpSpPr>
                <a:grpSpLocks/>
              </p:cNvGrpSpPr>
              <p:nvPr/>
            </p:nvGrpSpPr>
            <p:grpSpPr bwMode="auto">
              <a:xfrm>
                <a:off x="748" y="3385"/>
                <a:ext cx="726" cy="257"/>
                <a:chOff x="2245" y="346"/>
                <a:chExt cx="1542" cy="725"/>
              </a:xfrm>
            </p:grpSpPr>
            <p:sp>
              <p:nvSpPr>
                <p:cNvPr id="112681" name="AutoShape 4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2682" name="AutoShape 4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2683" name="Text Box 43"/>
              <p:cNvSpPr txBox="1">
                <a:spLocks noChangeArrowheads="1"/>
              </p:cNvSpPr>
              <p:nvPr/>
            </p:nvSpPr>
            <p:spPr bwMode="auto">
              <a:xfrm>
                <a:off x="839" y="3438"/>
                <a:ext cx="621" cy="175"/>
              </a:xfrm>
              <a:prstGeom prst="rect">
                <a:avLst/>
              </a:prstGeom>
              <a:noFill/>
              <a:ln w="9525">
                <a:noFill/>
                <a:miter lim="800000"/>
                <a:headEnd/>
                <a:tailEnd/>
              </a:ln>
              <a:effectLst/>
            </p:spPr>
            <p:txBody>
              <a:bodyPr>
                <a:spAutoFit/>
              </a:bodyPr>
              <a:lstStyle/>
              <a:p>
                <a:pPr algn="ctr"/>
                <a:r>
                  <a:rPr lang="es-ES" sz="1000">
                    <a:latin typeface="Cambria" pitchFamily="18" charset="0"/>
                  </a:rPr>
                  <a:t>VIGILANTES</a:t>
                </a:r>
              </a:p>
            </p:txBody>
          </p:sp>
        </p:grpSp>
        <p:grpSp>
          <p:nvGrpSpPr>
            <p:cNvPr id="112684" name="Group 44"/>
            <p:cNvGrpSpPr>
              <a:grpSpLocks/>
            </p:cNvGrpSpPr>
            <p:nvPr/>
          </p:nvGrpSpPr>
          <p:grpSpPr bwMode="auto">
            <a:xfrm>
              <a:off x="1565" y="3475"/>
              <a:ext cx="726" cy="272"/>
              <a:chOff x="2245" y="2795"/>
              <a:chExt cx="1043" cy="363"/>
            </a:xfrm>
          </p:grpSpPr>
          <p:grpSp>
            <p:nvGrpSpPr>
              <p:cNvPr id="112685" name="Group 45"/>
              <p:cNvGrpSpPr>
                <a:grpSpLocks/>
              </p:cNvGrpSpPr>
              <p:nvPr/>
            </p:nvGrpSpPr>
            <p:grpSpPr bwMode="auto">
              <a:xfrm>
                <a:off x="2245" y="2795"/>
                <a:ext cx="1043" cy="363"/>
                <a:chOff x="2245" y="346"/>
                <a:chExt cx="1542" cy="725"/>
              </a:xfrm>
            </p:grpSpPr>
            <p:sp>
              <p:nvSpPr>
                <p:cNvPr id="112686" name="AutoShape 4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2687" name="AutoShape 4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2688" name="Text Box 48"/>
              <p:cNvSpPr txBox="1">
                <a:spLocks noChangeArrowheads="1"/>
              </p:cNvSpPr>
              <p:nvPr/>
            </p:nvSpPr>
            <p:spPr bwMode="auto">
              <a:xfrm>
                <a:off x="2351" y="2884"/>
                <a:ext cx="872" cy="206"/>
              </a:xfrm>
              <a:prstGeom prst="rect">
                <a:avLst/>
              </a:prstGeom>
              <a:noFill/>
              <a:ln w="9525">
                <a:noFill/>
                <a:miter lim="800000"/>
                <a:headEnd/>
                <a:tailEnd/>
              </a:ln>
              <a:effectLst/>
            </p:spPr>
            <p:txBody>
              <a:bodyPr wrap="none">
                <a:spAutoFit/>
              </a:bodyPr>
              <a:lstStyle/>
              <a:p>
                <a:pPr algn="ctr"/>
                <a:r>
                  <a:rPr lang="es-ES" sz="1000">
                    <a:latin typeface="Cambria" pitchFamily="18" charset="0"/>
                  </a:rPr>
                  <a:t>INSPECTORES</a:t>
                </a:r>
              </a:p>
            </p:txBody>
          </p:sp>
        </p:grpSp>
        <p:cxnSp>
          <p:nvCxnSpPr>
            <p:cNvPr id="112689" name="AutoShape 49"/>
            <p:cNvCxnSpPr>
              <a:cxnSpLocks noChangeShapeType="1"/>
              <a:stCxn id="112658" idx="2"/>
              <a:endCxn id="112681" idx="0"/>
            </p:cNvCxnSpPr>
            <p:nvPr/>
          </p:nvCxnSpPr>
          <p:spPr bwMode="auto">
            <a:xfrm>
              <a:off x="1032" y="3091"/>
              <a:ext cx="13" cy="384"/>
            </a:xfrm>
            <a:prstGeom prst="straightConnector1">
              <a:avLst/>
            </a:prstGeom>
            <a:noFill/>
            <a:ln w="38100">
              <a:solidFill>
                <a:schemeClr val="tx1"/>
              </a:solidFill>
              <a:round/>
              <a:headEnd/>
              <a:tailEnd/>
            </a:ln>
            <a:effectLst/>
          </p:spPr>
        </p:cxnSp>
        <p:cxnSp>
          <p:nvCxnSpPr>
            <p:cNvPr id="112690" name="AutoShape 50"/>
            <p:cNvCxnSpPr>
              <a:cxnSpLocks noChangeShapeType="1"/>
              <a:stCxn id="112663" idx="2"/>
              <a:endCxn id="112686" idx="0"/>
            </p:cNvCxnSpPr>
            <p:nvPr/>
          </p:nvCxnSpPr>
          <p:spPr bwMode="auto">
            <a:xfrm flipH="1">
              <a:off x="1907" y="3091"/>
              <a:ext cx="18" cy="384"/>
            </a:xfrm>
            <a:prstGeom prst="straightConnector1">
              <a:avLst/>
            </a:prstGeom>
            <a:noFill/>
            <a:ln w="38100">
              <a:solidFill>
                <a:schemeClr val="tx1"/>
              </a:solidFill>
              <a:round/>
              <a:headEnd/>
              <a:tailEnd/>
            </a:ln>
            <a:effectLst/>
          </p:spPr>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11" name="Group 23"/>
          <p:cNvGraphicFramePr>
            <a:graphicFrameLocks noGrp="1"/>
          </p:cNvGraphicFramePr>
          <p:nvPr>
            <p:ph idx="1"/>
          </p:nvPr>
        </p:nvGraphicFramePr>
        <p:xfrm>
          <a:off x="1116013" y="260350"/>
          <a:ext cx="7856984" cy="6397784"/>
        </p:xfrm>
        <a:graphic>
          <a:graphicData uri="http://schemas.openxmlformats.org/drawingml/2006/table">
            <a:tbl>
              <a:tblPr/>
              <a:tblGrid>
                <a:gridCol w="2109746"/>
                <a:gridCol w="5747238"/>
              </a:tblGrid>
              <a:tr h="36274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dirty="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s-MX"/>
                    </a:p>
                  </a:txBody>
                  <a:tcPr/>
                </a:tc>
              </a:tr>
              <a:tr h="475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800" b="1" i="0" u="none" strike="noStrike" cap="none" normalizeH="0" baseline="0" smtClean="0">
                          <a:ln>
                            <a:noFill/>
                          </a:ln>
                          <a:solidFill>
                            <a:srgbClr val="3B1D15"/>
                          </a:solidFill>
                          <a:effectLst/>
                          <a:latin typeface="Gill Sans MT" pitchFamily="34" charset="0"/>
                          <a:cs typeface="Arial" charset="0"/>
                        </a:rPr>
                        <a:t>Dirección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Gill Sans MT" pitchFamily="34" charset="0"/>
                        </a:rPr>
                        <a:t>Procedimientos: La Dirección General tendrá las siguientes facultades:</a:t>
                      </a:r>
                      <a:r>
                        <a:rPr kumimoji="0" lang="es-ES" sz="1400" b="0" i="0" u="none" strike="noStrike" cap="none" normalizeH="0" baseline="0" dirty="0" smtClean="0">
                          <a:ln>
                            <a:noFill/>
                          </a:ln>
                          <a:solidFill>
                            <a:schemeClr val="tx1"/>
                          </a:solidFill>
                          <a:effectLst/>
                          <a:latin typeface="Gill Sans MT" pitchFamily="34" charset="0"/>
                        </a:rPr>
                        <a:t> </a:t>
                      </a:r>
                      <a:endParaRPr kumimoji="0" lang="es-MX" sz="1400" b="0" i="0" u="none" strike="noStrike" cap="none" normalizeH="0" baseline="0" dirty="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2584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dirty="0" smtClean="0">
                          <a:ln>
                            <a:noFill/>
                          </a:ln>
                          <a:solidFill>
                            <a:srgbClr val="000000"/>
                          </a:solidFill>
                          <a:effectLst/>
                          <a:latin typeface="Gill Sans MT" pitchFamily="34" charset="0"/>
                          <a:cs typeface="Arial" charset="0"/>
                        </a:rPr>
                        <a:t>Dirección General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300" b="1"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rgbClr val="000000"/>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I.- Ejecutar los acuerdos y resoluciones del Consejo de Administración.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II.- Representar al Organismo ante las autoridades administrativas, judiciales y del trabajo, con todas las facultades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generales y las especiales que requieran cláusula especial, conforme a la Ley; en los términos de la frac. IX del artículo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10 del decreto de creación del Organismo, estará investido del poder general judicial para pleitos y cobranzas y para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actos de administración, pudiendo, con firma mancomunada con el Presidente del Consejo y otro Consejero, otorgar y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suscribir títulos de crédito a nombre del Organismo, celebrar y firmar los contratos que aprueba el Consejo, ejerciendo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aquellas facultades de dominio que, expresa y específicamente, le autorice el Consejo, pero los inmuebles sólo podrán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ser enajenados con la autorización previa del Congreso del Estado. Podrá otorgar poderes generales y especiales de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carácter judicial para pleitos y cobranzas y revocarlos siempre que no contraríen los objetivos y facultades de seguridad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del Organismo; con respecto a la expedición de los cheques, mancomunará su firma con la o las personas que designe </a:t>
                      </a:r>
                      <a:br>
                        <a:rPr kumimoji="0" lang="es-ES" sz="1400" b="0" i="0" u="none" strike="noStrike" cap="none" normalizeH="0" baseline="0" dirty="0" smtClean="0">
                          <a:ln>
                            <a:noFill/>
                          </a:ln>
                          <a:solidFill>
                            <a:schemeClr val="tx1"/>
                          </a:solidFill>
                          <a:effectLst/>
                          <a:latin typeface="Gill Sans MT" pitchFamily="34" charset="0"/>
                        </a:rPr>
                      </a:br>
                      <a:r>
                        <a:rPr kumimoji="0" lang="es-ES" sz="1400" b="0" i="0" u="none" strike="noStrike" cap="none" normalizeH="0" baseline="0" dirty="0" smtClean="0">
                          <a:ln>
                            <a:noFill/>
                          </a:ln>
                          <a:solidFill>
                            <a:schemeClr val="tx1"/>
                          </a:solidFill>
                          <a:effectLst/>
                          <a:latin typeface="Gill Sans MT" pitchFamily="34" charset="0"/>
                        </a:rPr>
                        <a:t>el Consejo.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III.- Celebrar los convenios y contratos y ejecutar los actos que se requieran en la administración ordinaria de los negocios y bienes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dirty="0" smtClean="0">
                          <a:ln>
                            <a:noFill/>
                          </a:ln>
                          <a:solidFill>
                            <a:schemeClr val="tx1"/>
                          </a:solidFill>
                          <a:effectLst/>
                          <a:latin typeface="Gill Sans MT" pitchFamily="34" charset="0"/>
                        </a:rPr>
                        <a:t/>
                      </a:r>
                      <a:br>
                        <a:rPr kumimoji="0" lang="es-ES" sz="1400" b="0" i="0" u="none" strike="noStrike" cap="none" normalizeH="0" baseline="0" dirty="0" smtClean="0">
                          <a:ln>
                            <a:noFill/>
                          </a:ln>
                          <a:solidFill>
                            <a:schemeClr val="tx1"/>
                          </a:solidFill>
                          <a:effectLst/>
                          <a:latin typeface="Gill Sans MT" pitchFamily="34" charset="0"/>
                        </a:rPr>
                      </a:br>
                      <a:endParaRPr kumimoji="0" lang="es-ES" sz="1400" b="0" i="0" u="none" strike="noStrike" cap="none" normalizeH="0" baseline="0" dirty="0" smtClean="0">
                        <a:ln>
                          <a:noFill/>
                        </a:ln>
                        <a:solidFill>
                          <a:schemeClr val="tx1"/>
                        </a:solidFill>
                        <a:effectLst/>
                        <a:latin typeface="Gill Sans MT" pitchFamily="34"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666"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Contraloría Interna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 La Contraloría Interna,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 Planear, organizar, efectuar, controlar y evaluar las actividades necesarias para el desarrollo y ejecución de los programas relativos a la auditoría contable, administrativa y operativa, aplicables a los procesos y a las actuaciones del personal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 Planear, organizar y coordinar el sistema de control interno y evaluación tendiente a asegurar el buen uso, manejo y aplicación de los bienes y recursos del Organismo en todas sus áreas.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Formular y llevar a cabo el programa de Auditorias a las operaciones y registros contables, así como al ejercicio de los presupuestos de ingresos y egresos, vigilando que se cumpla con la normatividad aplicable, y presentar las recomendaciones y observaciones procedentes ante la Dirección General y la Dirección de Administración y Finanzas, dándole el seguimiento a la aplicación de las soluciones adoptadas.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4690"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Contraloría Interna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 Formular y llevar a cabo el programa de auditorías a las unidades orgánicas  que manejen fondos, bienes y valores del Organismo, con la periodicidad que cada caso requiera, y presentar las recomendaciones y observaciones procedentes ante el titular de la unidad administrativa correspondiente y la Dirección General, dando seguimiento a la aplicación de las soluciones adoptadas.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Efectuar  el programa de auditorias a los procesos operativos de las unidades orgánicas, con la periodicidad que el caso requiera, con el fin de verificar y promover la correcta aplicación de las políticas y procedimientos establecidos, y presentar las recomendaciones y observaciones procedentes ante el titular de la unidad administrativa correspondiente y la Dirección General, dando seguimiento a la aplicación de las soluciones adoptadas.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 Verificar el cumplimiento de las normas y disposiciones en materia de registro, control, adquisición, arrendamiento,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conservación, uso, destino, afectación, enajenación o baja de bienes muebles e inmuebles, activos y recursos del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Organismo.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5714"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Contraloría Interna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Asesorar y apoyar a los titulares de las unidades orgánicas y los de las áreas a su cargo, en el desarrollo y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aplicación de los sistemas y procedimientos operativos más adecuados para salvaguardar el control interno, y presentar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las recomendaciones y observaciones procedentes ante los Jefes de Departamento, Directores y la Dirección General.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Llevar el control y vigilancia de la inversión inmobiliaria del Organismo, mediante la verificación del ejercicio del presupuesto autorizado, en la contratación, avance, terminación y finiquito de las obras.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Atender y coordinar las auditorias externas que se practiquen al Organismo por las autoridades fiscalizadoras competentes y las que determinen el Consejo de Administración y, en su caso, coordinar con las Unidades orgánicas responsables  la  formulación  y  fundamentación  de  las  respuestas  y  la  solventación  de  las  observaciones  y recomendaciones que se emitan para asegurar la obtención de un dictamen favorable.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6738"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Dirección</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Contraloría Interna</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Conocer, investigar y comprobar, en la vía administrativa, con el apoyo de los departamentos que integran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Dirección Jurídica y la Dirección de Administración y Finanzas, las irregularidades en que incurran los trabajadores del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Organismo en el cumplimiento de sus funciones y, en su caso, hacer del conocimiento de la Dirección General y de la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Comisión Mixta los hechos comprobados en las actuaciones, a efecto de determinar las medidas disciplinarias que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correspondan.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 Conocer de las quejas que presenten los particulares en contra del personal del Organismo, conducir la investigación de los hechos y emitir reporte a la Dirección General recomendando las acciones conducentes.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 Administrar de manera eficiente los recursos humanos y materiales asignados a esa unidad orgánica.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XIII.-Las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17763"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987675" y="14128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DÉCIMO PRIMERO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UNICO</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DEL DEPARTAMENTO DE SUBROGADO</a:t>
            </a: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 DEL DEPARTAMENTO DE SUBROGADO</a:t>
            </a:r>
          </a:p>
        </p:txBody>
      </p:sp>
      <p:grpSp>
        <p:nvGrpSpPr>
          <p:cNvPr id="118787" name="Group 3"/>
          <p:cNvGrpSpPr>
            <a:grpSpLocks/>
          </p:cNvGrpSpPr>
          <p:nvPr/>
        </p:nvGrpSpPr>
        <p:grpSpPr bwMode="auto">
          <a:xfrm>
            <a:off x="2195513" y="1268413"/>
            <a:ext cx="4895850" cy="4392612"/>
            <a:chOff x="1429" y="754"/>
            <a:chExt cx="3084" cy="2767"/>
          </a:xfrm>
        </p:grpSpPr>
        <p:grpSp>
          <p:nvGrpSpPr>
            <p:cNvPr id="118788" name="Group 4"/>
            <p:cNvGrpSpPr>
              <a:grpSpLocks/>
            </p:cNvGrpSpPr>
            <p:nvPr/>
          </p:nvGrpSpPr>
          <p:grpSpPr bwMode="auto">
            <a:xfrm>
              <a:off x="2653" y="754"/>
              <a:ext cx="1043" cy="363"/>
              <a:chOff x="2245" y="346"/>
              <a:chExt cx="1542" cy="725"/>
            </a:xfrm>
          </p:grpSpPr>
          <p:sp>
            <p:nvSpPr>
              <p:cNvPr id="118789" name="AutoShape 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8790" name="AutoShape 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8791" name="Text Box 7"/>
            <p:cNvSpPr txBox="1">
              <a:spLocks noChangeArrowheads="1"/>
            </p:cNvSpPr>
            <p:nvPr/>
          </p:nvSpPr>
          <p:spPr bwMode="auto">
            <a:xfrm>
              <a:off x="2744" y="890"/>
              <a:ext cx="858" cy="154"/>
            </a:xfrm>
            <a:prstGeom prst="rect">
              <a:avLst/>
            </a:prstGeom>
            <a:noFill/>
            <a:ln w="9525">
              <a:noFill/>
              <a:miter lim="800000"/>
              <a:headEnd/>
              <a:tailEnd/>
            </a:ln>
            <a:effectLst/>
          </p:spPr>
          <p:txBody>
            <a:bodyPr wrap="none">
              <a:spAutoFit/>
            </a:bodyPr>
            <a:lstStyle/>
            <a:p>
              <a:r>
                <a:rPr lang="es-ES" sz="1000">
                  <a:latin typeface="Cambria" pitchFamily="18" charset="0"/>
                </a:rPr>
                <a:t>JEFE DE SUBROGADO</a:t>
              </a:r>
            </a:p>
          </p:txBody>
        </p:sp>
        <p:grpSp>
          <p:nvGrpSpPr>
            <p:cNvPr id="118792" name="Group 8"/>
            <p:cNvGrpSpPr>
              <a:grpSpLocks/>
            </p:cNvGrpSpPr>
            <p:nvPr/>
          </p:nvGrpSpPr>
          <p:grpSpPr bwMode="auto">
            <a:xfrm>
              <a:off x="3424" y="1298"/>
              <a:ext cx="1043" cy="363"/>
              <a:chOff x="3560" y="799"/>
              <a:chExt cx="1043" cy="363"/>
            </a:xfrm>
          </p:grpSpPr>
          <p:grpSp>
            <p:nvGrpSpPr>
              <p:cNvPr id="118793" name="Group 9"/>
              <p:cNvGrpSpPr>
                <a:grpSpLocks/>
              </p:cNvGrpSpPr>
              <p:nvPr/>
            </p:nvGrpSpPr>
            <p:grpSpPr bwMode="auto">
              <a:xfrm>
                <a:off x="3560" y="799"/>
                <a:ext cx="1043" cy="363"/>
                <a:chOff x="2245" y="346"/>
                <a:chExt cx="1542" cy="725"/>
              </a:xfrm>
            </p:grpSpPr>
            <p:sp>
              <p:nvSpPr>
                <p:cNvPr id="118794" name="AutoShape 10"/>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8795" name="AutoShape 11"/>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8796" name="Text Box 12"/>
              <p:cNvSpPr txBox="1">
                <a:spLocks noChangeArrowheads="1"/>
              </p:cNvSpPr>
              <p:nvPr/>
            </p:nvSpPr>
            <p:spPr bwMode="auto">
              <a:xfrm>
                <a:off x="3849" y="890"/>
                <a:ext cx="584" cy="154"/>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 </a:t>
                </a:r>
              </a:p>
            </p:txBody>
          </p:sp>
        </p:grpSp>
        <p:cxnSp>
          <p:nvCxnSpPr>
            <p:cNvPr id="118797" name="AutoShape 13"/>
            <p:cNvCxnSpPr>
              <a:cxnSpLocks noChangeShapeType="1"/>
              <a:stCxn id="118790" idx="2"/>
              <a:endCxn id="118794" idx="1"/>
            </p:cNvCxnSpPr>
            <p:nvPr/>
          </p:nvCxnSpPr>
          <p:spPr bwMode="auto">
            <a:xfrm rot="16200000" flipH="1">
              <a:off x="3151" y="1184"/>
              <a:ext cx="328" cy="218"/>
            </a:xfrm>
            <a:prstGeom prst="bentConnector2">
              <a:avLst/>
            </a:prstGeom>
            <a:noFill/>
            <a:ln w="38100">
              <a:solidFill>
                <a:schemeClr val="tx1"/>
              </a:solidFill>
              <a:miter lim="800000"/>
              <a:headEnd/>
              <a:tailEnd/>
            </a:ln>
            <a:effectLst/>
          </p:spPr>
        </p:cxnSp>
        <p:grpSp>
          <p:nvGrpSpPr>
            <p:cNvPr id="118798" name="Group 14"/>
            <p:cNvGrpSpPr>
              <a:grpSpLocks/>
            </p:cNvGrpSpPr>
            <p:nvPr/>
          </p:nvGrpSpPr>
          <p:grpSpPr bwMode="auto">
            <a:xfrm>
              <a:off x="1429" y="3158"/>
              <a:ext cx="1043" cy="363"/>
              <a:chOff x="3560" y="799"/>
              <a:chExt cx="1043" cy="363"/>
            </a:xfrm>
          </p:grpSpPr>
          <p:grpSp>
            <p:nvGrpSpPr>
              <p:cNvPr id="118799" name="Group 15"/>
              <p:cNvGrpSpPr>
                <a:grpSpLocks/>
              </p:cNvGrpSpPr>
              <p:nvPr/>
            </p:nvGrpSpPr>
            <p:grpSpPr bwMode="auto">
              <a:xfrm>
                <a:off x="3560" y="799"/>
                <a:ext cx="1043" cy="363"/>
                <a:chOff x="2245" y="346"/>
                <a:chExt cx="1542" cy="725"/>
              </a:xfrm>
            </p:grpSpPr>
            <p:sp>
              <p:nvSpPr>
                <p:cNvPr id="118800" name="AutoShape 1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8801" name="AutoShape 1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8802" name="Text Box 18"/>
              <p:cNvSpPr txBox="1">
                <a:spLocks noChangeArrowheads="1"/>
              </p:cNvSpPr>
              <p:nvPr/>
            </p:nvSpPr>
            <p:spPr bwMode="auto">
              <a:xfrm>
                <a:off x="3766" y="890"/>
                <a:ext cx="761" cy="250"/>
              </a:xfrm>
              <a:prstGeom prst="rect">
                <a:avLst/>
              </a:prstGeom>
              <a:noFill/>
              <a:ln w="9525">
                <a:noFill/>
                <a:miter lim="800000"/>
                <a:headEnd/>
                <a:tailEnd/>
              </a:ln>
              <a:effectLst/>
            </p:spPr>
            <p:txBody>
              <a:bodyPr wrap="none">
                <a:spAutoFit/>
              </a:bodyPr>
              <a:lstStyle/>
              <a:p>
                <a:pPr algn="ctr"/>
                <a:r>
                  <a:rPr lang="es-ES" sz="1000">
                    <a:latin typeface="Cambria" pitchFamily="18" charset="0"/>
                  </a:rPr>
                  <a:t>ENCARGADO </a:t>
                </a:r>
              </a:p>
              <a:p>
                <a:pPr algn="ctr"/>
                <a:r>
                  <a:rPr lang="es-ES" sz="1000">
                    <a:latin typeface="Cambria" pitchFamily="18" charset="0"/>
                  </a:rPr>
                  <a:t>DE PROVEEDORES</a:t>
                </a:r>
              </a:p>
            </p:txBody>
          </p:sp>
        </p:grpSp>
        <p:cxnSp>
          <p:nvCxnSpPr>
            <p:cNvPr id="118803" name="AutoShape 19"/>
            <p:cNvCxnSpPr>
              <a:cxnSpLocks noChangeShapeType="1"/>
              <a:stCxn id="118800" idx="0"/>
              <a:endCxn id="118790" idx="2"/>
            </p:cNvCxnSpPr>
            <p:nvPr/>
          </p:nvCxnSpPr>
          <p:spPr bwMode="auto">
            <a:xfrm rot="16200000">
              <a:off x="1548" y="1501"/>
              <a:ext cx="2029" cy="1286"/>
            </a:xfrm>
            <a:prstGeom prst="bentConnector3">
              <a:avLst>
                <a:gd name="adj1" fmla="val 50319"/>
              </a:avLst>
            </a:prstGeom>
            <a:noFill/>
            <a:ln w="38100">
              <a:solidFill>
                <a:schemeClr val="tx1"/>
              </a:solidFill>
              <a:miter lim="800000"/>
              <a:headEnd/>
              <a:tailEnd/>
            </a:ln>
            <a:effectLst/>
          </p:spPr>
        </p:cxnSp>
        <p:grpSp>
          <p:nvGrpSpPr>
            <p:cNvPr id="118804" name="Group 20"/>
            <p:cNvGrpSpPr>
              <a:grpSpLocks/>
            </p:cNvGrpSpPr>
            <p:nvPr/>
          </p:nvGrpSpPr>
          <p:grpSpPr bwMode="auto">
            <a:xfrm>
              <a:off x="3470" y="1797"/>
              <a:ext cx="1043" cy="363"/>
              <a:chOff x="3560" y="799"/>
              <a:chExt cx="1043" cy="363"/>
            </a:xfrm>
          </p:grpSpPr>
          <p:grpSp>
            <p:nvGrpSpPr>
              <p:cNvPr id="118805" name="Group 21"/>
              <p:cNvGrpSpPr>
                <a:grpSpLocks/>
              </p:cNvGrpSpPr>
              <p:nvPr/>
            </p:nvGrpSpPr>
            <p:grpSpPr bwMode="auto">
              <a:xfrm>
                <a:off x="3560" y="799"/>
                <a:ext cx="1043" cy="363"/>
                <a:chOff x="2245" y="346"/>
                <a:chExt cx="1542" cy="725"/>
              </a:xfrm>
            </p:grpSpPr>
            <p:sp>
              <p:nvSpPr>
                <p:cNvPr id="118806" name="AutoShape 22"/>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8807" name="AutoShape 23"/>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8808" name="Text Box 24"/>
              <p:cNvSpPr txBox="1">
                <a:spLocks noChangeArrowheads="1"/>
              </p:cNvSpPr>
              <p:nvPr/>
            </p:nvSpPr>
            <p:spPr bwMode="auto">
              <a:xfrm>
                <a:off x="3873" y="890"/>
                <a:ext cx="539" cy="154"/>
              </a:xfrm>
              <a:prstGeom prst="rect">
                <a:avLst/>
              </a:prstGeom>
              <a:noFill/>
              <a:ln w="9525">
                <a:noFill/>
                <a:miter lim="800000"/>
                <a:headEnd/>
                <a:tailEnd/>
              </a:ln>
              <a:effectLst/>
            </p:spPr>
            <p:txBody>
              <a:bodyPr wrap="none">
                <a:spAutoFit/>
              </a:bodyPr>
              <a:lstStyle/>
              <a:p>
                <a:pPr algn="ctr"/>
                <a:r>
                  <a:rPr lang="es-ES" sz="1000">
                    <a:latin typeface="Cambria" pitchFamily="18" charset="0"/>
                  </a:rPr>
                  <a:t>INSPECTOR </a:t>
                </a:r>
              </a:p>
            </p:txBody>
          </p:sp>
        </p:grpSp>
        <p:sp>
          <p:nvSpPr>
            <p:cNvPr id="118809" name="Line 25"/>
            <p:cNvSpPr>
              <a:spLocks noChangeShapeType="1"/>
            </p:cNvSpPr>
            <p:nvPr/>
          </p:nvSpPr>
          <p:spPr bwMode="auto">
            <a:xfrm>
              <a:off x="3198" y="1979"/>
              <a:ext cx="272" cy="0"/>
            </a:xfrm>
            <a:prstGeom prst="line">
              <a:avLst/>
            </a:prstGeom>
            <a:noFill/>
            <a:ln w="38100">
              <a:solidFill>
                <a:schemeClr val="tx1"/>
              </a:solidFill>
              <a:round/>
              <a:headEnd/>
              <a:tailEnd/>
            </a:ln>
            <a:effectLst/>
          </p:spPr>
          <p:txBody>
            <a:bodyPr/>
            <a:lstStyle/>
            <a:p>
              <a:endParaRPr lang="en-US"/>
            </a:p>
          </p:txBody>
        </p:sp>
        <p:grpSp>
          <p:nvGrpSpPr>
            <p:cNvPr id="118810" name="Group 26"/>
            <p:cNvGrpSpPr>
              <a:grpSpLocks/>
            </p:cNvGrpSpPr>
            <p:nvPr/>
          </p:nvGrpSpPr>
          <p:grpSpPr bwMode="auto">
            <a:xfrm>
              <a:off x="2608" y="3158"/>
              <a:ext cx="1058" cy="363"/>
              <a:chOff x="3560" y="799"/>
              <a:chExt cx="1058" cy="363"/>
            </a:xfrm>
          </p:grpSpPr>
          <p:grpSp>
            <p:nvGrpSpPr>
              <p:cNvPr id="118811" name="Group 27"/>
              <p:cNvGrpSpPr>
                <a:grpSpLocks/>
              </p:cNvGrpSpPr>
              <p:nvPr/>
            </p:nvGrpSpPr>
            <p:grpSpPr bwMode="auto">
              <a:xfrm>
                <a:off x="3560" y="799"/>
                <a:ext cx="1043" cy="363"/>
                <a:chOff x="2245" y="346"/>
                <a:chExt cx="1542" cy="725"/>
              </a:xfrm>
            </p:grpSpPr>
            <p:sp>
              <p:nvSpPr>
                <p:cNvPr id="118812" name="AutoShape 28"/>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18813" name="AutoShape 29"/>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18814" name="Text Box 30"/>
              <p:cNvSpPr txBox="1">
                <a:spLocks noChangeArrowheads="1"/>
              </p:cNvSpPr>
              <p:nvPr/>
            </p:nvSpPr>
            <p:spPr bwMode="auto">
              <a:xfrm>
                <a:off x="3679" y="890"/>
                <a:ext cx="939" cy="154"/>
              </a:xfrm>
              <a:prstGeom prst="rect">
                <a:avLst/>
              </a:prstGeom>
              <a:noFill/>
              <a:ln w="9525">
                <a:noFill/>
                <a:miter lim="800000"/>
                <a:headEnd/>
                <a:tailEnd/>
              </a:ln>
              <a:effectLst/>
            </p:spPr>
            <p:txBody>
              <a:bodyPr wrap="none">
                <a:spAutoFit/>
              </a:bodyPr>
              <a:lstStyle/>
              <a:p>
                <a:pPr algn="ctr"/>
                <a:r>
                  <a:rPr lang="es-ES" sz="1000">
                    <a:latin typeface="Cambria" pitchFamily="18" charset="0"/>
                  </a:rPr>
                  <a:t>CHOFER DE DIRECCION</a:t>
                </a:r>
              </a:p>
            </p:txBody>
          </p:sp>
        </p:grpSp>
        <p:sp>
          <p:nvSpPr>
            <p:cNvPr id="118815" name="Line 31"/>
            <p:cNvSpPr>
              <a:spLocks noChangeShapeType="1"/>
            </p:cNvSpPr>
            <p:nvPr/>
          </p:nvSpPr>
          <p:spPr bwMode="auto">
            <a:xfrm>
              <a:off x="3107" y="2115"/>
              <a:ext cx="0" cy="1043"/>
            </a:xfrm>
            <a:prstGeom prst="line">
              <a:avLst/>
            </a:prstGeom>
            <a:noFill/>
            <a:ln w="38100">
              <a:solidFill>
                <a:schemeClr val="tx1"/>
              </a:solidFill>
              <a:round/>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9810" name="Group 2"/>
          <p:cNvGraphicFramePr>
            <a:graphicFrameLocks noGrp="1"/>
          </p:cNvGraphicFramePr>
          <p:nvPr>
            <p:ph idx="4294967295"/>
          </p:nvPr>
        </p:nvGraphicFramePr>
        <p:xfrm>
          <a:off x="1214438" y="214313"/>
          <a:ext cx="7643812" cy="6000750"/>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Subrogado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El Departamento de subrogado, con el debido apego a las leyes aplicables, los acuerdos del Consejo, los reglamentos,  las  políticas y  procedimientos  establecidos,  con   funciones y responsabilidades generales dentro  del ámbito  de  su  respectiva competencia, tendrá las responsabilidades y facultades siguientes: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Obtener autorización de Dirección General para realizar contratos de subrogación con particulares, para prestación del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servicio público de transporte, de rutas  autorizadas por la Secretaría de Vialidad y Transporte del Estado de Jalisco,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realizados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 Realizar los estudios correspondientes para determinar la factibilidad de implementar rutas para la prestación del servicio de transporte público de pasajeros en el interior del Estado.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III.- Otorgar atención administrativa, e informar de  acuerdos, convenir adeudos  y expedir constancias a subrogatarios.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IV.-</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Supervisar el servicio de transporte subrogado que prestan en  los municipios, verificar se realice en apego a lo establecido en el contrato normas y las leyes aplicables.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0834" name="Group 2"/>
          <p:cNvGraphicFramePr>
            <a:graphicFrameLocks noGrp="1"/>
          </p:cNvGraphicFramePr>
          <p:nvPr>
            <p:ph idx="4294967295"/>
          </p:nvPr>
        </p:nvGraphicFramePr>
        <p:xfrm>
          <a:off x="1214438" y="214313"/>
          <a:ext cx="7643812" cy="6010275"/>
        </p:xfrm>
        <a:graphic>
          <a:graphicData uri="http://schemas.openxmlformats.org/drawingml/2006/table">
            <a:tbl>
              <a:tblPr/>
              <a:tblGrid>
                <a:gridCol w="2571750"/>
                <a:gridCol w="5072062"/>
              </a:tblGrid>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64305"/>
                    </a:solidFill>
                  </a:tcPr>
                </a:tc>
                <a:tc hMerge="1">
                  <a:txBody>
                    <a:bodyPr/>
                    <a:lstStyle/>
                    <a:p>
                      <a:endParaRPr lang="en-US"/>
                    </a:p>
                  </a:txBody>
                  <a:tcPr/>
                </a:tc>
              </a:tr>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smtClean="0">
                          <a:ln>
                            <a:noFill/>
                          </a:ln>
                          <a:solidFill>
                            <a:srgbClr val="3B1D15"/>
                          </a:solidFill>
                          <a:effectLst/>
                          <a:latin typeface="Gill Sans MT" pitchFamily="34" charset="0"/>
                          <a:cs typeface="Arial" charset="0"/>
                        </a:rPr>
                        <a:t> Departamento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3B1D15"/>
                        </a:solidFill>
                        <a:effectLst/>
                        <a:latin typeface="Gill Sans MT" pitchFamily="34" charset="0"/>
                        <a:cs typeface="Arial" charset="0"/>
                      </a:endParaRP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r>
              <a:tr h="5005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smtClean="0">
                          <a:ln>
                            <a:noFill/>
                          </a:ln>
                          <a:solidFill>
                            <a:srgbClr val="000000"/>
                          </a:solidFill>
                          <a:effectLst/>
                          <a:latin typeface="Gill Sans MT" pitchFamily="34" charset="0"/>
                          <a:cs typeface="Arial" charset="0"/>
                        </a:rPr>
                        <a:t>Subrogado</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 Realizar informe trimestral de actividades, de  ingreso, de contratos nuevos, bajas, sustituciones, cesiones y calendario de supervisiones.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a:t>
                      </a:r>
                      <a:r>
                        <a:rPr kumimoji="0" lang="es-ES" sz="1400" b="1" i="0" u="none" strike="noStrike" cap="none" normalizeH="0" baseline="0" smtClean="0">
                          <a:ln>
                            <a:noFill/>
                          </a:ln>
                          <a:solidFill>
                            <a:schemeClr val="tx1"/>
                          </a:solidFill>
                          <a:effectLst/>
                          <a:latin typeface="Gill Sans MT" pitchFamily="34" charset="0"/>
                        </a:rPr>
                        <a:t> </a:t>
                      </a:r>
                      <a:r>
                        <a:rPr kumimoji="0" lang="es-ES" sz="1400" b="0" i="0" u="none" strike="noStrike" cap="none" normalizeH="0" baseline="0" smtClean="0">
                          <a:ln>
                            <a:noFill/>
                          </a:ln>
                          <a:solidFill>
                            <a:schemeClr val="tx1"/>
                          </a:solidFill>
                          <a:effectLst/>
                          <a:latin typeface="Gill Sans MT" pitchFamily="34" charset="0"/>
                        </a:rPr>
                        <a:t>Convocar y asistir a las juntas de subrogatarios presidida por el Director General.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 Informar al Organismo Coordinador de la Operación Integral de Servicio de Transporte Público del Estado (OCOIT), </a:t>
                      </a:r>
                      <a:br>
                        <a:rPr kumimoji="0" lang="es-ES" sz="1400" b="0" i="0" u="none" strike="noStrike" cap="none" normalizeH="0" baseline="0" smtClean="0">
                          <a:ln>
                            <a:noFill/>
                          </a:ln>
                          <a:solidFill>
                            <a:schemeClr val="tx1"/>
                          </a:solidFill>
                          <a:effectLst/>
                          <a:latin typeface="Gill Sans MT" pitchFamily="34" charset="0"/>
                        </a:rPr>
                      </a:br>
                      <a:r>
                        <a:rPr kumimoji="0" lang="es-ES" sz="1400" b="0" i="0" u="none" strike="noStrike" cap="none" normalizeH="0" baseline="0" smtClean="0">
                          <a:ln>
                            <a:noFill/>
                          </a:ln>
                          <a:solidFill>
                            <a:schemeClr val="tx1"/>
                          </a:solidFill>
                          <a:effectLst/>
                          <a:latin typeface="Gill Sans MT" pitchFamily="34" charset="0"/>
                        </a:rPr>
                        <a:t>de las medidas o sanciones que aplicaron a conductores por irregularidades cometidas en la prestación del servicio.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VIII.- Elaborar expediente con registro de fechas y resultados de las supervisiones que se llevaron a cabo en el organismo. Conservar estadísticas para consulta histórica de cada contrato unidad y municipio.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IX.- Determinar, capturar y archivar las infracciones cometidas por los subrogatarios en las supervisiones efectuadas por personal del Organismo.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 Administrar de manera eficiente los recursos humanos y materiales asignados a esa unidad orgánica. </a:t>
                      </a:r>
                    </a:p>
                    <a:p>
                      <a:pPr marL="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400" b="0" i="0" u="none" strike="noStrike" cap="none" normalizeH="0" baseline="0" smtClean="0">
                          <a:ln>
                            <a:noFill/>
                          </a:ln>
                          <a:solidFill>
                            <a:schemeClr val="tx1"/>
                          </a:solidFill>
                          <a:effectLst/>
                          <a:latin typeface="Gill Sans MT" pitchFamily="34" charset="0"/>
                        </a:rPr>
                        <a:t>XI.- Las demás responsabilidades que se deriven de las leyes, reglamentos, acuerdos y convenios, o le sean asignadas o delegadas por el Director General. </a:t>
                      </a:r>
                    </a:p>
                  </a:txBody>
                  <a:tcPr marL="80433" marR="804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r>
            </a:tbl>
          </a:graphicData>
        </a:graphic>
      </p:graphicFrame>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Subtítulo"/>
          <p:cNvSpPr>
            <a:spLocks/>
          </p:cNvSpPr>
          <p:nvPr/>
        </p:nvSpPr>
        <p:spPr bwMode="auto">
          <a:xfrm>
            <a:off x="2771775" y="1196975"/>
            <a:ext cx="5976938"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b="1">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400">
              <a:latin typeface="Gill Sans MT" pitchFamily="34" charset="0"/>
            </a:endParaRPr>
          </a:p>
        </p:txBody>
      </p:sp>
      <p:pic>
        <p:nvPicPr>
          <p:cNvPr id="121859" name="3 Imagen"/>
          <p:cNvPicPr>
            <a:picLocks noChangeAspect="1" noChangeArrowheads="1"/>
          </p:cNvPicPr>
          <p:nvPr/>
        </p:nvPicPr>
        <p:blipFill>
          <a:blip r:embed="rId2"/>
          <a:srcRect/>
          <a:stretch>
            <a:fillRect/>
          </a:stretch>
        </p:blipFill>
        <p:spPr bwMode="auto">
          <a:xfrm>
            <a:off x="1357313" y="428625"/>
            <a:ext cx="1428750" cy="1346200"/>
          </a:xfrm>
          <a:prstGeom prst="rect">
            <a:avLst/>
          </a:prstGeom>
          <a:noFill/>
          <a:ln w="9525">
            <a:noFill/>
            <a:miter lim="800000"/>
            <a:headEnd/>
            <a:tailEnd/>
          </a:ln>
        </p:spPr>
      </p:pic>
      <p:sp>
        <p:nvSpPr>
          <p:cNvPr id="2" name="2 Subtítulo"/>
          <p:cNvSpPr>
            <a:spLocks/>
          </p:cNvSpPr>
          <p:nvPr/>
        </p:nvSpPr>
        <p:spPr bwMode="auto">
          <a:xfrm>
            <a:off x="2700338" y="1412875"/>
            <a:ext cx="6264275" cy="3095625"/>
          </a:xfrm>
          <a:prstGeom prst="rect">
            <a:avLst/>
          </a:prstGeom>
          <a:noFill/>
          <a:ln w="9525">
            <a:noFill/>
            <a:miter lim="800000"/>
            <a:headEnd/>
            <a:tailEnd/>
          </a:ln>
        </p:spPr>
        <p:txBody>
          <a:bodyPr tIns="0"/>
          <a:lstStyle/>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TITULO DÈCIMO SEGUNDO</a:t>
            </a:r>
          </a:p>
          <a:p>
            <a:pPr marL="26988" algn="ctr" eaLnBrk="0" hangingPunct="0">
              <a:lnSpc>
                <a:spcPct val="80000"/>
              </a:lnSpc>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CAPÍTULO ÚNICO </a:t>
            </a: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endParaRPr lang="es-ES" sz="1600" b="1">
              <a:solidFill>
                <a:schemeClr val="tx2"/>
              </a:solidFill>
              <a:effectLst>
                <a:outerShdw blurRad="38100" dist="38100" dir="2700000" algn="tl">
                  <a:srgbClr val="C0C0C0"/>
                </a:outerShdw>
              </a:effectLst>
              <a:latin typeface="Gill Sans MT" pitchFamily="34" charset="0"/>
            </a:endParaRPr>
          </a:p>
          <a:p>
            <a:pPr marL="26988" algn="ctr" eaLnBrk="0" hangingPunct="0">
              <a:spcBef>
                <a:spcPts val="600"/>
              </a:spcBef>
              <a:buClr>
                <a:schemeClr val="accent1"/>
              </a:buClr>
              <a:buSzPct val="80000"/>
              <a:buFont typeface="Wingdings 2" pitchFamily="18" charset="2"/>
              <a:buNone/>
            </a:pPr>
            <a:r>
              <a:rPr lang="es-ES" sz="1600" b="1">
                <a:solidFill>
                  <a:schemeClr val="tx2"/>
                </a:solidFill>
                <a:effectLst>
                  <a:outerShdw blurRad="38100" dist="38100" dir="2700000" algn="tl">
                    <a:srgbClr val="C0C0C0"/>
                  </a:outerShdw>
                </a:effectLst>
                <a:latin typeface="Gill Sans MT" pitchFamily="34" charset="0"/>
              </a:rPr>
              <a:t>DEL DEPARTAMENTO DE INSPECCIÓN AL TRANSPORTE</a:t>
            </a:r>
            <a:endParaRPr lang="es-ES" sz="3200">
              <a:latin typeface="Gill Sans MT" pitchFamily="34" charset="0"/>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p:cNvSpPr>
          <p:nvPr/>
        </p:nvSpPr>
        <p:spPr bwMode="auto">
          <a:xfrm>
            <a:off x="1285875" y="285750"/>
            <a:ext cx="7239000" cy="263525"/>
          </a:xfrm>
          <a:prstGeom prst="rect">
            <a:avLst/>
          </a:prstGeom>
          <a:noFill/>
          <a:ln w="9525">
            <a:noFill/>
            <a:miter lim="800000"/>
            <a:headEnd/>
            <a:tailEnd/>
          </a:ln>
        </p:spPr>
        <p:txBody>
          <a:bodyPr anchor="ctr"/>
          <a:lstStyle/>
          <a:p>
            <a:pPr algn="ctr"/>
            <a:r>
              <a:rPr lang="es-MX" sz="1400">
                <a:solidFill>
                  <a:srgbClr val="572314"/>
                </a:solidFill>
                <a:effectLst>
                  <a:outerShdw blurRad="38100" dist="38100" dir="2700000" algn="tl">
                    <a:srgbClr val="C0C0C0"/>
                  </a:outerShdw>
                </a:effectLst>
                <a:latin typeface="Cambria" pitchFamily="18" charset="0"/>
              </a:rPr>
              <a:t>ORGANIGRAMAINSPECCION AL TRANSPORTE</a:t>
            </a:r>
          </a:p>
        </p:txBody>
      </p:sp>
      <p:grpSp>
        <p:nvGrpSpPr>
          <p:cNvPr id="122883" name="Group 3"/>
          <p:cNvGrpSpPr>
            <a:grpSpLocks/>
          </p:cNvGrpSpPr>
          <p:nvPr/>
        </p:nvGrpSpPr>
        <p:grpSpPr bwMode="auto">
          <a:xfrm>
            <a:off x="1763713" y="1412875"/>
            <a:ext cx="6121400" cy="4535488"/>
            <a:chOff x="657" y="890"/>
            <a:chExt cx="3856" cy="2857"/>
          </a:xfrm>
        </p:grpSpPr>
        <p:grpSp>
          <p:nvGrpSpPr>
            <p:cNvPr id="122884" name="Group 4"/>
            <p:cNvGrpSpPr>
              <a:grpSpLocks/>
            </p:cNvGrpSpPr>
            <p:nvPr/>
          </p:nvGrpSpPr>
          <p:grpSpPr bwMode="auto">
            <a:xfrm>
              <a:off x="2245" y="890"/>
              <a:ext cx="1043" cy="363"/>
              <a:chOff x="2245" y="890"/>
              <a:chExt cx="1043" cy="363"/>
            </a:xfrm>
          </p:grpSpPr>
          <p:grpSp>
            <p:nvGrpSpPr>
              <p:cNvPr id="122885" name="Group 5"/>
              <p:cNvGrpSpPr>
                <a:grpSpLocks/>
              </p:cNvGrpSpPr>
              <p:nvPr/>
            </p:nvGrpSpPr>
            <p:grpSpPr bwMode="auto">
              <a:xfrm>
                <a:off x="2245" y="890"/>
                <a:ext cx="1043" cy="363"/>
                <a:chOff x="2245" y="346"/>
                <a:chExt cx="1542" cy="725"/>
              </a:xfrm>
            </p:grpSpPr>
            <p:sp>
              <p:nvSpPr>
                <p:cNvPr id="122886" name="AutoShape 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22887" name="AutoShape 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22888" name="Text Box 8"/>
              <p:cNvSpPr txBox="1">
                <a:spLocks noChangeArrowheads="1"/>
              </p:cNvSpPr>
              <p:nvPr/>
            </p:nvSpPr>
            <p:spPr bwMode="auto">
              <a:xfrm>
                <a:off x="2517" y="981"/>
                <a:ext cx="559" cy="250"/>
              </a:xfrm>
              <a:prstGeom prst="rect">
                <a:avLst/>
              </a:prstGeom>
              <a:noFill/>
              <a:ln w="9525">
                <a:noFill/>
                <a:miter lim="800000"/>
                <a:headEnd/>
                <a:tailEnd/>
              </a:ln>
              <a:effectLst/>
            </p:spPr>
            <p:txBody>
              <a:bodyPr wrap="none">
                <a:spAutoFit/>
              </a:bodyPr>
              <a:lstStyle/>
              <a:p>
                <a:r>
                  <a:rPr lang="es-ES" sz="1000">
                    <a:latin typeface="Cambria" pitchFamily="18" charset="0"/>
                  </a:rPr>
                  <a:t>CONTRALOR</a:t>
                </a:r>
              </a:p>
              <a:p>
                <a:r>
                  <a:rPr lang="es-ES" sz="1000">
                    <a:latin typeface="Cambria" pitchFamily="18" charset="0"/>
                  </a:rPr>
                  <a:t> INTERNO</a:t>
                </a:r>
              </a:p>
            </p:txBody>
          </p:sp>
        </p:grpSp>
        <p:grpSp>
          <p:nvGrpSpPr>
            <p:cNvPr id="122889" name="Group 9"/>
            <p:cNvGrpSpPr>
              <a:grpSpLocks/>
            </p:cNvGrpSpPr>
            <p:nvPr/>
          </p:nvGrpSpPr>
          <p:grpSpPr bwMode="auto">
            <a:xfrm>
              <a:off x="3379" y="1525"/>
              <a:ext cx="1043" cy="363"/>
              <a:chOff x="2109" y="1979"/>
              <a:chExt cx="1043" cy="363"/>
            </a:xfrm>
          </p:grpSpPr>
          <p:grpSp>
            <p:nvGrpSpPr>
              <p:cNvPr id="122890" name="Group 10"/>
              <p:cNvGrpSpPr>
                <a:grpSpLocks/>
              </p:cNvGrpSpPr>
              <p:nvPr/>
            </p:nvGrpSpPr>
            <p:grpSpPr bwMode="auto">
              <a:xfrm>
                <a:off x="2109" y="1979"/>
                <a:ext cx="1043" cy="363"/>
                <a:chOff x="2245" y="346"/>
                <a:chExt cx="1542" cy="725"/>
              </a:xfrm>
            </p:grpSpPr>
            <p:sp>
              <p:nvSpPr>
                <p:cNvPr id="122891" name="AutoShape 1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22892" name="AutoShape 1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22893" name="Text Box 13"/>
              <p:cNvSpPr txBox="1">
                <a:spLocks noChangeArrowheads="1"/>
              </p:cNvSpPr>
              <p:nvPr/>
            </p:nvSpPr>
            <p:spPr bwMode="auto">
              <a:xfrm>
                <a:off x="2356" y="2069"/>
                <a:ext cx="635"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 </a:t>
                </a:r>
              </a:p>
              <a:p>
                <a:pPr algn="ctr"/>
                <a:r>
                  <a:rPr lang="es-ES" sz="1000">
                    <a:latin typeface="Cambria" pitchFamily="18" charset="0"/>
                  </a:rPr>
                  <a:t>CONTRALORIA</a:t>
                </a:r>
              </a:p>
            </p:txBody>
          </p:sp>
        </p:grpSp>
        <p:grpSp>
          <p:nvGrpSpPr>
            <p:cNvPr id="122894" name="Group 14"/>
            <p:cNvGrpSpPr>
              <a:grpSpLocks/>
            </p:cNvGrpSpPr>
            <p:nvPr/>
          </p:nvGrpSpPr>
          <p:grpSpPr bwMode="auto">
            <a:xfrm>
              <a:off x="657" y="2750"/>
              <a:ext cx="690" cy="363"/>
              <a:chOff x="2245" y="255"/>
              <a:chExt cx="1057" cy="363"/>
            </a:xfrm>
          </p:grpSpPr>
          <p:grpSp>
            <p:nvGrpSpPr>
              <p:cNvPr id="122895" name="Group 15"/>
              <p:cNvGrpSpPr>
                <a:grpSpLocks/>
              </p:cNvGrpSpPr>
              <p:nvPr/>
            </p:nvGrpSpPr>
            <p:grpSpPr bwMode="auto">
              <a:xfrm>
                <a:off x="2245" y="255"/>
                <a:ext cx="1043" cy="363"/>
                <a:chOff x="2245" y="346"/>
                <a:chExt cx="1542" cy="725"/>
              </a:xfrm>
            </p:grpSpPr>
            <p:sp>
              <p:nvSpPr>
                <p:cNvPr id="122896" name="AutoShape 1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22897" name="AutoShape 1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22898" name="Text Box 18"/>
              <p:cNvSpPr txBox="1">
                <a:spLocks noChangeArrowheads="1"/>
              </p:cNvSpPr>
              <p:nvPr/>
            </p:nvSpPr>
            <p:spPr bwMode="auto">
              <a:xfrm>
                <a:off x="2335" y="346"/>
                <a:ext cx="967" cy="250"/>
              </a:xfrm>
              <a:prstGeom prst="rect">
                <a:avLst/>
              </a:prstGeom>
              <a:noFill/>
              <a:ln w="9525">
                <a:noFill/>
                <a:miter lim="800000"/>
                <a:headEnd/>
                <a:tailEnd/>
              </a:ln>
              <a:effectLst/>
            </p:spPr>
            <p:txBody>
              <a:bodyPr wrap="none">
                <a:spAutoFit/>
              </a:bodyPr>
              <a:lstStyle/>
              <a:p>
                <a:r>
                  <a:rPr lang="es-ES" sz="1000"/>
                  <a:t>ENCARGADO</a:t>
                </a:r>
              </a:p>
              <a:p>
                <a:r>
                  <a:rPr lang="es-ES" sz="1000"/>
                  <a:t>VIGILANCIA</a:t>
                </a:r>
              </a:p>
            </p:txBody>
          </p:sp>
        </p:grpSp>
        <p:grpSp>
          <p:nvGrpSpPr>
            <p:cNvPr id="122899" name="Group 19"/>
            <p:cNvGrpSpPr>
              <a:grpSpLocks/>
            </p:cNvGrpSpPr>
            <p:nvPr/>
          </p:nvGrpSpPr>
          <p:grpSpPr bwMode="auto">
            <a:xfrm>
              <a:off x="1383" y="2750"/>
              <a:ext cx="1043" cy="363"/>
              <a:chOff x="2245" y="2795"/>
              <a:chExt cx="1043" cy="363"/>
            </a:xfrm>
          </p:grpSpPr>
          <p:grpSp>
            <p:nvGrpSpPr>
              <p:cNvPr id="122900" name="Group 20"/>
              <p:cNvGrpSpPr>
                <a:grpSpLocks/>
              </p:cNvGrpSpPr>
              <p:nvPr/>
            </p:nvGrpSpPr>
            <p:grpSpPr bwMode="auto">
              <a:xfrm>
                <a:off x="2245" y="2795"/>
                <a:ext cx="1043" cy="363"/>
                <a:chOff x="2245" y="346"/>
                <a:chExt cx="1542" cy="725"/>
              </a:xfrm>
            </p:grpSpPr>
            <p:sp>
              <p:nvSpPr>
                <p:cNvPr id="122901" name="AutoShape 2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22902" name="AutoShape 2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22903" name="Text Box 23"/>
              <p:cNvSpPr txBox="1">
                <a:spLocks noChangeArrowheads="1"/>
              </p:cNvSpPr>
              <p:nvPr/>
            </p:nvSpPr>
            <p:spPr bwMode="auto">
              <a:xfrm>
                <a:off x="2504" y="2886"/>
                <a:ext cx="565" cy="250"/>
              </a:xfrm>
              <a:prstGeom prst="rect">
                <a:avLst/>
              </a:prstGeom>
              <a:noFill/>
              <a:ln w="9525">
                <a:noFill/>
                <a:miter lim="800000"/>
                <a:headEnd/>
                <a:tailEnd/>
              </a:ln>
              <a:effectLst/>
            </p:spPr>
            <p:txBody>
              <a:bodyPr wrap="none">
                <a:spAutoFit/>
              </a:bodyPr>
              <a:lstStyle/>
              <a:p>
                <a:pPr algn="ctr"/>
                <a:r>
                  <a:rPr lang="es-ES" sz="1000">
                    <a:latin typeface="Cambria" pitchFamily="18" charset="0"/>
                  </a:rPr>
                  <a:t>SUPERVISOR</a:t>
                </a:r>
              </a:p>
              <a:p>
                <a:pPr algn="ctr"/>
                <a:r>
                  <a:rPr lang="es-ES" sz="1000">
                    <a:latin typeface="Cambria" pitchFamily="18" charset="0"/>
                  </a:rPr>
                  <a:t>INSPECCION</a:t>
                </a:r>
              </a:p>
            </p:txBody>
          </p:sp>
        </p:grpSp>
        <p:grpSp>
          <p:nvGrpSpPr>
            <p:cNvPr id="122904" name="Group 24"/>
            <p:cNvGrpSpPr>
              <a:grpSpLocks/>
            </p:cNvGrpSpPr>
            <p:nvPr/>
          </p:nvGrpSpPr>
          <p:grpSpPr bwMode="auto">
            <a:xfrm>
              <a:off x="3470" y="2795"/>
              <a:ext cx="1043" cy="363"/>
              <a:chOff x="4558" y="2795"/>
              <a:chExt cx="1043" cy="363"/>
            </a:xfrm>
          </p:grpSpPr>
          <p:grpSp>
            <p:nvGrpSpPr>
              <p:cNvPr id="122905" name="Group 25"/>
              <p:cNvGrpSpPr>
                <a:grpSpLocks/>
              </p:cNvGrpSpPr>
              <p:nvPr/>
            </p:nvGrpSpPr>
            <p:grpSpPr bwMode="auto">
              <a:xfrm>
                <a:off x="4558" y="2795"/>
                <a:ext cx="1043" cy="363"/>
                <a:chOff x="2245" y="346"/>
                <a:chExt cx="1542" cy="725"/>
              </a:xfrm>
            </p:grpSpPr>
            <p:sp>
              <p:nvSpPr>
                <p:cNvPr id="122906" name="AutoShape 2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22907" name="AutoShape 2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22908" name="Text Box 28"/>
              <p:cNvSpPr txBox="1">
                <a:spLocks noChangeArrowheads="1"/>
              </p:cNvSpPr>
              <p:nvPr/>
            </p:nvSpPr>
            <p:spPr bwMode="auto">
              <a:xfrm>
                <a:off x="4758" y="2886"/>
                <a:ext cx="750" cy="250"/>
              </a:xfrm>
              <a:prstGeom prst="rect">
                <a:avLst/>
              </a:prstGeom>
              <a:noFill/>
              <a:ln w="9525">
                <a:noFill/>
                <a:miter lim="800000"/>
                <a:headEnd/>
                <a:tailEnd/>
              </a:ln>
              <a:effectLst/>
            </p:spPr>
            <p:txBody>
              <a:bodyPr wrap="none">
                <a:spAutoFit/>
              </a:bodyPr>
              <a:lstStyle/>
              <a:p>
                <a:pPr algn="ctr"/>
                <a:r>
                  <a:rPr lang="es-ES" sz="1000">
                    <a:latin typeface="Cambria" pitchFamily="18" charset="0"/>
                  </a:rPr>
                  <a:t>AUXILIAR</a:t>
                </a:r>
              </a:p>
              <a:p>
                <a:pPr algn="ctr"/>
                <a:r>
                  <a:rPr lang="es-ES" sz="1000">
                    <a:latin typeface="Cambria" pitchFamily="18" charset="0"/>
                  </a:rPr>
                  <a:t>ADMINISTRATIVO</a:t>
                </a:r>
              </a:p>
            </p:txBody>
          </p:sp>
        </p:grpSp>
        <p:cxnSp>
          <p:nvCxnSpPr>
            <p:cNvPr id="122909" name="AutoShape 29"/>
            <p:cNvCxnSpPr>
              <a:cxnSpLocks noChangeShapeType="1"/>
              <a:stCxn id="122896" idx="0"/>
              <a:endCxn id="122888" idx="2"/>
            </p:cNvCxnSpPr>
            <p:nvPr/>
          </p:nvCxnSpPr>
          <p:spPr bwMode="auto">
            <a:xfrm rot="16200000">
              <a:off x="1128" y="1081"/>
              <a:ext cx="1519" cy="1819"/>
            </a:xfrm>
            <a:prstGeom prst="bentConnector3">
              <a:avLst>
                <a:gd name="adj1" fmla="val 49968"/>
              </a:avLst>
            </a:prstGeom>
            <a:noFill/>
            <a:ln w="38100">
              <a:solidFill>
                <a:schemeClr val="tx1"/>
              </a:solidFill>
              <a:miter lim="800000"/>
              <a:headEnd/>
              <a:tailEnd/>
            </a:ln>
            <a:effectLst/>
          </p:spPr>
        </p:cxnSp>
        <p:cxnSp>
          <p:nvCxnSpPr>
            <p:cNvPr id="122910" name="AutoShape 30"/>
            <p:cNvCxnSpPr>
              <a:cxnSpLocks noChangeShapeType="1"/>
              <a:stCxn id="122888" idx="2"/>
              <a:endCxn id="122891" idx="1"/>
            </p:cNvCxnSpPr>
            <p:nvPr/>
          </p:nvCxnSpPr>
          <p:spPr bwMode="auto">
            <a:xfrm rot="16200000" flipH="1">
              <a:off x="2861" y="1167"/>
              <a:ext cx="453" cy="582"/>
            </a:xfrm>
            <a:prstGeom prst="bentConnector2">
              <a:avLst/>
            </a:prstGeom>
            <a:noFill/>
            <a:ln w="38100">
              <a:solidFill>
                <a:schemeClr val="tx1"/>
              </a:solidFill>
              <a:miter lim="800000"/>
              <a:headEnd/>
              <a:tailEnd/>
            </a:ln>
            <a:effectLst/>
          </p:spPr>
        </p:cxnSp>
        <p:cxnSp>
          <p:nvCxnSpPr>
            <p:cNvPr id="122911" name="AutoShape 31"/>
            <p:cNvCxnSpPr>
              <a:cxnSpLocks noChangeShapeType="1"/>
              <a:stCxn id="122901" idx="0"/>
              <a:endCxn id="122888" idx="2"/>
            </p:cNvCxnSpPr>
            <p:nvPr/>
          </p:nvCxnSpPr>
          <p:spPr bwMode="auto">
            <a:xfrm rot="16200000">
              <a:off x="1576" y="1529"/>
              <a:ext cx="1519" cy="923"/>
            </a:xfrm>
            <a:prstGeom prst="bentConnector3">
              <a:avLst>
                <a:gd name="adj1" fmla="val 49968"/>
              </a:avLst>
            </a:prstGeom>
            <a:noFill/>
            <a:ln w="38100">
              <a:solidFill>
                <a:schemeClr val="tx1"/>
              </a:solidFill>
              <a:miter lim="800000"/>
              <a:headEnd/>
              <a:tailEnd/>
            </a:ln>
            <a:effectLst/>
          </p:spPr>
        </p:cxnSp>
        <p:cxnSp>
          <p:nvCxnSpPr>
            <p:cNvPr id="122912" name="AutoShape 32"/>
            <p:cNvCxnSpPr>
              <a:cxnSpLocks noChangeShapeType="1"/>
              <a:stCxn id="122906" idx="0"/>
              <a:endCxn id="122888" idx="2"/>
            </p:cNvCxnSpPr>
            <p:nvPr/>
          </p:nvCxnSpPr>
          <p:spPr bwMode="auto">
            <a:xfrm rot="5400000" flipH="1">
              <a:off x="2597" y="1431"/>
              <a:ext cx="1564" cy="1164"/>
            </a:xfrm>
            <a:prstGeom prst="bentConnector3">
              <a:avLst>
                <a:gd name="adj1" fmla="val 50000"/>
              </a:avLst>
            </a:prstGeom>
            <a:noFill/>
            <a:ln w="38100">
              <a:solidFill>
                <a:schemeClr val="tx1"/>
              </a:solidFill>
              <a:miter lim="800000"/>
              <a:headEnd/>
              <a:tailEnd/>
            </a:ln>
            <a:effectLst/>
          </p:spPr>
        </p:cxnSp>
        <p:grpSp>
          <p:nvGrpSpPr>
            <p:cNvPr id="122913" name="Group 33"/>
            <p:cNvGrpSpPr>
              <a:grpSpLocks/>
            </p:cNvGrpSpPr>
            <p:nvPr/>
          </p:nvGrpSpPr>
          <p:grpSpPr bwMode="auto">
            <a:xfrm>
              <a:off x="1111" y="1480"/>
              <a:ext cx="1136" cy="363"/>
              <a:chOff x="2109" y="1979"/>
              <a:chExt cx="1050" cy="363"/>
            </a:xfrm>
          </p:grpSpPr>
          <p:grpSp>
            <p:nvGrpSpPr>
              <p:cNvPr id="122914" name="Group 34"/>
              <p:cNvGrpSpPr>
                <a:grpSpLocks/>
              </p:cNvGrpSpPr>
              <p:nvPr/>
            </p:nvGrpSpPr>
            <p:grpSpPr bwMode="auto">
              <a:xfrm>
                <a:off x="2109" y="1979"/>
                <a:ext cx="1043" cy="363"/>
                <a:chOff x="2245" y="346"/>
                <a:chExt cx="1542" cy="725"/>
              </a:xfrm>
            </p:grpSpPr>
            <p:sp>
              <p:nvSpPr>
                <p:cNvPr id="122915" name="AutoShape 35"/>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22916" name="AutoShape 36"/>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22917" name="Text Box 37"/>
              <p:cNvSpPr txBox="1">
                <a:spLocks noChangeArrowheads="1"/>
              </p:cNvSpPr>
              <p:nvPr/>
            </p:nvSpPr>
            <p:spPr bwMode="auto">
              <a:xfrm>
                <a:off x="2190" y="2069"/>
                <a:ext cx="969" cy="250"/>
              </a:xfrm>
              <a:prstGeom prst="rect">
                <a:avLst/>
              </a:prstGeom>
              <a:noFill/>
              <a:ln w="9525">
                <a:noFill/>
                <a:miter lim="800000"/>
                <a:headEnd/>
                <a:tailEnd/>
              </a:ln>
              <a:effectLst/>
            </p:spPr>
            <p:txBody>
              <a:bodyPr wrap="none">
                <a:spAutoFit/>
              </a:bodyPr>
              <a:lstStyle/>
              <a:p>
                <a:pPr algn="ctr"/>
                <a:r>
                  <a:rPr lang="es-ES" sz="1000">
                    <a:latin typeface="Cambria" pitchFamily="18" charset="0"/>
                  </a:rPr>
                  <a:t>SECRETARIA </a:t>
                </a:r>
              </a:p>
              <a:p>
                <a:pPr algn="ctr"/>
                <a:r>
                  <a:rPr lang="es-ES" sz="1000">
                    <a:latin typeface="Cambria" pitchFamily="18" charset="0"/>
                  </a:rPr>
                  <a:t>INSPECCION Y VIGILANCIA</a:t>
                </a:r>
              </a:p>
            </p:txBody>
          </p:sp>
        </p:grpSp>
        <p:cxnSp>
          <p:nvCxnSpPr>
            <p:cNvPr id="122918" name="AutoShape 38"/>
            <p:cNvCxnSpPr>
              <a:cxnSpLocks noChangeShapeType="1"/>
              <a:stCxn id="122888" idx="2"/>
            </p:cNvCxnSpPr>
            <p:nvPr/>
          </p:nvCxnSpPr>
          <p:spPr bwMode="auto">
            <a:xfrm rot="5400000">
              <a:off x="2278" y="1198"/>
              <a:ext cx="486" cy="552"/>
            </a:xfrm>
            <a:prstGeom prst="bentConnector2">
              <a:avLst/>
            </a:prstGeom>
            <a:noFill/>
            <a:ln w="38100">
              <a:solidFill>
                <a:schemeClr val="tx1"/>
              </a:solidFill>
              <a:miter lim="800000"/>
              <a:headEnd/>
              <a:tailEnd/>
            </a:ln>
            <a:effectLst/>
          </p:spPr>
        </p:cxnSp>
        <p:grpSp>
          <p:nvGrpSpPr>
            <p:cNvPr id="122919" name="Group 39"/>
            <p:cNvGrpSpPr>
              <a:grpSpLocks/>
            </p:cNvGrpSpPr>
            <p:nvPr/>
          </p:nvGrpSpPr>
          <p:grpSpPr bwMode="auto">
            <a:xfrm>
              <a:off x="703" y="3475"/>
              <a:ext cx="726" cy="227"/>
              <a:chOff x="748" y="3385"/>
              <a:chExt cx="726" cy="257"/>
            </a:xfrm>
          </p:grpSpPr>
          <p:grpSp>
            <p:nvGrpSpPr>
              <p:cNvPr id="122920" name="Group 40"/>
              <p:cNvGrpSpPr>
                <a:grpSpLocks/>
              </p:cNvGrpSpPr>
              <p:nvPr/>
            </p:nvGrpSpPr>
            <p:grpSpPr bwMode="auto">
              <a:xfrm>
                <a:off x="748" y="3385"/>
                <a:ext cx="726" cy="257"/>
                <a:chOff x="2245" y="346"/>
                <a:chExt cx="1542" cy="725"/>
              </a:xfrm>
            </p:grpSpPr>
            <p:sp>
              <p:nvSpPr>
                <p:cNvPr id="122921" name="AutoShape 41"/>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22922" name="AutoShape 42"/>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22923" name="Text Box 43"/>
              <p:cNvSpPr txBox="1">
                <a:spLocks noChangeArrowheads="1"/>
              </p:cNvSpPr>
              <p:nvPr/>
            </p:nvSpPr>
            <p:spPr bwMode="auto">
              <a:xfrm>
                <a:off x="839" y="3438"/>
                <a:ext cx="621" cy="175"/>
              </a:xfrm>
              <a:prstGeom prst="rect">
                <a:avLst/>
              </a:prstGeom>
              <a:noFill/>
              <a:ln w="9525">
                <a:noFill/>
                <a:miter lim="800000"/>
                <a:headEnd/>
                <a:tailEnd/>
              </a:ln>
              <a:effectLst/>
            </p:spPr>
            <p:txBody>
              <a:bodyPr>
                <a:spAutoFit/>
              </a:bodyPr>
              <a:lstStyle/>
              <a:p>
                <a:pPr algn="ctr"/>
                <a:r>
                  <a:rPr lang="es-ES" sz="1000">
                    <a:latin typeface="Cambria" pitchFamily="18" charset="0"/>
                  </a:rPr>
                  <a:t>VIGILANTES</a:t>
                </a:r>
              </a:p>
            </p:txBody>
          </p:sp>
        </p:grpSp>
        <p:grpSp>
          <p:nvGrpSpPr>
            <p:cNvPr id="122924" name="Group 44"/>
            <p:cNvGrpSpPr>
              <a:grpSpLocks/>
            </p:cNvGrpSpPr>
            <p:nvPr/>
          </p:nvGrpSpPr>
          <p:grpSpPr bwMode="auto">
            <a:xfrm>
              <a:off x="1565" y="3475"/>
              <a:ext cx="726" cy="272"/>
              <a:chOff x="2245" y="2795"/>
              <a:chExt cx="1043" cy="363"/>
            </a:xfrm>
          </p:grpSpPr>
          <p:grpSp>
            <p:nvGrpSpPr>
              <p:cNvPr id="122925" name="Group 45"/>
              <p:cNvGrpSpPr>
                <a:grpSpLocks/>
              </p:cNvGrpSpPr>
              <p:nvPr/>
            </p:nvGrpSpPr>
            <p:grpSpPr bwMode="auto">
              <a:xfrm>
                <a:off x="2245" y="2795"/>
                <a:ext cx="1043" cy="363"/>
                <a:chOff x="2245" y="346"/>
                <a:chExt cx="1542" cy="725"/>
              </a:xfrm>
            </p:grpSpPr>
            <p:sp>
              <p:nvSpPr>
                <p:cNvPr id="122926" name="AutoShape 46"/>
                <p:cNvSpPr>
                  <a:spLocks noChangeArrowheads="1"/>
                </p:cNvSpPr>
                <p:nvPr/>
              </p:nvSpPr>
              <p:spPr bwMode="auto">
                <a:xfrm>
                  <a:off x="2245" y="346"/>
                  <a:ext cx="1451" cy="635"/>
                </a:xfrm>
                <a:prstGeom prst="flowChartAlternateProcess">
                  <a:avLst/>
                </a:prstGeom>
                <a:solidFill>
                  <a:srgbClr val="946D4C"/>
                </a:solidFill>
                <a:ln w="9525">
                  <a:solidFill>
                    <a:schemeClr val="tx1"/>
                  </a:solidFill>
                  <a:miter lim="800000"/>
                  <a:headEnd/>
                  <a:tailEnd/>
                </a:ln>
                <a:effectLst/>
              </p:spPr>
              <p:txBody>
                <a:bodyPr wrap="none" anchor="ctr"/>
                <a:lstStyle/>
                <a:p>
                  <a:endParaRPr lang="en-US"/>
                </a:p>
              </p:txBody>
            </p:sp>
            <p:sp>
              <p:nvSpPr>
                <p:cNvPr id="122927" name="AutoShape 47"/>
                <p:cNvSpPr>
                  <a:spLocks noChangeArrowheads="1"/>
                </p:cNvSpPr>
                <p:nvPr/>
              </p:nvSpPr>
              <p:spPr bwMode="auto">
                <a:xfrm>
                  <a:off x="2336" y="482"/>
                  <a:ext cx="1451" cy="589"/>
                </a:xfrm>
                <a:prstGeom prst="flowChartAlternateProcess">
                  <a:avLst/>
                </a:prstGeom>
                <a:solidFill>
                  <a:srgbClr val="FAEFC2"/>
                </a:solidFill>
                <a:ln w="38100">
                  <a:solidFill>
                    <a:srgbClr val="333333"/>
                  </a:solidFill>
                  <a:miter lim="800000"/>
                  <a:headEnd/>
                  <a:tailEnd/>
                </a:ln>
                <a:effectLst/>
              </p:spPr>
              <p:txBody>
                <a:bodyPr wrap="none" anchor="ctr"/>
                <a:lstStyle/>
                <a:p>
                  <a:endParaRPr lang="en-US"/>
                </a:p>
              </p:txBody>
            </p:sp>
          </p:grpSp>
          <p:sp>
            <p:nvSpPr>
              <p:cNvPr id="122928" name="Text Box 48"/>
              <p:cNvSpPr txBox="1">
                <a:spLocks noChangeArrowheads="1"/>
              </p:cNvSpPr>
              <p:nvPr/>
            </p:nvSpPr>
            <p:spPr bwMode="auto">
              <a:xfrm>
                <a:off x="2351" y="2884"/>
                <a:ext cx="872" cy="206"/>
              </a:xfrm>
              <a:prstGeom prst="rect">
                <a:avLst/>
              </a:prstGeom>
              <a:noFill/>
              <a:ln w="9525">
                <a:noFill/>
                <a:miter lim="800000"/>
                <a:headEnd/>
                <a:tailEnd/>
              </a:ln>
              <a:effectLst/>
            </p:spPr>
            <p:txBody>
              <a:bodyPr wrap="none">
                <a:spAutoFit/>
              </a:bodyPr>
              <a:lstStyle/>
              <a:p>
                <a:pPr algn="ctr"/>
                <a:r>
                  <a:rPr lang="es-ES" sz="1000">
                    <a:latin typeface="Cambria" pitchFamily="18" charset="0"/>
                  </a:rPr>
                  <a:t>INSPECTORES</a:t>
                </a:r>
              </a:p>
            </p:txBody>
          </p:sp>
        </p:grpSp>
        <p:cxnSp>
          <p:nvCxnSpPr>
            <p:cNvPr id="122929" name="AutoShape 49"/>
            <p:cNvCxnSpPr>
              <a:cxnSpLocks noChangeShapeType="1"/>
              <a:stCxn id="122898" idx="2"/>
              <a:endCxn id="122921" idx="0"/>
            </p:cNvCxnSpPr>
            <p:nvPr/>
          </p:nvCxnSpPr>
          <p:spPr bwMode="auto">
            <a:xfrm>
              <a:off x="1032" y="3091"/>
              <a:ext cx="13" cy="384"/>
            </a:xfrm>
            <a:prstGeom prst="straightConnector1">
              <a:avLst/>
            </a:prstGeom>
            <a:noFill/>
            <a:ln w="38100">
              <a:solidFill>
                <a:schemeClr val="tx1"/>
              </a:solidFill>
              <a:round/>
              <a:headEnd/>
              <a:tailEnd/>
            </a:ln>
            <a:effectLst/>
          </p:spPr>
        </p:cxnSp>
        <p:cxnSp>
          <p:nvCxnSpPr>
            <p:cNvPr id="122930" name="AutoShape 50"/>
            <p:cNvCxnSpPr>
              <a:cxnSpLocks noChangeShapeType="1"/>
              <a:stCxn id="122903" idx="2"/>
              <a:endCxn id="122926" idx="0"/>
            </p:cNvCxnSpPr>
            <p:nvPr/>
          </p:nvCxnSpPr>
          <p:spPr bwMode="auto">
            <a:xfrm flipH="1">
              <a:off x="1907" y="3091"/>
              <a:ext cx="18" cy="384"/>
            </a:xfrm>
            <a:prstGeom prst="straightConnector1">
              <a:avLst/>
            </a:prstGeom>
            <a:noFill/>
            <a:ln w="38100">
              <a:solidFill>
                <a:schemeClr val="tx1"/>
              </a:solidFill>
              <a:round/>
              <a:headEnd/>
              <a:tailEnd/>
            </a:ln>
            <a:effectLst/>
          </p:spPr>
        </p:cxn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2556</TotalTime>
  <Words>8160</Words>
  <Application>Microsoft Office PowerPoint</Application>
  <PresentationFormat>Presentación en pantalla (4:3)</PresentationFormat>
  <Paragraphs>969</Paragraphs>
  <Slides>123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123</vt:i4>
      </vt:variant>
    </vt:vector>
  </HeadingPairs>
  <TitlesOfParts>
    <vt:vector size="130" baseType="lpstr">
      <vt:lpstr>Arial</vt:lpstr>
      <vt:lpstr>Calibri</vt:lpstr>
      <vt:lpstr>Cambria</vt:lpstr>
      <vt:lpstr>Gill Sans MT</vt:lpstr>
      <vt:lpstr>Verdana</vt:lpstr>
      <vt:lpstr>Wingdings 2</vt:lpstr>
      <vt:lpstr>Solsticio</vt:lpstr>
      <vt:lpstr>SERVICIOS Y TRANSPORTES O.P.D.  Manual de Organización y Procedimientos  REGLAMENTO INTERNO DEL ORGANISMO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Trabajo para hacer diferencia</dc:title>
  <dc:creator>jose.velazquez</dc:creator>
  <cp:lastModifiedBy>Juridico</cp:lastModifiedBy>
  <cp:revision>214</cp:revision>
  <dcterms:created xsi:type="dcterms:W3CDTF">2010-08-16T15:53:31Z</dcterms:created>
  <dcterms:modified xsi:type="dcterms:W3CDTF">2017-07-05T16:52:41Z</dcterms:modified>
</cp:coreProperties>
</file>