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78" r:id="rId5"/>
    <p:sldId id="305" r:id="rId6"/>
    <p:sldId id="306" r:id="rId7"/>
    <p:sldId id="307" r:id="rId8"/>
    <p:sldId id="271" r:id="rId9"/>
    <p:sldId id="296" r:id="rId10"/>
    <p:sldId id="275" r:id="rId11"/>
    <p:sldId id="258" r:id="rId12"/>
    <p:sldId id="273" r:id="rId13"/>
    <p:sldId id="274" r:id="rId14"/>
    <p:sldId id="259" r:id="rId15"/>
    <p:sldId id="260" r:id="rId16"/>
    <p:sldId id="261" r:id="rId17"/>
    <p:sldId id="262" r:id="rId18"/>
    <p:sldId id="277" r:id="rId19"/>
    <p:sldId id="290" r:id="rId20"/>
    <p:sldId id="291" r:id="rId21"/>
    <p:sldId id="301" r:id="rId22"/>
    <p:sldId id="292" r:id="rId23"/>
    <p:sldId id="293" r:id="rId24"/>
    <p:sldId id="294" r:id="rId25"/>
    <p:sldId id="263" r:id="rId26"/>
    <p:sldId id="264" r:id="rId27"/>
    <p:sldId id="289" r:id="rId28"/>
    <p:sldId id="298" r:id="rId29"/>
    <p:sldId id="265" r:id="rId30"/>
    <p:sldId id="295" r:id="rId31"/>
    <p:sldId id="299" r:id="rId32"/>
    <p:sldId id="300" r:id="rId33"/>
    <p:sldId id="266" r:id="rId34"/>
    <p:sldId id="267" r:id="rId35"/>
    <p:sldId id="268" r:id="rId36"/>
    <p:sldId id="269" r:id="rId37"/>
    <p:sldId id="276" r:id="rId38"/>
    <p:sldId id="280" r:id="rId39"/>
    <p:sldId id="297" r:id="rId40"/>
    <p:sldId id="302" r:id="rId41"/>
    <p:sldId id="281" r:id="rId42"/>
    <p:sldId id="303" r:id="rId43"/>
    <p:sldId id="282" r:id="rId44"/>
    <p:sldId id="283" r:id="rId45"/>
    <p:sldId id="308" r:id="rId46"/>
    <p:sldId id="304" r:id="rId4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91" d="100"/>
          <a:sy n="91" d="100"/>
        </p:scale>
        <p:origin x="189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mtClean="0"/>
              <a:t>Beneficiarios</a:t>
            </a:r>
            <a:r>
              <a:rPr lang="en-US" baseline="0" smtClean="0"/>
              <a:t> </a:t>
            </a:r>
            <a:endParaRPr lang="en-US"/>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Beneficiarios</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Hoja1!$A$2:$A$9</c:f>
              <c:strCache>
                <c:ptCount val="8"/>
                <c:pt idx="0">
                  <c:v>At´n. ciudadana</c:v>
                </c:pt>
                <c:pt idx="1">
                  <c:v>Alimentaria</c:v>
                </c:pt>
                <c:pt idx="2">
                  <c:v>Psicología</c:v>
                </c:pt>
                <c:pt idx="3">
                  <c:v>Nutrición</c:v>
                </c:pt>
                <c:pt idx="4">
                  <c:v>Trabajo Social</c:v>
                </c:pt>
                <c:pt idx="5">
                  <c:v>URR</c:v>
                </c:pt>
                <c:pt idx="6">
                  <c:v>Adultos Mayores</c:v>
                </c:pt>
                <c:pt idx="7">
                  <c:v>Otros eventos</c:v>
                </c:pt>
              </c:strCache>
            </c:strRef>
          </c:cat>
          <c:val>
            <c:numRef>
              <c:f>Hoja1!$B$2:$B$9</c:f>
              <c:numCache>
                <c:formatCode>General</c:formatCode>
                <c:ptCount val="8"/>
                <c:pt idx="0">
                  <c:v>1085</c:v>
                </c:pt>
                <c:pt idx="1">
                  <c:v>1010</c:v>
                </c:pt>
                <c:pt idx="2">
                  <c:v>92</c:v>
                </c:pt>
                <c:pt idx="3">
                  <c:v>892</c:v>
                </c:pt>
                <c:pt idx="4">
                  <c:v>110</c:v>
                </c:pt>
                <c:pt idx="5">
                  <c:v>950</c:v>
                </c:pt>
                <c:pt idx="6">
                  <c:v>400</c:v>
                </c:pt>
                <c:pt idx="7">
                  <c:v>600</c:v>
                </c:pt>
              </c:numCache>
            </c:numRef>
          </c:val>
          <c:extLst>
            <c:ext xmlns:c16="http://schemas.microsoft.com/office/drawing/2014/chart" uri="{C3380CC4-5D6E-409C-BE32-E72D297353CC}">
              <c16:uniqueId val="{00000000-9C51-4A98-8250-6398EFC2EDCB}"/>
            </c:ext>
          </c:extLst>
        </c:ser>
        <c:dLbls>
          <c:showLegendKey val="0"/>
          <c:showVal val="0"/>
          <c:showCatName val="0"/>
          <c:showSerName val="0"/>
          <c:showPercent val="0"/>
          <c:showBubbleSize val="0"/>
          <c:showLeaderLines val="1"/>
        </c:dLbls>
      </c:pie3DChart>
    </c:plotArea>
    <c:legend>
      <c:legendPos val="r"/>
      <c:overlay val="0"/>
      <c:txPr>
        <a:bodyPr/>
        <a:lstStyle/>
        <a:p>
          <a:pPr>
            <a:defRPr sz="1400"/>
          </a:pPr>
          <a:endParaRPr lang="es-MX"/>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FD134A6-F117-417C-83DD-45D909475054}" type="datetimeFigureOut">
              <a:rPr lang="es-MX" smtClean="0"/>
              <a:pPr/>
              <a:t>08/08/2018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134A6-F117-417C-83DD-45D909475054}" type="datetimeFigureOut">
              <a:rPr lang="es-MX" smtClean="0"/>
              <a:pPr/>
              <a:t>08/08/2018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7CC29-3F08-4D6D-9363-F60E8B0E7A53}"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uact=8&amp;ved=0CAcQjRxqFQoTCJnXzLqv8scCFcyigAodonwJ4A&amp;url=http://www.mascota.jalisco.gob.mx/conocenos/EscudoArmas.html&amp;bvm=bv.102537793,d.eXY&amp;psig=AFQjCNF4VPvJcRbXLtDA6bjRDi11tQrOWw&amp;ust=1442177342415740" TargetMode="Externa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www.google.com.mx/url?sa=i&amp;rct=j&amp;q=&amp;esrc=s&amp;source=images&amp;cd=&amp;cad=rja&amp;uact=8&amp;ved=0ahUKEwjVvtnXhJvKAhWBKCYKHQLJD0MQjRwIBw&amp;url=http://www.navojoa.gob.mx/Gobs/index.php/atencion&amp;psig=AFQjCNFnzPv2Q1ic6MtxQb1mKeMbgVhkUA&amp;ust=145236960095613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hyperlink" Target="http://www.google.com.mx/url?sa=i&amp;rct=j&amp;q=&amp;esrc=s&amp;source=images&amp;cd=&amp;cad=rja&amp;uact=8&amp;ved=0ahUKEwjLkoWZiJvKAhWJNSYKHZDqBVkQjRwIBw&amp;url=http://univermilenium.edu.mx/maestrias/psicologia-organizacional-2.html&amp;psig=AFQjCNHboro-wjZ2K7zQAik8i_xRIposdw&amp;ust=1452371562511972" TargetMode="External"/><Relationship Id="rId4" Type="http://schemas.openxmlformats.org/officeDocument/2006/relationships/hyperlink" Target="http://www.google.com.mx/url?sa=i&amp;rct=j&amp;q=&amp;esrc=s&amp;source=images&amp;cd=&amp;cad=rja&amp;uact=8&amp;ved=0ahUKEwjcq4PAh5vKAhXHRyYKHWaHA5kQjRwIBw&amp;url=http://www.medicinajoven.com/2015/09/psicologia.html&amp;psig=AFQjCNHhtP0d2pTiZwMEEdi6tpsSsmdycg&amp;ust=145237127209661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2.pn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28600" y="228600"/>
            <a:ext cx="914400" cy="6400800"/>
            <a:chOff x="228600" y="228600"/>
            <a:chExt cx="914400" cy="6400800"/>
          </a:xfrm>
        </p:grpSpPr>
        <p:sp>
          <p:nvSpPr>
            <p:cNvPr id="5" name="4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9" name="Picture 2" descr="http://www.mascota.jalisco.gob.mx/images/EscudoMpal.gif">
            <a:hlinkClick r:id="rId3"/>
          </p:cNvPr>
          <p:cNvPicPr>
            <a:picLocks noChangeAspect="1" noChangeArrowheads="1"/>
          </p:cNvPicPr>
          <p:nvPr/>
        </p:nvPicPr>
        <p:blipFill>
          <a:blip r:embed="rId4" cstate="print"/>
          <a:srcRect/>
          <a:stretch>
            <a:fillRect/>
          </a:stretch>
        </p:blipFill>
        <p:spPr bwMode="auto">
          <a:xfrm>
            <a:off x="7772400" y="5334000"/>
            <a:ext cx="1037896" cy="1143000"/>
          </a:xfrm>
          <a:prstGeom prst="rect">
            <a:avLst/>
          </a:prstGeom>
          <a:noFill/>
          <a:ln w="22225">
            <a:noFill/>
            <a:prstDash val="dash"/>
          </a:ln>
        </p:spPr>
      </p:pic>
      <p:pic>
        <p:nvPicPr>
          <p:cNvPr id="10" name="Picture 2" descr="C:\Users\OCRAM\Desktop\DIF MASCOTA\logo DIF 15 18.png"/>
          <p:cNvPicPr>
            <a:picLocks noChangeAspect="1" noChangeArrowheads="1"/>
          </p:cNvPicPr>
          <p:nvPr/>
        </p:nvPicPr>
        <p:blipFill>
          <a:blip r:embed="rId5" cstate="print"/>
          <a:srcRect/>
          <a:stretch>
            <a:fillRect/>
          </a:stretch>
        </p:blipFill>
        <p:spPr bwMode="auto">
          <a:xfrm>
            <a:off x="1981200" y="1484006"/>
            <a:ext cx="5562600" cy="3164194"/>
          </a:xfrm>
          <a:prstGeom prst="rect">
            <a:avLst/>
          </a:prstGeom>
          <a:noFill/>
        </p:spPr>
      </p:pic>
      <p:pic>
        <p:nvPicPr>
          <p:cNvPr id="11" name="10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8750" y="5486400"/>
            <a:ext cx="1009650" cy="981075"/>
          </a:xfrm>
          <a:prstGeom prst="rect">
            <a:avLst/>
          </a:prstGeom>
          <a:noFill/>
          <a:ln>
            <a:noFill/>
          </a:ln>
        </p:spPr>
      </p:pic>
    </p:spTree>
  </p:cSld>
  <p:clrMapOvr>
    <a:masterClrMapping/>
  </p:clrMapOvr>
  <p:transition>
    <p:dissolve/>
    <p:sndAc>
      <p:stSnd>
        <p:snd r:embed="rId2"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600200" y="304800"/>
            <a:ext cx="4038600" cy="887208"/>
            <a:chOff x="3657600" y="2819400"/>
            <a:chExt cx="3124200" cy="1647672"/>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1543280"/>
            </a:xfrm>
            <a:prstGeom prst="rect">
              <a:avLst/>
            </a:prstGeom>
            <a:noFill/>
          </p:spPr>
          <p:txBody>
            <a:bodyPr wrap="square" rtlCol="0">
              <a:spAutoFit/>
            </a:bodyPr>
            <a:lstStyle/>
            <a:p>
              <a:pPr algn="ctr"/>
              <a:r>
                <a:rPr lang="es-MX" sz="2400" smtClean="0">
                  <a:latin typeface="Arial Black" pitchFamily="34" charset="0"/>
                </a:rPr>
                <a:t>Atención ciudadana</a:t>
              </a:r>
              <a:endParaRPr lang="es-MX" sz="2400">
                <a:latin typeface="Arial Black" pitchFamily="34" charset="0"/>
              </a:endParaRPr>
            </a:p>
          </p:txBody>
        </p:sp>
      </p:grpSp>
      <p:sp>
        <p:nvSpPr>
          <p:cNvPr id="9" name="8 CuadroTexto"/>
          <p:cNvSpPr txBox="1"/>
          <p:nvPr/>
        </p:nvSpPr>
        <p:spPr>
          <a:xfrm>
            <a:off x="1600200" y="1524000"/>
            <a:ext cx="7010400" cy="1969770"/>
          </a:xfrm>
          <a:prstGeom prst="rect">
            <a:avLst/>
          </a:prstGeom>
          <a:noFill/>
        </p:spPr>
        <p:txBody>
          <a:bodyPr wrap="square" rtlCol="0">
            <a:spAutoFit/>
          </a:bodyPr>
          <a:lstStyle/>
          <a:p>
            <a:r>
              <a:rPr lang="es-MX" b="1" u="sng" smtClean="0"/>
              <a:t>Tipo de programa</a:t>
            </a:r>
            <a:r>
              <a:rPr lang="es-MX" b="1" smtClean="0">
                <a:solidFill>
                  <a:srgbClr val="C00000"/>
                </a:solidFill>
              </a:rPr>
              <a:t>: ATENCIÓN  CIUDADANA</a:t>
            </a:r>
          </a:p>
          <a:p>
            <a:endParaRPr lang="es-MX" smtClean="0"/>
          </a:p>
          <a:p>
            <a:pPr algn="just"/>
            <a:r>
              <a:rPr lang="es-MX" b="1" u="sng" smtClean="0"/>
              <a:t>Característica(s</a:t>
            </a:r>
            <a:r>
              <a:rPr lang="es-MX" sz="1600" smtClean="0"/>
              <a:t>): Recepción de los ciudadanos y registro en bitácora, asi como derivación efectiva a los departamentos de Dirección, Alimentaria, Psicología, CE -Mujer, Trabajo Social, Administración y Comedor asistencial. </a:t>
            </a:r>
          </a:p>
          <a:p>
            <a:pPr algn="just"/>
            <a:endParaRPr lang="es-MX" smtClean="0"/>
          </a:p>
          <a:p>
            <a:r>
              <a:rPr lang="es-MX" b="1" u="sng" smtClean="0"/>
              <a:t>Número de beneficiarios ( PERSONAS ATENDIDAS )</a:t>
            </a:r>
            <a:r>
              <a:rPr lang="es-MX" b="1" smtClean="0">
                <a:solidFill>
                  <a:srgbClr val="C00000"/>
                </a:solidFill>
              </a:rPr>
              <a:t>: </a:t>
            </a:r>
            <a:r>
              <a:rPr lang="es-MX" smtClean="0">
                <a:solidFill>
                  <a:srgbClr val="C00000"/>
                </a:solidFill>
              </a:rPr>
              <a:t>1,085.</a:t>
            </a:r>
          </a:p>
        </p:txBody>
      </p:sp>
      <p:pic>
        <p:nvPicPr>
          <p:cNvPr id="6146" name="Picture 2" descr="C:\Users\OCRAM\Desktop\DIF MASCOTA\FOTOS DIF 2015\Nueva carpeta\20151230_143149.jpg"/>
          <p:cNvPicPr>
            <a:picLocks noChangeAspect="1" noChangeArrowheads="1"/>
          </p:cNvPicPr>
          <p:nvPr/>
        </p:nvPicPr>
        <p:blipFill>
          <a:blip r:embed="rId2" cstate="print"/>
          <a:srcRect/>
          <a:stretch>
            <a:fillRect/>
          </a:stretch>
        </p:blipFill>
        <p:spPr bwMode="auto">
          <a:xfrm>
            <a:off x="5029200" y="3810000"/>
            <a:ext cx="3810000" cy="22860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pic>
        <p:nvPicPr>
          <p:cNvPr id="36866" name="Picture 2" descr="http://www.navojoa.gob.mx/Gobs/images/logo_atencion.jpg">
            <a:hlinkClick r:id="rId4"/>
          </p:cNvPr>
          <p:cNvPicPr>
            <a:picLocks noChangeAspect="1" noChangeArrowheads="1"/>
          </p:cNvPicPr>
          <p:nvPr/>
        </p:nvPicPr>
        <p:blipFill>
          <a:blip r:embed="rId5" cstate="print"/>
          <a:srcRect/>
          <a:stretch>
            <a:fillRect/>
          </a:stretch>
        </p:blipFill>
        <p:spPr bwMode="auto">
          <a:xfrm>
            <a:off x="1524000" y="3733800"/>
            <a:ext cx="3200400" cy="2424545"/>
          </a:xfrm>
          <a:prstGeom prst="rect">
            <a:avLst/>
          </a:prstGeom>
          <a:noFill/>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990600" y="228600"/>
            <a:ext cx="3124200" cy="533400"/>
            <a:chOff x="3657600" y="2819400"/>
            <a:chExt cx="3124200" cy="990600"/>
          </a:xfrm>
        </p:grpSpPr>
        <p:sp>
          <p:nvSpPr>
            <p:cNvPr id="17" name="1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28" name="27 CuadroTexto"/>
          <p:cNvSpPr txBox="1"/>
          <p:nvPr/>
        </p:nvSpPr>
        <p:spPr>
          <a:xfrm>
            <a:off x="1143000" y="990600"/>
            <a:ext cx="7010400" cy="5786199"/>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Modalidades: </a:t>
            </a:r>
            <a:r>
              <a:rPr lang="es-MX" smtClean="0"/>
              <a:t>Cocina MENUTRE y preparación en casa.</a:t>
            </a:r>
          </a:p>
          <a:p>
            <a:endParaRPr lang="es-MX" smtClean="0"/>
          </a:p>
          <a:p>
            <a:pPr algn="just"/>
            <a:r>
              <a:rPr lang="es-MX" b="1" u="sng" smtClean="0"/>
              <a:t>Característica(s</a:t>
            </a:r>
            <a:r>
              <a:rPr lang="es-MX" sz="1600" smtClean="0"/>
              <a:t>): Por cada  5 niños: 25 litros de leche, 500 ml Aceite de maíz, 500 gr de garbanzo, 1kg de arroz blanco, 300 gr de avena en ojuelas, 3 kg de harina de maíz nixtamalizado, 100 gr atún en agua, 500 gr de lenteja chica, 200 gr de pasta para sopa, 1 kg de frijol. </a:t>
            </a:r>
          </a:p>
          <a:p>
            <a:pPr algn="just"/>
            <a:endParaRPr lang="es-MX" smtClean="0"/>
          </a:p>
          <a:p>
            <a:r>
              <a:rPr lang="es-MX" b="1" u="sng" smtClean="0"/>
              <a:t>Número de beneficiarios</a:t>
            </a:r>
            <a:r>
              <a:rPr lang="es-MX" b="1" u="sng" smtClean="0">
                <a:solidFill>
                  <a:srgbClr val="C00000"/>
                </a:solidFill>
              </a:rPr>
              <a:t>: </a:t>
            </a:r>
            <a:r>
              <a:rPr lang="es-MX" smtClean="0">
                <a:solidFill>
                  <a:srgbClr val="C00000"/>
                </a:solidFill>
              </a:rPr>
              <a:t>645 niños por mes. </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CONAFE 				El Agostadero</a:t>
            </a:r>
          </a:p>
          <a:p>
            <a:r>
              <a:rPr lang="es-MX" sz="1600" smtClean="0"/>
              <a:t>Primaria Francisco González Bocanegra	El Agostadero</a:t>
            </a:r>
          </a:p>
          <a:p>
            <a:r>
              <a:rPr lang="es-MX" sz="1600" smtClean="0"/>
              <a:t>Preescolar Sor Juana Inés de la Cruz	Cimarrón Chico</a:t>
            </a:r>
          </a:p>
          <a:p>
            <a:r>
              <a:rPr lang="es-MX" sz="1600" smtClean="0"/>
              <a:t>Primaria Unión, Paz y Progreso		Cimarrón Chico</a:t>
            </a:r>
          </a:p>
          <a:p>
            <a:r>
              <a:rPr lang="es-MX" sz="1600" smtClean="0"/>
              <a:t>Primaria Cuauhtemoc			Corrales</a:t>
            </a:r>
          </a:p>
          <a:p>
            <a:r>
              <a:rPr lang="es-MX" sz="1600" smtClean="0"/>
              <a:t>Primaria José María Morelos y Pavón	Chanrey</a:t>
            </a:r>
          </a:p>
          <a:p>
            <a:r>
              <a:rPr lang="es-MX" sz="1600" smtClean="0"/>
              <a:t>Primaria Club de Leones de Mascota 1	El Empedrado</a:t>
            </a:r>
          </a:p>
          <a:p>
            <a:r>
              <a:rPr lang="es-MX" sz="1600" smtClean="0"/>
              <a:t>Primaria Emiliano Zapara		Guayabitos</a:t>
            </a:r>
            <a:endParaRPr lang="es-MX" smtClean="0"/>
          </a:p>
          <a:p>
            <a:r>
              <a:rPr lang="es-MX" sz="1600" smtClean="0"/>
              <a:t>CONAFE Guayabitos			Guayabitos</a:t>
            </a:r>
          </a:p>
        </p:txBody>
      </p:sp>
      <p:sp>
        <p:nvSpPr>
          <p:cNvPr id="31" name="30 CuadroTexto"/>
          <p:cNvSpPr txBox="1"/>
          <p:nvPr/>
        </p:nvSpPr>
        <p:spPr>
          <a:xfrm>
            <a:off x="6553200" y="990600"/>
            <a:ext cx="508473" cy="369332"/>
          </a:xfrm>
          <a:prstGeom prst="rect">
            <a:avLst/>
          </a:prstGeom>
          <a:noFill/>
        </p:spPr>
        <p:txBody>
          <a:bodyPr wrap="none" rtlCol="0">
            <a:spAutoFit/>
          </a:bodyPr>
          <a:lstStyle/>
          <a:p>
            <a:r>
              <a:rPr lang="es-MX" smtClean="0"/>
              <a:t>1/3</a:t>
            </a:r>
            <a:endParaRPr lang="es-MX"/>
          </a:p>
        </p:txBody>
      </p:sp>
      <p:pic>
        <p:nvPicPr>
          <p:cNvPr id="7170" name="Picture 2" descr="C:\Users\OCRAM\Desktop\DIF MASCOTA\FOTOS DIF 2015\Nueva carpeta\20151229_172831.jpg"/>
          <p:cNvPicPr>
            <a:picLocks noChangeAspect="1" noChangeArrowheads="1"/>
          </p:cNvPicPr>
          <p:nvPr/>
        </p:nvPicPr>
        <p:blipFill>
          <a:blip r:embed="rId2" cstate="print"/>
          <a:srcRect/>
          <a:stretch>
            <a:fillRect/>
          </a:stretch>
        </p:blipFill>
        <p:spPr bwMode="auto">
          <a:xfrm rot="5400000">
            <a:off x="5867400" y="3733800"/>
            <a:ext cx="3810000" cy="2286000"/>
          </a:xfrm>
          <a:prstGeom prst="rect">
            <a:avLst/>
          </a:prstGeom>
          <a:noFill/>
        </p:spPr>
      </p:pic>
      <p:pic>
        <p:nvPicPr>
          <p:cNvPr id="13" name="12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143000" y="304800"/>
            <a:ext cx="7010400" cy="6340197"/>
          </a:xfrm>
          <a:prstGeom prst="rect">
            <a:avLst/>
          </a:prstGeom>
          <a:noFill/>
        </p:spPr>
        <p:txBody>
          <a:bodyPr wrap="square" rtlCol="0">
            <a:spAutoFit/>
          </a:bodyPr>
          <a:lstStyle/>
          <a:p>
            <a:r>
              <a:rPr lang="es-MX" b="1" u="sng" smtClean="0"/>
              <a:t>Tipo de programa</a:t>
            </a:r>
            <a:r>
              <a:rPr lang="es-MX" u="sng" smtClean="0"/>
              <a:t>: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Pedro Moreno		La Huerta de Mirandillas</a:t>
            </a:r>
          </a:p>
          <a:p>
            <a:r>
              <a:rPr lang="es-MX" sz="1600" smtClean="0"/>
              <a:t>CONAFE El Jacal			El Jacal</a:t>
            </a:r>
          </a:p>
          <a:p>
            <a:r>
              <a:rPr lang="es-MX" sz="1600" smtClean="0"/>
              <a:t>Primaria Niños Héroes		Juanacatlán Grande</a:t>
            </a:r>
          </a:p>
          <a:p>
            <a:r>
              <a:rPr lang="es-MX" sz="1600" smtClean="0"/>
              <a:t>Preescolar Rosario Castellanos		Juanacatlán Grande</a:t>
            </a:r>
          </a:p>
          <a:p>
            <a:r>
              <a:rPr lang="es-MX" sz="1600" smtClean="0"/>
              <a:t>Primaria Justo Sierra			Malpaso</a:t>
            </a:r>
          </a:p>
          <a:p>
            <a:r>
              <a:rPr lang="es-MX" sz="1600" smtClean="0"/>
              <a:t>CONAFE Malpaso			Malpaso</a:t>
            </a:r>
          </a:p>
          <a:p>
            <a:r>
              <a:rPr lang="es-MX" sz="1600" smtClean="0"/>
              <a:t>CONAFE Mirandillas			Mirandillas</a:t>
            </a:r>
          </a:p>
          <a:p>
            <a:r>
              <a:rPr lang="es-MX" sz="1600" smtClean="0"/>
              <a:t>Primaria Guillermo Prieto		Mirandillas</a:t>
            </a:r>
          </a:p>
          <a:p>
            <a:r>
              <a:rPr lang="es-MX" sz="1600" smtClean="0"/>
              <a:t>CONAFE La Mora			Las Moras</a:t>
            </a:r>
          </a:p>
          <a:p>
            <a:r>
              <a:rPr lang="es-MX" sz="1600" smtClean="0"/>
              <a:t>Primaria Juan Escutia			San José del Mosco</a:t>
            </a:r>
          </a:p>
          <a:p>
            <a:r>
              <a:rPr lang="es-MX" sz="1600" smtClean="0"/>
              <a:t>CONAFE San José del Mosco		San José del Mosco</a:t>
            </a:r>
          </a:p>
          <a:p>
            <a:r>
              <a:rPr lang="es-MX" sz="1600" smtClean="0"/>
              <a:t>CONAFE La Palapa			La Palapa</a:t>
            </a:r>
          </a:p>
          <a:p>
            <a:r>
              <a:rPr lang="es-MX" sz="1600" smtClean="0"/>
              <a:t>Primaria Narciso Mendoza		La Palapa</a:t>
            </a:r>
          </a:p>
          <a:p>
            <a:r>
              <a:rPr lang="es-MX" sz="1600" smtClean="0"/>
              <a:t>Primaria José María Morelos y Pavón	La Plata</a:t>
            </a:r>
          </a:p>
          <a:p>
            <a:r>
              <a:rPr lang="es-MX" sz="1600" smtClean="0"/>
              <a:t>CONAFE La Plata			La Plata</a:t>
            </a:r>
          </a:p>
          <a:p>
            <a:r>
              <a:rPr lang="es-MX" sz="1600" smtClean="0"/>
              <a:t>Primaria Liberación Campecina		Santa Rosa</a:t>
            </a:r>
          </a:p>
          <a:p>
            <a:r>
              <a:rPr lang="es-MX" sz="1600" smtClean="0"/>
              <a:t>CONAFE Santa Rosa			Santa Rosa</a:t>
            </a:r>
          </a:p>
          <a:p>
            <a:r>
              <a:rPr lang="es-MX" sz="1600" smtClean="0"/>
              <a:t>CONAFE Puerta de En medio		Puerta de Enmedio</a:t>
            </a:r>
          </a:p>
          <a:p>
            <a:r>
              <a:rPr lang="es-MX" sz="1600" smtClean="0"/>
              <a:t>Primaria Rosa Dávalos Barajas		Puerta de Enmedio</a:t>
            </a:r>
          </a:p>
          <a:p>
            <a:r>
              <a:rPr lang="es-MX" sz="1600" smtClean="0"/>
              <a:t>Primaria Benito Juárez		Rincón de Mirandillas</a:t>
            </a:r>
          </a:p>
          <a:p>
            <a:r>
              <a:rPr lang="es-MX" sz="1600" smtClean="0"/>
              <a:t>Preescolar Guadalupe Victoria		Rincón de Mirandillas</a:t>
            </a:r>
          </a:p>
        </p:txBody>
      </p:sp>
      <p:sp>
        <p:nvSpPr>
          <p:cNvPr id="7" name="6 CuadroTexto"/>
          <p:cNvSpPr txBox="1"/>
          <p:nvPr/>
        </p:nvSpPr>
        <p:spPr>
          <a:xfrm>
            <a:off x="6553200" y="304800"/>
            <a:ext cx="508473" cy="369332"/>
          </a:xfrm>
          <a:prstGeom prst="rect">
            <a:avLst/>
          </a:prstGeom>
          <a:noFill/>
        </p:spPr>
        <p:txBody>
          <a:bodyPr wrap="none" rtlCol="0">
            <a:spAutoFit/>
          </a:bodyPr>
          <a:lstStyle/>
          <a:p>
            <a:r>
              <a:rPr lang="es-MX" smtClean="0"/>
              <a:t>2/3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3000" y="304800"/>
            <a:ext cx="7010400" cy="6340197"/>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13 de Septiembre		Galope</a:t>
            </a:r>
          </a:p>
          <a:p>
            <a:r>
              <a:rPr lang="es-MX" sz="1600" smtClean="0"/>
              <a:t>Preescolar Juan Escutia		Galope</a:t>
            </a:r>
          </a:p>
          <a:p>
            <a:r>
              <a:rPr lang="es-MX" sz="1600" smtClean="0"/>
              <a:t>Primaria 5 de Mayo 			San Ignacio</a:t>
            </a:r>
          </a:p>
          <a:p>
            <a:r>
              <a:rPr lang="es-MX" sz="1600" smtClean="0"/>
              <a:t>CONAFE San Ignacio			San Ignacio</a:t>
            </a:r>
          </a:p>
          <a:p>
            <a:r>
              <a:rPr lang="es-MX" sz="1600" smtClean="0"/>
              <a:t>CONAFE San Miguel de Tovar		San Miguel de Tovar</a:t>
            </a:r>
          </a:p>
          <a:p>
            <a:r>
              <a:rPr lang="es-MX" sz="1600" smtClean="0"/>
              <a:t>Primaria Benito Juárez		San Miguel de Tovar</a:t>
            </a:r>
          </a:p>
          <a:p>
            <a:r>
              <a:rPr lang="es-MX" sz="1600" smtClean="0"/>
              <a:t>Primaria Benito Juárez		San Rafael</a:t>
            </a:r>
          </a:p>
          <a:p>
            <a:r>
              <a:rPr lang="es-MX" sz="1600" smtClean="0"/>
              <a:t>TeleSecundaria Ramón Guzmán		San Rafael</a:t>
            </a:r>
          </a:p>
          <a:p>
            <a:r>
              <a:rPr lang="es-MX" sz="1600" smtClean="0"/>
              <a:t>Primaria Haz de Luz			Santa Bárbara</a:t>
            </a:r>
          </a:p>
          <a:p>
            <a:r>
              <a:rPr lang="es-MX" sz="1600" smtClean="0"/>
              <a:t>CONAFE Los Sauces de Yerbabuena	Los Sauces de Yerbabuena</a:t>
            </a:r>
          </a:p>
          <a:p>
            <a:r>
              <a:rPr lang="es-MX" sz="1600" smtClean="0"/>
              <a:t>Primaria Sor Juana Inés de la Cruz	Tecuany</a:t>
            </a:r>
          </a:p>
          <a:p>
            <a:r>
              <a:rPr lang="es-MX" sz="1600" smtClean="0"/>
              <a:t>Preescolar Victoria Gil Cruz		Tecuany</a:t>
            </a:r>
          </a:p>
          <a:p>
            <a:r>
              <a:rPr lang="es-MX" sz="1600" smtClean="0"/>
              <a:t>Primaria Francisco I. Madero		Tierras Coloradas</a:t>
            </a:r>
          </a:p>
          <a:p>
            <a:r>
              <a:rPr lang="es-MX" sz="1600" smtClean="0"/>
              <a:t>CONAFE Tierras Coloradas		Tierras Coloradas</a:t>
            </a:r>
          </a:p>
          <a:p>
            <a:r>
              <a:rPr lang="es-MX" sz="1600" smtClean="0"/>
              <a:t>Preescolar Hilarión Romero Gil		Zacatonco</a:t>
            </a:r>
          </a:p>
          <a:p>
            <a:r>
              <a:rPr lang="es-MX" sz="1600" smtClean="0"/>
              <a:t>Primaria Redención 			Zacatongo</a:t>
            </a:r>
          </a:p>
          <a:p>
            <a:r>
              <a:rPr lang="es-MX" sz="1600" smtClean="0"/>
              <a:t>Primaria Tierra y Libertad		Zapotán</a:t>
            </a:r>
          </a:p>
          <a:p>
            <a:r>
              <a:rPr lang="es-MX" sz="1600" smtClean="0"/>
              <a:t>CAM 46 Teresa Barba Palomera		Mascota</a:t>
            </a:r>
          </a:p>
          <a:p>
            <a:endParaRPr lang="es-MX" sz="1600" smtClean="0"/>
          </a:p>
          <a:p>
            <a:r>
              <a:rPr lang="es-MX" sz="1600" b="1" smtClean="0"/>
              <a:t>Total Preescolares: 6, Total de Primarias: 24, Total de CONAFES: 15, Otros: 2</a:t>
            </a:r>
          </a:p>
          <a:p>
            <a:r>
              <a:rPr lang="es-MX" sz="1600" b="1" smtClean="0"/>
              <a:t>Total de Instituciones educativas atendidas: 47</a:t>
            </a:r>
          </a:p>
        </p:txBody>
      </p:sp>
      <p:grpSp>
        <p:nvGrpSpPr>
          <p:cNvPr id="3" name="2 Grupo"/>
          <p:cNvGrpSpPr/>
          <p:nvPr/>
        </p:nvGrpSpPr>
        <p:grpSpPr>
          <a:xfrm>
            <a:off x="152400" y="228600"/>
            <a:ext cx="6858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7" name="6 CuadroTexto"/>
          <p:cNvSpPr txBox="1"/>
          <p:nvPr/>
        </p:nvSpPr>
        <p:spPr>
          <a:xfrm>
            <a:off x="6629400" y="304800"/>
            <a:ext cx="508473" cy="369332"/>
          </a:xfrm>
          <a:prstGeom prst="rect">
            <a:avLst/>
          </a:prstGeom>
          <a:noFill/>
        </p:spPr>
        <p:txBody>
          <a:bodyPr wrap="none" rtlCol="0">
            <a:spAutoFit/>
          </a:bodyPr>
          <a:lstStyle/>
          <a:p>
            <a:r>
              <a:rPr lang="es-MX" smtClean="0"/>
              <a:t>3/3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09775" y="59436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096000"/>
            <a:ext cx="8901825" cy="6858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8 CuadroTexto"/>
          <p:cNvSpPr txBox="1"/>
          <p:nvPr/>
        </p:nvSpPr>
        <p:spPr>
          <a:xfrm>
            <a:off x="762000" y="990600"/>
            <a:ext cx="7467600" cy="5355312"/>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FRÍOS</a:t>
            </a:r>
            <a:endParaRPr lang="es-MX" smtClean="0">
              <a:solidFill>
                <a:srgbClr val="C00000"/>
              </a:solidFill>
            </a:endParaRPr>
          </a:p>
          <a:p>
            <a:endParaRPr lang="es-MX" smtClean="0"/>
          </a:p>
          <a:p>
            <a:r>
              <a:rPr lang="es-MX" b="1" u="sng" smtClean="0"/>
              <a:t>Característica(s): </a:t>
            </a:r>
            <a:r>
              <a:rPr lang="es-MX" smtClean="0"/>
              <a:t>Dotación de Leche (250 ml por día, por niño), fruta fresca (una por día, por niño), galleta y/o palanqueta (una por día por niño).</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140 niños por mes.</a:t>
            </a:r>
          </a:p>
          <a:p>
            <a:endParaRPr lang="es-MX" smtClean="0"/>
          </a:p>
          <a:p>
            <a:r>
              <a:rPr lang="es-MX" b="1" u="sng" smtClean="0"/>
              <a:t>Comunidad(es) beneficiadas: </a:t>
            </a:r>
            <a:r>
              <a:rPr lang="es-MX" smtClean="0"/>
              <a:t>Mascota.</a:t>
            </a:r>
          </a:p>
          <a:p>
            <a:endParaRPr lang="es-MX" smtClean="0"/>
          </a:p>
          <a:p>
            <a:pPr marL="342900" indent="-342900">
              <a:buFont typeface="+mj-lt"/>
              <a:buAutoNum type="arabicPeriod"/>
            </a:pPr>
            <a:r>
              <a:rPr lang="es-MX" smtClean="0"/>
              <a:t>	Jardín de niños Benito Juárez</a:t>
            </a:r>
          </a:p>
          <a:p>
            <a:pPr marL="342900" indent="-342900">
              <a:buFont typeface="+mj-lt"/>
              <a:buAutoNum type="arabicPeriod"/>
            </a:pPr>
            <a:r>
              <a:rPr lang="es-MX" smtClean="0"/>
              <a:t>	Jardín de niños Hermelinda Pérez Curiel</a:t>
            </a:r>
          </a:p>
          <a:p>
            <a:pPr marL="342900" indent="-342900">
              <a:buFont typeface="+mj-lt"/>
              <a:buAutoNum type="arabicPeriod"/>
            </a:pPr>
            <a:r>
              <a:rPr lang="es-MX" smtClean="0"/>
              <a:t>	Jardín de niños María Esther Zuno de Echeverría</a:t>
            </a:r>
          </a:p>
          <a:p>
            <a:pPr marL="342900" indent="-342900">
              <a:buFont typeface="+mj-lt"/>
              <a:buAutoNum type="arabicPeriod"/>
            </a:pPr>
            <a:r>
              <a:rPr lang="es-MX" smtClean="0"/>
              <a:t>	Primaria Hermelinda Pérez Curiel</a:t>
            </a:r>
          </a:p>
          <a:p>
            <a:pPr marL="342900" indent="-342900">
              <a:buFont typeface="+mj-lt"/>
              <a:buAutoNum type="arabicPeriod"/>
            </a:pPr>
            <a:r>
              <a:rPr lang="es-MX" smtClean="0"/>
              <a:t>	Primaria José Manuel Núñez</a:t>
            </a:r>
          </a:p>
          <a:p>
            <a:pPr marL="342900" indent="-342900">
              <a:buFont typeface="+mj-lt"/>
              <a:buAutoNum type="arabicPeriod"/>
            </a:pPr>
            <a:r>
              <a:rPr lang="es-MX" smtClean="0"/>
              <a:t>	Primaria Rosa Dávalos Barajas</a:t>
            </a:r>
          </a:p>
          <a:p>
            <a:pPr marL="342900" indent="-342900">
              <a:buFont typeface="+mj-lt"/>
              <a:buAutoNum type="arabicPeriod"/>
            </a:pPr>
            <a:r>
              <a:rPr lang="es-MX" smtClean="0"/>
              <a:t>	Primaria Unión y Progreso</a:t>
            </a:r>
          </a:p>
          <a:p>
            <a:pPr marL="342900" indent="-342900">
              <a:buFont typeface="+mj-lt"/>
              <a:buAutoNum type="arabicPeriod"/>
            </a:pPr>
            <a:endParaRPr lang="es-MX" smtClean="0"/>
          </a:p>
          <a:p>
            <a:r>
              <a:rPr lang="es-MX" b="1" smtClean="0"/>
              <a:t>Total Preescolares: 3, Total de Primarias: 4</a:t>
            </a:r>
          </a:p>
          <a:p>
            <a:r>
              <a:rPr lang="es-MX" b="1" smtClean="0"/>
              <a:t>Total de Instituciones educativas atendidas: 7</a:t>
            </a:r>
            <a:endParaRPr lang="es-MX"/>
          </a:p>
        </p:txBody>
      </p:sp>
      <p:grpSp>
        <p:nvGrpSpPr>
          <p:cNvPr id="10" name="9 Grupo"/>
          <p:cNvGrpSpPr/>
          <p:nvPr/>
        </p:nvGrpSpPr>
        <p:grpSpPr>
          <a:xfrm>
            <a:off x="304800" y="228600"/>
            <a:ext cx="3124200" cy="533400"/>
            <a:chOff x="3657600" y="2819400"/>
            <a:chExt cx="3124200" cy="990600"/>
          </a:xfrm>
        </p:grpSpPr>
        <p:sp>
          <p:nvSpPr>
            <p:cNvPr id="11" name="10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066800" y="1266885"/>
            <a:ext cx="7620000" cy="5016758"/>
          </a:xfrm>
          <a:prstGeom prst="rect">
            <a:avLst/>
          </a:prstGeom>
          <a:noFill/>
        </p:spPr>
        <p:txBody>
          <a:bodyPr wrap="square" rtlCol="0">
            <a:spAutoFit/>
          </a:bodyPr>
          <a:lstStyle/>
          <a:p>
            <a:r>
              <a:rPr lang="es-MX" b="1" u="sng" smtClean="0"/>
              <a:t>Tipo de programa</a:t>
            </a:r>
            <a:r>
              <a:rPr lang="es-MX" b="1" smtClean="0">
                <a:solidFill>
                  <a:srgbClr val="C00000"/>
                </a:solidFill>
              </a:rPr>
              <a:t>: PROGRAMA ALIMENTARIO DE AYUDA DIRECTA (PAAD)</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una despensa que incluye: 1 lt de leche, 500 ml de aceite de maiz, 1kg de arroz blanco, 1 kg de avena de ojuela, 100 gr de atún en agua, 250 gr de cereal de trigo inflado, 1 kg de harina de maíz nixtamalizada, 500 gr de lenteja chica, 200 gr de pasta para sopa, 1.5 kg de frijol.</a:t>
            </a:r>
            <a:endParaRPr lang="es-MX" smtClean="0"/>
          </a:p>
          <a:p>
            <a:endParaRPr lang="es-MX" smtClean="0"/>
          </a:p>
          <a:p>
            <a:r>
              <a:rPr lang="es-MX" b="1" u="sng" smtClean="0"/>
              <a:t>Número de beneficiarios</a:t>
            </a:r>
            <a:r>
              <a:rPr lang="es-MX" b="1" u="sng" smtClean="0">
                <a:solidFill>
                  <a:srgbClr val="C00000"/>
                </a:solidFill>
              </a:rPr>
              <a:t>: </a:t>
            </a:r>
            <a:r>
              <a:rPr lang="es-MX" smtClean="0">
                <a:solidFill>
                  <a:srgbClr val="C00000"/>
                </a:solidFill>
              </a:rPr>
              <a:t> 225 familias por mes.</a:t>
            </a:r>
          </a:p>
          <a:p>
            <a:endParaRPr lang="es-MX" smtClean="0"/>
          </a:p>
          <a:p>
            <a:r>
              <a:rPr lang="es-MX" b="1" u="sng" smtClean="0"/>
              <a:t>Comunidad(es) beneficiadas:</a:t>
            </a:r>
          </a:p>
          <a:p>
            <a:pPr algn="just"/>
            <a:r>
              <a:rPr lang="es-MX" sz="1600" smtClean="0"/>
              <a:t>El Agostadero, El Aguacate,  El Atajo, Barandillas, Cimarrón Chico, Copal, San José de Corrales, Chanrey, El Empdrado, Gallineros, Guayabitos, La Huerta de Mirandillas,El Jacal, Juanacatlán Grande, Laguna de Zacatongo, Malpaso, La Maravilla, El Mirador, Las Moras, San José del Mosco, Navidad, La Palapa, El Perejo, La Plata, Puerto de En medio, El Refugio, Rincón de Ixcatán, Rincón de Mirandillas, El Galope, San Ignacio, San Miguel de Tovar, San Rafael, Los Tanques,  Tecuany, Tierras Coloradas, Yerbabuena, Zacatongo, Zapotán, Las Higueras, El Carrizo, Crucero de San Pedro, El Colorado, Cruz Verde, La Cruz de Romero, La Troje,</a:t>
            </a:r>
          </a:p>
          <a:p>
            <a:endParaRPr lang="es-MX"/>
          </a:p>
        </p:txBody>
      </p:sp>
      <p:grpSp>
        <p:nvGrpSpPr>
          <p:cNvPr id="7" name="6 Grupo"/>
          <p:cNvGrpSpPr/>
          <p:nvPr/>
        </p:nvGrpSpPr>
        <p:grpSpPr>
          <a:xfrm>
            <a:off x="1143000" y="304800"/>
            <a:ext cx="3124200" cy="533400"/>
            <a:chOff x="3657600" y="2819400"/>
            <a:chExt cx="3124200" cy="990600"/>
          </a:xfrm>
        </p:grpSpPr>
        <p:sp>
          <p:nvSpPr>
            <p:cNvPr id="8" name="7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5334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457200" y="1266885"/>
            <a:ext cx="8229600" cy="4616648"/>
          </a:xfrm>
          <a:prstGeom prst="rect">
            <a:avLst/>
          </a:prstGeom>
          <a:noFill/>
        </p:spPr>
        <p:txBody>
          <a:bodyPr wrap="square" rtlCol="0">
            <a:spAutoFit/>
          </a:bodyPr>
          <a:lstStyle/>
          <a:p>
            <a:pPr algn="just"/>
            <a:r>
              <a:rPr lang="es-MX" b="1" u="sng" smtClean="0"/>
              <a:t>Tipo de programa</a:t>
            </a:r>
            <a:r>
              <a:rPr lang="es-MX" b="1" smtClean="0">
                <a:solidFill>
                  <a:srgbClr val="C00000"/>
                </a:solidFill>
              </a:rPr>
              <a:t>: PROGRAMA ALIMENTARIO A MENORES NO ESCOLARIZADOS (PROALIMNE)</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8 litros de leche, 1 kg de harina de maíz nixtamalizada, 500 gr de lenteja chica, 500 gr de frijol, 1 kg de avena en ojuela.</a:t>
            </a:r>
            <a:endParaRPr lang="es-MX" smtClean="0"/>
          </a:p>
          <a:p>
            <a:endParaRPr lang="es-MX" smtClean="0"/>
          </a:p>
          <a:p>
            <a:r>
              <a:rPr lang="es-MX" b="1" u="sng" smtClean="0"/>
              <a:t>Número de beneficiarios</a:t>
            </a:r>
            <a:r>
              <a:rPr lang="es-MX" b="1" u="sng" smtClean="0">
                <a:solidFill>
                  <a:srgbClr val="C00000"/>
                </a:solidFill>
              </a:rPr>
              <a:t>: </a:t>
            </a:r>
            <a:r>
              <a:rPr lang="es-MX" smtClean="0">
                <a:solidFill>
                  <a:srgbClr val="C00000"/>
                </a:solidFill>
              </a:rPr>
              <a:t> 132 familias por mes.</a:t>
            </a:r>
          </a:p>
          <a:p>
            <a:endParaRPr lang="es-MX" smtClean="0">
              <a:solidFill>
                <a:srgbClr val="C00000"/>
              </a:solidFill>
            </a:endParaRPr>
          </a:p>
          <a:p>
            <a:endParaRPr lang="es-MX" smtClean="0">
              <a:solidFill>
                <a:srgbClr val="C00000"/>
              </a:solidFill>
            </a:endParaRPr>
          </a:p>
          <a:p>
            <a:endParaRPr lang="es-MX" smtClean="0"/>
          </a:p>
          <a:p>
            <a:r>
              <a:rPr lang="es-MX" b="1" u="sng" smtClean="0"/>
              <a:t>Comunidad(es) beneficiadas:</a:t>
            </a:r>
          </a:p>
          <a:p>
            <a:pPr algn="just"/>
            <a:r>
              <a:rPr lang="es-MX" sz="1600" smtClean="0"/>
              <a:t>Mascota, Las Ánimas, Barandillas, Cimarrón Chico, El Copal, San José de los Corrales, Chanrey, El Empedrado, Gayineros, Guayabitos, La Huerta, El Jacal, Juanacatlán, Laguna de Zacatongo, Malpaso, Mirandillas, San José del Mosco, La Palapa, La Presa, El Ranchito, San Miguel del Tovar, Los Sauces de Yerbabuena, Tecuany, Tierras Coloradas, La Villa, Yerbabuena, Zacatongo, Zapotán, La Laja, Rancho el Manantial, El Tizate.</a:t>
            </a:r>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pic>
        <p:nvPicPr>
          <p:cNvPr id="11"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5715000" y="2514600"/>
            <a:ext cx="2794000" cy="1676400"/>
          </a:xfrm>
          <a:prstGeom prst="rect">
            <a:avLst/>
          </a:prstGeom>
          <a:noFill/>
        </p:spPr>
      </p:pic>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1219200" y="1844457"/>
            <a:ext cx="7391400" cy="3108543"/>
          </a:xfrm>
          <a:prstGeom prst="rect">
            <a:avLst/>
          </a:prstGeom>
          <a:noFill/>
        </p:spPr>
        <p:txBody>
          <a:bodyPr wrap="square" rtlCol="0">
            <a:spAutoFit/>
          </a:bodyPr>
          <a:lstStyle/>
          <a:p>
            <a:pPr algn="just"/>
            <a:r>
              <a:rPr lang="es-MX" b="1" u="sng" smtClean="0"/>
              <a:t>Tipo de programa</a:t>
            </a:r>
            <a:r>
              <a:rPr lang="es-MX" b="1" smtClean="0">
                <a:solidFill>
                  <a:srgbClr val="C00000"/>
                </a:solidFill>
              </a:rPr>
              <a:t>: COMEDOR ASISTENCIAL</a:t>
            </a:r>
            <a:endParaRPr lang="es-MX" smtClean="0">
              <a:solidFill>
                <a:srgbClr val="C00000"/>
              </a:solidFill>
            </a:endParaRPr>
          </a:p>
          <a:p>
            <a:endParaRPr lang="es-MX" smtClean="0"/>
          </a:p>
          <a:p>
            <a:pPr algn="just"/>
            <a:r>
              <a:rPr lang="es-MX" b="1" u="sng" smtClean="0"/>
              <a:t>Característica(s):</a:t>
            </a:r>
            <a:r>
              <a:rPr lang="es-MX" smtClean="0"/>
              <a:t> </a:t>
            </a:r>
            <a:r>
              <a:rPr lang="es-MX" sz="1600" smtClean="0"/>
              <a:t>Brindar alimento (comida y cena) preparado a adultos mayores desportejidos en sus hogares o apoyo directo en Instalaciones del Sistema DIF Mascota.</a:t>
            </a:r>
            <a:endParaRPr lang="es-MX" smtClean="0"/>
          </a:p>
          <a:p>
            <a:endParaRPr lang="es-MX" smtClean="0"/>
          </a:p>
          <a:p>
            <a:r>
              <a:rPr lang="es-MX" b="1" u="sng" smtClean="0"/>
              <a:t>Número de beneficiarios: </a:t>
            </a:r>
            <a:r>
              <a:rPr lang="es-MX" smtClean="0">
                <a:solidFill>
                  <a:srgbClr val="C00000"/>
                </a:solidFill>
              </a:rPr>
              <a:t> 35 personas.</a:t>
            </a:r>
          </a:p>
          <a:p>
            <a:endParaRPr lang="es-MX" smtClean="0"/>
          </a:p>
          <a:p>
            <a:r>
              <a:rPr lang="es-MX" b="1" u="sng" smtClean="0"/>
              <a:t>Comunidad(es) beneficiadas: </a:t>
            </a:r>
            <a:r>
              <a:rPr lang="es-MX" smtClean="0"/>
              <a:t> Mascota</a:t>
            </a:r>
          </a:p>
          <a:p>
            <a:endParaRPr lang="es-MX" smtClean="0"/>
          </a:p>
          <a:p>
            <a:r>
              <a:rPr lang="es-MX" b="1" u="sng" smtClean="0"/>
              <a:t>Raciones distribuidas en el trimestre Octubre-Diciembre 2015:</a:t>
            </a:r>
            <a:r>
              <a:rPr lang="es-MX" smtClean="0"/>
              <a:t>  </a:t>
            </a:r>
            <a:r>
              <a:rPr lang="es-MX" smtClean="0">
                <a:solidFill>
                  <a:srgbClr val="C00000"/>
                </a:solidFill>
              </a:rPr>
              <a:t>4, 690.</a:t>
            </a:r>
          </a:p>
          <a:p>
            <a:endParaRPr lang="es-MX"/>
          </a:p>
        </p:txBody>
      </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685800" y="971490"/>
            <a:ext cx="7848600" cy="400110"/>
          </a:xfrm>
          <a:prstGeom prst="rect">
            <a:avLst/>
          </a:prstGeom>
          <a:noFill/>
        </p:spPr>
        <p:txBody>
          <a:bodyPr wrap="square" rtlCol="0">
            <a:spAutoFit/>
          </a:bodyPr>
          <a:lstStyle/>
          <a:p>
            <a:pPr algn="ctr"/>
            <a:r>
              <a:rPr lang="es-MX" sz="2000" b="1" i="1" u="sng" smtClean="0">
                <a:solidFill>
                  <a:srgbClr val="C00000"/>
                </a:solidFill>
              </a:rPr>
              <a:t>Resumen de producto entregado por trimestre, por programa.</a:t>
            </a:r>
            <a:endParaRPr lang="es-MX" sz="2000" b="1" i="1" u="sng">
              <a:solidFill>
                <a:srgbClr val="C00000"/>
              </a:solidFill>
            </a:endParaRPr>
          </a:p>
        </p:txBody>
      </p:sp>
      <p:sp>
        <p:nvSpPr>
          <p:cNvPr id="10" name="9 CuadroTexto"/>
          <p:cNvSpPr txBox="1"/>
          <p:nvPr/>
        </p:nvSpPr>
        <p:spPr>
          <a:xfrm>
            <a:off x="1219200" y="1894106"/>
            <a:ext cx="6553200" cy="4278094"/>
          </a:xfrm>
          <a:prstGeom prst="rect">
            <a:avLst/>
          </a:prstGeom>
          <a:noFill/>
        </p:spPr>
        <p:txBody>
          <a:bodyPr wrap="square" rtlCol="0">
            <a:spAutoFit/>
          </a:bodyPr>
          <a:lstStyle/>
          <a:p>
            <a:pPr>
              <a:buFont typeface="Wingdings" pitchFamily="2" charset="2"/>
              <a:buChar char="q"/>
            </a:pPr>
            <a:r>
              <a:rPr lang="es-MX" sz="1600" smtClean="0">
                <a:solidFill>
                  <a:srgbClr val="C00000"/>
                </a:solidFill>
              </a:rPr>
              <a:t>Total de despensas programas PAAD:			675</a:t>
            </a:r>
          </a:p>
          <a:p>
            <a:pPr>
              <a:buFont typeface="Wingdings" pitchFamily="2" charset="2"/>
              <a:buChar char="q"/>
            </a:pPr>
            <a:r>
              <a:rPr lang="es-MX" sz="1600" smtClean="0">
                <a:solidFill>
                  <a:srgbClr val="C00000"/>
                </a:solidFill>
              </a:rPr>
              <a:t>Llitros de leche despensas PAAD:			675</a:t>
            </a:r>
          </a:p>
          <a:p>
            <a:pPr>
              <a:buFont typeface="Wingdings" pitchFamily="2" charset="2"/>
              <a:buChar char="q"/>
            </a:pPr>
            <a:endParaRPr lang="es-MX" sz="1600" smtClean="0"/>
          </a:p>
          <a:p>
            <a:pPr>
              <a:buFont typeface="Wingdings" pitchFamily="2" charset="2"/>
              <a:buChar char="q"/>
            </a:pPr>
            <a:r>
              <a:rPr lang="es-MX" sz="1600" smtClean="0"/>
              <a:t>Piezas de fruta fresca ( Desayunos fríos ):			7,560</a:t>
            </a:r>
          </a:p>
          <a:p>
            <a:pPr>
              <a:buFont typeface="Wingdings" pitchFamily="2" charset="2"/>
              <a:buChar char="q"/>
            </a:pPr>
            <a:r>
              <a:rPr lang="es-MX" sz="1600" smtClean="0"/>
              <a:t>Litros de leche ( Desayunos fríos ):			1,995</a:t>
            </a:r>
          </a:p>
          <a:p>
            <a:pPr>
              <a:buFont typeface="Wingdings" pitchFamily="2" charset="2"/>
              <a:buChar char="q"/>
            </a:pPr>
            <a:r>
              <a:rPr lang="es-MX" sz="1600" smtClean="0"/>
              <a:t>Galleta, palanqueta, o cereal ( Desayunos fríos):		7,980</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Costalitos alimento ( Desayuno caliente ):			323</a:t>
            </a:r>
          </a:p>
          <a:p>
            <a:pPr>
              <a:buFont typeface="Wingdings" pitchFamily="2" charset="2"/>
              <a:buChar char="q"/>
            </a:pPr>
            <a:r>
              <a:rPr lang="es-MX" sz="1600" smtClean="0">
                <a:solidFill>
                  <a:srgbClr val="C00000"/>
                </a:solidFill>
              </a:rPr>
              <a:t>Litros de leche ( Desayuno caliente):			8,062</a:t>
            </a:r>
          </a:p>
          <a:p>
            <a:pPr>
              <a:buFont typeface="Wingdings" pitchFamily="2" charset="2"/>
              <a:buChar char="q"/>
            </a:pPr>
            <a:r>
              <a:rPr lang="es-MX" sz="1600" smtClean="0">
                <a:solidFill>
                  <a:srgbClr val="C00000"/>
                </a:solidFill>
              </a:rPr>
              <a:t>Kilos Harina de maíz nixtamalizado (Desayuno caliente):	968</a:t>
            </a:r>
          </a:p>
          <a:p>
            <a:pPr>
              <a:buFont typeface="Wingdings" pitchFamily="2" charset="2"/>
              <a:buChar char="q"/>
            </a:pPr>
            <a:r>
              <a:rPr lang="es-MX" sz="1600" smtClean="0">
                <a:solidFill>
                  <a:srgbClr val="C00000"/>
                </a:solidFill>
              </a:rPr>
              <a:t>Litros de aceite de maíz (Desayuno caliente):		162</a:t>
            </a:r>
          </a:p>
          <a:p>
            <a:pPr>
              <a:buFont typeface="Wingdings" pitchFamily="2" charset="2"/>
              <a:buChar char="q"/>
            </a:pPr>
            <a:endParaRPr lang="es-MX" sz="1600" smtClean="0"/>
          </a:p>
          <a:p>
            <a:pPr>
              <a:buFont typeface="Wingdings" pitchFamily="2" charset="2"/>
              <a:buChar char="q"/>
            </a:pPr>
            <a:r>
              <a:rPr lang="es-MX" sz="1600" smtClean="0"/>
              <a:t>Despensas Apoyo comunitario:				111</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Despensa PROALIMNE:				396</a:t>
            </a:r>
          </a:p>
          <a:p>
            <a:pPr>
              <a:buFont typeface="Wingdings" pitchFamily="2" charset="2"/>
              <a:buChar char="q"/>
            </a:pPr>
            <a:r>
              <a:rPr lang="es-MX" sz="1600" smtClean="0">
                <a:solidFill>
                  <a:srgbClr val="C00000"/>
                </a:solidFill>
              </a:rPr>
              <a:t>Litros de leche (PROALIMINE):				3,168</a:t>
            </a:r>
            <a:r>
              <a:rPr lang="es-MX" sz="1600" smtClean="0"/>
              <a:t>						</a:t>
            </a:r>
            <a:endParaRPr lang="es-MX" sz="1600"/>
          </a:p>
        </p:txBody>
      </p:sp>
      <p:pic>
        <p:nvPicPr>
          <p:cNvPr id="11" name="10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76200" y="6172200"/>
            <a:ext cx="8901825" cy="6096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6" name="5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533400" y="228600"/>
            <a:ext cx="3124200" cy="1066800"/>
            <a:chOff x="3657600" y="2819400"/>
            <a:chExt cx="3124200" cy="1304722"/>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2"/>
              <a:ext cx="3048000" cy="1200330"/>
            </a:xfrm>
            <a:prstGeom prst="rect">
              <a:avLst/>
            </a:prstGeom>
            <a:noFill/>
          </p:spPr>
          <p:txBody>
            <a:bodyPr wrap="square" rtlCol="0">
              <a:spAutoFit/>
            </a:bodyPr>
            <a:lstStyle/>
            <a:p>
              <a:pPr algn="ctr"/>
              <a:r>
                <a:rPr lang="es-MX" sz="2400" smtClean="0">
                  <a:latin typeface="Arial Black" pitchFamily="34" charset="0"/>
                </a:rPr>
                <a:t>Alimentaria</a:t>
              </a:r>
            </a:p>
            <a:p>
              <a:pPr algn="ctr"/>
              <a:r>
                <a:rPr lang="es-MX" sz="1200" smtClean="0">
                  <a:latin typeface="Arial Black" pitchFamily="34" charset="0"/>
                </a:rPr>
                <a:t>Memoria fotográfica</a:t>
              </a:r>
              <a:endParaRPr lang="es-MX" sz="1200">
                <a:latin typeface="Arial Black" pitchFamily="34" charset="0"/>
              </a:endParaRPr>
            </a:p>
          </p:txBody>
        </p:sp>
      </p:grpSp>
      <p:pic>
        <p:nvPicPr>
          <p:cNvPr id="8194" name="Picture 2" descr="C:\Users\OCRAM\Desktop\DIF MASCOTA\FOTOS DIF 2015\descarga pad y leche octubre 2015\20151013_074818.jpg"/>
          <p:cNvPicPr>
            <a:picLocks noChangeAspect="1" noChangeArrowheads="1"/>
          </p:cNvPicPr>
          <p:nvPr/>
        </p:nvPicPr>
        <p:blipFill>
          <a:blip r:embed="rId3" cstate="print"/>
          <a:srcRect/>
          <a:stretch>
            <a:fillRect/>
          </a:stretch>
        </p:blipFill>
        <p:spPr bwMode="auto">
          <a:xfrm>
            <a:off x="533400" y="1219200"/>
            <a:ext cx="3810000" cy="2286000"/>
          </a:xfrm>
          <a:prstGeom prst="rect">
            <a:avLst/>
          </a:prstGeom>
          <a:noFill/>
        </p:spPr>
      </p:pic>
      <p:pic>
        <p:nvPicPr>
          <p:cNvPr id="8195" name="Picture 3" descr="C:\Users\OCRAM\Desktop\DIF MASCOTA\FOTOS DIF 2015\descarga pad y leche octubre 2015\20151013_082527.jpg"/>
          <p:cNvPicPr>
            <a:picLocks noChangeAspect="1" noChangeArrowheads="1"/>
          </p:cNvPicPr>
          <p:nvPr/>
        </p:nvPicPr>
        <p:blipFill>
          <a:blip r:embed="rId4" cstate="print"/>
          <a:srcRect/>
          <a:stretch>
            <a:fillRect/>
          </a:stretch>
        </p:blipFill>
        <p:spPr bwMode="auto">
          <a:xfrm>
            <a:off x="4876800" y="1219200"/>
            <a:ext cx="3810000" cy="2286000"/>
          </a:xfrm>
          <a:prstGeom prst="rect">
            <a:avLst/>
          </a:prstGeom>
          <a:noFill/>
        </p:spPr>
      </p:pic>
      <p:pic>
        <p:nvPicPr>
          <p:cNvPr id="8196" name="Picture 4" descr="C:\Users\OCRAM\Desktop\DIF MASCOTA\FOTOS DIF 2015\descarga pad y leche octubre 2015\20151013_083204.jpg"/>
          <p:cNvPicPr>
            <a:picLocks noChangeAspect="1" noChangeArrowheads="1"/>
          </p:cNvPicPr>
          <p:nvPr/>
        </p:nvPicPr>
        <p:blipFill>
          <a:blip r:embed="rId5" cstate="print"/>
          <a:srcRect/>
          <a:stretch>
            <a:fillRect/>
          </a:stretch>
        </p:blipFill>
        <p:spPr bwMode="auto">
          <a:xfrm>
            <a:off x="533400" y="3733800"/>
            <a:ext cx="3810000" cy="2286000"/>
          </a:xfrm>
          <a:prstGeom prst="rect">
            <a:avLst/>
          </a:prstGeom>
          <a:noFill/>
        </p:spPr>
      </p:pic>
      <p:pic>
        <p:nvPicPr>
          <p:cNvPr id="8197" name="Picture 5" descr="C:\Users\OCRAM\Desktop\DIF MASCOTA\FOTOS DIF 2015\descarga pad y leche octubre 2015\20151013_090329.jpg"/>
          <p:cNvPicPr>
            <a:picLocks noChangeAspect="1" noChangeArrowheads="1"/>
          </p:cNvPicPr>
          <p:nvPr/>
        </p:nvPicPr>
        <p:blipFill>
          <a:blip r:embed="rId6" cstate="print"/>
          <a:srcRect/>
          <a:stretch>
            <a:fillRect/>
          </a:stretch>
        </p:blipFill>
        <p:spPr bwMode="auto">
          <a:xfrm>
            <a:off x="4876800" y="3657600"/>
            <a:ext cx="3810000" cy="2286000"/>
          </a:xfrm>
          <a:prstGeom prst="rect">
            <a:avLst/>
          </a:prstGeom>
          <a:noFill/>
        </p:spPr>
      </p:pic>
      <p:pic>
        <p:nvPicPr>
          <p:cNvPr id="13" name="12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00200" y="5257800"/>
            <a:ext cx="7315200" cy="830997"/>
          </a:xfrm>
          <a:prstGeom prst="rect">
            <a:avLst/>
          </a:prstGeom>
          <a:noFill/>
        </p:spPr>
        <p:txBody>
          <a:bodyPr wrap="square" rtlCol="0">
            <a:spAutoFit/>
          </a:bodyPr>
          <a:lstStyle/>
          <a:p>
            <a:pPr algn="r"/>
            <a:r>
              <a:rPr lang="es-MX" sz="2400" smtClean="0">
                <a:latin typeface="Arial Black" pitchFamily="34" charset="0"/>
              </a:rPr>
              <a:t>Informe de actividades </a:t>
            </a:r>
          </a:p>
          <a:p>
            <a:pPr algn="r"/>
            <a:r>
              <a:rPr lang="es-MX" sz="2400" smtClean="0">
                <a:latin typeface="Arial Black" pitchFamily="34" charset="0"/>
              </a:rPr>
              <a:t>01 de Octubre al 31 de Diciembre de 2015</a:t>
            </a:r>
            <a:endParaRPr lang="es-MX" sz="2400">
              <a:latin typeface="Arial Black" pitchFamily="34" charset="0"/>
            </a:endParaRPr>
          </a:p>
        </p:txBody>
      </p:sp>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7" name="Picture 2" descr="C:\Users\OCRAM\Desktop\DIF MASCOTA\logo DIF 15 18.png"/>
          <p:cNvPicPr>
            <a:picLocks noChangeAspect="1" noChangeArrowheads="1"/>
          </p:cNvPicPr>
          <p:nvPr/>
        </p:nvPicPr>
        <p:blipFill>
          <a:blip r:embed="rId2" cstate="print"/>
          <a:srcRect/>
          <a:stretch>
            <a:fillRect/>
          </a:stretch>
        </p:blipFill>
        <p:spPr bwMode="auto">
          <a:xfrm>
            <a:off x="7239000" y="304800"/>
            <a:ext cx="1607500" cy="914400"/>
          </a:xfrm>
          <a:prstGeom prst="rect">
            <a:avLst/>
          </a:prstGeom>
          <a:noFill/>
        </p:spPr>
      </p:pic>
      <p:pic>
        <p:nvPicPr>
          <p:cNvPr id="8" name="7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04800"/>
            <a:ext cx="1009650" cy="981075"/>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76200" y="6172200"/>
            <a:ext cx="8901825" cy="609600"/>
            <a:chOff x="76200" y="6019800"/>
            <a:chExt cx="8901825" cy="685800"/>
          </a:xfrm>
        </p:grpSpPr>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5" name="4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218" name="Picture 2" descr="C:\Users\OCRAM\Desktop\DIF MASCOTA\FOTOS DIF 2015\descarga pad y leche octubre 2015\20151014_130515.jpg"/>
          <p:cNvPicPr>
            <a:picLocks noChangeAspect="1" noChangeArrowheads="1"/>
          </p:cNvPicPr>
          <p:nvPr/>
        </p:nvPicPr>
        <p:blipFill>
          <a:blip r:embed="rId3" cstate="print"/>
          <a:srcRect/>
          <a:stretch>
            <a:fillRect/>
          </a:stretch>
        </p:blipFill>
        <p:spPr bwMode="auto">
          <a:xfrm>
            <a:off x="762000" y="1066800"/>
            <a:ext cx="3810000" cy="2286000"/>
          </a:xfrm>
          <a:prstGeom prst="rect">
            <a:avLst/>
          </a:prstGeom>
          <a:noFill/>
        </p:spPr>
      </p:pic>
      <p:pic>
        <p:nvPicPr>
          <p:cNvPr id="9219" name="Picture 3" descr="C:\Users\OCRAM\Desktop\DIF MASCOTA\FOTOS DIF 2015\descarga pad y leche octubre 2015\20151014_130456.jpg"/>
          <p:cNvPicPr>
            <a:picLocks noChangeAspect="1" noChangeArrowheads="1"/>
          </p:cNvPicPr>
          <p:nvPr/>
        </p:nvPicPr>
        <p:blipFill>
          <a:blip r:embed="rId4" cstate="print"/>
          <a:srcRect/>
          <a:stretch>
            <a:fillRect/>
          </a:stretch>
        </p:blipFill>
        <p:spPr bwMode="auto">
          <a:xfrm>
            <a:off x="4876800" y="1066800"/>
            <a:ext cx="3810000" cy="2286000"/>
          </a:xfrm>
          <a:prstGeom prst="rect">
            <a:avLst/>
          </a:prstGeom>
          <a:noFill/>
        </p:spPr>
      </p:pic>
      <p:pic>
        <p:nvPicPr>
          <p:cNvPr id="9220" name="Picture 4" descr="C:\Users\OCRAM\Desktop\DIF MASCOTA\FOTOS DIF 2015\Nueva carpeta\20151210_085525.jpg"/>
          <p:cNvPicPr>
            <a:picLocks noChangeAspect="1" noChangeArrowheads="1"/>
          </p:cNvPicPr>
          <p:nvPr/>
        </p:nvPicPr>
        <p:blipFill>
          <a:blip r:embed="rId5" cstate="print"/>
          <a:srcRect/>
          <a:stretch>
            <a:fillRect/>
          </a:stretch>
        </p:blipFill>
        <p:spPr bwMode="auto">
          <a:xfrm>
            <a:off x="762000" y="3581400"/>
            <a:ext cx="3810000" cy="2286000"/>
          </a:xfrm>
          <a:prstGeom prst="rect">
            <a:avLst/>
          </a:prstGeom>
          <a:noFill/>
        </p:spPr>
      </p:pic>
      <p:pic>
        <p:nvPicPr>
          <p:cNvPr id="9221" name="Picture 5" descr="C:\Users\OCRAM\Desktop\DIF MASCOTA\FOTOS DIF 2015\Nueva carpeta\20151215_132432.jpg"/>
          <p:cNvPicPr>
            <a:picLocks noChangeAspect="1" noChangeArrowheads="1"/>
          </p:cNvPicPr>
          <p:nvPr/>
        </p:nvPicPr>
        <p:blipFill>
          <a:blip r:embed="rId6" cstate="print"/>
          <a:srcRect/>
          <a:stretch>
            <a:fillRect/>
          </a:stretch>
        </p:blipFill>
        <p:spPr bwMode="auto">
          <a:xfrm>
            <a:off x="4876800" y="35814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CRAM\Desktop\DIF MASCOTA\FOTOS DIF 2015\Nueva carpeta\20151229_172354.jpg"/>
          <p:cNvPicPr>
            <a:picLocks noChangeAspect="1" noChangeArrowheads="1"/>
          </p:cNvPicPr>
          <p:nvPr/>
        </p:nvPicPr>
        <p:blipFill>
          <a:blip r:embed="rId2" cstate="print"/>
          <a:srcRect/>
          <a:stretch>
            <a:fillRect/>
          </a:stretch>
        </p:blipFill>
        <p:spPr bwMode="auto">
          <a:xfrm>
            <a:off x="685800" y="1219200"/>
            <a:ext cx="3810000" cy="2286000"/>
          </a:xfrm>
          <a:prstGeom prst="rect">
            <a:avLst/>
          </a:prstGeom>
          <a:noFill/>
        </p:spPr>
      </p:pic>
      <p:pic>
        <p:nvPicPr>
          <p:cNvPr id="8195" name="Picture 3" descr="C:\Users\OCRAM\Desktop\DIF MASCOTA\FOTOS DIF 2015\Nueva carpeta\20151229_172759.jpg"/>
          <p:cNvPicPr>
            <a:picLocks noChangeAspect="1" noChangeArrowheads="1"/>
          </p:cNvPicPr>
          <p:nvPr/>
        </p:nvPicPr>
        <p:blipFill>
          <a:blip r:embed="rId3" cstate="print"/>
          <a:srcRect/>
          <a:stretch>
            <a:fillRect/>
          </a:stretch>
        </p:blipFill>
        <p:spPr bwMode="auto">
          <a:xfrm>
            <a:off x="4800600" y="1219200"/>
            <a:ext cx="3810000" cy="2286000"/>
          </a:xfrm>
          <a:prstGeom prst="rect">
            <a:avLst/>
          </a:prstGeom>
          <a:noFill/>
        </p:spPr>
      </p:pic>
      <p:pic>
        <p:nvPicPr>
          <p:cNvPr id="8196"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2667000" y="3810000"/>
            <a:ext cx="3810000" cy="2286000"/>
          </a:xfrm>
          <a:prstGeom prst="rect">
            <a:avLst/>
          </a:prstGeom>
          <a:noFill/>
        </p:spPr>
      </p:pic>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5"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CRAM\Desktop\DIF MASCOTA\FOTOS DIF 2015\Proalimne 271115\20151127_121021.jpg"/>
          <p:cNvPicPr>
            <a:picLocks noChangeAspect="1" noChangeArrowheads="1"/>
          </p:cNvPicPr>
          <p:nvPr/>
        </p:nvPicPr>
        <p:blipFill>
          <a:blip r:embed="rId2" cstate="print"/>
          <a:srcRect/>
          <a:stretch>
            <a:fillRect/>
          </a:stretch>
        </p:blipFill>
        <p:spPr bwMode="auto">
          <a:xfrm>
            <a:off x="1143000" y="3657600"/>
            <a:ext cx="3810000" cy="2286000"/>
          </a:xfrm>
          <a:prstGeom prst="rect">
            <a:avLst/>
          </a:prstGeom>
          <a:noFill/>
        </p:spPr>
      </p:pic>
      <p:pic>
        <p:nvPicPr>
          <p:cNvPr id="3" name="Picture 4" descr="C:\Users\OCRAM\Desktop\DIF MASCOTA\FOTOS DIF 2015\Proalimne 271115\20151127_121036.jpg"/>
          <p:cNvPicPr>
            <a:picLocks noChangeAspect="1" noChangeArrowheads="1"/>
          </p:cNvPicPr>
          <p:nvPr/>
        </p:nvPicPr>
        <p:blipFill>
          <a:blip r:embed="rId3" cstate="print"/>
          <a:srcRect/>
          <a:stretch>
            <a:fillRect/>
          </a:stretch>
        </p:blipFill>
        <p:spPr bwMode="auto">
          <a:xfrm>
            <a:off x="5562600" y="1066800"/>
            <a:ext cx="3063240" cy="4876800"/>
          </a:xfrm>
          <a:prstGeom prst="rect">
            <a:avLst/>
          </a:prstGeom>
          <a:noFill/>
        </p:spPr>
      </p:pic>
      <p:grpSp>
        <p:nvGrpSpPr>
          <p:cNvPr id="4" name="3 Grupo"/>
          <p:cNvGrpSpPr/>
          <p:nvPr/>
        </p:nvGrpSpPr>
        <p:grpSpPr>
          <a:xfrm>
            <a:off x="76200" y="6172200"/>
            <a:ext cx="8901825" cy="609600"/>
            <a:chOff x="76200" y="6019800"/>
            <a:chExt cx="8901825" cy="685800"/>
          </a:xfrm>
        </p:grpSpPr>
        <p:pic>
          <p:nvPicPr>
            <p:cNvPr id="5" name="Picture 2" descr="C:\Users\OCRAM\Desktop\DIF MASCOTA\logo DIF 15 18.png"/>
            <p:cNvPicPr>
              <a:picLocks noChangeAspect="1" noChangeArrowheads="1"/>
            </p:cNvPicPr>
            <p:nvPr/>
          </p:nvPicPr>
          <p:blipFill>
            <a:blip r:embed="rId4" cstate="print"/>
            <a:srcRect/>
            <a:stretch>
              <a:fillRect/>
            </a:stretch>
          </p:blipFill>
          <p:spPr bwMode="auto">
            <a:xfrm>
              <a:off x="7772400" y="6019800"/>
              <a:ext cx="1205625" cy="685800"/>
            </a:xfrm>
            <a:prstGeom prst="rect">
              <a:avLst/>
            </a:prstGeom>
            <a:noFill/>
          </p:spPr>
        </p:pic>
        <p:cxnSp>
          <p:nvCxnSpPr>
            <p:cNvPr id="6" name="5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42" name="Picture 2" descr="C:\Users\OCRAM\Desktop\DIF MASCOTA\FOTOS DIF 2015\Nueva carpeta\20151215_121102.jpg"/>
          <p:cNvPicPr>
            <a:picLocks noChangeAspect="1" noChangeArrowheads="1"/>
          </p:cNvPicPr>
          <p:nvPr/>
        </p:nvPicPr>
        <p:blipFill>
          <a:blip r:embed="rId5" cstate="print"/>
          <a:srcRect/>
          <a:stretch>
            <a:fillRect/>
          </a:stretch>
        </p:blipFill>
        <p:spPr bwMode="auto">
          <a:xfrm>
            <a:off x="1143000" y="1066800"/>
            <a:ext cx="3810000" cy="2286000"/>
          </a:xfrm>
          <a:prstGeom prst="rect">
            <a:avLst/>
          </a:prstGeom>
          <a:noFill/>
        </p:spPr>
      </p:pic>
      <p:pic>
        <p:nvPicPr>
          <p:cNvPr id="9" name="8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266" name="Picture 2" descr="C:\Users\OCRAM\Desktop\DIF MASCOTA\FOTOS DIF 2015\Nueva carpeta\20151215_132612.jpg"/>
          <p:cNvPicPr>
            <a:picLocks noChangeAspect="1" noChangeArrowheads="1"/>
          </p:cNvPicPr>
          <p:nvPr/>
        </p:nvPicPr>
        <p:blipFill>
          <a:blip r:embed="rId3" cstate="print"/>
          <a:srcRect/>
          <a:stretch>
            <a:fillRect/>
          </a:stretch>
        </p:blipFill>
        <p:spPr bwMode="auto">
          <a:xfrm>
            <a:off x="762000" y="1143000"/>
            <a:ext cx="3810000" cy="2286000"/>
          </a:xfrm>
          <a:prstGeom prst="rect">
            <a:avLst/>
          </a:prstGeom>
          <a:noFill/>
        </p:spPr>
      </p:pic>
      <p:pic>
        <p:nvPicPr>
          <p:cNvPr id="11267" name="Picture 3" descr="C:\Users\OCRAM\Desktop\DIF MASCOTA\FOTOS DIF 2015\Nueva carpeta\20151215_174737.jpg"/>
          <p:cNvPicPr>
            <a:picLocks noChangeAspect="1" noChangeArrowheads="1"/>
          </p:cNvPicPr>
          <p:nvPr/>
        </p:nvPicPr>
        <p:blipFill>
          <a:blip r:embed="rId4" cstate="print"/>
          <a:srcRect/>
          <a:stretch>
            <a:fillRect/>
          </a:stretch>
        </p:blipFill>
        <p:spPr bwMode="auto">
          <a:xfrm>
            <a:off x="4800600" y="1143000"/>
            <a:ext cx="3810000" cy="2286000"/>
          </a:xfrm>
          <a:prstGeom prst="rect">
            <a:avLst/>
          </a:prstGeom>
          <a:noFill/>
        </p:spPr>
      </p:pic>
      <p:pic>
        <p:nvPicPr>
          <p:cNvPr id="11268" name="Picture 4" descr="C:\Users\OCRAM\Desktop\DIF MASCOTA\FOTOS DIF 2015\Nueva carpeta\20151215_174800.jpg"/>
          <p:cNvPicPr>
            <a:picLocks noChangeAspect="1" noChangeArrowheads="1"/>
          </p:cNvPicPr>
          <p:nvPr/>
        </p:nvPicPr>
        <p:blipFill>
          <a:blip r:embed="rId5" cstate="print"/>
          <a:srcRect/>
          <a:stretch>
            <a:fillRect/>
          </a:stretch>
        </p:blipFill>
        <p:spPr bwMode="auto">
          <a:xfrm>
            <a:off x="685800" y="3657600"/>
            <a:ext cx="3810000" cy="2286000"/>
          </a:xfrm>
          <a:prstGeom prst="rect">
            <a:avLst/>
          </a:prstGeom>
          <a:noFill/>
        </p:spPr>
      </p:pic>
      <p:pic>
        <p:nvPicPr>
          <p:cNvPr id="11269" name="Picture 5" descr="C:\Users\OCRAM\Desktop\DIF MASCOTA\FOTOS DIF 2015\Nueva carpeta\20151215_174815.jpg"/>
          <p:cNvPicPr>
            <a:picLocks noChangeAspect="1" noChangeArrowheads="1"/>
          </p:cNvPicPr>
          <p:nvPr/>
        </p:nvPicPr>
        <p:blipFill>
          <a:blip r:embed="rId6" cstate="print"/>
          <a:srcRect/>
          <a:stretch>
            <a:fillRect/>
          </a:stretch>
        </p:blipFill>
        <p:spPr bwMode="auto">
          <a:xfrm>
            <a:off x="4800600" y="36576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G:\Entrega de desayunos escolares DIF y toma de peso y talla\20151119_100525.jpg"/>
          <p:cNvPicPr>
            <a:picLocks noChangeAspect="1" noChangeArrowheads="1"/>
          </p:cNvPicPr>
          <p:nvPr/>
        </p:nvPicPr>
        <p:blipFill>
          <a:blip r:embed="rId2" cstate="print"/>
          <a:srcRect/>
          <a:stretch>
            <a:fillRect/>
          </a:stretch>
        </p:blipFill>
        <p:spPr bwMode="auto">
          <a:xfrm>
            <a:off x="533400" y="990600"/>
            <a:ext cx="4064000" cy="2286000"/>
          </a:xfrm>
          <a:prstGeom prst="rect">
            <a:avLst/>
          </a:prstGeom>
          <a:noFill/>
        </p:spPr>
      </p:pic>
      <p:pic>
        <p:nvPicPr>
          <p:cNvPr id="12292" name="Picture 4" descr="G:\Entrega de desayunos escolares DIF y toma de peso y talla\20151119_100543.jpg"/>
          <p:cNvPicPr>
            <a:picLocks noChangeAspect="1" noChangeArrowheads="1"/>
          </p:cNvPicPr>
          <p:nvPr/>
        </p:nvPicPr>
        <p:blipFill>
          <a:blip r:embed="rId3" cstate="print"/>
          <a:srcRect/>
          <a:stretch>
            <a:fillRect/>
          </a:stretch>
        </p:blipFill>
        <p:spPr bwMode="auto">
          <a:xfrm>
            <a:off x="4800600" y="990600"/>
            <a:ext cx="4064000" cy="2286000"/>
          </a:xfrm>
          <a:prstGeom prst="rect">
            <a:avLst/>
          </a:prstGeom>
          <a:noFill/>
        </p:spPr>
      </p:pic>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4"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293" name="Picture 5" descr="G:\Entrega de desayunos escolares DIF y toma de peso y talla\20151119_111525.jpg"/>
          <p:cNvPicPr>
            <a:picLocks noChangeAspect="1" noChangeArrowheads="1"/>
          </p:cNvPicPr>
          <p:nvPr/>
        </p:nvPicPr>
        <p:blipFill>
          <a:blip r:embed="rId5" cstate="print"/>
          <a:srcRect/>
          <a:stretch>
            <a:fillRect/>
          </a:stretch>
        </p:blipFill>
        <p:spPr bwMode="auto">
          <a:xfrm>
            <a:off x="533400" y="3581400"/>
            <a:ext cx="4064000" cy="2286000"/>
          </a:xfrm>
          <a:prstGeom prst="rect">
            <a:avLst/>
          </a:prstGeom>
          <a:noFill/>
        </p:spPr>
      </p:pic>
      <p:pic>
        <p:nvPicPr>
          <p:cNvPr id="12294" name="Picture 6" descr="G:\Entrega de desayunos escolares DIF y toma de peso y talla\20151119_121912.jpg"/>
          <p:cNvPicPr>
            <a:picLocks noChangeAspect="1" noChangeArrowheads="1"/>
          </p:cNvPicPr>
          <p:nvPr/>
        </p:nvPicPr>
        <p:blipFill>
          <a:blip r:embed="rId6" cstate="print"/>
          <a:srcRect/>
          <a:stretch>
            <a:fillRect/>
          </a:stretch>
        </p:blipFill>
        <p:spPr bwMode="auto">
          <a:xfrm>
            <a:off x="4800600" y="3581400"/>
            <a:ext cx="4064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Psicología</a:t>
              </a:r>
              <a:endParaRPr lang="es-MX" sz="2400">
                <a:latin typeface="Arial Black" pitchFamily="34" charset="0"/>
              </a:endParaRPr>
            </a:p>
          </p:txBody>
        </p:sp>
      </p:grpSp>
      <p:sp>
        <p:nvSpPr>
          <p:cNvPr id="9" name="8 CuadroTexto"/>
          <p:cNvSpPr txBox="1"/>
          <p:nvPr/>
        </p:nvSpPr>
        <p:spPr>
          <a:xfrm>
            <a:off x="533400" y="1564481"/>
            <a:ext cx="8382000" cy="3693319"/>
          </a:xfrm>
          <a:prstGeom prst="rect">
            <a:avLst/>
          </a:prstGeom>
          <a:noFill/>
        </p:spPr>
        <p:txBody>
          <a:bodyPr wrap="square" rtlCol="0">
            <a:spAutoFit/>
          </a:bodyPr>
          <a:lstStyle/>
          <a:p>
            <a:r>
              <a:rPr lang="es-MX" b="1" u="sng" smtClean="0"/>
              <a:t>Tipo de programa</a:t>
            </a:r>
            <a:r>
              <a:rPr lang="es-MX" b="1" smtClean="0">
                <a:solidFill>
                  <a:srgbClr val="C00000"/>
                </a:solidFill>
              </a:rPr>
              <a:t>: PSICOLOGÍA</a:t>
            </a:r>
          </a:p>
          <a:p>
            <a:endParaRPr lang="es-MX" smtClean="0"/>
          </a:p>
          <a:p>
            <a:pPr algn="just"/>
            <a:r>
              <a:rPr lang="es-MX" b="1" u="sng" smtClean="0"/>
              <a:t>Característica(s): </a:t>
            </a:r>
            <a:r>
              <a:rPr lang="es-MX" smtClean="0"/>
              <a:t> Prevención, Atención, Seguimiento y Valoración Psicológica</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92 personas.</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Consulta Psicológica: </a:t>
            </a:r>
            <a:r>
              <a:rPr lang="es-MX" b="1" smtClean="0"/>
              <a:t>190 sesiones </a:t>
            </a:r>
          </a:p>
          <a:p>
            <a:r>
              <a:rPr lang="es-MX" smtClean="0"/>
              <a:t>			Apoyo a Juez de 1era. Instancia: </a:t>
            </a:r>
            <a:r>
              <a:rPr lang="es-MX" b="1" smtClean="0"/>
              <a:t>6 menores</a:t>
            </a:r>
          </a:p>
          <a:p>
            <a:r>
              <a:rPr lang="es-MX" smtClean="0"/>
              <a:t>			Cursos y talleres: </a:t>
            </a:r>
            <a:r>
              <a:rPr lang="es-MX" b="1" smtClean="0"/>
              <a:t>30 personas</a:t>
            </a:r>
          </a:p>
          <a:p>
            <a:endParaRPr lang="es-MX" smtClean="0"/>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
        <p:nvSpPr>
          <p:cNvPr id="21506" name="AutoShape 2" descr="data:image/jpeg;base64,/9j/4AAQSkZJRgABAQAAAQABAAD/2wCEAAkGBxMTERUUExMVFhUXGB4ZGBcYGR0fGhshGiAgHx8iICMeHighHR0lHhweIj0hJSkrLi4uGh8zODMvNygtLisBCgoKDg0OGxAQGy0mICYyLy0tLi0tLS4yLy8vLS0tLy01LS0tLS0tLy0tLy0vLS8vLy8wLS0tLS0tLy0tLy0tLf/AABEIAJsBRAMBEQACEQEDEQH/xAAbAAACAwEBAQAAAAAAAAAAAAAABQMEBgcCAf/EADsQAAICAAUCBAUCBAYBBAMAAAECAxEABBIhMQVBBhMiUTJSYXGRgaEUFULRByMzYrHB8CSSovFyguH/xAAbAQACAwEBAQAAAAAAAAAAAAAABAIDBQEGB//EADcRAAEDAgQDBwQCAQQCAwAAAAEAAhEDIQQSMUFRYfAFEyJxgaHBkbHh8TLRFAYjQnIVUhYzYv/aAAwDAQACEQMRAD8A4j57fM35OBCPPb5m/JwIR57fM35OBCPPb5m/JwIR57fM35OBCPPb5m/JwIR57fM35OBCPPb5m/JwIR57fM35OBCPPb5m/JwIR57fM35OBCPPb5m/JwIR57fM35OBCPPb5m/JwIR57fM35OBCPPb5m/JwIR57fM35OBCPPb5m/JwIR57fM35OBCPPb5m/JwIT3w10OTNamMhWNPia9/sP74orVu701WjgMAcSSSYAVnqnh/TGZIJjIo59V8fUYqp4kl2V4hN4rsljaRqUXSB5fCzPnt8zfk4cWGjz2+ZvycCEee3zN+TgQjz2+ZvycCEee3zN+TgQjz2+ZvycCEee3zN+TgQjz2+ZvycCEee3zN+TgQjz2+ZvycCEee3zN+TgQjz2+ZvycCEee3zN+TgQjz2+ZvycCEee3zN+TgQjz2+ZvycCEee3zN+TgQjz2+ZvycCEee3zN+TgQo8CEYEIwIRgQjAhGBCMCEYEIwIRgQjAhGBCMCEYEIwIV3o/TmzE6QoQGc1Z4Hck/YA4k1uYwovdlElO+teFBFCZYpHcKqsweMpauaDrZ9SWK9x398WPpQJBVNOvmdBELNQRM7BVFsxAA9ycUEgCSmQCTAWjfoUcOWkOaEkc/MQo0fYcEcg3ZBA3xKlUpPaYN1XVZWY8WskvSunvPII0BJPNCyB3NDc1zQxBzg0SmaFF1V4aF0TpfRzl8rJDKQFcDU18FhpIuuDYo0ecIPqZnSF6fD4QUqJpvNjr62P4UHT4crlojC02oytVA2d9tgoO9cDuSPcYmwGtUBdYBLVnswOFdTYczjMDW5tpwWK6z0SWA6mjZY2PoLdwSa/Wh+lj3w22qx5IaV5003tALgouidLbMzCNSF2LMx4VVFkn7DtjrnZRKnQomq8MCbdd8LiGEyxyMwUrqV4yjAPehgO6sBz9O3GIMqSYITOIwfdtzNdIWaxakUYEIwIRgQjAhGBCMCEYEIwIRgQjAhGBCMCEYEIwIRgQjAhGBCMCEYEIwIU0OUd/hRj9gaxNtNztAq31WM/kQFdj6BmCGOigoBOpgNm42u8WDD1Dsqji6Q39ipn8MZkEgoLF36h2AP5og19cd/xqij/m0ugq8nQ8wprymJ4paY7f/jeIuw9QCSFNuKouMByoyRMvxKRfFisVEEWKvDgRIXjHF1GBCMCFZyeQllDmONnCLqfSL0gdziLntbqVJrS7QLSQ+B3Zo6lXy3y/nmXSdK/7T9eN/vtthY4tom15iEx/jGdbRMpLkpMxlJIcwEZCfXGzL6WA2PPI/uPcYbZUGax0SlSlLYO6YdX8UmWExRQrCr15mlmbUAbCjUToWzdD2HYYufVzCAqadDKZJ9oS3w/1Q5bMJMBeg8fcV3B98LVGZ2wm6T8jpTzxr4sTOKiRxlVVmcliSxLb92ahZO3alqsVUaOQklWVqweAAknh/qIgmEjCwLugpb6aS4IU3XqAsC6xa9uYQu4SsKVQOPXX2W16n4vyypK0Sr5sp9bI0o1FdIvlTFYLEVfw74oFIkiVrVcbSY13dmZ5+Q2vpobLAZHNGORZKBKm6O4P3+mGHNkQsJrodK13i7xumagMUcbrrfW5Zr3AXiyaG3A0gUTR1bL0cOWOkpirXDmwFl+jdTfLyiVKJFgg8MCKII7gjDD25hCroVjSfmCadX8SGeLyIoRGjEFwGd2cqKXdiTQ9sQZTymSma+LNZoY0e8+nV038P+F0dS6lZI5Iiuph6kfg0Ppv9dsL1K7gY0grSwnZ1ItzSHAj1BUnWPCiJGhdljiiiOt1X1ux2G3cXXJ719cFOu4k8SjE9nU2saSYDRcgXJWEkjKmmBB9iKOHZXny0gwV5wLiMCEYEK3F02ZrqJ9uTpNC+LPAxNtJ7tAq31qbP5EK1D4ezDCwn/yX6fXn1D84sGGqcFScZSG/sVIvhnMmgEHq1V6lF6OeT2rHf8aoj/NpcfZU5ukzrzG36C/+MQNCoNlNuKon/kPt91TZSDRFH2OKyI1VwIIkL5ji6jAhGBCMCEYEIwIRgQjAhMOn9KaT1H0oNyxG9XRIHLVi6nQc8Tsl6uJZTOXdbzpnheOGaPRGJ43QkORq9iGoXQAs2BsN+2GiKVFuYpAPr4hxYP1xn5WlXwLHFCzZpzqIAoGq2qtmo+ok3e4rYb4xqvbNRz4pi3wD8j6Lbw/Y9LKMxv8AJj7FWcv0agL4qgCLbSCSoYnc6bA39vrip3a9YAAR1H5+vJNt7Bw7iXOm824a/j1HAqvNlNDFY3VXZlY2LLBWtge+67bWRZrFtDtaoTFT6qnE9hUgJpc7ddcSrMIjUIxpHSRpVDEnSH9B2AJAKkbN3q8M/wCe4lwa0uB/iQLac0oOzGtDc7g0geIE3ido42VyToEE0QCKpURNHGxp1HmXZAuyw3Nkjk9zhijihUhpud7cEpiMG6iS8EBv/GDqDpHoudeMfAQiJaGkFhURmtnpbZhXwi/f3GwGLThw/wDjr7KlmMLLPuPdZHpXh7M5iUxRRMzL8W2y8nc/YE1yaNXhGoRTs+y06X+4JZcKXrvhfNZSvPiKg8Ebjar/AE9Si+LNc4iyo1+hU3Mc3VbX/Cnp0TaZAuaSVdWqQD/07gkKFJrkEg1tx9MJ4smCDEe6bwwFon4WvzniFI8+uRMTWVvXtp+Enit1oVd7b+2Fe4dkzpkVWl+RIev9MindJJtVO6xxJRIXhgKA9IYDcg7gjf2vp5mDwp8YagQO91Nvn04HkuZ+IemDLzmIMDQHcE/WwPhvmtzRGHqbszZKwsXQFGoWAz17f0lmLEsmfh3ponnVDxuT+mKa9QsZIT3Z+GbiKwa7TVaOTpeVnizAjjaN8vfqOwJW9jv/ALe/FjFDHVGuGYzK1K1DDVqbxTblLLSsr0rpz5iVYkrU3c3Q+9A1vQv6jDT3hjZK8+xheYC2fU/8NZEiLxuWIsldr30aQdwFq3Ja6oDCrMZmMEJp+FgSCsBh1JowIXQfDXQY40hm1kSSPojZBrp2Vh2BFb3uNiu5IwnUe9xIGi9DhMLRpMbUcbnQ63g9eY1W0zmSkmheKKQJOVtGO17izsP0sDawe+KmNE3WhWe/uzk10B5qKJGyeVjXMzgygMXkAL6Fo01VbBSUG45+mJOaC6yppve2gTUNwNecrk/Xw0ubfTN/Ekn/AFQukNQ5rhQAPsKOHGQG6QvO4mXVf5Zja6sZvwXnY49bQMR3A3YfD255atvlbsLwCo02lDsJWaJLVU6L0Rp2W2EcbMF1tdbmvbi+/GGqdAuGY6LNq4lrDlFyuo9J8G5fLoomTS0qNC4NN6tY0ur/ANFhRtXccb4uhtMSAl2l1d4Zmifp1Nkzz0kSvL5ii2ZTVmz5VFdVA0AAbHscU/5JzS0EjT1Wi3sn/bDajmtqGTc/8QDOk8Jnkl3Uc0WCGN6ZneSQjcG/hWztV719KxE43Ky+vD7Jhn+nu9rwy9OB45BB0zERPOAeHNRZTL0NgoG+wUVvzQ7A4V/8jWm3Wv4+i2h/pbBZQHEk2vP/AF/ox/2O4ESDoayuDJZoDSBYUAACgARQG5//AGxI9pVQZAt18Jf/AONYdjC0uM8ecD5k+VjxUGf8MaI5NUYm1fBYsrv2PY0RvtuaGHsNjGYjw1NevudAvOdo9l1MGc9A+G/mNTtsABJNpKx/XfB4jC+W48wqWaI9vs39++JvwoN2fRKUseRap9VkpYipKsCCOQcJOaWmCtJrg4SNF4xxSRgQjAhGBCMCFovC/QDM6lgDuCEsAkdzv9AaHf7YuAp0m95V0t77nklnGrWcaNDWDfyGg59eXReiZGOJCk6qDI2iMSjU5ThRpF1R42Fj7DFVTHuFQmn4mAXjQHz3sr6XZbHUmiqclQmROpEcJsZT7wquXMkTRGOQRRhQKClSSbenXUB21Kb2YG8I4qrWcDTfIvpyta1k7Qw9EAPpQbC8anc8V88Y9bCzQk7xhfMNXvd6e47Dg3zxhehhwaTng3mEz32Ss2mRaJ+Otdldgyjyy21NlZIdnR6okiiNw119K3OINY0C6ce5xOXTr7FRr4dh8iCGSZ3MMhkV9gzaiSVN2a4736RiTqjbhcZRfZ3BT9SydGedg0i6DpihWn3Avi9VEEgD3OGaVc2a330B/rikq+FHic4crakfJnQ24XVKVzl8xIoj2eEuFL1q07JpRfUtEBbJBrYDFprANY6Y2+usnml24Zzi9pE7/TQAcrJfNnJXCa0KoIzISBRDEbpR35PBPYc1i6n2kAMsS7NlF9RxS1bsYkl05WZcxtodYjrdfOn5Rv4F/KEoYzKX0ipfLvsQ/AIFmtJAOxFnC2MeKtZxkGNOCvwdI0aDBBE6r5n+nq+UziHWmWKoYRMQdDabJW42oUbsFjufgIvC9Et7xp0nXqR1xV9bMKbt406grE9G6kenyvl83mJjDGrNHDCaDs1gavbnVvdGjewt3FYa+UDXUpXB4rMzMTEaBdCi8USHTE3kGY5T+Iu9q+Q9td/WtrrtjOh0aiJifwtI5Z0MxK531LxssdHKNJ609Yb0lGIbbYaX9ba7q9qsA0HadE6H9rh7RytgD8eyyspzGdmZgrSObOlbIUWTQsnSovYXi4llNtzCz3uqV3zqeuK1GR8IQnLBpCRIULMSwUIV3ogmze41AEeg3xvQazifDotangaPcy8GYmdgsbks48MgeNqZTscMuaHCCsmjWdRfmYnGb8SZnMjyVUAvsQinU3077fQe2KmUGsMp2v2lWrt7sCJ4bqLoeakyOaR5EdDtYYOuxI3pWUtXOkmiRRxKo0PbASTM1J3iELcdU8d5QRytBGBJPpaTa2Y6XVbDq0fopbWqOs0bBwq2g+QDoEy6uwAxqVkPCXR48wZGk9RWiIwyqTuLqyBW/uAOOSKYqvc2A1WYDD0qsuqXjYKv4g8PtDI3lBpIhw4H/l/f9dsdp1musTdRxfZ9Sk4lrTlVno/jSeCPywSwFAetgatdrvYaVKgLWnUTzjrqQJlco9oPptykT1/Vv7UmR8ZPZ88GRVjZYkU6QrnhzVWwqr53+9xdRtAVtLtIhxc8nSwG55/39Apst4lkd4Ey+qOVkMUzE6hKWrem7/3rjEqdAEwo4jtRwa1wMkAzIEcuo+oT3onQI8lmNeolgjqupDs44ItN13HrUrwdzZXE8aG0xAKo7DzV3lzm6Jn0eIebAR5ur1HMPIwZHBAu/hsBVoWtWeCTYSa5jphbr6dam0F5JJseHx6QF9yeaEGYlMYLF11AEf5ZAugLJJNPueOK4xrDFBtNs30B5ddSvMnsd+IxNQN8Jgvbb+em8xE895gCyuZDrDqG81SzaDKrMT6JDQ02PTQBPYkEDCz8QHze0xHLitGl2Q7DZDlvlzEmwDrCJH54q9lIG8yINDJ5csbujKQwjJAYMWFqQbNA0b7Yk+qQbcvZUYbBhzQHTfNrcjMLid5kwY1leouiRLl0hmkB0yM5KAAnU1lbO59NC8LPcHGStzDYepTpllMRt6bevHirWa6aryTZhWMkjIRHHelA2nSDsaNUKB7k+wxGxMqcVKcAEgDmer7pdnzJEgHpWUDWF+LTXzUa9+Car6YKdLM4NO67jcWW4d1UCI0nf0kK9kurJmMu60A+hW0mvTrGx32qwfqK44xFrTTfIOhST4xNOCNQDBg6id7fVIZM5ABv5bShVV5SrEUdjRIrejveNIYmqAfCTMx+lkO7Iwjy2agaGhoeI1Mm82ufykPXOipMnBDC9LCqAHFe4+n3++GG1aVZjWuPi00vPlwSGI7NxWGrVatJkUhLtfCWzaHE3PLX2XPc3lmjcqw3H4P1H0wq9hY7KVKlVbUbmaocQViMCEYEJl0Dp/nTKpKgWL1nSpPZbo0W4xdQp53dfRUYirkbbU9T6Lq+UycQeONlZfLLOoYarVfVQYVsD2+mIdo1awYWNbY2mb35KXZNCg54qOf4h4ssWtvPndWOkZH+JbzJHLIG1RtVG7BBU3wGBGhhtjMxOJFGaVIZbQR7fbcarVw+HNaKtYhxmWkSIGtuU7GYWqgyUSgBUUAGwPb1Ftr/ANxJ+mM51RzjJPWi0G02tEAJUuQLzq0SRTQf6citppO5K2bu/a8N0nODT1KrLAXAkWOh4eX2P4VvrUpRRl8tpRggOhK1qm4BVOW3BGwPGIOBcVa0wPL262WTyvScxmctG0SO8qztGznbUtg6iTRYJbD077VyMXtpNGypdWMCHcifU3+kK50PxAqSqqSmSBiEGq9aHgWT8WrSTfYmu2I1cO6m3MRB15EfEcFOhi213FgMjSdweB4zEg9DUZ7IZfzo5DF/myWqyenahZBNatwCAL79sQc7wReDztKMsPzWkcrwl8Zn/imieICOmKsCTQFVq7eqztzt3xU5jMsgmevsp06xJIPX7+FEuUAlZ1eVWGmjwtEggL771+SMdc7wCw9PuVU8DOZJJ56eQSXpfWcxJnXy81OAhYODdFDpO/BH1+v1w12hghQa0tdIKzuz8acRmBbBCy/U+ifxPW1hZiVbST8WwHIFqw+vGkkkWL2sp13dxmcb6IdQaKpDRbVbCVI1RiMplf4WKQxlGVvOoGMa/Ut8JZ2N6I+RZFBc6f5X/fX1VwaP/W36XL/H3REyedkij+DZlG+wbgbknb3s3+2H6L87ASkqrcroWy8CEp0qZ8uFbMFjzWx/p5+l1fJoYQxMGqA/RO0JFKW6qTMdPlzGQ0zJpzT38O3fYuF2F1R29sRYQyrLD4U0ynUr08psVjPEHhNsuhcG1s889qG3J+InYAAYep18xgqjGdmmg3O0yOvzKPBGejjklDMqM8elJGJAU2DRI3UMARqHF3iVYEhV4B7WuN4MW/aveO8/C0UcSurusjt6GZ1jRgAqam3bcX3q/rjlEHVWdoVGkBu/nO25WW6bkGmcInJ9/wDj7njfayMWveGiSkaFB1Z+Vq2vTfCvkToSxKnUOe/9IPsdPP1wjVrF7YhehwnZ4w9YOmRf8eyZ9LkzH8Y8ciL5HC8cX+SauweMVlrAwEapttXEOrua4eDZc56wqDMSiM2mttP2v/jGkycoleUxIaKrsukldC8OdJWKDLiNIDPmVZ/MnB0IoUjfmwdek1VhhsxG673EnWAFq4ag1lMHLmcf6/PL2VXxn09Jcq2aEapJHMUYoG0ODve6UedyCFssbJIx2k4gxKrx1BpYXAQRr1HR3spYJ3XJHMG5H0ajd79t/oOfyfrhaqXVa0OK1sKGYXBZmDafPr9K103PO8REqK24DaNqsEtsTyK2/TF1bDCjUDZSuD7RfjMOXlu8eia9Ky4GXLRCRqBKhxpatwBVbDb8YjUOZ/ij0T2Dc2nh/AXEXgO18vLhK8iZ1QtmcuzRBzG3lmi4IFFQwNizVfQ746wAEEKitiHva5jwImCdQRxhPJ40ykCQw+myQuthsWJNbChXFAfviepU8OwMZOsaDSSdB69BZEZKXNLMsavLOjAObpVDXpYaqAFgg7WaH1xY6iWm4jzSg7TFZhh0kGCG6a7A6xpME2VqZJoc44yoIjjbQ6P6Ywq0NTM1BSw9dk72avFRbfgmu+MNAdmMCRrwJjynqLa6SJZ4lkjSJjIo9bAH0EXtZCnY/v8Apga4i41XHtpus+7eGoP9qlFlI14A2oWdz6bAs96si8LuLtCmmU2jQddFVc90+NgdtzV7nehQB70L7YnTxL6ZkHrdUYjs2hiBD28DuJgQJi8Dgk+WAWR0sPtqCaeBsK4qjY2xo0qsObUpt1sb6nz891j4jDipSrYbF1RAh7YafABbTTSwaDbW6W+O+h64hLQEg3otu3+0CuABeNGpTNSnJHiHULyTKtOhXLabpYTqRBPONlzTGatZGBCMCFvPAyGIoR5luNR0aTYJGzatwtAG13xoMilRzHz6+FlvzYiuWN8h8/nkth1rzoUad0ViooeogqrCmAA2J+uMKvjHYh4aDA4eXPVemw3Z7MJTzxLuPny0VzoWZAiUD9fh+2+ja6oe+2+MWu9xqEn5+brVpMAYI+PhRZ7OTuheOYwBUWQPSlWvlCCLLHgBfbcb3jSwtOh3cuuZII4cD5dbLOxL63ew2zQAZ1nl58P0rXh7MwnMIzrJDO9jywCEY1ZJ2onY9xWIyI480wwcDBOov+kePMpB/Eo03xGJWhKKdYIJU2xdVChmXaiQTffGphWucwsazNvciPpqsfGvbTqNqOqFsWgTPGx0Fle6H4rUR7n1UL1MN6AB1b3zfvfIsnGWe8pvLCLzFtFsF1GtTFQERE7W6/VkjkzcmaeVstmIzCzqfKiPlyKWYEtIgQa7bckkj1XhytlDMrwc3PQ+V4+6Tw7X96H0yCyRcai+9p0nWFr+rtII1WPMJAbGvVVsn9WmxVj64UaQBEpyrJMgSFnsl4leYMqypJol8sxquiWRAASws9xtQA77jFTm5YzHVAcHSWN05pyciwjJJYn1ELI+wDG9yAaoC9uOML94S/L9guuaA2ZSo9QWNHl0voDBdZFg2dKkBRqcEnk4YNF85Tsl21GEZhuubeNI5Mj1JZxJrkJ1myL+1blF0kKN79LEVtT9Ad5SymyTrHu6mZND/iBkifOOSH8Teu7IjMg1HWVDVq1Gz3IY7ki8R7iqbEjzXe+pi4WC651R8zO80h9Tm+2w7DYAfrW5s98OMYGtgJV7i4yvfRuuT5VtULlb5HIP3GIVKLKn8lKnVczRaDpXjmYzh8w4I2A9K0u43PpLaaslUILUBeK/8drR4U/hcblf49OvVT+IPE+XOWMOWjC6yWYK0lDXeq2LA3YHoIK030x1lMl2Yq3E4umKXd09+fGeHPUHisNhhY6nXJyFNYRinzUa/OIl7QYm6uFCqWd4GmOMJh4X6t/DTq5vTw1athYs0GGo1dAmrxGozMIVuDr9zUk/PxqtP1jxTlvJcQoFeRvNbSWJ8wqDqOsEAKbUqveiDtiltIk30WlVxtJjSWHxG/G8fTYA+yzeY8U5p00GU0RRIABP6jFgoMBmEk/tPEObllJcXLPWt6F4tRIBBmYRLGpJQg6WWxXIo9zvvyPlGKH0jMtWnQxrMmSrNtCOuuSj8R+IDmIlhhgEOWVrAo7sSfUzG7J23O+x3rbEmUyPE5V4jFMqDu6YsdSdZ6+eK1XRY3gjii3lEqsyaTdaRbUw9Onv22I25tJ4LyTC38M4UWNYTM6fvTy/asDK+bIY/hA5BbTIOCGUKuki6B/S+2JlrmNznf1+qg2rTxFU0GmI1H8SOYEQRKYnOSRguzOrGVVDyEaFQ7HbuO9bcCjziLSDZXPBaTaRMR8qDp/V5pczIYs9FEyOFcFaRowfiFksSewX9TWLmCBdJVDmeW02yRqDf+oWi69lS5V1keMgEpIr6SD7k+2nUfbEmkSJ068lbWFQ0C2n/LhsTcQbG0xsl/RPFfkIYpZY3mss7xCrvYbkLrYBdyPfaxZxZWzC4BjaUlgadKoSxzml4uYiPa1t+G4CT9a6pBMpOYVvJOooR6tDDuVDrYq737gYtwzH5TUyyPcfCp7YxFA1G4YVS0wCYu0zpMXPLUDzlajK5ZMv06BJSxXylsqCGIY2uxsjYjbthZ+sp/BghsNMxab7D6pVmXDppjnMBFlVoAuoHAvYNxt7WfpiFEUyTmv8c1Z2h37WtNJ0bmBryE6E80mh6q+geZs2myPuSB9rABr74VrNaHkMMha2A7yrRY6qIcRJCMjIX1siqWJAJIrbvuOSfz+2LqVRzADKhicJTe5zS0EGx00tItfhr9k46rM3kEHVdcrpo8/Ff9PHG/743MFi+9MO1Xge3Oxv8SX0v4Hbh66nzMagXK451rK+XMwHB3H2O/8A/P0xTiGZKhCowlXvKQJ10VHFKZRgQur9OyqQy5YurpdHTKFqwANSHnSb24Ppxf2hJpEBL9kFvfAk63+qf9U/9TN5J1aVBckbUw0lLPYc89/tjDw1SnS8TwDMD0OpHP4Xo8ZSqVQG0yREm3EaA8vwkuRZomaNyNj6TqU7UT/SKACi7Jsk4pxlNjnF9LT1+TxV2DqPawMr6+nwOCu5CQuFeEtpMmmVVatP1oja+fTzfvijuo/krc2Y+HirT5jMw62QDzGcJHa6gF9zRsAnc/QYupZdJgb9QoPDgNATNup0Wi6jlst1GEwvIQ8R9MkfxRsRRG/KsLBU817jDuGxTqJkJPFYNlYXEjh5fKVN4MmTOZbMQvBpjZlddZC+XSqgUabDadV/Wjftd3rRRDQb6k8TMz8JdtN5xDnOHhIgAf8ArER6G+qu9B8PLlaeecTS3QYqFUFuSO5Y9yf0As3RiK4qOmITGEwppNgSfgax+yVU8R9SVSpmy49E2hGUhrBsAnbYV6hdffesKVGl4LAbi/XFWlzQQ4g8OuHNZk9DihYrlFlaVZkcliPTqYABTQ1Dn32uz2xx2IfWg1CAIIH3UKdAUneGZBBPXkusvH+w3wnlVgcsD1rqTZVmkV2LkXoJOpqrUDIg07qoG90Btj0tLAitTDmkabTHvf8AKwKnaJoVC14Oo1ifa34Wb8NuuciOazWmWTzBFTo8kUI0Xr8sHYyMu7bC9hROFKksOVv56CfZDxmd+FkvH3TI4MxGI08vXEjtHfwMbsbkkcXR9/e8MUHlzbpes0NdZMul+HMusYErGX+I8ny/LULJEHYAM2qwqFrSwGu1O1gYodWeT4RETroVe2iwC95j0Umd8OZfMRvJllmEywRsmTCrrq1TzCVvXYGsrpDEuG4OJsqOFncdVW9jTdv0WHzEDI7I6lXUlWU8gg0QfqDhoGUubLwBgQvmBC2+U8QQCOJmkceXFoMAGzmqv2+u/wD9ououJIjXdejpY+ixjXZjYRl4rEk4eXnSZK+YFxbHpPhtEy4nzaOgLoYnVgQwYb6tmCICVJc7i6onbFTnHRq0KFBoGapa468lP1Hp8b6hJAcq8zBtTeoBi7jQAQCAebXYCr25pzObcXhOmhSqAtcMhdBk3vJt82WQzMISUqQ4UNXqADUDR+l7fbDLDIlY1ZmR5An1XU5s5F5bOZUOTKtsZF0lfLpEWIesSa9yx32a+2NAwW8uvdZAkO//AF8z9oWf8L+J5ZFMUsrKgFGT1td6/iAOpiSw71UYFUThCnhQ8k7Lfd2w6i0AiT5/3N5/C3nQIb1jer+ZdP10qN1+oO2+2Fsc0B8CPefVaHYtVxpFxm5naNTMRfznfRQeLU/0Bp1AlgRY5Ubc/QMPucJR4SZW4yp/wiST7QT/AEsa2QyqhXWOWTzJ11WQHG/C7Che17n698MNqPJDXRYLMqYWk0Gq0E53crGdhbcrpXT86JIz5kaRJr0RqGFHSBVbdjtfup9jicyJ4q9jbljQbWv17JX1vwvmJkzCxTxN52hR5noKKCWfgEMWOnfb4awwKohoAAA63WU/BuZ3j5Jc4QNNNxYaRbRTZLwTDGV/iJVeNGbTEhsyKTaiViNwNzQvnnFhxJbmDDZ2vnxUKWANWnTFVniZMHaNQI5eg95h8R+KGdleB1dNflygLdcD7UB/1hQmdVssZ3YAYJAIB3j6H6pJmY5SG2a7AUqRuPc3thYtC1QXAmdBw3SieAiQop1m9yO5+t+3H6YAEy2qymyTb3OsTxjTyTJOn6Yzpclq1elhsw42F+9EnsMaDHUWUw2JJ1sdP7XlcRR7QxOJdUzEMEloBB8QsBoLTOswLFOEzSyADmnsGrrTyR9jf4xXgwe9Cv7eLf8ACeT0evxeFgf8SMh5U6bSC1O7gW1HkV/Sb++NPFmcpXh8BbM3yP1/SyGFFoIwIXRoVE8MSB4kOksztI1sTWld9koAbD2PubbxNQNZJaSDwExzSGBpudVLQ4NI0zGAeXNaTNQysy5UgyoFVHdWUvrrd2Gqyo7hhwLG+PNtpgDvNJkgX064L1zqsu7rWIBNtfv9VD1HpkLICk0Zmi8qIuBtEwFajqFFToAsAj4sNUqbgfEDBkxGqVqVWkS0iRAmdPNanocYkVgHyzy0C8kI/wAtmJZdRo2SAoB37Hi8KVW+OIIHApmm+KQeIMzcL7ksvKVkEq8OVU6SpYbbgH9d8VvaAbK2nVLm31uk2ZSQpmPK1xEAEjYOWHHHwrXav13OLGgCJUZOU5RBXnNeK3hmjLq/k6ak9N6WHckb87e3/V7MHVdS7wDyuqanaGHbXNIn20K85ySfyHWULOoYOjWAxsUAOAKJ59sLscCYBhX1WuyyRJHDrVX+jdNjYO48zS9a4pl2DJVsLu7tRY29PuMK13OsNxuOB2XKZBkn34qzkMwkjOEDI6EarGlt7o88EWPfFLmPpwVdma+QmGY6ukeXKA+v4bIVlDEE6WGrhqIxoYKgarwPwTzB5LLxtUU2lxj7j1hYx2sOp1KmljIhvy12tCABqHqFUv8ATd1tXrGSIuvKPAINgN7Lk3TerT5dtUErxn3U1jLfTa/+QW22o5uhRls7IcwsrSkSFgTK9tX+47EmvscccwZMsW4LrXHPMro8vUAjHNhy0bQUJ0iRTGVURkKxBkMheqQ6QA97gbJNYYyRedJ6+qcc4Tm5awmC9RTzXlLTMmXiljl0yBXllRDCdUeg+ZIwYESXQUb/AAkYmAAALXXAx75LQSBwXI+oLGJGEQcJfpEla6/3Vtf2w6NEk4QYWv8AD8QjyBlhjWScvpa+w2oc+xv/AOsJ1vE+HGAvQYAGlhu8pNzOKj8V+HpGCzRwn4NUunhdr3Pet9x2F4swgcQdwEr20KTXsIgOIuOvpzWMwysdbfwFkY2ikfQskgkVG9HmNHGwNuEOzeqh9AThii0ESlMQ4zAS3x1lI45YyqhJHjDSxgFQrEmjpO6Flpih3F4hWABsrMO4lpnitl0XKM2XyrRZfyjC7nTJKxdkIRmZQhTUSw0lTsLW9rpB1Rt1v0qZLWuAiOZ69FSmEkrMo85QH8yR2a2i81A5piu6DddK0bUb+qsQtE2TLSXHK2bGSeEieGm1lh/EOcE07Oru6sSQGFFbJOkbnYfTDNJuVsQsnG1hVqlwcSOe3JLcWJRbH/DxN5yL8xVUqBeoC9LGvgICsfi7gEcXhihoUpidRK1nTeqLlpyxDGJwaYpbubChdTaaBJ1b9x7b4qxlIvH5sm+ysQ2i8ggX4CSeWsAef6tOhldmLh1BtSD/AM0a2xiVHRYSOK91hGAgF0GDIIN/IqPKKjsyhSGj9W69j3F3iJa4CUz39Nz8kXHLjuFSzkZieFIw0jCQSFpOCVOo1Z4J9h+2GaZ1cVl1WF5bTEm8m/qfJTZnrk8RnL621KpQgDTHZIP/ACOfbF9Km6p/Eea5jMXSwjj3pgR4REyRr0SPhesjnp81Ejo5SSPY3w5HNj7f87Yi9uRxa5SoVv8AIoNq0jfcKx0bJguX8tlcgBmH+mzfStrBH6Xit6sokBxdlg7xomOVyMxnpkHklWJNEFSCAAD/AFXztjkCFF2KeK2Ufxjr6pa8fmSxCNss8Zb1QjSslsPU5vk16xx+pxexngkg+aSxFcsxGRrm/wDWRN943j09Utl6chVWgkEphtfRa0xZms2QdAvsaNAcXgLXAwd1bTq03DM0zlO2xnflx4qbKzv5epmUSMpRhsybH1D0n06hyQbAJrDeEhjyMpJ2t1osztgVMXh2VDVY1onMC4CSNhlmS7cTsOaxnj2cNOumgK1UGLAajuATvyDhrFwC1q8v2eS4OedyszhRaKMCFvfC2WDRxu6kKylAysNTEEAAKTV2vJ334w27vHUgaYE6X09kjTNFtdwquIGthedd1tcyqSNHPFELdvVKRZiIHrvsGoEC7skURYxljw0nUarv42AFpGxnU+0brZjNXbXot/lck3iNo0HvK+ZaX0EonkvmmOqQepvMViEDAr8JHIAAUnYVzSKsO8RzRpt626hMOoAtOQZZ13+9vypY0nhMav8A5U0eXYr5KDy2cmyrtuCdrI92233NNYNPivc6q+i8tBECI028wpP5hJOilvMlSSEUQDGY5d9S+muKCk87kA8jFmGYzNOYZgdHRBCoxdR7RlyHKRq25n49lQ6ZmpkMqTa1ZzqTzGJahxd79uOaGIYsUy6aenJW4B78gFXXmpc0yyrKtaHlQIWOpmFdgDYK12QgXZ5OLcLjRQplsSfSPXf7qjGdnOxFYPzQPWfTb7eqm6+0ceU02RpT0i/VUYG+xuhtZHFi9sUYOkatadt07jawpUeeyg8J+JDIY9E0mamIYyqwVVjQAbA7b2oI5G54vEsZhcsvaAGiwvMpTB4lrgKdQkkiSY060t5p4nVIjRijERnVmV5NlcoOLBNCzW9VZoXhQ4d5JzizYnS08kx3zBGV0l38db+qoFzNuqQsrIC7KGKbf7uL3vQDYrnfHpsHh+5ZlzSDcbELy2OxPevnLBFjzWJ8cZB4stSmUgGmDmyFX0gij6Va69yAdu+Gqv8A9ZypXDXrDMf2uc4zlsIwIT3o/inMQEAOxRY2RY7AQag1ErVMQzatxZrnFL6LXK9lZwt6LZ9fz80ccJhj85nALtRY7gHhfc3v/t+uEm02OJzGF6apWq0KbO5ZPHoceKznj7KKpiegGYGx+Pzv3xfhCbjZIdtsZLXjUrx/huQ2dSN5GRG5pqBPYHY/9fQ3sXW0WVHQ4LD/AM6thmzTdC2HT5WWRUDzjOCfTJESTEVN2u6celmDMOFIvcNhymAwAN04dffVZuJqPrOc+pc8ecDqNFg/HUaLn5xH8Ov689+QDz33vmzd4WqiHFN0SSwEpNl8w6HUjMre6kg/tiAcW3Cm5ocIIU2RmHno0hJGsFidzzZ++IVJLTxVlIAOHBdf6t0ueTMZabLOnkAWwAO98sNI9R0mhZFEe2Mek5rGkOHiWxmeHhzTZYz/ABF6oy5lYopmPleokMTpY1td71XP+44ewrZZLt0tisU/M0NOixJOHFnL5gQr/Q3YTqVuxvt/t3vb2q/0xdQMPVGJE0yunL02RI3kppY6AqYa2KjkrpJ1p6g3cmqw0RZZwdLo3XrpWaWJTp8io4vMk0k6ixPFVY2s1/SdPbGPisMS8Xlx+y9j2V2iwUSS0MptABMyc3lrxsr+bz4VZRFl2RxGC7HRYTfcUx1UCaGwGFWU3PgbEwPNa9TEUaRdUc7MWjMQNY9dNOrLOp4gjbNqFzBkh0nTq20XzfAobCztt9sOGh/taAHzn1WXhu0MuMu8lhvcRBO20wNzp5hP85Kqh1ZQyuhUgjY86bPYCzY77UebhhsR3UgiQU52x2YccGPY6HN0nSD5JP0dvLXSoNWT/VuSKAXUSaA/6r6UvdmdKcwtAYejkJnj9rSmHlnLlA8chULIdncqWbdSQvavbcHexWGx3dSmACBxnVefe7EUMU52V7h/wAki/Hhv1ChbrUjJGsuYkCvD/maUAZZCNkvTbDng3xvveFconwrZFRzWtLmgEjWdD5X/AGmeY8+BVlIVUEaHSqhXLaf9N9jooVZ22FAXxfma1uWEiKNSs9tQEAi5sJPmT6ac+UKAgj1LHAu4RxEoBD6wC9A1ujdgQNNkVuDZScC6XOP9KjFUnNomnTpC8Ei5za2GhEG4g87K0UCLo8sDXd+oBdZ3Kgje9u2GsP3jn94IINuFhus3tI4OlhxhnFzXtl1ocA4j+JJg+uw4rmfiqxmnUitNLV3W18/rjuKdNRZuBbFEHjJSjC6cRgQtF4VzK+qNiFuiGoXuQAAx+AaiCThzDOEFpWdjWGQ4LoORzcvmhI5mJhCqwXTpe2GslSaJ+tHvuMZuPpMpknc7njsPLktnsuu+s0TYCAAOG58+acS9UdJSBJDHE6NQGlJFLj0t77Ghtzv7DFOGwnfUs4N5+2v4V+MxzcPWyOFon66fZfOhqGhLDYszFgCdOpSQWAJ7kc4QxTDTqmnMwtPCObVoioBE/pesv1mDUbZo270SAd1UEjgklqB5IU+2KjhKxEgSPwSuf5VEeEmPPzj7r717MwSKFCOGsDzTe2ouvJsndQRdgg7Y0MFgKzneKwP4PvpyKysd2jSpAltyOHnf6aniOKX5npmagjkfzUYRoWvQQTttzsST+mH/APxVIuSo7aqBug80t6Flzmc5HKua8yMa0nhcFWVZFZdOkWpJU1q1bgWarDlPCMpCGevXnfhwSGIxtSuf9zkR9b8ja3HivPV/AT5OKNYplo6i85dIrJ2CtqetIXsGNnV7VidOlTczK4XF9FF1aq1+Zhsba7cPVX+k9IE+U9MisUVkADaobJ9RUnajRo17Yn3TWnvGi7omEsK9R3+082YTE21uvbZ9o5vKLOVV9SkuHy6xqlkO4N6gd7Y+klcSJXA2yhyy6YXhaBnUMwXzQXZL9Lilr0rtW7FQTgbA8lx4JM7rlviHpLZaYofhIDI3Zlbgi967b1xhCqzK6BotWjUzsBOu6WYrVqMCE86d4oniQINLqPh1i9P2xQ/DtcZWlQ7Uq0mZYB80v6p1OTMPrlazwPYfbFjGBggJSviH13ZnlVoZWVgykqw3BBoj7HscWAkXCXLQRBWnPj/PlPL84+wIHq/q4P6j/wBq/W7jiHckuMIyYv5ddeyyzc74oTJEWK1fgvoKTrLI6lwgPpUEsfSdgNNFjdim1AqNt7wvWe4EBq1uzsNSe1z6l4/ry+kGVN436HHFHHMilC9MYyFVl1i/UuqxWwpVoU1ncYKLnaOR2hQphoqUxE36v5WA4ys3l+s5hEKJNIqH+kMQMWGkwmSFmiq8CAVSZiTZ3J5OLFWvmBCMCF0Xwb0cQJ5k8SuJVBKurWigtRsbKDQN73YFCwS7RaGi+6zsS8uMDZPctrgErlJR/mRk6TbhV2ZYxfpVSaIK/wBVG8WaFUagKx0noa5qpnbZlcMdYLuGI0KUXaPSLBG24G2O67INtUp6pkHlzB/hpEMsbACMzL5jFSCAVdgWUmhQvEjRpMaGgaX4/pWUsZiqrjVe4+OWnbw6RaJ+d0y6z/h75MGY8qSMNO8TVVLCqWzKrAkkWQbKrsg7kYoFMOLoGqmapYG5jp72PqkXTUkdmhhzHnhY2k1lDRCkAhSTbbsTqIBOKH4FhvK16Hb2JY3KRMcdZv8Au906y2RfLOkzf56sNQpCNC2Dq0kaiQv25GKqmB/25arWf6gc+uG1LD7X10k2MW1sveb6vC6h7dA4DAWRdrr27cdx3xmuw9QGI6mF6aj2jhsgJePnQm/oPrbVLMkFmdtNqqEaaO97HVfNn3P/AFjpa6mL6qyi+linuIuBEc5AM+6YKjRSSSCZY/NRgA7CmcEepgx9TV/zh2hhzUYHE7rD7T7SZhsS6k1ujfciZ8gPdfOm555om8whTXxRgLYqtj9wd9u2KHANqZRe60aD3VsL3jrEiZ5R5jfmFT6hmkOXDF9SgGwyht1HqDA9/r9B777tFjGMtpr5cl89x2JrYiuC/UANBGp4EkannwXLJpCzFjyST+cZrjJJWs1uVoAXjHFJGBCs9OzPlyKxFjgj6H/y/wBMWUn5HAqmvT7xhaNdl0joEhSNZEbUB8QEmrYk0aHwi7qwdrrE8dhu+p2206/Sj2bi+4qQ6wPXl5m/umoZJlr0sjDgkqQDRqxvW422q6xgsq18PLWkjjv15r0lShh8Vlc8Axpt15FMpeqxwxhBovSdIulAABO+/wAw53Nkjisdw+FqYh59yUYrGUsKwfQAdcwmHUNEmSXOIoDImoXp3qwVJNAgnjj7izieBc/DYzuzcTB1+vXrokse1mJw2bSwINuuuaQNm58+YPU6Kyh7ib0aSdxKtjutA6jRvYg49RABBavKl5IdTdw/HXJbJIhN5kXZ4yqkvaWePSD6fUKJ52xB0jxKbIIycQuVZnqc2Vmlk8pYzFoEgWNUAYlgormRqZ7sk132GLs7GAki0X5+qh3bqxAmCCYH38uSv9U6+0iR/wATlxPBLGrgBqk9bMg0AbagVI08i71WbxU8tcLC1vfriFNrXAi95Mems8PoZ4LV5Hpq5Pp8ieU8qBXLRDZyjk2PS1ghW3o9ib74DAAaoszOeX7n9JFkViy2USXLiJXmJSASm1W9Vi/LV9TAkFWJXYb4iA0CFY4ucST69fPBM8znMxFOsUwSUSAtGxKg0GBCnSbJBUEgjT8OJFwNiFXkLRmBkddQsx4n8PedEwVlMkAC0qqCKXZTVD1bb9q29scqUw5kbhdo13MqSRY9ey5hjNWyjAhGBCMCEYEJ94SljWR9bKjlCI3YelW+uF8Q0kDhutbsqoxjnSQHRYnZe/F+bjdogrK8ipUsigaWPbjY1/3gw7SAeGyh2nVY97YILgLkbpf0brMuWbVGfawfoQdq3W9IFijXfFr2ByVw+JdRNl96t1ubMUJGsDet9zQBY2T6iAL+2BrA3RFfFPrfyS3E0sjAhGBCfeEOhnNTV/StFvrvxzYsA7gHgDvi6hTDnXS2Kqmmy2pXS8oyRQGcGKX0BFakRCUDIQapStEjS3pv6nDuVszqs7PUPhiFfzOZmieFc00TRzsFKOBqUuV0KAoIJ1cg7cb7bhcNYgLoYQcskn6o8PZeCDOSwxwSGVkuWa/SFWgtgKigtQOw5Jo4iGhpncqZc5zY2CT+KcpFlcx5wy4eeQl45XbTGpQauQbLirA243JFjE3BrnB0X66/pUUi5jC2TE/c9b24FUuo+JsyzplitO8ayBARY1JrUWaOoCvQd7oWe9jKtPQC5E/hdq4dxBJNgevvr7SmngzJM+WfMNCiqiBInRfJckkM59JCkoFG9bk884odFg0c+gmATdzvLzTTrmXeWGKRGmBRacK484ggfEwNC6DH0sd/h9rBcR8JZ3hfnHDYpJL1iTN5iLLyqi3GJSFI3BAYKL+nYCx77XhTGVBSpeEXP6Wx2Rh24jFA1DYf1PUX+69dTlGVns1oKjVvuPrQ/pr6WSAPfGXSw76lLOF6qv2rSw2LFN1gRJ4C5/o+wVfqcodSBpZW5s1x9gb4524xCnVqU5DTqncTg8Lii19RoJGhkj7G6+9HjLtpGyitTDZVA4A543P/AN4vwuHdUfJ0Wf2v2nTwtA02EZtABt9CI4WIIkELKeNs6AWRKtyCaYNsAO4q7r8AjGviagawNG/2XhsHSL6he7b7rH4zlrowIRgQjAhbLwJ4i8o+S59JOwOkL/uLGtRIA2HG5Hth3DVJ8BWdjKMeNvr1z3WozfS1epcuwANSeWbHPqBHdbq6IIvsMXVsO2o2IVGHxj6T7k259dcU8hz+XlQJIFiugyODVnbYgqaNC+xFbCzjzDqGMwzz3c33G+/PqV6ttXBYqmM8W47bdekplnvEqqiRZdCwC2aXStAbAAj4bq64vm7Bb7PwLzU72sP7J660Kze0MaxrO7onlbQDrrZIc/4qnETMUMKLEr6hQ0uD6l0nYg7DtzjegNvFurLBzOeQAbkx+Uq6V1t4pWK5by3lZSS40+lj2Vb02WO5qrHOJCD4YUHhzZeXAx0fTTRa7qGfyObWRc1GkojA1OdSGux1KRY5334xB1KxbNuCtZX8QcRfYqWF8nG8SRxorUzRM5LEBvi0s1hb+lY73Z32Ue9b/wAd1mur9Z/iUJV58tLD/qaTa6X42/qO3IG3/PYmwMek/hcz5YOWdYvH5Hyoun9QieAZLMvLHZV45LayCQqg29nWWI0CqAHBGIuF7KxjiGmQPTa3DSANePNfcxFDAgkOc810Q0N9BsvRamLBfSEOnb073eOuzG5XW5f4t66+yzvVv8Qi0bIikltizBfoATSjWasbj2oit1nYgA+FMswjnDx291gsJrQRgQjAhGBCMCEYEIwIRgQjAhGBCMCEYEJv4b68+UkLoAbH70a3q6BINCroC8W06mRU1qIqLoXR/FkGaZ43cxgghNlBXckGgoQUN2JJs6a7U3Te12iz6tFzLu6623VyFcrlnXMyZx5vLUGONSQWIjD+os5vVQk0GrO11tix2Yi5sP6XGuaHeEXPLn8JfNmZJpb8+eMSVIUQkBk7MC5Og1Z0XztQBBxMiYymPRLNcWk52gjz38t+S1EfXoJ4pTNEv8OpFCX1auexF2pHPO4xEsDrKbapb4tL2Cs5mDp7zI0kKvMql0DSOaF2TWrfeubxzu3FwM+SkKzWtcItvql/XPFeuINEiPGupXiIK6VUbgAD07Wdx2+t4mGBozKt1QveGaWss50PrUkL+XFC6Bg8qoQqh/SFX1C7rbiv3xGW5oA1UoeGAucDFt7E7pnmesZh2hmEPrCAuKok/wBanY7e17/bkUYigKjIi8JzBY00K2abTHmOK99R6tBmACCASKKOp1CxekgEXxxv9NqxjBuJpSxkweC9m1/ZmJirWLZHHXjcb78Qqh6ZrrQqIOdTgkk++kUP3A+lY0cDg3N8VX6LC7b7XoPPd4Ym2pBifL6/fWQUZ7qsOTgKoxJ+JnBGs6gaYWNLbgChQArgDGi4hgkrzbc9V3X7XKM9m2lkaR+WN/8AlbYy3vL3SVuU6YptDQoMQU0YEIwIRgQvqsQbHIx0GLhcIBEFb7wtmlaJpLYMGDECuVFbCyTsRyNhQ3xp0X5m5liYphpuDeuPkm+YyWpY3WbSqMpLmiGVKIHY2DqFex/TFjmGxlVU6ouIuZH1Wi6KFkEYLxOG3jIP+aAwZjrF7fDV+1+2K5uSFKCWgc/spoUcyurIQigmyjKBRqrbZ9twy7Y6HyuPpQoXhSNGWSq1ElpSoG5AG/AFkCyOAMGYaldDTYBUMxk6zBSQAF020n0mr2IrkCz/AODFjXTKre0SI2+f0q7wRqEgl8x1N1QLMABQoDsPpvv9cRedFKm0m4TTN5NIk1yAyErpZgtlgmxJHt/1jgdC4WlyV9dyNshUKQ4Okni69Nekjeu/sMcebqVLRVJson8PMrK6I0batdmmBChhbAk1ZNWuwJ7aoRNkzMeIbQuU4zVrowIRgQjAhGBCMCEYEIwIRgQjAhGBCMCEYEIwIWq8ARqZZCaLiMiP7kHvqUDihdiyPfDFAalK4k6Ba1en29LFaH06ZbF2QbFrYYLZ2oXX00thZ74iZunRykUARCpr4A1E6QxoWewJ2xZIAS2UvcZXvqmXjhiYtYCroACkgWAf3BGOF1lJrSTzVDL9MJSNmLs61Ruib2o2Bt23GLQdCq3AeIAWKtNJ5TUUj1SIXUqR6gtagQaOwPPGKS65G6ua2WhwNlb6ZkgFcqJBuSqv2G2y1dre+184GusuPaSVPk9QRnlGnTKEViGQMCVGqm9QALc/7T2xwOzWUnU8sFIut5YSTKscyJIG8xvLAOsEaSVPB9NjEgJAy66/CiHZS7MJGnz16qLyaU6nb01sCBWknTvwDpIB3q8WBpA1VJqNJsFzfxHnQ8hRdkQnbiz37n7fn3xnYmrmOUaD7rZwdHK3OdT9kowsnUYEIwIRgQjAhGBC0vgrMBGkuTRsKtSQeea4AJBqxeHMIdbrO7QEhtpW6nWNNMQmRJEorqIW2PJ3oEG+L7nDZcBaVmhjzcCy9ZvqEUJjWZxFLM8bFo1t4wpqte4rUGH6tdi7qLgCEy2m4tO4HUjryXvrHi7+GOnMzGR0mKtAigMUrUrlhp3og0Nidq7it1UNGiuZRLzAVzxPmIwP4by0JeNXJeRmYq/9Kk7qt8f8DtIQbKMEX0K85TNGSQySCib5I22AOkC+y83fNc4tlUFkTzS/qnTOoHPpLCssULKqNLFoLaCQTYO4IPvfuOaKzy5z+ATTGsbSmJIuB1y8vlaGLPkL5TwGaN5XjjOpNR5JDAkCviFg8Cq977G8wlwIlJevdSJaJgiMqs6SRKCXiNELtVEUSbrvtxiOumik0NEg6rJ9dzsKZNoy7SSSNqW79IAA5P2xyq8NYQd1ZQpudUBGyw2M9aqMCEYEIwIRgQjAhGBCMCEYEIwIRgQjAhGBCMCEz8OZqOPMo0wuMH1fr3/TnFtFwa6SqcQwvYQFvoOpeV5hiKy6pF0GQMUQlrGo8gXv+nasPHkssRbMthL1NUsmAShXWNZQyhSTTJeo3sT8QsbXtgsdTC4BGiR+Ksln5oZPIEvmO5WWKPQYmQjSKJptgoB23N7DFVaY8PkraAYXQ4TvPMER1y1Vzp8zJCqSKEmQAMhI2Iqt1Fe3Aq7FbYtY6WquoyHkhKM/nDrV3RCsYkBEh2KyWWHpPHe+2ng744+91Kk3KMoVrqXiVIP4csJITmRE8b+YZFjjNBiQ33O1EbA1YGKu8AIndW9yTMbfVeuoeIVXRLPmdSeYTAFiuKRKKlmAW9Vkg7mtq5xYXgDh7qruiXC1/pHuvfWQmj/VRQwDI5cC+6kC7obVt9e+LQRCWyPmNYVDqeaURBzIBqQtaqxBIG9f7T7Ed7xPNLZlV5IfELkuMZelRgQjAhGBCMCEYEIwIWp8E9O83zf9QCh61TUor4gfYkHb7H2w3hhY81n410EReNvPddFly0ctMyBgUZWL3Q01qVq3vbixwcNSCkAC080rmyymVBLFHLIkTzItFaKsD5Yp6/qDetWAJbatsVuAMCEwxxAJm26vdW8/NSQ+QFmSaTRJHPDHIsFC2s6Qy6RuPV6u2+K6jVZRfrwjZNuvRRS5grPk4jDSpDmVb/NoDcendQDY3rn6462nmN7KFWsabJbfiPnn5JRn8u8WeiGThs+W7FJG2YIwFlT8Fk0rXZ32rm1hEw4eqg9hLcwO+3V+Y+hBTKLxsxLp/BymWP41VlIX/wDI/wBI++Jd23Zy5J3+f6S6WB8xbSJ5QfdVjNMh3tga9b8b8Uxrk2ZbQFBzwHaKxMsYmih8tiZVLBwBQ2I5HBoVY4se+JByrLCRKwf+IuRVChUranRpAIIFWpJOxPO4OFsWJAcnezzDi31WLwitRGBCMCEYEIwIRgQjAhGBCMCEYEIwIRgQjAhGBClysYZ1UmgzAE+1nEmiSAovdlaSuu5bLRRZYzlRKKC2ikBgpOkkNww3398aoKwXAzHV1YOXRyxVX0yIA6tSgFtJBIIJDrQAo12xEXMhddLLHVMoOvTwrpfKvKqbeZEAP/ch+H7g1gyBx1Uw4QkXiLrE2byrzRZbTCgJMuoFyAaIUjYfU70Ae+OEU2gmZUg1xeG6en3mPoPUwmmV6RlpGj/9OGZQQ8cxYqe4a/hcckHvqPBsYryZ7lSNU03BoEzvw/J4KDrb5iXL5aWLKwJLE4y80axJK0AJGgxagVA0ke49Q9jikg2smQRe/wCVW8R6Gi8vMKMwYInm8xttwyroAiMe3rAu6OnjYEWubAuFRTqZneE30XlIdcZl0RzIyhV0+mSm2KV8PpYFQp4rkb4sB3VTgZg+am6h08FBCBIQEPwoSWrY0e1Ft8WNI0VL5BzRz+i41IhBIPINH9MZJEGCvQNIIkLzji6jAhGBCMCEYEIwIXU+h+GpoMqkqoJCYixj1MpLMPTek+vTfFjGkxoawDfX1WK+oalVx2mPROYMxNTUgeXUplVkKhwQdxXpDUAd+fb27FrBQzXubbflWVmR9E3ly6irDSpShfpNk1d8g/nHRK4S2TK9pOPK15b/ACfMALyAAyWpOzE2KG+33+tgaHGSgvLAA3RVYI26outZVj0FD5iGRC5W9QI20hgQQ9nt7HEcxgFswrg0ZiHgTG91D4dzeZ1ykzQlok9WpiVVfUaZgCBRBsgnYDfFkgySFS6m4ENa6PfzHHgsnlfFq5bM5nUC5kDI7Kdiwa7Bvcbn84odVph0GU03D1i0EQmWS8aZZtDSKheOyhIIZdWhW0kaV9Q1kAihoAJN2APYTYrho1ACCNVZHjtVjKicfAjaaFF9X+YtgsyqV4Nkgk0dgMSzs3IURTdFmnVYfxb4gOakpS/lKSUDGyNRurrgcDC1aqHWbonMNQLJc7X7BIMLptGBCMCEYEIwIRgQjAhGBCMCEYEIwIRgQjAhGBC+q1EEcjHQYMrhEiCuldB8fUo1ysknrLM3qB9ICKBVKtjnnc8WcPNqsdqsx2Hew2E+S9weLMv5bLLokDDWVbjUBZHpbjVQFBRQNgknHczY1H1URTcXSGn6L7N/iTGFnQKX8zUNYFc2AQDRG2+kliONRFVzvqQMlH+LWNhAHM39pCt/4e5t3hmWOSMQm3KE3MuwDencBWFb3z98TpOa50gKGJY9jBJgjgNfXZTw9PzGf8yb+JUCNgyaZGprUny2UUykEKSWHDmr2qT3knK1FOk1jcz4Jjf4lT5HxBKYtKMqPlxpki0ehydjd7tqIPqBHGIgAg8RqovLmuFrHRXs7JFHqPlSKBGFYxlSqiwxAs3sQO2JXF1DwElvFQSyNAumCKwHW2Y2W1D1EaeDsBdbnf78gi6kHA2XudZ8zWlfRp0qTcZiIPI0k69Q5FVsOKxIQCq7ubz48ly7xx0Zstmip3DgOCBtvsf3B/IwliWw/MN1qYGpmpZTqLLPYXTiMCEYEIwIRgQnHhvp/mSqzfAG5K6gWG4BFi+OLF8XvhjD0s5nqUpiq4ptjf44rpXQ88Y5I+YYQpLoCSpNGgAS2ntxz7nD3dGFk9+0k34/T8rV5NC2XEgGpnUvXuTuB/wMceYdCKTZbO5XL/DebzTOkkcryajZh0NQHLaR3ULZ9O+w+xjSPhzT6Qr64aXGnlg7GZ+v9FdLh6SVu6WzZVBtYLXvyQfSeLFH3x0FV5VWk6dpDV8TLRYj1H00DqG97A39NqxKVzeSqD5pMjlnZ5S0zAa5ECB1FNoJVqLiwRZsnVjhNpOisaJNteuiuK5ucySO5q2YtsABub4Gw/TGY4y4lbLG5WgKHEVJGBCMCEYEIwIRgQjAhGBCMCEYEIwIRgQjAhGBCMCEYEIwIRgQjAhGBCMCFv8A/C3r4iZoXJ0udlAjAN1qZ2NNSKCas8muN28M7bdI4tk32WwyOQPmuyODl2ACArtVhjQFKwZTWsb7b3hq5MpFxAblKbZbo6gVvR2IIFHntXfV+3bfASogFKfFuSlSDRHSqRTMAaA2G/YAseLuhibIcCN1W8Fjg86ddfdU/wDDTMyuZ4ndpUi0U7KQba7G+5+HvhcOuWzMeiaqMkB8RO0ymPWurmIyxQn16gQflJWyD3q6Pbk4uDc8JWRTJB4z6brKeJ8v/FQ7oFlBsHc6tuNRYn32r2N9scq0C9sdSrKGJFN87b+XFc3ZSDRFEcjGURC3QQRIXzAuowIRgQnPh7oEmZawjFB8WkgMRYvTq2J3xdTol1zol62IFOw161XQsjkBldSkekbnS3p8vUN2U7l6sbc/XGg3w6LHeTU11P1U8OWjMshXMrMH3WNaYoN7+HgVtvXA7nEg4iSVF9MECBHsnXhjraRE5WdljdD/AJZPpVlO4Av4WF/Cfv8AaL2ZxmbdSa4sMHTjwO88jqDpqDeJYxRQtnSdMdqgIrSd75CkWp3HqSvr2xQSdEy0CZG/v/a8dc6joiaXcRqpZitajvSqCdlvckn2+uJ7KB1Srw91pZpWiV3caNfrWnWiAQ3Y88/nEgeKgW6HYpL/AIpZEGDUK1CjVqCQDvtWphR96FYhVGZhhXYd2WoJ8lyTGctdGBCMCEYEIwIRgQjAhGBCMCEYEIwIRgQjAhGBCMCEYEIwIRgQjAhGBCMCEYEJn4chDZhLICg2SWVaA72wKj9djxi2iJcqa5hkcV3hlWCEtsFRb2AAAHJpRX12GNARosd06jVZ+bxGvmVl5JJGCs51KPLcJ8S1VqavfsavneDiRqrKbZHXXVlr5zG8bK6qwUjZqrcDueNmIvmjiMkGQpQCIKjzOey2Vi1OyRLV0L1E0Oxt2bgb2eBiTWOeVWXhoho8gOreZ9VhskxlDzyenzLpih1KqnSpkPBo1sNhv2BOLWuDTAVVSmXR/dp5cvupcmqKgjXMee5LFnRlBVa4DbiwSDXNX7YATEFD2gGYgJH4q8Hlw0ka1JZOxAXSBsDe5Yngjmq+1NeiKlxr90xhcS6kMpuPt+FzyaIqxVgQRsQecZ5BBgrYa4OEheMcXVcyEKtKoIsE8fpi2m0F4BVVdxbTJC6L0QA5aNyBq0/FQvYFAfvp2v2w8w2Cyqo8Z65/deOtSk5mNyfV5fxd9r/bYY442ldYJt1uqOY6lL/6j1/C7MNhYL0G3q9wcE+ElRc0d4wdbr14KyUcsebMihzqQ225v1G75snv3xVRcWkwmsToDwCY+FZGjnCoxAZbYWTdDbnFlVxJUaQBZK1GQmJLId0ZnVlIBBBskb9rJxAkrmUAqh4RiCCVl+IyaSSSTVg1vdbm/r3x0uJKMjQBAXjxhKXIRjalCSvbuP8Ag4mw2Kg9okea5n/L4/l/c/3xmrXX3+Xx/L+5/vgQj+Xx/L+5/vgQj+Xx/L+5/vgQj+Xx/L+5/vgQj+Xx/L+5/vgQj+Xx/L+5/vgQvn8vj+X9z/fAhff5fH8v7n++BCP5fH8v7n++BCP5fH8v7n++BCP5fH8v7n++BCP5fH8v7n++BCP5fH8v7n++BCP5fH8v7n++BCP5fH8v7n++BCP5fH8v7n++BCP5fH8v7n++BC8tkI/l/c/3wIVbPZVFUECrNcnAhVREPbAhHlD2wITboEhj8x0Oll0kEcjn+2GsNo70SWL1Z6/C7GM07IqsdQZaYEA2Cu92N7xbmKXLRKy3RPT59d5dBJ3Okb1ZvkgE+9C7rHXEk3XGtAFkzkz8n8PMwYhtZ3FdiFH/AMQBjhNwpNaIKpeGukwszM0YYgbFiTVj6nE31X8VXlExsst0P/KLBCQCtkXYsEEbHvYwlSe4GE9iWNcATxWhyreZBPr9Xrvf3Zhde11hlj3SUpUpNERwU/Rog8aahq0rpWzsApUrtxsRseRgY4kSuVmjMQkvirp8bEkoLXSARsaIvtzuSd/fFWJMslXYSzoCzf8ALYvl/c/3wjmK0V//2Q==">
            <a:hlinkClick r:id="rId4"/>
          </p:cNvPr>
          <p:cNvSpPr>
            <a:spLocks noChangeAspect="1" noChangeArrowheads="1"/>
          </p:cNvSpPr>
          <p:nvPr/>
        </p:nvSpPr>
        <p:spPr bwMode="auto">
          <a:xfrm>
            <a:off x="46038" y="-2057400"/>
            <a:ext cx="8334375" cy="4000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1508" name="AutoShape 4" descr="data:image/jpeg;base64,/9j/4AAQSkZJRgABAQAAAQABAAD/2wCEAAkGBxMTERUUExMVFhUXGB4ZGBcYGR0fGhshGiAgHx8iICMeHighHR0lHhweIj0hJSkrLi4uGh8zODMvNygtLisBCgoKDg0OGxAQGy0mICYyLy0tLi0tLS4yLy8vLS0tLy01LS0tLS0tLy0tLy0vLS8vLy8wLS0tLS0tLy0tLy0tLf/AABEIAJsBRAMBEQACEQEDEQH/xAAbAAACAwEBAQAAAAAAAAAAAAAABQMEBgcCAf/EADsQAAICAAUCBAUCBAYBBAMAAAECAxEABBIhMQVBBhMiUTJSYXGRgaEUFULRByMzYrHB8CSSovFyguH/xAAbAQACAwEBAQAAAAAAAAAAAAAABAIDBQEGB//EADcRAAEDAgQDBwQCAQQCAwAAAAEAAhEDIQQSMUFRYfAFEyJxgaHBkbHh8TLRFAYjQnIVUhYzYv/aAAwDAQACEQMRAD8A4j57fM35OBCPPb5m/JwIR57fM35OBCPPb5m/JwIR57fM35OBCPPb5m/JwIR57fM35OBCPPb5m/JwIR57fM35OBCPPb5m/JwIR57fM35OBCPPb5m/JwIR57fM35OBCPPb5m/JwIR57fM35OBCPPb5m/JwIR57fM35OBCPPb5m/JwIR57fM35OBCPPb5m/JwIT3w10OTNamMhWNPia9/sP74orVu701WjgMAcSSSYAVnqnh/TGZIJjIo59V8fUYqp4kl2V4hN4rsljaRqUXSB5fCzPnt8zfk4cWGjz2+ZvycCEee3zN+TgQjz2+ZvycCEee3zN+TgQjz2+ZvycCEee3zN+TgQjz2+ZvycCEee3zN+TgQjz2+ZvycCEee3zN+TgQjz2+ZvycCEee3zN+TgQjz2+ZvycCEee3zN+TgQjz2+ZvycCEee3zN+TgQjz2+ZvycCEee3zN+TgQo8CEYEIwIRgQjAhGBCMCEYEIwIRgQjAhGBCMCEYEIwIV3o/TmzE6QoQGc1Z4Hck/YA4k1uYwovdlElO+teFBFCZYpHcKqsweMpauaDrZ9SWK9x398WPpQJBVNOvmdBELNQRM7BVFsxAA9ycUEgCSmQCTAWjfoUcOWkOaEkc/MQo0fYcEcg3ZBA3xKlUpPaYN1XVZWY8WskvSunvPII0BJPNCyB3NDc1zQxBzg0SmaFF1V4aF0TpfRzl8rJDKQFcDU18FhpIuuDYo0ecIPqZnSF6fD4QUqJpvNjr62P4UHT4crlojC02oytVA2d9tgoO9cDuSPcYmwGtUBdYBLVnswOFdTYczjMDW5tpwWK6z0SWA6mjZY2PoLdwSa/Wh+lj3w22qx5IaV5003tALgouidLbMzCNSF2LMx4VVFkn7DtjrnZRKnQomq8MCbdd8LiGEyxyMwUrqV4yjAPehgO6sBz9O3GIMqSYITOIwfdtzNdIWaxakUYEIwIRgQjAhGBCMCEYEIwIRgQjAhGBCMCEYEIwIRgQjAhGBCMCEYEIwIU0OUd/hRj9gaxNtNztAq31WM/kQFdj6BmCGOigoBOpgNm42u8WDD1Dsqji6Q39ipn8MZkEgoLF36h2AP5og19cd/xqij/m0ugq8nQ8wprymJ4paY7f/jeIuw9QCSFNuKouMByoyRMvxKRfFisVEEWKvDgRIXjHF1GBCMCFZyeQllDmONnCLqfSL0gdziLntbqVJrS7QLSQ+B3Zo6lXy3y/nmXSdK/7T9eN/vtthY4tom15iEx/jGdbRMpLkpMxlJIcwEZCfXGzL6WA2PPI/uPcYbZUGax0SlSlLYO6YdX8UmWExRQrCr15mlmbUAbCjUToWzdD2HYYufVzCAqadDKZJ9oS3w/1Q5bMJMBeg8fcV3B98LVGZ2wm6T8jpTzxr4sTOKiRxlVVmcliSxLb92ahZO3alqsVUaOQklWVqweAAknh/qIgmEjCwLugpb6aS4IU3XqAsC6xa9uYQu4SsKVQOPXX2W16n4vyypK0Sr5sp9bI0o1FdIvlTFYLEVfw74oFIkiVrVcbSY13dmZ5+Q2vpobLAZHNGORZKBKm6O4P3+mGHNkQsJrodK13i7xumagMUcbrrfW5Zr3AXiyaG3A0gUTR1bL0cOWOkpirXDmwFl+jdTfLyiVKJFgg8MCKII7gjDD25hCroVjSfmCadX8SGeLyIoRGjEFwGd2cqKXdiTQ9sQZTymSma+LNZoY0e8+nV038P+F0dS6lZI5Iiuph6kfg0Ppv9dsL1K7gY0grSwnZ1ItzSHAj1BUnWPCiJGhdljiiiOt1X1ux2G3cXXJ719cFOu4k8SjE9nU2saSYDRcgXJWEkjKmmBB9iKOHZXny0gwV5wLiMCEYEK3F02ZrqJ9uTpNC+LPAxNtJ7tAq31qbP5EK1D4ezDCwn/yX6fXn1D84sGGqcFScZSG/sVIvhnMmgEHq1V6lF6OeT2rHf8aoj/NpcfZU5ukzrzG36C/+MQNCoNlNuKon/kPt91TZSDRFH2OKyI1VwIIkL5ji6jAhGBCMCEYEIwIRgQjAhMOn9KaT1H0oNyxG9XRIHLVi6nQc8Tsl6uJZTOXdbzpnheOGaPRGJ43QkORq9iGoXQAs2BsN+2GiKVFuYpAPr4hxYP1xn5WlXwLHFCzZpzqIAoGq2qtmo+ok3e4rYb4xqvbNRz4pi3wD8j6Lbw/Y9LKMxv8AJj7FWcv0agL4qgCLbSCSoYnc6bA39vrip3a9YAAR1H5+vJNt7Bw7iXOm824a/j1HAqvNlNDFY3VXZlY2LLBWtge+67bWRZrFtDtaoTFT6qnE9hUgJpc7ddcSrMIjUIxpHSRpVDEnSH9B2AJAKkbN3q8M/wCe4lwa0uB/iQLac0oOzGtDc7g0geIE3ido42VyToEE0QCKpURNHGxp1HmXZAuyw3Nkjk9zhijihUhpud7cEpiMG6iS8EBv/GDqDpHoudeMfAQiJaGkFhURmtnpbZhXwi/f3GwGLThw/wDjr7KlmMLLPuPdZHpXh7M5iUxRRMzL8W2y8nc/YE1yaNXhGoRTs+y06X+4JZcKXrvhfNZSvPiKg8Ebjar/AE9Si+LNc4iyo1+hU3Mc3VbX/Cnp0TaZAuaSVdWqQD/07gkKFJrkEg1tx9MJ4smCDEe6bwwFon4WvzniFI8+uRMTWVvXtp+Enit1oVd7b+2Fe4dkzpkVWl+RIev9MindJJtVO6xxJRIXhgKA9IYDcg7gjf2vp5mDwp8YagQO91Nvn04HkuZ+IemDLzmIMDQHcE/WwPhvmtzRGHqbszZKwsXQFGoWAz17f0lmLEsmfh3ponnVDxuT+mKa9QsZIT3Z+GbiKwa7TVaOTpeVnizAjjaN8vfqOwJW9jv/ALe/FjFDHVGuGYzK1K1DDVqbxTblLLSsr0rpz5iVYkrU3c3Q+9A1vQv6jDT3hjZK8+xheYC2fU/8NZEiLxuWIsldr30aQdwFq3Ja6oDCrMZmMEJp+FgSCsBh1JowIXQfDXQY40hm1kSSPojZBrp2Vh2BFb3uNiu5IwnUe9xIGi9DhMLRpMbUcbnQ63g9eY1W0zmSkmheKKQJOVtGO17izsP0sDawe+KmNE3WhWe/uzk10B5qKJGyeVjXMzgygMXkAL6Fo01VbBSUG45+mJOaC6yppve2gTUNwNecrk/Xw0ubfTN/Ekn/AFQukNQ5rhQAPsKOHGQG6QvO4mXVf5Zja6sZvwXnY49bQMR3A3YfD255atvlbsLwCo02lDsJWaJLVU6L0Rp2W2EcbMF1tdbmvbi+/GGqdAuGY6LNq4lrDlFyuo9J8G5fLoomTS0qNC4NN6tY0ur/ANFhRtXccb4uhtMSAl2l1d4Zmifp1Nkzz0kSvL5ii2ZTVmz5VFdVA0AAbHscU/5JzS0EjT1Wi3sn/bDajmtqGTc/8QDOk8Jnkl3Uc0WCGN6ZneSQjcG/hWztV719KxE43Ky+vD7Jhn+nu9rwy9OB45BB0zERPOAeHNRZTL0NgoG+wUVvzQ7A4V/8jWm3Wv4+i2h/pbBZQHEk2vP/AF/ox/2O4ESDoayuDJZoDSBYUAACgARQG5//AGxI9pVQZAt18Jf/AONYdjC0uM8ecD5k+VjxUGf8MaI5NUYm1fBYsrv2PY0RvtuaGHsNjGYjw1NevudAvOdo9l1MGc9A+G/mNTtsABJNpKx/XfB4jC+W48wqWaI9vs39++JvwoN2fRKUseRap9VkpYipKsCCOQcJOaWmCtJrg4SNF4xxSRgQjAhGBCMCFovC/QDM6lgDuCEsAkdzv9AaHf7YuAp0m95V0t77nklnGrWcaNDWDfyGg59eXReiZGOJCk6qDI2iMSjU5ThRpF1R42Fj7DFVTHuFQmn4mAXjQHz3sr6XZbHUmiqclQmROpEcJsZT7wquXMkTRGOQRRhQKClSSbenXUB21Kb2YG8I4qrWcDTfIvpyta1k7Qw9EAPpQbC8anc8V88Y9bCzQk7xhfMNXvd6e47Dg3zxhehhwaTng3mEz32Ss2mRaJ+Otdldgyjyy21NlZIdnR6okiiNw119K3OINY0C6ce5xOXTr7FRr4dh8iCGSZ3MMhkV9gzaiSVN2a4736RiTqjbhcZRfZ3BT9SydGedg0i6DpihWn3Avi9VEEgD3OGaVc2a330B/rikq+FHic4crakfJnQ24XVKVzl8xIoj2eEuFL1q07JpRfUtEBbJBrYDFprANY6Y2+usnml24Zzi9pE7/TQAcrJfNnJXCa0KoIzISBRDEbpR35PBPYc1i6n2kAMsS7NlF9RxS1bsYkl05WZcxtodYjrdfOn5Rv4F/KEoYzKX0ipfLvsQ/AIFmtJAOxFnC2MeKtZxkGNOCvwdI0aDBBE6r5n+nq+UziHWmWKoYRMQdDabJW42oUbsFjufgIvC9Et7xp0nXqR1xV9bMKbt406grE9G6kenyvl83mJjDGrNHDCaDs1gavbnVvdGjewt3FYa+UDXUpXB4rMzMTEaBdCi8USHTE3kGY5T+Iu9q+Q9td/WtrrtjOh0aiJifwtI5Z0MxK531LxssdHKNJ609Yb0lGIbbYaX9ba7q9qsA0HadE6H9rh7RytgD8eyyspzGdmZgrSObOlbIUWTQsnSovYXi4llNtzCz3uqV3zqeuK1GR8IQnLBpCRIULMSwUIV3ogmze41AEeg3xvQazifDotangaPcy8GYmdgsbks48MgeNqZTscMuaHCCsmjWdRfmYnGb8SZnMjyVUAvsQinU3077fQe2KmUGsMp2v2lWrt7sCJ4bqLoeakyOaR5EdDtYYOuxI3pWUtXOkmiRRxKo0PbASTM1J3iELcdU8d5QRytBGBJPpaTa2Y6XVbDq0fopbWqOs0bBwq2g+QDoEy6uwAxqVkPCXR48wZGk9RWiIwyqTuLqyBW/uAOOSKYqvc2A1WYDD0qsuqXjYKv4g8PtDI3lBpIhw4H/l/f9dsdp1musTdRxfZ9Sk4lrTlVno/jSeCPywSwFAetgatdrvYaVKgLWnUTzjrqQJlco9oPptykT1/Vv7UmR8ZPZ88GRVjZYkU6QrnhzVWwqr53+9xdRtAVtLtIhxc8nSwG55/39Apst4lkd4Ey+qOVkMUzE6hKWrem7/3rjEqdAEwo4jtRwa1wMkAzIEcuo+oT3onQI8lmNeolgjqupDs44ItN13HrUrwdzZXE8aG0xAKo7DzV3lzm6Jn0eIebAR5ur1HMPIwZHBAu/hsBVoWtWeCTYSa5jphbr6dam0F5JJseHx6QF9yeaEGYlMYLF11AEf5ZAugLJJNPueOK4xrDFBtNs30B5ddSvMnsd+IxNQN8Jgvbb+em8xE895gCyuZDrDqG81SzaDKrMT6JDQ02PTQBPYkEDCz8QHze0xHLitGl2Q7DZDlvlzEmwDrCJH54q9lIG8yINDJ5csbujKQwjJAYMWFqQbNA0b7Yk+qQbcvZUYbBhzQHTfNrcjMLid5kwY1leouiRLl0hmkB0yM5KAAnU1lbO59NC8LPcHGStzDYepTpllMRt6bevHirWa6aryTZhWMkjIRHHelA2nSDsaNUKB7k+wxGxMqcVKcAEgDmer7pdnzJEgHpWUDWF+LTXzUa9+Car6YKdLM4NO67jcWW4d1UCI0nf0kK9kurJmMu60A+hW0mvTrGx32qwfqK44xFrTTfIOhST4xNOCNQDBg6id7fVIZM5ABv5bShVV5SrEUdjRIrejveNIYmqAfCTMx+lkO7Iwjy2agaGhoeI1Mm82ufykPXOipMnBDC9LCqAHFe4+n3++GG1aVZjWuPi00vPlwSGI7NxWGrVatJkUhLtfCWzaHE3PLX2XPc3lmjcqw3H4P1H0wq9hY7KVKlVbUbmaocQViMCEYEJl0Dp/nTKpKgWL1nSpPZbo0W4xdQp53dfRUYirkbbU9T6Lq+UycQeONlZfLLOoYarVfVQYVsD2+mIdo1awYWNbY2mb35KXZNCg54qOf4h4ssWtvPndWOkZH+JbzJHLIG1RtVG7BBU3wGBGhhtjMxOJFGaVIZbQR7fbcarVw+HNaKtYhxmWkSIGtuU7GYWqgyUSgBUUAGwPb1Ftr/ANxJ+mM51RzjJPWi0G02tEAJUuQLzq0SRTQf6citppO5K2bu/a8N0nODT1KrLAXAkWOh4eX2P4VvrUpRRl8tpRggOhK1qm4BVOW3BGwPGIOBcVa0wPL262WTyvScxmctG0SO8qztGznbUtg6iTRYJbD077VyMXtpNGypdWMCHcifU3+kK50PxAqSqqSmSBiEGq9aHgWT8WrSTfYmu2I1cO6m3MRB15EfEcFOhi213FgMjSdweB4zEg9DUZ7IZfzo5DF/myWqyenahZBNatwCAL79sQc7wReDztKMsPzWkcrwl8Zn/imieICOmKsCTQFVq7eqztzt3xU5jMsgmevsp06xJIPX7+FEuUAlZ1eVWGmjwtEggL771+SMdc7wCw9PuVU8DOZJJ56eQSXpfWcxJnXy81OAhYODdFDpO/BH1+v1w12hghQa0tdIKzuz8acRmBbBCy/U+ifxPW1hZiVbST8WwHIFqw+vGkkkWL2sp13dxmcb6IdQaKpDRbVbCVI1RiMplf4WKQxlGVvOoGMa/Ut8JZ2N6I+RZFBc6f5X/fX1VwaP/W36XL/H3REyedkij+DZlG+wbgbknb3s3+2H6L87ASkqrcroWy8CEp0qZ8uFbMFjzWx/p5+l1fJoYQxMGqA/RO0JFKW6qTMdPlzGQ0zJpzT38O3fYuF2F1R29sRYQyrLD4U0ynUr08psVjPEHhNsuhcG1s889qG3J+InYAAYep18xgqjGdmmg3O0yOvzKPBGejjklDMqM8elJGJAU2DRI3UMARqHF3iVYEhV4B7WuN4MW/aveO8/C0UcSurusjt6GZ1jRgAqam3bcX3q/rjlEHVWdoVGkBu/nO25WW6bkGmcInJ9/wDj7njfayMWveGiSkaFB1Z+Vq2vTfCvkToSxKnUOe/9IPsdPP1wjVrF7YhehwnZ4w9YOmRf8eyZ9LkzH8Y8ciL5HC8cX+SauweMVlrAwEapttXEOrua4eDZc56wqDMSiM2mttP2v/jGkycoleUxIaKrsukldC8OdJWKDLiNIDPmVZ/MnB0IoUjfmwdek1VhhsxG673EnWAFq4ag1lMHLmcf6/PL2VXxn09Jcq2aEapJHMUYoG0ODve6UedyCFssbJIx2k4gxKrx1BpYXAQRr1HR3spYJ3XJHMG5H0ajd79t/oOfyfrhaqXVa0OK1sKGYXBZmDafPr9K103PO8REqK24DaNqsEtsTyK2/TF1bDCjUDZSuD7RfjMOXlu8eia9Ky4GXLRCRqBKhxpatwBVbDb8YjUOZ/ij0T2Dc2nh/AXEXgO18vLhK8iZ1QtmcuzRBzG3lmi4IFFQwNizVfQ746wAEEKitiHva5jwImCdQRxhPJ40ykCQw+myQuthsWJNbChXFAfviepU8OwMZOsaDSSdB69BZEZKXNLMsavLOjAObpVDXpYaqAFgg7WaH1xY6iWm4jzSg7TFZhh0kGCG6a7A6xpME2VqZJoc44yoIjjbQ6P6Ywq0NTM1BSw9dk72avFRbfgmu+MNAdmMCRrwJjynqLa6SJZ4lkjSJjIo9bAH0EXtZCnY/v8Apga4i41XHtpus+7eGoP9qlFlI14A2oWdz6bAs96si8LuLtCmmU2jQddFVc90+NgdtzV7nehQB70L7YnTxL6ZkHrdUYjs2hiBD28DuJgQJi8Dgk+WAWR0sPtqCaeBsK4qjY2xo0qsObUpt1sb6nz891j4jDipSrYbF1RAh7YafABbTTSwaDbW6W+O+h64hLQEg3otu3+0CuABeNGpTNSnJHiHULyTKtOhXLabpYTqRBPONlzTGatZGBCMCFvPAyGIoR5luNR0aTYJGzatwtAG13xoMilRzHz6+FlvzYiuWN8h8/nkth1rzoUad0ViooeogqrCmAA2J+uMKvjHYh4aDA4eXPVemw3Z7MJTzxLuPny0VzoWZAiUD9fh+2+ja6oe+2+MWu9xqEn5+brVpMAYI+PhRZ7OTuheOYwBUWQPSlWvlCCLLHgBfbcb3jSwtOh3cuuZII4cD5dbLOxL63ew2zQAZ1nl58P0rXh7MwnMIzrJDO9jywCEY1ZJ2onY9xWIyI480wwcDBOov+kePMpB/Eo03xGJWhKKdYIJU2xdVChmXaiQTffGphWucwsazNvciPpqsfGvbTqNqOqFsWgTPGx0Fle6H4rUR7n1UL1MN6AB1b3zfvfIsnGWe8pvLCLzFtFsF1GtTFQERE7W6/VkjkzcmaeVstmIzCzqfKiPlyKWYEtIgQa7bckkj1XhytlDMrwc3PQ+V4+6Tw7X96H0yCyRcai+9p0nWFr+rtII1WPMJAbGvVVsn9WmxVj64UaQBEpyrJMgSFnsl4leYMqypJol8sxquiWRAASws9xtQA77jFTm5YzHVAcHSWN05pyciwjJJYn1ELI+wDG9yAaoC9uOML94S/L9guuaA2ZSo9QWNHl0voDBdZFg2dKkBRqcEnk4YNF85Tsl21GEZhuubeNI5Mj1JZxJrkJ1myL+1blF0kKN79LEVtT9Ad5SymyTrHu6mZND/iBkifOOSH8Teu7IjMg1HWVDVq1Gz3IY7ki8R7iqbEjzXe+pi4WC651R8zO80h9Tm+2w7DYAfrW5s98OMYGtgJV7i4yvfRuuT5VtULlb5HIP3GIVKLKn8lKnVczRaDpXjmYzh8w4I2A9K0u43PpLaaslUILUBeK/8drR4U/hcblf49OvVT+IPE+XOWMOWjC6yWYK0lDXeq2LA3YHoIK030x1lMl2Yq3E4umKXd09+fGeHPUHisNhhY6nXJyFNYRinzUa/OIl7QYm6uFCqWd4GmOMJh4X6t/DTq5vTw1athYs0GGo1dAmrxGozMIVuDr9zUk/PxqtP1jxTlvJcQoFeRvNbSWJ8wqDqOsEAKbUqveiDtiltIk30WlVxtJjSWHxG/G8fTYA+yzeY8U5p00GU0RRIABP6jFgoMBmEk/tPEObllJcXLPWt6F4tRIBBmYRLGpJQg6WWxXIo9zvvyPlGKH0jMtWnQxrMmSrNtCOuuSj8R+IDmIlhhgEOWVrAo7sSfUzG7J23O+x3rbEmUyPE5V4jFMqDu6YsdSdZ6+eK1XRY3gjii3lEqsyaTdaRbUw9Onv22I25tJ4LyTC38M4UWNYTM6fvTy/asDK+bIY/hA5BbTIOCGUKuki6B/S+2JlrmNznf1+qg2rTxFU0GmI1H8SOYEQRKYnOSRguzOrGVVDyEaFQ7HbuO9bcCjziLSDZXPBaTaRMR8qDp/V5pczIYs9FEyOFcFaRowfiFksSewX9TWLmCBdJVDmeW02yRqDf+oWi69lS5V1keMgEpIr6SD7k+2nUfbEmkSJ068lbWFQ0C2n/LhsTcQbG0xsl/RPFfkIYpZY3mss7xCrvYbkLrYBdyPfaxZxZWzC4BjaUlgadKoSxzml4uYiPa1t+G4CT9a6pBMpOYVvJOooR6tDDuVDrYq737gYtwzH5TUyyPcfCp7YxFA1G4YVS0wCYu0zpMXPLUDzlajK5ZMv06BJSxXylsqCGIY2uxsjYjbthZ+sp/BghsNMxab7D6pVmXDppjnMBFlVoAuoHAvYNxt7WfpiFEUyTmv8c1Z2h37WtNJ0bmBryE6E80mh6q+geZs2myPuSB9rABr74VrNaHkMMha2A7yrRY6qIcRJCMjIX1siqWJAJIrbvuOSfz+2LqVRzADKhicJTe5zS0EGx00tItfhr9k46rM3kEHVdcrpo8/Ff9PHG/743MFi+9MO1Xge3Oxv8SX0v4Hbh66nzMagXK451rK+XMwHB3H2O/8A/P0xTiGZKhCowlXvKQJ10VHFKZRgQur9OyqQy5YurpdHTKFqwANSHnSb24Ppxf2hJpEBL9kFvfAk63+qf9U/9TN5J1aVBckbUw0lLPYc89/tjDw1SnS8TwDMD0OpHP4Xo8ZSqVQG0yREm3EaA8vwkuRZomaNyNj6TqU7UT/SKACi7Jsk4pxlNjnF9LT1+TxV2DqPawMr6+nwOCu5CQuFeEtpMmmVVatP1oja+fTzfvijuo/krc2Y+HirT5jMw62QDzGcJHa6gF9zRsAnc/QYupZdJgb9QoPDgNATNup0Wi6jlst1GEwvIQ8R9MkfxRsRRG/KsLBU817jDuGxTqJkJPFYNlYXEjh5fKVN4MmTOZbMQvBpjZlddZC+XSqgUabDadV/Wjftd3rRRDQb6k8TMz8JdtN5xDnOHhIgAf8ArER6G+qu9B8PLlaeecTS3QYqFUFuSO5Y9yf0As3RiK4qOmITGEwppNgSfgax+yVU8R9SVSpmy49E2hGUhrBsAnbYV6hdffesKVGl4LAbi/XFWlzQQ4g8OuHNZk9DihYrlFlaVZkcliPTqYABTQ1Dn32uz2xx2IfWg1CAIIH3UKdAUneGZBBPXkusvH+w3wnlVgcsD1rqTZVmkV2LkXoJOpqrUDIg07qoG90Btj0tLAitTDmkabTHvf8AKwKnaJoVC14Oo1ifa34Wb8NuuciOazWmWTzBFTo8kUI0Xr8sHYyMu7bC9hROFKksOVv56CfZDxmd+FkvH3TI4MxGI08vXEjtHfwMbsbkkcXR9/e8MUHlzbpes0NdZMul+HMusYErGX+I8ny/LULJEHYAM2qwqFrSwGu1O1gYodWeT4RETroVe2iwC95j0Umd8OZfMRvJllmEywRsmTCrrq1TzCVvXYGsrpDEuG4OJsqOFncdVW9jTdv0WHzEDI7I6lXUlWU8gg0QfqDhoGUubLwBgQvmBC2+U8QQCOJmkceXFoMAGzmqv2+u/wD9ououJIjXdejpY+ixjXZjYRl4rEk4eXnSZK+YFxbHpPhtEy4nzaOgLoYnVgQwYb6tmCICVJc7i6onbFTnHRq0KFBoGapa468lP1Hp8b6hJAcq8zBtTeoBi7jQAQCAebXYCr25pzObcXhOmhSqAtcMhdBk3vJt82WQzMISUqQ4UNXqADUDR+l7fbDLDIlY1ZmR5An1XU5s5F5bOZUOTKtsZF0lfLpEWIesSa9yx32a+2NAwW8uvdZAkO//AF8z9oWf8L+J5ZFMUsrKgFGT1td6/iAOpiSw71UYFUThCnhQ8k7Lfd2w6i0AiT5/3N5/C3nQIb1jer+ZdP10qN1+oO2+2Fsc0B8CPefVaHYtVxpFxm5naNTMRfznfRQeLU/0Bp1AlgRY5Ubc/QMPucJR4SZW4yp/wiST7QT/AEsa2QyqhXWOWTzJ11WQHG/C7Che17n698MNqPJDXRYLMqYWk0Gq0E53crGdhbcrpXT86JIz5kaRJr0RqGFHSBVbdjtfup9jicyJ4q9jbljQbWv17JX1vwvmJkzCxTxN52hR5noKKCWfgEMWOnfb4awwKohoAAA63WU/BuZ3j5Jc4QNNNxYaRbRTZLwTDGV/iJVeNGbTEhsyKTaiViNwNzQvnnFhxJbmDDZ2vnxUKWANWnTFVniZMHaNQI5eg95h8R+KGdleB1dNflygLdcD7UB/1hQmdVssZ3YAYJAIB3j6H6pJmY5SG2a7AUqRuPc3thYtC1QXAmdBw3SieAiQop1m9yO5+t+3H6YAEy2qymyTb3OsTxjTyTJOn6Yzpclq1elhsw42F+9EnsMaDHUWUw2JJ1sdP7XlcRR7QxOJdUzEMEloBB8QsBoLTOswLFOEzSyADmnsGrrTyR9jf4xXgwe9Cv7eLf8ACeT0evxeFgf8SMh5U6bSC1O7gW1HkV/Sb++NPFmcpXh8BbM3yP1/SyGFFoIwIXRoVE8MSB4kOksztI1sTWld9koAbD2PubbxNQNZJaSDwExzSGBpudVLQ4NI0zGAeXNaTNQysy5UgyoFVHdWUvrrd2Gqyo7hhwLG+PNtpgDvNJkgX064L1zqsu7rWIBNtfv9VD1HpkLICk0Zmi8qIuBtEwFajqFFToAsAj4sNUqbgfEDBkxGqVqVWkS0iRAmdPNanocYkVgHyzy0C8kI/wAtmJZdRo2SAoB37Hi8KVW+OIIHApmm+KQeIMzcL7ksvKVkEq8OVU6SpYbbgH9d8VvaAbK2nVLm31uk2ZSQpmPK1xEAEjYOWHHHwrXav13OLGgCJUZOU5RBXnNeK3hmjLq/k6ak9N6WHckb87e3/V7MHVdS7wDyuqanaGHbXNIn20K85ySfyHWULOoYOjWAxsUAOAKJ59sLscCYBhX1WuyyRJHDrVX+jdNjYO48zS9a4pl2DJVsLu7tRY29PuMK13OsNxuOB2XKZBkn34qzkMwkjOEDI6EarGlt7o88EWPfFLmPpwVdma+QmGY6ukeXKA+v4bIVlDEE6WGrhqIxoYKgarwPwTzB5LLxtUU2lxj7j1hYx2sOp1KmljIhvy12tCABqHqFUv8ATd1tXrGSIuvKPAINgN7Lk3TerT5dtUErxn3U1jLfTa/+QW22o5uhRls7IcwsrSkSFgTK9tX+47EmvscccwZMsW4LrXHPMro8vUAjHNhy0bQUJ0iRTGVURkKxBkMheqQ6QA97gbJNYYyRedJ6+qcc4Tm5awmC9RTzXlLTMmXiljl0yBXllRDCdUeg+ZIwYESXQUb/AAkYmAAALXXAx75LQSBwXI+oLGJGEQcJfpEla6/3Vtf2w6NEk4QYWv8AD8QjyBlhjWScvpa+w2oc+xv/AOsJ1vE+HGAvQYAGlhu8pNzOKj8V+HpGCzRwn4NUunhdr3Pet9x2F4swgcQdwEr20KTXsIgOIuOvpzWMwysdbfwFkY2ikfQskgkVG9HmNHGwNuEOzeqh9AThii0ESlMQ4zAS3x1lI45YyqhJHjDSxgFQrEmjpO6Flpih3F4hWABsrMO4lpnitl0XKM2XyrRZfyjC7nTJKxdkIRmZQhTUSw0lTsLW9rpB1Rt1v0qZLWuAiOZ69FSmEkrMo85QH8yR2a2i81A5piu6DddK0bUb+qsQtE2TLSXHK2bGSeEieGm1lh/EOcE07Oru6sSQGFFbJOkbnYfTDNJuVsQsnG1hVqlwcSOe3JLcWJRbH/DxN5yL8xVUqBeoC9LGvgICsfi7gEcXhihoUpidRK1nTeqLlpyxDGJwaYpbubChdTaaBJ1b9x7b4qxlIvH5sm+ysQ2i8ggX4CSeWsAef6tOhldmLh1BtSD/AM0a2xiVHRYSOK91hGAgF0GDIIN/IqPKKjsyhSGj9W69j3F3iJa4CUz39Nz8kXHLjuFSzkZieFIw0jCQSFpOCVOo1Z4J9h+2GaZ1cVl1WF5bTEm8m/qfJTZnrk8RnL621KpQgDTHZIP/ACOfbF9Km6p/Eea5jMXSwjj3pgR4REyRr0SPhesjnp81Ejo5SSPY3w5HNj7f87Yi9uRxa5SoVv8AIoNq0jfcKx0bJguX8tlcgBmH+mzfStrBH6Xit6sokBxdlg7xomOVyMxnpkHklWJNEFSCAAD/AFXztjkCFF2KeK2Ufxjr6pa8fmSxCNss8Zb1QjSslsPU5vk16xx+pxexngkg+aSxFcsxGRrm/wDWRN943j09Utl6chVWgkEphtfRa0xZms2QdAvsaNAcXgLXAwd1bTq03DM0zlO2xnflx4qbKzv5epmUSMpRhsybH1D0n06hyQbAJrDeEhjyMpJ2t1osztgVMXh2VDVY1onMC4CSNhlmS7cTsOaxnj2cNOumgK1UGLAajuATvyDhrFwC1q8v2eS4OedyszhRaKMCFvfC2WDRxu6kKylAysNTEEAAKTV2vJ334w27vHUgaYE6X09kjTNFtdwquIGthedd1tcyqSNHPFELdvVKRZiIHrvsGoEC7skURYxljw0nUarv42AFpGxnU+0brZjNXbXot/lck3iNo0HvK+ZaX0EonkvmmOqQepvMViEDAr8JHIAAUnYVzSKsO8RzRpt626hMOoAtOQZZ13+9vypY0nhMav8A5U0eXYr5KDy2cmyrtuCdrI92233NNYNPivc6q+i8tBECI028wpP5hJOilvMlSSEUQDGY5d9S+muKCk87kA8jFmGYzNOYZgdHRBCoxdR7RlyHKRq25n49lQ6ZmpkMqTa1ZzqTzGJahxd79uOaGIYsUy6aenJW4B78gFXXmpc0yyrKtaHlQIWOpmFdgDYK12QgXZ5OLcLjRQplsSfSPXf7qjGdnOxFYPzQPWfTb7eqm6+0ceU02RpT0i/VUYG+xuhtZHFi9sUYOkatadt07jawpUeeyg8J+JDIY9E0mamIYyqwVVjQAbA7b2oI5G54vEsZhcsvaAGiwvMpTB4lrgKdQkkiSY060t5p4nVIjRijERnVmV5NlcoOLBNCzW9VZoXhQ4d5JzizYnS08kx3zBGV0l38db+qoFzNuqQsrIC7KGKbf7uL3vQDYrnfHpsHh+5ZlzSDcbELy2OxPevnLBFjzWJ8cZB4stSmUgGmDmyFX0gij6Va69yAdu+Gqv8A9ZypXDXrDMf2uc4zlsIwIT3o/inMQEAOxRY2RY7AQag1ErVMQzatxZrnFL6LXK9lZwt6LZ9fz80ccJhj85nALtRY7gHhfc3v/t+uEm02OJzGF6apWq0KbO5ZPHoceKznj7KKpiegGYGx+Pzv3xfhCbjZIdtsZLXjUrx/huQ2dSN5GRG5pqBPYHY/9fQ3sXW0WVHQ4LD/AM6thmzTdC2HT5WWRUDzjOCfTJESTEVN2u6celmDMOFIvcNhymAwAN04dffVZuJqPrOc+pc8ecDqNFg/HUaLn5xH8Ov689+QDz33vmzd4WqiHFN0SSwEpNl8w6HUjMre6kg/tiAcW3Cm5ocIIU2RmHno0hJGsFidzzZ++IVJLTxVlIAOHBdf6t0ueTMZabLOnkAWwAO98sNI9R0mhZFEe2Mek5rGkOHiWxmeHhzTZYz/ABF6oy5lYopmPleokMTpY1td71XP+44ewrZZLt0tisU/M0NOixJOHFnL5gQr/Q3YTqVuxvt/t3vb2q/0xdQMPVGJE0yunL02RI3kppY6AqYa2KjkrpJ1p6g3cmqw0RZZwdLo3XrpWaWJTp8io4vMk0k6ixPFVY2s1/SdPbGPisMS8Xlx+y9j2V2iwUSS0MptABMyc3lrxsr+bz4VZRFl2RxGC7HRYTfcUx1UCaGwGFWU3PgbEwPNa9TEUaRdUc7MWjMQNY9dNOrLOp4gjbNqFzBkh0nTq20XzfAobCztt9sOGh/taAHzn1WXhu0MuMu8lhvcRBO20wNzp5hP85Kqh1ZQyuhUgjY86bPYCzY77UebhhsR3UgiQU52x2YccGPY6HN0nSD5JP0dvLXSoNWT/VuSKAXUSaA/6r6UvdmdKcwtAYejkJnj9rSmHlnLlA8chULIdncqWbdSQvavbcHexWGx3dSmACBxnVefe7EUMU52V7h/wAki/Hhv1ChbrUjJGsuYkCvD/maUAZZCNkvTbDng3xvveFconwrZFRzWtLmgEjWdD5X/AGmeY8+BVlIVUEaHSqhXLaf9N9jooVZ22FAXxfma1uWEiKNSs9tQEAi5sJPmT6ac+UKAgj1LHAu4RxEoBD6wC9A1ujdgQNNkVuDZScC6XOP9KjFUnNomnTpC8Ei5za2GhEG4g87K0UCLo8sDXd+oBdZ3Kgje9u2GsP3jn94IINuFhus3tI4OlhxhnFzXtl1ocA4j+JJg+uw4rmfiqxmnUitNLV3W18/rjuKdNRZuBbFEHjJSjC6cRgQtF4VzK+qNiFuiGoXuQAAx+AaiCThzDOEFpWdjWGQ4LoORzcvmhI5mJhCqwXTpe2GslSaJ+tHvuMZuPpMpknc7njsPLktnsuu+s0TYCAAOG58+acS9UdJSBJDHE6NQGlJFLj0t77Ghtzv7DFOGwnfUs4N5+2v4V+MxzcPWyOFon66fZfOhqGhLDYszFgCdOpSQWAJ7kc4QxTDTqmnMwtPCObVoioBE/pesv1mDUbZo270SAd1UEjgklqB5IU+2KjhKxEgSPwSuf5VEeEmPPzj7r717MwSKFCOGsDzTe2ouvJsndQRdgg7Y0MFgKzneKwP4PvpyKysd2jSpAltyOHnf6aniOKX5npmagjkfzUYRoWvQQTttzsST+mH/APxVIuSo7aqBug80t6Flzmc5HKua8yMa0nhcFWVZFZdOkWpJU1q1bgWarDlPCMpCGevXnfhwSGIxtSuf9zkR9b8ja3HivPV/AT5OKNYplo6i85dIrJ2CtqetIXsGNnV7VidOlTczK4XF9FF1aq1+Zhsba7cPVX+k9IE+U9MisUVkADaobJ9RUnajRo17Yn3TWnvGi7omEsK9R3+082YTE21uvbZ9o5vKLOVV9SkuHy6xqlkO4N6gd7Y+klcSJXA2yhyy6YXhaBnUMwXzQXZL9Lilr0rtW7FQTgbA8lx4JM7rlviHpLZaYofhIDI3Zlbgi967b1xhCqzK6BotWjUzsBOu6WYrVqMCE86d4oniQINLqPh1i9P2xQ/DtcZWlQ7Uq0mZYB80v6p1OTMPrlazwPYfbFjGBggJSviH13ZnlVoZWVgykqw3BBoj7HscWAkXCXLQRBWnPj/PlPL84+wIHq/q4P6j/wBq/W7jiHckuMIyYv5ddeyyzc74oTJEWK1fgvoKTrLI6lwgPpUEsfSdgNNFjdim1AqNt7wvWe4EBq1uzsNSe1z6l4/ry+kGVN436HHFHHMilC9MYyFVl1i/UuqxWwpVoU1ncYKLnaOR2hQphoqUxE36v5WA4ys3l+s5hEKJNIqH+kMQMWGkwmSFmiq8CAVSZiTZ3J5OLFWvmBCMCF0Xwb0cQJ5k8SuJVBKurWigtRsbKDQN73YFCwS7RaGi+6zsS8uMDZPctrgErlJR/mRk6TbhV2ZYxfpVSaIK/wBVG8WaFUagKx0noa5qpnbZlcMdYLuGI0KUXaPSLBG24G2O67INtUp6pkHlzB/hpEMsbACMzL5jFSCAVdgWUmhQvEjRpMaGgaX4/pWUsZiqrjVe4+OWnbw6RaJ+d0y6z/h75MGY8qSMNO8TVVLCqWzKrAkkWQbKrsg7kYoFMOLoGqmapYG5jp72PqkXTUkdmhhzHnhY2k1lDRCkAhSTbbsTqIBOKH4FhvK16Hb2JY3KRMcdZv8Au906y2RfLOkzf56sNQpCNC2Dq0kaiQv25GKqmB/25arWf6gc+uG1LD7X10k2MW1sveb6vC6h7dA4DAWRdrr27cdx3xmuw9QGI6mF6aj2jhsgJePnQm/oPrbVLMkFmdtNqqEaaO97HVfNn3P/AFjpa6mL6qyi+linuIuBEc5AM+6YKjRSSSCZY/NRgA7CmcEepgx9TV/zh2hhzUYHE7rD7T7SZhsS6k1ujfciZ8gPdfOm555om8whTXxRgLYqtj9wd9u2KHANqZRe60aD3VsL3jrEiZ5R5jfmFT6hmkOXDF9SgGwyht1HqDA9/r9B777tFjGMtpr5cl89x2JrYiuC/UANBGp4EkannwXLJpCzFjyST+cZrjJJWs1uVoAXjHFJGBCs9OzPlyKxFjgj6H/y/wBMWUn5HAqmvT7xhaNdl0joEhSNZEbUB8QEmrYk0aHwi7qwdrrE8dhu+p2206/Sj2bi+4qQ6wPXl5m/umoZJlr0sjDgkqQDRqxvW422q6xgsq18PLWkjjv15r0lShh8Vlc8Axpt15FMpeqxwxhBovSdIulAABO+/wAw53Nkjisdw+FqYh59yUYrGUsKwfQAdcwmHUNEmSXOIoDImoXp3qwVJNAgnjj7izieBc/DYzuzcTB1+vXrokse1mJw2bSwINuuuaQNm58+YPU6Kyh7ib0aSdxKtjutA6jRvYg49RABBavKl5IdTdw/HXJbJIhN5kXZ4yqkvaWePSD6fUKJ52xB0jxKbIIycQuVZnqc2Vmlk8pYzFoEgWNUAYlgormRqZ7sk132GLs7GAki0X5+qh3bqxAmCCYH38uSv9U6+0iR/wATlxPBLGrgBqk9bMg0AbagVI08i71WbxU8tcLC1vfriFNrXAi95Mems8PoZ4LV5Hpq5Pp8ieU8qBXLRDZyjk2PS1ghW3o9ib74DAAaoszOeX7n9JFkViy2USXLiJXmJSASm1W9Vi/LV9TAkFWJXYb4iA0CFY4ucST69fPBM8znMxFOsUwSUSAtGxKg0GBCnSbJBUEgjT8OJFwNiFXkLRmBkddQsx4n8PedEwVlMkAC0qqCKXZTVD1bb9q29scqUw5kbhdo13MqSRY9ey5hjNWyjAhGBCMCEYEJ94SljWR9bKjlCI3YelW+uF8Q0kDhutbsqoxjnSQHRYnZe/F+bjdogrK8ipUsigaWPbjY1/3gw7SAeGyh2nVY97YILgLkbpf0brMuWbVGfawfoQdq3W9IFijXfFr2ByVw+JdRNl96t1ubMUJGsDet9zQBY2T6iAL+2BrA3RFfFPrfyS3E0sjAhGBCfeEOhnNTV/StFvrvxzYsA7gHgDvi6hTDnXS2Kqmmy2pXS8oyRQGcGKX0BFakRCUDIQapStEjS3pv6nDuVszqs7PUPhiFfzOZmieFc00TRzsFKOBqUuV0KAoIJ1cg7cb7bhcNYgLoYQcskn6o8PZeCDOSwxwSGVkuWa/SFWgtgKigtQOw5Jo4iGhpncqZc5zY2CT+KcpFlcx5wy4eeQl45XbTGpQauQbLirA243JFjE3BrnB0X66/pUUi5jC2TE/c9b24FUuo+JsyzplitO8ayBARY1JrUWaOoCvQd7oWe9jKtPQC5E/hdq4dxBJNgevvr7SmngzJM+WfMNCiqiBInRfJckkM59JCkoFG9bk884odFg0c+gmATdzvLzTTrmXeWGKRGmBRacK484ggfEwNC6DH0sd/h9rBcR8JZ3hfnHDYpJL1iTN5iLLyqi3GJSFI3BAYKL+nYCx77XhTGVBSpeEXP6Wx2Rh24jFA1DYf1PUX+69dTlGVns1oKjVvuPrQ/pr6WSAPfGXSw76lLOF6qv2rSw2LFN1gRJ4C5/o+wVfqcodSBpZW5s1x9gb4524xCnVqU5DTqncTg8Lii19RoJGhkj7G6+9HjLtpGyitTDZVA4A543P/AN4vwuHdUfJ0Wf2v2nTwtA02EZtABt9CI4WIIkELKeNs6AWRKtyCaYNsAO4q7r8AjGviagawNG/2XhsHSL6he7b7rH4zlrowIRgQjAhbLwJ4i8o+S59JOwOkL/uLGtRIA2HG5Hth3DVJ8BWdjKMeNvr1z3WozfS1epcuwANSeWbHPqBHdbq6IIvsMXVsO2o2IVGHxj6T7k259dcU8hz+XlQJIFiugyODVnbYgqaNC+xFbCzjzDqGMwzz3c33G+/PqV6ttXBYqmM8W47bdekplnvEqqiRZdCwC2aXStAbAAj4bq64vm7Bb7PwLzU72sP7J660Kze0MaxrO7onlbQDrrZIc/4qnETMUMKLEr6hQ0uD6l0nYg7DtzjegNvFurLBzOeQAbkx+Uq6V1t4pWK5by3lZSS40+lj2Vb02WO5qrHOJCD4YUHhzZeXAx0fTTRa7qGfyObWRc1GkojA1OdSGux1KRY5334xB1KxbNuCtZX8QcRfYqWF8nG8SRxorUzRM5LEBvi0s1hb+lY73Z32Ue9b/wAd1mur9Z/iUJV58tLD/qaTa6X42/qO3IG3/PYmwMek/hcz5YOWdYvH5Hyoun9QieAZLMvLHZV45LayCQqg29nWWI0CqAHBGIuF7KxjiGmQPTa3DSANePNfcxFDAgkOc810Q0N9BsvRamLBfSEOnb073eOuzG5XW5f4t66+yzvVv8Qi0bIikltizBfoATSjWasbj2oit1nYgA+FMswjnDx291gsJrQRgQjAhGBCMCEYEIwIRgQjAhGBCMCEYEJv4b68+UkLoAbH70a3q6BINCroC8W06mRU1qIqLoXR/FkGaZ43cxgghNlBXckGgoQUN2JJs6a7U3Te12iz6tFzLu6623VyFcrlnXMyZx5vLUGONSQWIjD+os5vVQk0GrO11tix2Yi5sP6XGuaHeEXPLn8JfNmZJpb8+eMSVIUQkBk7MC5Og1Z0XztQBBxMiYymPRLNcWk52gjz38t+S1EfXoJ4pTNEv8OpFCX1auexF2pHPO4xEsDrKbapb4tL2Cs5mDp7zI0kKvMql0DSOaF2TWrfeubxzu3FwM+SkKzWtcItvql/XPFeuINEiPGupXiIK6VUbgAD07Wdx2+t4mGBozKt1QveGaWss50PrUkL+XFC6Bg8qoQqh/SFX1C7rbiv3xGW5oA1UoeGAucDFt7E7pnmesZh2hmEPrCAuKok/wBanY7e17/bkUYigKjIi8JzBY00K2abTHmOK99R6tBmACCASKKOp1CxekgEXxxv9NqxjBuJpSxkweC9m1/ZmJirWLZHHXjcb78Qqh6ZrrQqIOdTgkk++kUP3A+lY0cDg3N8VX6LC7b7XoPPd4Ym2pBifL6/fWQUZ7qsOTgKoxJ+JnBGs6gaYWNLbgChQArgDGi4hgkrzbc9V3X7XKM9m2lkaR+WN/8AlbYy3vL3SVuU6YptDQoMQU0YEIwIRgQvqsQbHIx0GLhcIBEFb7wtmlaJpLYMGDECuVFbCyTsRyNhQ3xp0X5m5liYphpuDeuPkm+YyWpY3WbSqMpLmiGVKIHY2DqFex/TFjmGxlVU6ouIuZH1Wi6KFkEYLxOG3jIP+aAwZjrF7fDV+1+2K5uSFKCWgc/spoUcyurIQigmyjKBRqrbZ9twy7Y6HyuPpQoXhSNGWSq1ElpSoG5AG/AFkCyOAMGYaldDTYBUMxk6zBSQAF020n0mr2IrkCz/AODFjXTKre0SI2+f0q7wRqEgl8x1N1QLMABQoDsPpvv9cRedFKm0m4TTN5NIk1yAyErpZgtlgmxJHt/1jgdC4WlyV9dyNshUKQ4Okni69Nekjeu/sMcebqVLRVJson8PMrK6I0batdmmBChhbAk1ZNWuwJ7aoRNkzMeIbQuU4zVrowIRgQjAhGBCMCEYEIwIRgQjAhGBCMCEYEIwIWq8ARqZZCaLiMiP7kHvqUDihdiyPfDFAalK4k6Ba1en29LFaH06ZbF2QbFrYYLZ2oXX00thZ74iZunRykUARCpr4A1E6QxoWewJ2xZIAS2UvcZXvqmXjhiYtYCroACkgWAf3BGOF1lJrSTzVDL9MJSNmLs61Ruib2o2Bt23GLQdCq3AeIAWKtNJ5TUUj1SIXUqR6gtagQaOwPPGKS65G6ua2WhwNlb6ZkgFcqJBuSqv2G2y1dre+184GusuPaSVPk9QRnlGnTKEViGQMCVGqm9QALc/7T2xwOzWUnU8sFIut5YSTKscyJIG8xvLAOsEaSVPB9NjEgJAy66/CiHZS7MJGnz16qLyaU6nb01sCBWknTvwDpIB3q8WBpA1VJqNJsFzfxHnQ8hRdkQnbiz37n7fn3xnYmrmOUaD7rZwdHK3OdT9kowsnUYEIwIRgQjAhGBC0vgrMBGkuTRsKtSQeea4AJBqxeHMIdbrO7QEhtpW6nWNNMQmRJEorqIW2PJ3oEG+L7nDZcBaVmhjzcCy9ZvqEUJjWZxFLM8bFo1t4wpqte4rUGH6tdi7qLgCEy2m4tO4HUjryXvrHi7+GOnMzGR0mKtAigMUrUrlhp3og0Nidq7it1UNGiuZRLzAVzxPmIwP4by0JeNXJeRmYq/9Kk7qt8f8DtIQbKMEX0K85TNGSQySCib5I22AOkC+y83fNc4tlUFkTzS/qnTOoHPpLCssULKqNLFoLaCQTYO4IPvfuOaKzy5z+ATTGsbSmJIuB1y8vlaGLPkL5TwGaN5XjjOpNR5JDAkCviFg8Cq977G8wlwIlJevdSJaJgiMqs6SRKCXiNELtVEUSbrvtxiOumik0NEg6rJ9dzsKZNoy7SSSNqW79IAA5P2xyq8NYQd1ZQpudUBGyw2M9aqMCEYEIwIRgQjAhGBCMCEYEIwIRgQjAhGBCMCEz8OZqOPMo0wuMH1fr3/TnFtFwa6SqcQwvYQFvoOpeV5hiKy6pF0GQMUQlrGo8gXv+nasPHkssRbMthL1NUsmAShXWNZQyhSTTJeo3sT8QsbXtgsdTC4BGiR+Ksln5oZPIEvmO5WWKPQYmQjSKJptgoB23N7DFVaY8PkraAYXQ4TvPMER1y1Vzp8zJCqSKEmQAMhI2Iqt1Fe3Aq7FbYtY6WquoyHkhKM/nDrV3RCsYkBEh2KyWWHpPHe+2ng744+91Kk3KMoVrqXiVIP4csJITmRE8b+YZFjjNBiQ33O1EbA1YGKu8AIndW9yTMbfVeuoeIVXRLPmdSeYTAFiuKRKKlmAW9Vkg7mtq5xYXgDh7qruiXC1/pHuvfWQmj/VRQwDI5cC+6kC7obVt9e+LQRCWyPmNYVDqeaURBzIBqQtaqxBIG9f7T7Ed7xPNLZlV5IfELkuMZelRgQjAhGBCMCEYEIwIWp8E9O83zf9QCh61TUor4gfYkHb7H2w3hhY81n410EReNvPddFly0ctMyBgUZWL3Q01qVq3vbixwcNSCkAC080rmyymVBLFHLIkTzItFaKsD5Yp6/qDetWAJbatsVuAMCEwxxAJm26vdW8/NSQ+QFmSaTRJHPDHIsFC2s6Qy6RuPV6u2+K6jVZRfrwjZNuvRRS5grPk4jDSpDmVb/NoDcendQDY3rn6462nmN7KFWsabJbfiPnn5JRn8u8WeiGThs+W7FJG2YIwFlT8Fk0rXZ32rm1hEw4eqg9hLcwO+3V+Y+hBTKLxsxLp/BymWP41VlIX/wDI/wBI++Jd23Zy5J3+f6S6WB8xbSJ5QfdVjNMh3tga9b8b8Uxrk2ZbQFBzwHaKxMsYmih8tiZVLBwBQ2I5HBoVY4se+JByrLCRKwf+IuRVChUranRpAIIFWpJOxPO4OFsWJAcnezzDi31WLwitRGBCMCEYEIwIRgQjAhGBCMCEYEIwIRgQjAhGBClysYZ1UmgzAE+1nEmiSAovdlaSuu5bLRRZYzlRKKC2ikBgpOkkNww3398aoKwXAzHV1YOXRyxVX0yIA6tSgFtJBIIJDrQAo12xEXMhddLLHVMoOvTwrpfKvKqbeZEAP/ch+H7g1gyBx1Uw4QkXiLrE2byrzRZbTCgJMuoFyAaIUjYfU70Ae+OEU2gmZUg1xeG6en3mPoPUwmmV6RlpGj/9OGZQQ8cxYqe4a/hcckHvqPBsYryZ7lSNU03BoEzvw/J4KDrb5iXL5aWLKwJLE4y80axJK0AJGgxagVA0ke49Q9jikg2smQRe/wCVW8R6Gi8vMKMwYInm8xttwyroAiMe3rAu6OnjYEWubAuFRTqZneE30XlIdcZl0RzIyhV0+mSm2KV8PpYFQp4rkb4sB3VTgZg+am6h08FBCBIQEPwoSWrY0e1Ft8WNI0VL5BzRz+i41IhBIPINH9MZJEGCvQNIIkLzji6jAhGBCMCEYEIwIXU+h+GpoMqkqoJCYixj1MpLMPTek+vTfFjGkxoawDfX1WK+oalVx2mPROYMxNTUgeXUplVkKhwQdxXpDUAd+fb27FrBQzXubbflWVmR9E3ly6irDSpShfpNk1d8g/nHRK4S2TK9pOPK15b/ACfMALyAAyWpOzE2KG+33+tgaHGSgvLAA3RVYI26outZVj0FD5iGRC5W9QI20hgQQ9nt7HEcxgFswrg0ZiHgTG91D4dzeZ1ykzQlok9WpiVVfUaZgCBRBsgnYDfFkgySFS6m4ENa6PfzHHgsnlfFq5bM5nUC5kDI7Kdiwa7Bvcbn84odVph0GU03D1i0EQmWS8aZZtDSKheOyhIIZdWhW0kaV9Q1kAihoAJN2APYTYrho1ACCNVZHjtVjKicfAjaaFF9X+YtgsyqV4Nkgk0dgMSzs3IURTdFmnVYfxb4gOakpS/lKSUDGyNRurrgcDC1aqHWbonMNQLJc7X7BIMLptGBCMCEYEIwIRgQjAhGBCMCEYEIwIRgQjAhGBC+q1EEcjHQYMrhEiCuldB8fUo1ysknrLM3qB9ICKBVKtjnnc8WcPNqsdqsx2Hew2E+S9weLMv5bLLokDDWVbjUBZHpbjVQFBRQNgknHczY1H1URTcXSGn6L7N/iTGFnQKX8zUNYFc2AQDRG2+kliONRFVzvqQMlH+LWNhAHM39pCt/4e5t3hmWOSMQm3KE3MuwDencBWFb3z98TpOa50gKGJY9jBJgjgNfXZTw9PzGf8yb+JUCNgyaZGprUny2UUykEKSWHDmr2qT3knK1FOk1jcz4Jjf4lT5HxBKYtKMqPlxpki0ehydjd7tqIPqBHGIgAg8RqovLmuFrHRXs7JFHqPlSKBGFYxlSqiwxAs3sQO2JXF1DwElvFQSyNAumCKwHW2Y2W1D1EaeDsBdbnf78gi6kHA2XudZ8zWlfRp0qTcZiIPI0k69Q5FVsOKxIQCq7ubz48ly7xx0Zstmip3DgOCBtvsf3B/IwliWw/MN1qYGpmpZTqLLPYXTiMCEYEIwIRgQnHhvp/mSqzfAG5K6gWG4BFi+OLF8XvhjD0s5nqUpiq4ptjf44rpXQ88Y5I+YYQpLoCSpNGgAS2ntxz7nD3dGFk9+0k34/T8rV5NC2XEgGpnUvXuTuB/wMceYdCKTZbO5XL/DebzTOkkcryajZh0NQHLaR3ULZ9O+w+xjSPhzT6Qr64aXGnlg7GZ+v9FdLh6SVu6WzZVBtYLXvyQfSeLFH3x0FV5VWk6dpDV8TLRYj1H00DqG97A39NqxKVzeSqD5pMjlnZ5S0zAa5ECB1FNoJVqLiwRZsnVjhNpOisaJNteuiuK5ucySO5q2YtsABub4Gw/TGY4y4lbLG5WgKHEVJGBCMCEYEIwIRgQjAhGBCMCEYEIwIRgQjAhGBCMCEYEIwIRgQjAhGBCMCFv8A/C3r4iZoXJ0udlAjAN1qZ2NNSKCas8muN28M7bdI4tk32WwyOQPmuyODl2ACArtVhjQFKwZTWsb7b3hq5MpFxAblKbZbo6gVvR2IIFHntXfV+3bfASogFKfFuSlSDRHSqRTMAaA2G/YAseLuhibIcCN1W8Fjg86ddfdU/wDDTMyuZ4ndpUi0U7KQba7G+5+HvhcOuWzMeiaqMkB8RO0ymPWurmIyxQn16gQflJWyD3q6Pbk4uDc8JWRTJB4z6brKeJ8v/FQ7oFlBsHc6tuNRYn32r2N9scq0C9sdSrKGJFN87b+XFc3ZSDRFEcjGURC3QQRIXzAuowIRgQnPh7oEmZawjFB8WkgMRYvTq2J3xdTol1zol62IFOw161XQsjkBldSkekbnS3p8vUN2U7l6sbc/XGg3w6LHeTU11P1U8OWjMshXMrMH3WNaYoN7+HgVtvXA7nEg4iSVF9MECBHsnXhjraRE5WdljdD/AJZPpVlO4Av4WF/Cfv8AaL2ZxmbdSa4sMHTjwO88jqDpqDeJYxRQtnSdMdqgIrSd75CkWp3HqSvr2xQSdEy0CZG/v/a8dc6joiaXcRqpZitajvSqCdlvckn2+uJ7KB1Srw91pZpWiV3caNfrWnWiAQ3Y88/nEgeKgW6HYpL/AIpZEGDUK1CjVqCQDvtWphR96FYhVGZhhXYd2WoJ8lyTGctdGBCMCEYEIwIRgQjAhGBCMCEYEIwIRgQjAhGBCMCEYEIwIRgQjAhGBCMCEYEJn4chDZhLICg2SWVaA72wKj9djxi2iJcqa5hkcV3hlWCEtsFRb2AAAHJpRX12GNARosd06jVZ+bxGvmVl5JJGCs51KPLcJ8S1VqavfsavneDiRqrKbZHXXVlr5zG8bK6qwUjZqrcDueNmIvmjiMkGQpQCIKjzOey2Vi1OyRLV0L1E0Oxt2bgb2eBiTWOeVWXhoho8gOreZ9VhskxlDzyenzLpih1KqnSpkPBo1sNhv2BOLWuDTAVVSmXR/dp5cvupcmqKgjXMee5LFnRlBVa4DbiwSDXNX7YATEFD2gGYgJH4q8Hlw0ka1JZOxAXSBsDe5Yngjmq+1NeiKlxr90xhcS6kMpuPt+FzyaIqxVgQRsQecZ5BBgrYa4OEheMcXVcyEKtKoIsE8fpi2m0F4BVVdxbTJC6L0QA5aNyBq0/FQvYFAfvp2v2w8w2Cyqo8Z65/deOtSk5mNyfV5fxd9r/bYY442ldYJt1uqOY6lL/6j1/C7MNhYL0G3q9wcE+ElRc0d4wdbr14KyUcsebMihzqQ225v1G75snv3xVRcWkwmsToDwCY+FZGjnCoxAZbYWTdDbnFlVxJUaQBZK1GQmJLId0ZnVlIBBBskb9rJxAkrmUAqh4RiCCVl+IyaSSSTVg1vdbm/r3x0uJKMjQBAXjxhKXIRjalCSvbuP8Ag4mw2Kg9okea5n/L4/l/c/3xmrXX3+Xx/L+5/vgQj+Xx/L+5/vgQj+Xx/L+5/vgQj+Xx/L+5/vgQj+Xx/L+5/vgQj+Xx/L+5/vgQvn8vj+X9z/fAhff5fH8v7n++BCP5fH8v7n++BCP5fH8v7n++BCP5fH8v7n++BCP5fH8v7n++BCP5fH8v7n++BCP5fH8v7n++BCP5fH8v7n++BCP5fH8v7n++BCP5fH8v7n++BC8tkI/l/c/3wIVbPZVFUECrNcnAhVREPbAhHlD2wITboEhj8x0Oll0kEcjn+2GsNo70SWL1Z6/C7GM07IqsdQZaYEA2Cu92N7xbmKXLRKy3RPT59d5dBJ3Okb1ZvkgE+9C7rHXEk3XGtAFkzkz8n8PMwYhtZ3FdiFH/AMQBjhNwpNaIKpeGukwszM0YYgbFiTVj6nE31X8VXlExsst0P/KLBCQCtkXYsEEbHvYwlSe4GE9iWNcATxWhyreZBPr9Xrvf3Zhde11hlj3SUpUpNERwU/Rog8aahq0rpWzsApUrtxsRseRgY4kSuVmjMQkvirp8bEkoLXSARsaIvtzuSd/fFWJMslXYSzoCzf8ALYvl/c/3wjmK0V//2Q==">
            <a:hlinkClick r:id="rId4"/>
          </p:cNvPr>
          <p:cNvSpPr>
            <a:spLocks noChangeAspect="1" noChangeArrowheads="1"/>
          </p:cNvSpPr>
          <p:nvPr/>
        </p:nvSpPr>
        <p:spPr bwMode="auto">
          <a:xfrm>
            <a:off x="46038" y="-2057400"/>
            <a:ext cx="8334375" cy="4000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1509" name="Rectangle 5"/>
          <p:cNvSpPr>
            <a:spLocks noChangeArrowheads="1"/>
          </p:cNvSpPr>
          <p:nvPr/>
        </p:nvSpPr>
        <p:spPr bwMode="auto">
          <a:xfrm>
            <a:off x="0" y="0"/>
            <a:ext cx="9144000" cy="0"/>
          </a:xfrm>
          <a:prstGeom prst="rect">
            <a:avLst/>
          </a:prstGeom>
          <a:solidFill>
            <a:srgbClr val="2D89EF"/>
          </a:solidFill>
          <a:ln w="9525">
            <a:noFill/>
            <a:miter lim="800000"/>
            <a:headEnd/>
            <a:tailEnd/>
          </a:ln>
          <a:effectLst/>
        </p:spPr>
        <p:txBody>
          <a:bodyPr vert="horz" wrap="square" lIns="158700" tIns="0" rIns="15870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11" name="Picture 7" descr="http://univermilenium.edu.mx/wp-content/uploads/2014/05/psicologiaorg.jpg">
            <a:hlinkClick r:id="rId5"/>
          </p:cNvPr>
          <p:cNvPicPr>
            <a:picLocks noChangeAspect="1" noChangeArrowheads="1"/>
          </p:cNvPicPr>
          <p:nvPr/>
        </p:nvPicPr>
        <p:blipFill>
          <a:blip r:embed="rId6" cstate="print"/>
          <a:srcRect/>
          <a:stretch>
            <a:fillRect/>
          </a:stretch>
        </p:blipFill>
        <p:spPr bwMode="auto">
          <a:xfrm>
            <a:off x="685801" y="4191000"/>
            <a:ext cx="1828799" cy="1850833"/>
          </a:xfrm>
          <a:prstGeom prst="rect">
            <a:avLst/>
          </a:prstGeom>
          <a:noFill/>
        </p:spPr>
      </p:pic>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192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Nutrición.</a:t>
              </a:r>
              <a:endParaRPr lang="es-MX" sz="2400">
                <a:latin typeface="Arial Black" pitchFamily="34" charset="0"/>
              </a:endParaRPr>
            </a:p>
          </p:txBody>
        </p:sp>
      </p:grpSp>
      <p:sp>
        <p:nvSpPr>
          <p:cNvPr id="10" name="9 CuadroTexto"/>
          <p:cNvSpPr txBox="1"/>
          <p:nvPr/>
        </p:nvSpPr>
        <p:spPr>
          <a:xfrm>
            <a:off x="1066800" y="1219200"/>
            <a:ext cx="7696200" cy="5078313"/>
          </a:xfrm>
          <a:prstGeom prst="rect">
            <a:avLst/>
          </a:prstGeom>
          <a:noFill/>
        </p:spPr>
        <p:txBody>
          <a:bodyPr wrap="square" rtlCol="0">
            <a:spAutoFit/>
          </a:bodyPr>
          <a:lstStyle/>
          <a:p>
            <a:r>
              <a:rPr lang="es-MX" b="1" u="sng" smtClean="0"/>
              <a:t>Tipo de programa</a:t>
            </a:r>
            <a:r>
              <a:rPr lang="es-MX" b="1" smtClean="0">
                <a:solidFill>
                  <a:srgbClr val="C00000"/>
                </a:solidFill>
              </a:rPr>
              <a:t>: NUTRICIÓN</a:t>
            </a:r>
          </a:p>
          <a:p>
            <a:endParaRPr lang="es-MX" smtClean="0"/>
          </a:p>
          <a:p>
            <a:pPr algn="just"/>
            <a:r>
              <a:rPr lang="es-MX" b="1" u="sng" smtClean="0"/>
              <a:t>Característica(s):</a:t>
            </a:r>
            <a:r>
              <a:rPr lang="es-MX" smtClean="0"/>
              <a:t> Asesoría nutricional a pacientes con trastornos alimenticios, regulación de peso y masa coorporal, pacientes con alguna enfermedad crónico degenerativa, y de seguimiento y capacitación a los beneficiarios de los programas alimentarios de DIF y Deportes.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892</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pPr>
              <a:buFont typeface="Wingdings" pitchFamily="2" charset="2"/>
              <a:buChar char="ü"/>
            </a:pPr>
            <a:r>
              <a:rPr lang="es-MX" smtClean="0"/>
              <a:t>Asesoría Nutricional: </a:t>
            </a:r>
            <a:r>
              <a:rPr lang="es-MX" b="1" smtClean="0"/>
              <a:t>52 </a:t>
            </a:r>
          </a:p>
          <a:p>
            <a:pPr>
              <a:buFont typeface="Wingdings" pitchFamily="2" charset="2"/>
              <a:buChar char="ü"/>
            </a:pPr>
            <a:r>
              <a:rPr lang="es-MX" smtClean="0"/>
              <a:t>Cursos programas  externos:</a:t>
            </a:r>
            <a:r>
              <a:rPr lang="es-MX" b="1" smtClean="0"/>
              <a:t>55</a:t>
            </a:r>
          </a:p>
          <a:p>
            <a:pPr>
              <a:buFont typeface="Wingdings" pitchFamily="2" charset="2"/>
              <a:buChar char="ü"/>
            </a:pPr>
            <a:r>
              <a:rPr lang="es-MX" smtClean="0"/>
              <a:t>Seguimiento y platicas de nutrición a beneficiarios programas: (medición de peso y talla, platicas de salud) </a:t>
            </a:r>
            <a:r>
              <a:rPr lang="es-MX" b="1" smtClean="0"/>
              <a:t>785</a:t>
            </a:r>
          </a:p>
          <a:p>
            <a:endParaRPr lang="es-MX" smtClean="0"/>
          </a:p>
          <a:p>
            <a:endParaRPr lang="es-MX"/>
          </a:p>
        </p:txBody>
      </p:sp>
      <p:pic>
        <p:nvPicPr>
          <p:cNvPr id="11"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2" name="11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5334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7056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146" name="Picture 2" descr="C:\Users\OCRAM\Desktop\DIF MASCOTA\FOTOS DIF 2015\Proalimne 271115\20151127_113653.jpg"/>
          <p:cNvPicPr>
            <a:picLocks noChangeAspect="1" noChangeArrowheads="1"/>
          </p:cNvPicPr>
          <p:nvPr/>
        </p:nvPicPr>
        <p:blipFill>
          <a:blip r:embed="rId3" cstate="print"/>
          <a:srcRect/>
          <a:stretch>
            <a:fillRect/>
          </a:stretch>
        </p:blipFill>
        <p:spPr bwMode="auto">
          <a:xfrm>
            <a:off x="304800" y="457200"/>
            <a:ext cx="4267200" cy="2560320"/>
          </a:xfrm>
          <a:prstGeom prst="rect">
            <a:avLst/>
          </a:prstGeom>
          <a:noFill/>
        </p:spPr>
      </p:pic>
      <p:pic>
        <p:nvPicPr>
          <p:cNvPr id="6147" name="Picture 3" descr="G:\Entrega de desayunos escolares DIF y toma de peso y talla\20151119_102325.jpg"/>
          <p:cNvPicPr>
            <a:picLocks noChangeAspect="1" noChangeArrowheads="1"/>
          </p:cNvPicPr>
          <p:nvPr/>
        </p:nvPicPr>
        <p:blipFill>
          <a:blip r:embed="rId4" cstate="print"/>
          <a:srcRect/>
          <a:stretch>
            <a:fillRect/>
          </a:stretch>
        </p:blipFill>
        <p:spPr bwMode="auto">
          <a:xfrm>
            <a:off x="5133975" y="1066800"/>
            <a:ext cx="3248025" cy="4724400"/>
          </a:xfrm>
          <a:prstGeom prst="rect">
            <a:avLst/>
          </a:prstGeom>
          <a:noFill/>
        </p:spPr>
      </p:pic>
      <p:pic>
        <p:nvPicPr>
          <p:cNvPr id="1034" name="Picture 10" descr="C:\Users\OCRAM\Desktop\FOTOS VARIAS\IMG-20151224-WA0010.jpg"/>
          <p:cNvPicPr>
            <a:picLocks noChangeAspect="1" noChangeArrowheads="1"/>
          </p:cNvPicPr>
          <p:nvPr/>
        </p:nvPicPr>
        <p:blipFill>
          <a:blip r:embed="rId5" cstate="print"/>
          <a:srcRect/>
          <a:stretch>
            <a:fillRect/>
          </a:stretch>
        </p:blipFill>
        <p:spPr bwMode="auto">
          <a:xfrm>
            <a:off x="304800" y="3505200"/>
            <a:ext cx="4267200" cy="2286000"/>
          </a:xfrm>
          <a:prstGeom prst="rect">
            <a:avLst/>
          </a:prstGeom>
          <a:noFill/>
        </p:spPr>
      </p:pic>
      <p:sp>
        <p:nvSpPr>
          <p:cNvPr id="9" name="8 CuadroTexto"/>
          <p:cNvSpPr txBox="1"/>
          <p:nvPr/>
        </p:nvSpPr>
        <p:spPr>
          <a:xfrm>
            <a:off x="609600" y="5867400"/>
            <a:ext cx="3886200" cy="369332"/>
          </a:xfrm>
          <a:prstGeom prst="rect">
            <a:avLst/>
          </a:prstGeom>
          <a:noFill/>
        </p:spPr>
        <p:txBody>
          <a:bodyPr wrap="square" rtlCol="0">
            <a:spAutoFit/>
          </a:bodyPr>
          <a:lstStyle/>
          <a:p>
            <a:r>
              <a:rPr lang="es-MX" smtClean="0">
                <a:solidFill>
                  <a:srgbClr val="C00000"/>
                </a:solidFill>
              </a:rPr>
              <a:t>Platica sobre nutrición grupo deportes</a:t>
            </a:r>
            <a:endParaRPr lang="es-MX">
              <a:solidFill>
                <a:srgbClr val="C00000"/>
              </a:solidFill>
            </a:endParaRPr>
          </a:p>
        </p:txBody>
      </p:sp>
      <p:sp>
        <p:nvSpPr>
          <p:cNvPr id="10" name="9 CuadroTexto"/>
          <p:cNvSpPr txBox="1"/>
          <p:nvPr/>
        </p:nvSpPr>
        <p:spPr>
          <a:xfrm>
            <a:off x="152400" y="3048000"/>
            <a:ext cx="4495800" cy="369332"/>
          </a:xfrm>
          <a:prstGeom prst="rect">
            <a:avLst/>
          </a:prstGeom>
          <a:noFill/>
        </p:spPr>
        <p:txBody>
          <a:bodyPr wrap="square" rtlCol="0">
            <a:spAutoFit/>
          </a:bodyPr>
          <a:lstStyle/>
          <a:p>
            <a:r>
              <a:rPr lang="es-MX" smtClean="0">
                <a:solidFill>
                  <a:srgbClr val="C00000"/>
                </a:solidFill>
              </a:rPr>
              <a:t>Plática a beneficiarios programas Alimentaria</a:t>
            </a:r>
            <a:endParaRPr lang="es-MX">
              <a:solidFill>
                <a:srgbClr val="C00000"/>
              </a:solidFill>
            </a:endParaRPr>
          </a:p>
        </p:txBody>
      </p:sp>
      <p:sp>
        <p:nvSpPr>
          <p:cNvPr id="11" name="10 CuadroTexto"/>
          <p:cNvSpPr txBox="1"/>
          <p:nvPr/>
        </p:nvSpPr>
        <p:spPr>
          <a:xfrm>
            <a:off x="4876800" y="5867400"/>
            <a:ext cx="4038600" cy="369332"/>
          </a:xfrm>
          <a:prstGeom prst="rect">
            <a:avLst/>
          </a:prstGeom>
          <a:noFill/>
        </p:spPr>
        <p:txBody>
          <a:bodyPr wrap="square" rtlCol="0">
            <a:spAutoFit/>
          </a:bodyPr>
          <a:lstStyle/>
          <a:p>
            <a:pPr algn="ctr"/>
            <a:r>
              <a:rPr lang="es-MX" smtClean="0">
                <a:solidFill>
                  <a:srgbClr val="C00000"/>
                </a:solidFill>
              </a:rPr>
              <a:t>Medición de peso y talla</a:t>
            </a:r>
            <a:endParaRPr lang="es-MX">
              <a:solidFill>
                <a:srgbClr val="C00000"/>
              </a:solidFill>
            </a:endParaRPr>
          </a:p>
        </p:txBody>
      </p:sp>
      <p:pic>
        <p:nvPicPr>
          <p:cNvPr id="12" name="11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5334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7056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74" name="Picture 2" descr="C:\Users\OCRAM\Desktop\DIF MASCOTA\FOTOS DIF 2015\Nueva carpeta\IMG-20151230-WA0018.jpg"/>
          <p:cNvPicPr>
            <a:picLocks noChangeAspect="1" noChangeArrowheads="1"/>
          </p:cNvPicPr>
          <p:nvPr/>
        </p:nvPicPr>
        <p:blipFill>
          <a:blip r:embed="rId3" cstate="print"/>
          <a:srcRect/>
          <a:stretch>
            <a:fillRect/>
          </a:stretch>
        </p:blipFill>
        <p:spPr bwMode="auto">
          <a:xfrm>
            <a:off x="990600" y="1320800"/>
            <a:ext cx="3352800" cy="4470400"/>
          </a:xfrm>
          <a:prstGeom prst="rect">
            <a:avLst/>
          </a:prstGeom>
          <a:noFill/>
        </p:spPr>
      </p:pic>
      <p:pic>
        <p:nvPicPr>
          <p:cNvPr id="3075" name="Picture 3" descr="C:\Users\OCRAM\Desktop\DIF MASCOTA\FOTOS DIF 2015\Nueva carpeta\IMG-20151230-WA0024.jpg"/>
          <p:cNvPicPr>
            <a:picLocks noChangeAspect="1" noChangeArrowheads="1"/>
          </p:cNvPicPr>
          <p:nvPr/>
        </p:nvPicPr>
        <p:blipFill>
          <a:blip r:embed="rId4" cstate="print"/>
          <a:srcRect/>
          <a:stretch>
            <a:fillRect/>
          </a:stretch>
        </p:blipFill>
        <p:spPr bwMode="auto">
          <a:xfrm>
            <a:off x="4876800" y="1320800"/>
            <a:ext cx="3352800" cy="4470400"/>
          </a:xfrm>
          <a:prstGeom prst="rect">
            <a:avLst/>
          </a:prstGeom>
          <a:noFill/>
        </p:spPr>
      </p:pic>
      <p:sp>
        <p:nvSpPr>
          <p:cNvPr id="8" name="7 CuadroTexto"/>
          <p:cNvSpPr txBox="1"/>
          <p:nvPr/>
        </p:nvSpPr>
        <p:spPr>
          <a:xfrm>
            <a:off x="685800" y="152400"/>
            <a:ext cx="4648200" cy="646331"/>
          </a:xfrm>
          <a:prstGeom prst="rect">
            <a:avLst/>
          </a:prstGeom>
          <a:noFill/>
        </p:spPr>
        <p:txBody>
          <a:bodyPr wrap="square" rtlCol="0">
            <a:spAutoFit/>
          </a:bodyPr>
          <a:lstStyle/>
          <a:p>
            <a:r>
              <a:rPr lang="es-MX" smtClean="0">
                <a:solidFill>
                  <a:srgbClr val="C00000"/>
                </a:solidFill>
              </a:rPr>
              <a:t>Medición de peso y talla a escolares beneficiados con programas de Alimentaria</a:t>
            </a:r>
            <a:endParaRPr lang="es-MX">
              <a:solidFill>
                <a:srgbClr val="C00000"/>
              </a:solidFill>
            </a:endParaRPr>
          </a:p>
        </p:txBody>
      </p:sp>
      <p:pic>
        <p:nvPicPr>
          <p:cNvPr id="9" name="8 Imagen" descr="Macintosh HD:Users:TonyCamacho:Desktop:H. AYUNTAMIENTO:LOGOS:MascotaPueblMagico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304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Trabajo Social</a:t>
              </a:r>
              <a:endParaRPr lang="es-MX" sz="2400">
                <a:latin typeface="Arial Black" pitchFamily="34" charset="0"/>
              </a:endParaRPr>
            </a:p>
          </p:txBody>
        </p:sp>
      </p:grpSp>
      <p:sp>
        <p:nvSpPr>
          <p:cNvPr id="9" name="8 CuadroTexto"/>
          <p:cNvSpPr txBox="1"/>
          <p:nvPr/>
        </p:nvSpPr>
        <p:spPr>
          <a:xfrm>
            <a:off x="533399" y="1066800"/>
            <a:ext cx="7906407" cy="5355312"/>
          </a:xfrm>
          <a:prstGeom prst="rect">
            <a:avLst/>
          </a:prstGeom>
          <a:noFill/>
        </p:spPr>
        <p:txBody>
          <a:bodyPr wrap="square" rtlCol="0">
            <a:spAutoFit/>
          </a:bodyPr>
          <a:lstStyle/>
          <a:p>
            <a:r>
              <a:rPr lang="es-MX" b="1" u="sng" smtClean="0"/>
              <a:t>Tipo de programa</a:t>
            </a:r>
            <a:r>
              <a:rPr lang="es-MX" b="1" smtClean="0">
                <a:solidFill>
                  <a:srgbClr val="C00000"/>
                </a:solidFill>
              </a:rPr>
              <a:t>: ATENCIÓN, ORIENTACIÓN Y SEGUIMIENTO.</a:t>
            </a:r>
          </a:p>
          <a:p>
            <a:endParaRPr lang="es-MX" smtClean="0"/>
          </a:p>
          <a:p>
            <a:pPr algn="just"/>
            <a:r>
              <a:rPr lang="es-MX" b="1" u="sng" smtClean="0"/>
              <a:t>Característica(s):</a:t>
            </a:r>
            <a:r>
              <a:rPr lang="es-MX" smtClean="0"/>
              <a:t> Primer contacto de los ciudadanos con el Sistema Dif Mascota, para su atención, evaluación, derivación y seguimiento de programas de asistencia social.</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110</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r>
              <a:rPr lang="es-MX" smtClean="0"/>
              <a:t>Asesorías	: </a:t>
            </a:r>
            <a:r>
              <a:rPr lang="es-MX" b="1" smtClean="0"/>
              <a:t>98</a:t>
            </a:r>
          </a:p>
          <a:p>
            <a:r>
              <a:rPr lang="es-MX" smtClean="0"/>
              <a:t>Entrevistas orientación:</a:t>
            </a:r>
            <a:r>
              <a:rPr lang="es-MX" b="1" smtClean="0"/>
              <a:t>52 </a:t>
            </a:r>
          </a:p>
          <a:p>
            <a:r>
              <a:rPr lang="es-MX" smtClean="0"/>
              <a:t>Canalizaciones a áreas internas y externas de DIF</a:t>
            </a:r>
            <a:r>
              <a:rPr lang="es-MX" b="1" smtClean="0"/>
              <a:t>: 8 personas</a:t>
            </a:r>
          </a:p>
          <a:p>
            <a:r>
              <a:rPr lang="es-MX" smtClean="0"/>
              <a:t>Apoyo con dotación de pañales</a:t>
            </a:r>
            <a:r>
              <a:rPr lang="es-MX" b="1" smtClean="0"/>
              <a:t>: 9 personas</a:t>
            </a:r>
          </a:p>
          <a:p>
            <a:r>
              <a:rPr lang="es-MX" smtClean="0"/>
              <a:t>Programa de becas escolares: </a:t>
            </a:r>
            <a:r>
              <a:rPr lang="es-MX" b="1" smtClean="0"/>
              <a:t>11 escolares</a:t>
            </a:r>
          </a:p>
          <a:p>
            <a:r>
              <a:rPr lang="es-MX" smtClean="0"/>
              <a:t>Trámite de créditos  FOJAL convenio DIF</a:t>
            </a:r>
            <a:r>
              <a:rPr lang="es-MX" b="1" smtClean="0"/>
              <a:t>: 30 personas</a:t>
            </a:r>
          </a:p>
          <a:p>
            <a:r>
              <a:rPr lang="es-MX" smtClean="0"/>
              <a:t>Cartas de descuento para transporte o Rehabilitación: </a:t>
            </a:r>
            <a:r>
              <a:rPr lang="es-MX" b="1" smtClean="0"/>
              <a:t>47</a:t>
            </a:r>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89775" y="6096000"/>
            <a:ext cx="8901825" cy="6858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12 CuadroTexto"/>
          <p:cNvSpPr txBox="1"/>
          <p:nvPr/>
        </p:nvSpPr>
        <p:spPr>
          <a:xfrm>
            <a:off x="457200" y="381000"/>
            <a:ext cx="8458200" cy="584775"/>
          </a:xfrm>
          <a:prstGeom prst="rect">
            <a:avLst/>
          </a:prstGeom>
          <a:noFill/>
        </p:spPr>
        <p:txBody>
          <a:bodyPr wrap="square" rtlCol="0">
            <a:spAutoFit/>
          </a:bodyPr>
          <a:lstStyle/>
          <a:p>
            <a:pPr algn="ctr"/>
            <a:r>
              <a:rPr lang="es-MX" sz="1600" b="1" smtClean="0">
                <a:solidFill>
                  <a:srgbClr val="C00000"/>
                </a:solidFill>
              </a:rPr>
              <a:t>Organigrama Sistema para el Desarrollo Integral de la Familia Mascota, Jalisco</a:t>
            </a:r>
          </a:p>
          <a:p>
            <a:pPr algn="ctr"/>
            <a:r>
              <a:rPr lang="es-MX" sz="1600" b="1" smtClean="0">
                <a:solidFill>
                  <a:srgbClr val="C00000"/>
                </a:solidFill>
              </a:rPr>
              <a:t>Administración 2015-1018</a:t>
            </a:r>
            <a:endParaRPr lang="es-MX" sz="1600" b="1">
              <a:solidFill>
                <a:srgbClr val="C00000"/>
              </a:solidFill>
            </a:endParaRPr>
          </a:p>
        </p:txBody>
      </p:sp>
      <p:sp>
        <p:nvSpPr>
          <p:cNvPr id="21" name="20 CuadroTexto"/>
          <p:cNvSpPr txBox="1"/>
          <p:nvPr/>
        </p:nvSpPr>
        <p:spPr>
          <a:xfrm>
            <a:off x="609600" y="5036403"/>
            <a:ext cx="3276600" cy="369332"/>
          </a:xfrm>
          <a:prstGeom prst="rect">
            <a:avLst/>
          </a:prstGeom>
          <a:noFill/>
        </p:spPr>
        <p:txBody>
          <a:bodyPr wrap="square" rtlCol="0">
            <a:spAutoFit/>
          </a:bodyPr>
          <a:lstStyle/>
          <a:p>
            <a:endParaRPr lang="es-MX"/>
          </a:p>
        </p:txBody>
      </p:sp>
      <p:grpSp>
        <p:nvGrpSpPr>
          <p:cNvPr id="22" name="21 Grupo"/>
          <p:cNvGrpSpPr/>
          <p:nvPr/>
        </p:nvGrpSpPr>
        <p:grpSpPr>
          <a:xfrm>
            <a:off x="3124200" y="1219200"/>
            <a:ext cx="2209800" cy="228600"/>
            <a:chOff x="3352800" y="1371600"/>
            <a:chExt cx="2209800" cy="381000"/>
          </a:xfrm>
        </p:grpSpPr>
        <p:sp>
          <p:nvSpPr>
            <p:cNvPr id="23" name="22 Rectángulo"/>
            <p:cNvSpPr/>
            <p:nvPr/>
          </p:nvSpPr>
          <p:spPr>
            <a:xfrm>
              <a:off x="3352800" y="1371600"/>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3 CuadroTexto"/>
            <p:cNvSpPr txBox="1"/>
            <p:nvPr/>
          </p:nvSpPr>
          <p:spPr>
            <a:xfrm>
              <a:off x="3352800" y="1414790"/>
              <a:ext cx="2209800" cy="307777"/>
            </a:xfrm>
            <a:prstGeom prst="rect">
              <a:avLst/>
            </a:prstGeom>
            <a:noFill/>
          </p:spPr>
          <p:txBody>
            <a:bodyPr wrap="square" rtlCol="0">
              <a:spAutoFit/>
            </a:bodyPr>
            <a:lstStyle/>
            <a:p>
              <a:pPr algn="ctr"/>
              <a:r>
                <a:rPr lang="es-MX" sz="600" b="1" smtClean="0"/>
                <a:t>Patronato</a:t>
              </a:r>
              <a:endParaRPr lang="es-MX" sz="600" b="1"/>
            </a:p>
          </p:txBody>
        </p:sp>
      </p:grpSp>
      <p:grpSp>
        <p:nvGrpSpPr>
          <p:cNvPr id="25" name="24 Grupo"/>
          <p:cNvGrpSpPr/>
          <p:nvPr/>
        </p:nvGrpSpPr>
        <p:grpSpPr>
          <a:xfrm>
            <a:off x="3124200" y="1676400"/>
            <a:ext cx="2209800" cy="386623"/>
            <a:chOff x="3352800" y="1421487"/>
            <a:chExt cx="2209800" cy="381000"/>
          </a:xfrm>
        </p:grpSpPr>
        <p:sp>
          <p:nvSpPr>
            <p:cNvPr id="26" name="2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6 CuadroTexto"/>
            <p:cNvSpPr txBox="1"/>
            <p:nvPr/>
          </p:nvSpPr>
          <p:spPr>
            <a:xfrm>
              <a:off x="3352800" y="1479322"/>
              <a:ext cx="2209800" cy="272970"/>
            </a:xfrm>
            <a:prstGeom prst="rect">
              <a:avLst/>
            </a:prstGeom>
            <a:noFill/>
          </p:spPr>
          <p:txBody>
            <a:bodyPr wrap="square" rtlCol="0">
              <a:spAutoFit/>
            </a:bodyPr>
            <a:lstStyle/>
            <a:p>
              <a:pPr algn="ctr"/>
              <a:r>
                <a:rPr lang="es-MX" sz="600" b="1" u="sng" smtClean="0"/>
                <a:t>Dirección General y Encargado del Despacho de Presidencia</a:t>
              </a:r>
            </a:p>
            <a:p>
              <a:pPr algn="ctr"/>
              <a:r>
                <a:rPr lang="es-MX" sz="600" smtClean="0"/>
                <a:t>José Raúl Fregoso Dueñas</a:t>
              </a:r>
              <a:endParaRPr lang="es-MX" sz="600"/>
            </a:p>
          </p:txBody>
        </p:sp>
      </p:grpSp>
      <p:grpSp>
        <p:nvGrpSpPr>
          <p:cNvPr id="28" name="27 Grupo"/>
          <p:cNvGrpSpPr/>
          <p:nvPr/>
        </p:nvGrpSpPr>
        <p:grpSpPr>
          <a:xfrm>
            <a:off x="1524000" y="2895600"/>
            <a:ext cx="1295400" cy="369334"/>
            <a:chOff x="3352800" y="1421487"/>
            <a:chExt cx="2209800" cy="461668"/>
          </a:xfrm>
        </p:grpSpPr>
        <p:sp>
          <p:nvSpPr>
            <p:cNvPr id="29" name="2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0" name="2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ciudadana</a:t>
              </a:r>
            </a:p>
            <a:p>
              <a:pPr algn="ctr"/>
              <a:r>
                <a:rPr lang="es-MX" sz="600" smtClean="0"/>
                <a:t>María Guadalupe Ortiz Ortega</a:t>
              </a:r>
            </a:p>
            <a:p>
              <a:pPr algn="ctr"/>
              <a:endParaRPr lang="es-MX" sz="600"/>
            </a:p>
          </p:txBody>
        </p:sp>
      </p:grpSp>
      <p:cxnSp>
        <p:nvCxnSpPr>
          <p:cNvPr id="31" name="30 Conector recto"/>
          <p:cNvCxnSpPr/>
          <p:nvPr/>
        </p:nvCxnSpPr>
        <p:spPr>
          <a:xfrm>
            <a:off x="4191000" y="14478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2819400" y="2672623"/>
            <a:ext cx="3124200" cy="21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191000" y="2063023"/>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a:endCxn id="37" idx="1"/>
          </p:cNvCxnSpPr>
          <p:nvPr/>
        </p:nvCxnSpPr>
        <p:spPr>
          <a:xfrm flipV="1">
            <a:off x="4191000" y="2247691"/>
            <a:ext cx="2819400" cy="439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5" name="34 Grupo"/>
          <p:cNvGrpSpPr/>
          <p:nvPr/>
        </p:nvGrpSpPr>
        <p:grpSpPr>
          <a:xfrm>
            <a:off x="7010400" y="2063022"/>
            <a:ext cx="1295400" cy="369334"/>
            <a:chOff x="3352800" y="1421487"/>
            <a:chExt cx="2209800" cy="461668"/>
          </a:xfrm>
        </p:grpSpPr>
        <p:sp>
          <p:nvSpPr>
            <p:cNvPr id="36" name="3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7" name="36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Promotora Comunitaria</a:t>
              </a:r>
            </a:p>
            <a:p>
              <a:pPr algn="ctr"/>
              <a:r>
                <a:rPr lang="es-MX" sz="600" smtClean="0"/>
                <a:t>Lucia Guadalupe López López </a:t>
              </a:r>
            </a:p>
            <a:p>
              <a:pPr algn="ctr"/>
              <a:endParaRPr lang="es-MX" sz="600"/>
            </a:p>
          </p:txBody>
        </p:sp>
      </p:grpSp>
      <p:grpSp>
        <p:nvGrpSpPr>
          <p:cNvPr id="38" name="37 Grupo"/>
          <p:cNvGrpSpPr/>
          <p:nvPr/>
        </p:nvGrpSpPr>
        <p:grpSpPr>
          <a:xfrm>
            <a:off x="5943600" y="2520222"/>
            <a:ext cx="1295400" cy="369334"/>
            <a:chOff x="3352800" y="1421487"/>
            <a:chExt cx="2209800" cy="461668"/>
          </a:xfrm>
        </p:grpSpPr>
        <p:sp>
          <p:nvSpPr>
            <p:cNvPr id="39" name="3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0" name="3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Intendencia</a:t>
              </a:r>
            </a:p>
            <a:p>
              <a:pPr algn="ctr"/>
              <a:r>
                <a:rPr lang="es-MX" sz="600" smtClean="0"/>
                <a:t>Rosa Hilda Gaviño Castillón</a:t>
              </a:r>
            </a:p>
            <a:p>
              <a:pPr algn="ctr"/>
              <a:endParaRPr lang="es-MX" sz="600"/>
            </a:p>
          </p:txBody>
        </p:sp>
      </p:grpSp>
      <p:grpSp>
        <p:nvGrpSpPr>
          <p:cNvPr id="41" name="40 Grupo"/>
          <p:cNvGrpSpPr/>
          <p:nvPr/>
        </p:nvGrpSpPr>
        <p:grpSpPr>
          <a:xfrm>
            <a:off x="1066800" y="4426802"/>
            <a:ext cx="1295400" cy="369334"/>
            <a:chOff x="3352800" y="1421487"/>
            <a:chExt cx="2209800" cy="461668"/>
          </a:xfrm>
        </p:grpSpPr>
        <p:sp>
          <p:nvSpPr>
            <p:cNvPr id="42" name="4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3" name="4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Responsable de Alimentaria</a:t>
              </a:r>
            </a:p>
            <a:p>
              <a:pPr algn="ctr"/>
              <a:r>
                <a:rPr lang="es-MX" sz="600" smtClean="0"/>
                <a:t>Marcelo Arteaga Topete</a:t>
              </a:r>
            </a:p>
            <a:p>
              <a:pPr algn="ctr"/>
              <a:endParaRPr lang="es-MX" sz="600"/>
            </a:p>
          </p:txBody>
        </p:sp>
      </p:grpSp>
      <p:grpSp>
        <p:nvGrpSpPr>
          <p:cNvPr id="44" name="43 Grupo"/>
          <p:cNvGrpSpPr/>
          <p:nvPr/>
        </p:nvGrpSpPr>
        <p:grpSpPr>
          <a:xfrm>
            <a:off x="457200" y="5265006"/>
            <a:ext cx="1066800" cy="680175"/>
            <a:chOff x="3352800" y="1421486"/>
            <a:chExt cx="2209800" cy="577080"/>
          </a:xfrm>
        </p:grpSpPr>
        <p:sp>
          <p:nvSpPr>
            <p:cNvPr id="45" name="4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6" name="45 CuadroTexto"/>
            <p:cNvSpPr txBox="1"/>
            <p:nvPr/>
          </p:nvSpPr>
          <p:spPr>
            <a:xfrm>
              <a:off x="3352800" y="1421486"/>
              <a:ext cx="2209800" cy="577080"/>
            </a:xfrm>
            <a:prstGeom prst="rect">
              <a:avLst/>
            </a:prstGeom>
            <a:noFill/>
          </p:spPr>
          <p:txBody>
            <a:bodyPr wrap="square" rtlCol="0">
              <a:spAutoFit/>
            </a:bodyPr>
            <a:lstStyle/>
            <a:p>
              <a:pPr algn="ctr"/>
              <a:r>
                <a:rPr lang="es-MX" sz="600" b="1" u="sng" smtClean="0"/>
                <a:t>Auxiliar  de Alimentaria</a:t>
              </a:r>
            </a:p>
            <a:p>
              <a:pPr algn="ctr"/>
              <a:r>
                <a:rPr lang="es-MX" sz="600" smtClean="0"/>
                <a:t>Bertha Alicia Péna Rguez.</a:t>
              </a:r>
            </a:p>
            <a:p>
              <a:pPr algn="ctr"/>
              <a:r>
                <a:rPr lang="es-MX" sz="600" smtClean="0"/>
                <a:t>Hortencia Cisneros Jiménez</a:t>
              </a:r>
            </a:p>
            <a:p>
              <a:pPr algn="ctr"/>
              <a:endParaRPr lang="es-MX" sz="600"/>
            </a:p>
          </p:txBody>
        </p:sp>
      </p:grpSp>
      <p:sp>
        <p:nvSpPr>
          <p:cNvPr id="47" name="46 Rectángulo"/>
          <p:cNvSpPr/>
          <p:nvPr/>
        </p:nvSpPr>
        <p:spPr>
          <a:xfrm>
            <a:off x="1600200" y="5265003"/>
            <a:ext cx="10668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grpSp>
        <p:nvGrpSpPr>
          <p:cNvPr id="48" name="47 Grupo"/>
          <p:cNvGrpSpPr/>
          <p:nvPr/>
        </p:nvGrpSpPr>
        <p:grpSpPr>
          <a:xfrm>
            <a:off x="2895600" y="4426805"/>
            <a:ext cx="990600" cy="369333"/>
            <a:chOff x="3352800" y="1421487"/>
            <a:chExt cx="2209800" cy="461666"/>
          </a:xfrm>
        </p:grpSpPr>
        <p:sp>
          <p:nvSpPr>
            <p:cNvPr id="49" name="4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0" name="49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Nutriologa</a:t>
              </a:r>
            </a:p>
            <a:p>
              <a:pPr algn="ctr"/>
              <a:r>
                <a:rPr lang="es-MX" sz="600" smtClean="0"/>
                <a:t>Lizbeth Rodríguez Ponce</a:t>
              </a:r>
            </a:p>
            <a:p>
              <a:pPr algn="ctr"/>
              <a:endParaRPr lang="es-MX" sz="600"/>
            </a:p>
          </p:txBody>
        </p:sp>
      </p:grpSp>
      <p:grpSp>
        <p:nvGrpSpPr>
          <p:cNvPr id="51" name="50 Grupo"/>
          <p:cNvGrpSpPr/>
          <p:nvPr/>
        </p:nvGrpSpPr>
        <p:grpSpPr>
          <a:xfrm>
            <a:off x="3962400" y="4426803"/>
            <a:ext cx="990600" cy="369334"/>
            <a:chOff x="3352800" y="1421487"/>
            <a:chExt cx="2209800" cy="461668"/>
          </a:xfrm>
        </p:grpSpPr>
        <p:sp>
          <p:nvSpPr>
            <p:cNvPr id="52" name="5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3" name="5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a:t>
              </a:r>
            </a:p>
            <a:p>
              <a:pPr algn="ctr"/>
              <a:r>
                <a:rPr lang="es-MX" sz="600" smtClean="0"/>
                <a:t>Erika Manuela Torres</a:t>
              </a:r>
            </a:p>
            <a:p>
              <a:pPr algn="ctr"/>
              <a:endParaRPr lang="es-MX" sz="600"/>
            </a:p>
          </p:txBody>
        </p:sp>
      </p:grpSp>
      <p:grpSp>
        <p:nvGrpSpPr>
          <p:cNvPr id="54" name="53 Grupo"/>
          <p:cNvGrpSpPr/>
          <p:nvPr/>
        </p:nvGrpSpPr>
        <p:grpSpPr>
          <a:xfrm>
            <a:off x="5029200" y="4426803"/>
            <a:ext cx="1066800" cy="369334"/>
            <a:chOff x="3352800" y="1421487"/>
            <a:chExt cx="2209800" cy="461668"/>
          </a:xfrm>
        </p:grpSpPr>
        <p:sp>
          <p:nvSpPr>
            <p:cNvPr id="55" name="5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6" name="55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Trabajo Social</a:t>
              </a:r>
            </a:p>
            <a:p>
              <a:pPr algn="ctr"/>
              <a:r>
                <a:rPr lang="es-MX" sz="600" smtClean="0"/>
                <a:t>María Gpe. Cibrián Bravo</a:t>
              </a:r>
            </a:p>
            <a:p>
              <a:pPr algn="ctr"/>
              <a:endParaRPr lang="es-MX" sz="600"/>
            </a:p>
          </p:txBody>
        </p:sp>
      </p:grpSp>
      <p:grpSp>
        <p:nvGrpSpPr>
          <p:cNvPr id="57" name="56 Grupo"/>
          <p:cNvGrpSpPr/>
          <p:nvPr/>
        </p:nvGrpSpPr>
        <p:grpSpPr>
          <a:xfrm>
            <a:off x="7772400" y="4426803"/>
            <a:ext cx="1066800" cy="461666"/>
            <a:chOff x="3352800" y="1421485"/>
            <a:chExt cx="2209800" cy="577083"/>
          </a:xfrm>
        </p:grpSpPr>
        <p:sp>
          <p:nvSpPr>
            <p:cNvPr id="58" name="57 Rectángulo"/>
            <p:cNvSpPr/>
            <p:nvPr/>
          </p:nvSpPr>
          <p:spPr>
            <a:xfrm>
              <a:off x="3352800" y="1421485"/>
              <a:ext cx="2209800" cy="476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9" name="58 CuadroTexto"/>
            <p:cNvSpPr txBox="1"/>
            <p:nvPr/>
          </p:nvSpPr>
          <p:spPr>
            <a:xfrm>
              <a:off x="3352800" y="1421487"/>
              <a:ext cx="2209800" cy="577081"/>
            </a:xfrm>
            <a:prstGeom prst="rect">
              <a:avLst/>
            </a:prstGeom>
            <a:noFill/>
          </p:spPr>
          <p:txBody>
            <a:bodyPr wrap="square" rtlCol="0">
              <a:spAutoFit/>
            </a:bodyPr>
            <a:lstStyle/>
            <a:p>
              <a:pPr algn="ctr"/>
              <a:r>
                <a:rPr lang="es-MX" sz="600" b="1" u="sng" smtClean="0"/>
                <a:t>Auxiliar Contable</a:t>
              </a:r>
            </a:p>
            <a:p>
              <a:pPr algn="ctr"/>
              <a:r>
                <a:rPr lang="es-MX" sz="600" smtClean="0"/>
                <a:t>María Teresa Topete R.</a:t>
              </a:r>
            </a:p>
            <a:p>
              <a:pPr algn="ctr"/>
              <a:r>
                <a:rPr lang="es-MX" sz="600" smtClean="0"/>
                <a:t>Laura l. Rodríguez Núñez</a:t>
              </a:r>
            </a:p>
            <a:p>
              <a:pPr algn="ctr"/>
              <a:endParaRPr lang="es-MX" sz="600"/>
            </a:p>
          </p:txBody>
        </p:sp>
      </p:grpSp>
      <p:cxnSp>
        <p:nvCxnSpPr>
          <p:cNvPr id="60" name="59 Conector recto"/>
          <p:cNvCxnSpPr/>
          <p:nvPr/>
        </p:nvCxnSpPr>
        <p:spPr>
          <a:xfrm>
            <a:off x="1752600" y="4122003"/>
            <a:ext cx="6477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191000" y="2672623"/>
            <a:ext cx="0" cy="144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1752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a:off x="33528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a:off x="4419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5562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a:off x="68580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V="1">
            <a:off x="990600" y="4954581"/>
            <a:ext cx="1143000" cy="5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a:off x="2133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a:off x="990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a:off x="1600200" y="47316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70 Grupo"/>
          <p:cNvGrpSpPr/>
          <p:nvPr/>
        </p:nvGrpSpPr>
        <p:grpSpPr>
          <a:xfrm>
            <a:off x="6172200" y="4426803"/>
            <a:ext cx="1371600" cy="369334"/>
            <a:chOff x="3352800" y="1421487"/>
            <a:chExt cx="2209800" cy="461668"/>
          </a:xfrm>
        </p:grpSpPr>
        <p:sp>
          <p:nvSpPr>
            <p:cNvPr id="72" name="7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3" name="7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Coordinador URR</a:t>
              </a:r>
            </a:p>
            <a:p>
              <a:pPr algn="ctr"/>
              <a:r>
                <a:rPr lang="es-MX" sz="600" smtClean="0"/>
                <a:t>Homero Cruz Castañeda</a:t>
              </a:r>
            </a:p>
            <a:p>
              <a:pPr algn="ctr"/>
              <a:endParaRPr lang="es-MX" sz="600"/>
            </a:p>
          </p:txBody>
        </p:sp>
      </p:grpSp>
      <p:grpSp>
        <p:nvGrpSpPr>
          <p:cNvPr id="74" name="73 Grupo"/>
          <p:cNvGrpSpPr/>
          <p:nvPr/>
        </p:nvGrpSpPr>
        <p:grpSpPr>
          <a:xfrm>
            <a:off x="5638800" y="5265006"/>
            <a:ext cx="1066800" cy="461665"/>
            <a:chOff x="3352800" y="1421491"/>
            <a:chExt cx="2209800" cy="577082"/>
          </a:xfrm>
        </p:grpSpPr>
        <p:sp>
          <p:nvSpPr>
            <p:cNvPr id="75" name="74 Rectángulo"/>
            <p:cNvSpPr/>
            <p:nvPr/>
          </p:nvSpPr>
          <p:spPr>
            <a:xfrm>
              <a:off x="3352800" y="1421491"/>
              <a:ext cx="2209800" cy="571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6" name="75 CuadroTexto"/>
            <p:cNvSpPr txBox="1"/>
            <p:nvPr/>
          </p:nvSpPr>
          <p:spPr>
            <a:xfrm>
              <a:off x="3352800" y="1421491"/>
              <a:ext cx="2209800" cy="577082"/>
            </a:xfrm>
            <a:prstGeom prst="rect">
              <a:avLst/>
            </a:prstGeom>
            <a:noFill/>
          </p:spPr>
          <p:txBody>
            <a:bodyPr wrap="square" rtlCol="0">
              <a:spAutoFit/>
            </a:bodyPr>
            <a:lstStyle/>
            <a:p>
              <a:pPr algn="ctr"/>
              <a:r>
                <a:rPr lang="es-MX" sz="600" b="1" u="sng" smtClean="0"/>
                <a:t>Auxiliar  Administrativo</a:t>
              </a:r>
            </a:p>
            <a:p>
              <a:pPr algn="ctr"/>
              <a:r>
                <a:rPr lang="es-MX" sz="600" smtClean="0"/>
                <a:t>Verónica Martínez Preciado</a:t>
              </a:r>
            </a:p>
            <a:p>
              <a:pPr algn="ctr"/>
              <a:r>
                <a:rPr lang="es-MX" sz="600" smtClean="0"/>
                <a:t>Ma. Trinidad Pérez Torres</a:t>
              </a:r>
            </a:p>
            <a:p>
              <a:pPr algn="ctr"/>
              <a:endParaRPr lang="es-MX" sz="600"/>
            </a:p>
          </p:txBody>
        </p:sp>
      </p:grpSp>
      <p:grpSp>
        <p:nvGrpSpPr>
          <p:cNvPr id="77" name="76 Grupo"/>
          <p:cNvGrpSpPr/>
          <p:nvPr/>
        </p:nvGrpSpPr>
        <p:grpSpPr>
          <a:xfrm>
            <a:off x="6781800" y="5265002"/>
            <a:ext cx="1066800" cy="830998"/>
            <a:chOff x="3352800" y="1421485"/>
            <a:chExt cx="2209800" cy="1757876"/>
          </a:xfrm>
        </p:grpSpPr>
        <p:sp>
          <p:nvSpPr>
            <p:cNvPr id="78" name="77 Rectángulo"/>
            <p:cNvSpPr/>
            <p:nvPr/>
          </p:nvSpPr>
          <p:spPr>
            <a:xfrm>
              <a:off x="3352800" y="1421485"/>
              <a:ext cx="2209800" cy="16000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9" name="78 CuadroTexto"/>
            <p:cNvSpPr txBox="1"/>
            <p:nvPr/>
          </p:nvSpPr>
          <p:spPr>
            <a:xfrm>
              <a:off x="3352800" y="1421487"/>
              <a:ext cx="2209800" cy="1757874"/>
            </a:xfrm>
            <a:prstGeom prst="rect">
              <a:avLst/>
            </a:prstGeom>
            <a:noFill/>
          </p:spPr>
          <p:txBody>
            <a:bodyPr wrap="square" rtlCol="0">
              <a:spAutoFit/>
            </a:bodyPr>
            <a:lstStyle/>
            <a:p>
              <a:pPr algn="ctr"/>
              <a:r>
                <a:rPr lang="es-MX" sz="600" b="1" u="sng" smtClean="0"/>
                <a:t>Auxiliares  de Fisioterapia</a:t>
              </a:r>
            </a:p>
            <a:p>
              <a:pPr algn="ctr"/>
              <a:r>
                <a:rPr lang="es-MX" sz="600" smtClean="0"/>
                <a:t>Luz María Rico Benítez</a:t>
              </a:r>
            </a:p>
            <a:p>
              <a:pPr algn="ctr"/>
              <a:r>
                <a:rPr lang="es-MX" sz="600" smtClean="0"/>
                <a:t>Araceli Sustaita Gómez</a:t>
              </a:r>
            </a:p>
            <a:p>
              <a:pPr algn="ctr"/>
              <a:r>
                <a:rPr lang="es-MX" sz="600" smtClean="0"/>
                <a:t>Erika Fca. Robles López</a:t>
              </a:r>
            </a:p>
            <a:p>
              <a:pPr algn="ctr"/>
              <a:r>
                <a:rPr lang="es-MX" sz="600" smtClean="0"/>
                <a:t>      Itzel Y  Bautista  Vázquez</a:t>
              </a:r>
            </a:p>
            <a:p>
              <a:pPr algn="ctr"/>
              <a:r>
                <a:rPr lang="es-MX" sz="600" smtClean="0"/>
                <a:t>Grisell A. Sandre González</a:t>
              </a:r>
            </a:p>
            <a:p>
              <a:pPr algn="ctr"/>
              <a:r>
                <a:rPr lang="es-MX" sz="600" smtClean="0"/>
                <a:t>Karen A. Jiménez Montiel</a:t>
              </a:r>
            </a:p>
            <a:p>
              <a:pPr algn="ctr"/>
              <a:endParaRPr lang="es-MX" sz="600"/>
            </a:p>
          </p:txBody>
        </p:sp>
      </p:grpSp>
      <p:cxnSp>
        <p:nvCxnSpPr>
          <p:cNvPr id="80" name="79 Conector recto"/>
          <p:cNvCxnSpPr/>
          <p:nvPr/>
        </p:nvCxnSpPr>
        <p:spPr>
          <a:xfrm>
            <a:off x="5181600" y="4960203"/>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a:off x="73914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a:off x="62484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6858000" y="47316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83 Grupo"/>
          <p:cNvGrpSpPr/>
          <p:nvPr/>
        </p:nvGrpSpPr>
        <p:grpSpPr>
          <a:xfrm>
            <a:off x="4572000" y="5276669"/>
            <a:ext cx="990600" cy="369334"/>
            <a:chOff x="3352800" y="1421487"/>
            <a:chExt cx="2209800" cy="461668"/>
          </a:xfrm>
        </p:grpSpPr>
        <p:sp>
          <p:nvSpPr>
            <p:cNvPr id="85" name="8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86" name="85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 de Lenguaje</a:t>
              </a:r>
            </a:p>
            <a:p>
              <a:pPr algn="ctr"/>
              <a:r>
                <a:rPr lang="es-MX" sz="600" smtClean="0"/>
                <a:t>Margarita Delgadillo Arce</a:t>
              </a:r>
            </a:p>
            <a:p>
              <a:pPr algn="ctr"/>
              <a:endParaRPr lang="es-MX" sz="600"/>
            </a:p>
          </p:txBody>
        </p:sp>
      </p:grpSp>
      <p:cxnSp>
        <p:nvCxnSpPr>
          <p:cNvPr id="87" name="86 Conector recto"/>
          <p:cNvCxnSpPr/>
          <p:nvPr/>
        </p:nvCxnSpPr>
        <p:spPr>
          <a:xfrm>
            <a:off x="5181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87 Grupo"/>
          <p:cNvGrpSpPr/>
          <p:nvPr/>
        </p:nvGrpSpPr>
        <p:grpSpPr>
          <a:xfrm>
            <a:off x="7924800" y="5265004"/>
            <a:ext cx="838200" cy="369333"/>
            <a:chOff x="3352800" y="1421487"/>
            <a:chExt cx="2209800" cy="461666"/>
          </a:xfrm>
        </p:grpSpPr>
        <p:sp>
          <p:nvSpPr>
            <p:cNvPr id="89" name="8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0" name="89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Velador</a:t>
              </a:r>
            </a:p>
            <a:p>
              <a:pPr algn="ctr"/>
              <a:r>
                <a:rPr lang="es-MX" sz="600" smtClean="0"/>
                <a:t>Raúl Escobar Flores</a:t>
              </a:r>
            </a:p>
            <a:p>
              <a:pPr algn="ctr"/>
              <a:endParaRPr lang="es-MX" sz="600"/>
            </a:p>
          </p:txBody>
        </p:sp>
      </p:grpSp>
      <p:cxnSp>
        <p:nvCxnSpPr>
          <p:cNvPr id="91" name="90 Conector recto"/>
          <p:cNvCxnSpPr/>
          <p:nvPr/>
        </p:nvCxnSpPr>
        <p:spPr>
          <a:xfrm>
            <a:off x="83058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a:off x="8229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92 Grupo"/>
          <p:cNvGrpSpPr/>
          <p:nvPr/>
        </p:nvGrpSpPr>
        <p:grpSpPr>
          <a:xfrm>
            <a:off x="1219200" y="2362200"/>
            <a:ext cx="1600200" cy="461665"/>
            <a:chOff x="3092824" y="1897738"/>
            <a:chExt cx="2209800" cy="388478"/>
          </a:xfrm>
        </p:grpSpPr>
        <p:sp>
          <p:nvSpPr>
            <p:cNvPr id="94" name="93 Rectángulo"/>
            <p:cNvSpPr/>
            <p:nvPr/>
          </p:nvSpPr>
          <p:spPr>
            <a:xfrm>
              <a:off x="3092824" y="1897738"/>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5" name="94 CuadroTexto"/>
            <p:cNvSpPr txBox="1"/>
            <p:nvPr/>
          </p:nvSpPr>
          <p:spPr>
            <a:xfrm>
              <a:off x="3092824" y="1897738"/>
              <a:ext cx="2209800" cy="388478"/>
            </a:xfrm>
            <a:prstGeom prst="rect">
              <a:avLst/>
            </a:prstGeom>
            <a:noFill/>
          </p:spPr>
          <p:txBody>
            <a:bodyPr wrap="square" rtlCol="0">
              <a:spAutoFit/>
            </a:bodyPr>
            <a:lstStyle/>
            <a:p>
              <a:pPr algn="ctr"/>
              <a:r>
                <a:rPr lang="es-MX" sz="600" b="1" u="sng" smtClean="0"/>
                <a:t>Subirector del Consejo Mpal. Para personas con capacidades diferentes</a:t>
              </a:r>
            </a:p>
            <a:p>
              <a:pPr algn="ctr"/>
              <a:r>
                <a:rPr lang="es-MX" sz="600" smtClean="0"/>
                <a:t>Ramiro Delgadillo</a:t>
              </a:r>
            </a:p>
            <a:p>
              <a:pPr algn="ctr"/>
              <a:endParaRPr lang="es-MX" sz="600"/>
            </a:p>
          </p:txBody>
        </p:sp>
      </p:grpSp>
      <p:grpSp>
        <p:nvGrpSpPr>
          <p:cNvPr id="96" name="95 Grupo"/>
          <p:cNvGrpSpPr/>
          <p:nvPr/>
        </p:nvGrpSpPr>
        <p:grpSpPr>
          <a:xfrm>
            <a:off x="5943600" y="2895600"/>
            <a:ext cx="1295400" cy="369334"/>
            <a:chOff x="3352800" y="1421487"/>
            <a:chExt cx="2209800" cy="461668"/>
          </a:xfrm>
        </p:grpSpPr>
        <p:sp>
          <p:nvSpPr>
            <p:cNvPr id="97" name="96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8" name="97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Ayudante general</a:t>
              </a:r>
            </a:p>
            <a:p>
              <a:pPr algn="ctr"/>
              <a:r>
                <a:rPr lang="es-MX" sz="600" smtClean="0"/>
                <a:t>Rafael Cibrián  López</a:t>
              </a:r>
            </a:p>
            <a:p>
              <a:pPr algn="ctr"/>
              <a:endParaRPr lang="es-MX" sz="600"/>
            </a:p>
          </p:txBody>
        </p:sp>
      </p:grpSp>
      <p:sp>
        <p:nvSpPr>
          <p:cNvPr id="99" name="98 CuadroTexto"/>
          <p:cNvSpPr txBox="1"/>
          <p:nvPr/>
        </p:nvSpPr>
        <p:spPr>
          <a:xfrm>
            <a:off x="1600200" y="5259381"/>
            <a:ext cx="1066800" cy="369332"/>
          </a:xfrm>
          <a:prstGeom prst="rect">
            <a:avLst/>
          </a:prstGeom>
          <a:noFill/>
        </p:spPr>
        <p:txBody>
          <a:bodyPr wrap="square" rtlCol="0">
            <a:spAutoFit/>
          </a:bodyPr>
          <a:lstStyle/>
          <a:p>
            <a:pPr algn="ctr"/>
            <a:r>
              <a:rPr lang="es-MX" sz="600" b="1" u="sng" smtClean="0"/>
              <a:t>Responsable de Comedor </a:t>
            </a:r>
          </a:p>
          <a:p>
            <a:pPr algn="ctr"/>
            <a:r>
              <a:rPr lang="es-MX" sz="600" smtClean="0"/>
              <a:t>Ma Isabel Ramos Hernández</a:t>
            </a:r>
          </a:p>
          <a:p>
            <a:pPr algn="ctr"/>
            <a:endParaRPr lang="es-MX" sz="600"/>
          </a:p>
        </p:txBody>
      </p:sp>
      <p:grpSp>
        <p:nvGrpSpPr>
          <p:cNvPr id="100" name="99 Grupo"/>
          <p:cNvGrpSpPr/>
          <p:nvPr/>
        </p:nvGrpSpPr>
        <p:grpSpPr>
          <a:xfrm>
            <a:off x="5943600" y="3276600"/>
            <a:ext cx="1295400" cy="369334"/>
            <a:chOff x="3352800" y="1421487"/>
            <a:chExt cx="2209800" cy="461668"/>
          </a:xfrm>
        </p:grpSpPr>
        <p:sp>
          <p:nvSpPr>
            <p:cNvPr id="101" name="100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02" name="101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Chofer</a:t>
              </a:r>
            </a:p>
            <a:p>
              <a:pPr algn="ctr"/>
              <a:r>
                <a:rPr lang="es-MX" sz="600" smtClean="0"/>
                <a:t>Gilberto Santiago Flores</a:t>
              </a:r>
            </a:p>
            <a:p>
              <a:pPr algn="ctr"/>
              <a:endParaRPr lang="es-MX" sz="600"/>
            </a:p>
          </p:txBody>
        </p:sp>
      </p:grpSp>
      <p:grpSp>
        <p:nvGrpSpPr>
          <p:cNvPr id="103" name="102 Grupo"/>
          <p:cNvGrpSpPr/>
          <p:nvPr/>
        </p:nvGrpSpPr>
        <p:grpSpPr>
          <a:xfrm>
            <a:off x="4191000" y="3048000"/>
            <a:ext cx="1676400" cy="304800"/>
            <a:chOff x="4419600" y="3048000"/>
            <a:chExt cx="1676400" cy="304800"/>
          </a:xfrm>
        </p:grpSpPr>
        <p:cxnSp>
          <p:nvCxnSpPr>
            <p:cNvPr id="104" name="103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107 Grupo"/>
          <p:cNvGrpSpPr/>
          <p:nvPr/>
        </p:nvGrpSpPr>
        <p:grpSpPr>
          <a:xfrm>
            <a:off x="1524000" y="3288266"/>
            <a:ext cx="1295400" cy="369334"/>
            <a:chOff x="3352800" y="1421487"/>
            <a:chExt cx="2209800" cy="461668"/>
          </a:xfrm>
        </p:grpSpPr>
        <p:sp>
          <p:nvSpPr>
            <p:cNvPr id="109" name="10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10" name="10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Adultos Mayores</a:t>
              </a:r>
            </a:p>
            <a:p>
              <a:pPr algn="ctr"/>
              <a:r>
                <a:rPr lang="es-MX" sz="600" smtClean="0"/>
                <a:t>Rosario Velasco</a:t>
              </a:r>
            </a:p>
            <a:p>
              <a:pPr algn="ctr"/>
              <a:endParaRPr lang="es-MX" sz="600"/>
            </a:p>
          </p:txBody>
        </p:sp>
      </p:grpSp>
      <p:grpSp>
        <p:nvGrpSpPr>
          <p:cNvPr id="111" name="110 Grupo"/>
          <p:cNvGrpSpPr/>
          <p:nvPr/>
        </p:nvGrpSpPr>
        <p:grpSpPr>
          <a:xfrm rot="10800000">
            <a:off x="2895600" y="3048000"/>
            <a:ext cx="1295400" cy="304800"/>
            <a:chOff x="4419600" y="3048000"/>
            <a:chExt cx="1676400" cy="304800"/>
          </a:xfrm>
        </p:grpSpPr>
        <p:cxnSp>
          <p:nvCxnSpPr>
            <p:cNvPr id="112" name="111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113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114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6" name="115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
            <a:ext cx="781050" cy="685800"/>
          </a:xfrm>
          <a:prstGeom prst="rect">
            <a:avLst/>
          </a:prstGeom>
          <a:noFill/>
          <a:ln>
            <a:noFill/>
          </a:ln>
        </p:spPr>
      </p:pic>
      <p:grpSp>
        <p:nvGrpSpPr>
          <p:cNvPr id="118" name="117 Grupo"/>
          <p:cNvGrpSpPr/>
          <p:nvPr/>
        </p:nvGrpSpPr>
        <p:grpSpPr>
          <a:xfrm>
            <a:off x="1524000" y="3669267"/>
            <a:ext cx="1295400" cy="304800"/>
            <a:chOff x="3352800" y="1421487"/>
            <a:chExt cx="2209800" cy="381000"/>
          </a:xfrm>
        </p:grpSpPr>
        <p:sp>
          <p:nvSpPr>
            <p:cNvPr id="119" name="11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20" name="119 CuadroTexto"/>
            <p:cNvSpPr txBox="1"/>
            <p:nvPr/>
          </p:nvSpPr>
          <p:spPr>
            <a:xfrm>
              <a:off x="3352800" y="1421490"/>
              <a:ext cx="2209800" cy="346249"/>
            </a:xfrm>
            <a:prstGeom prst="rect">
              <a:avLst/>
            </a:prstGeom>
            <a:noFill/>
          </p:spPr>
          <p:txBody>
            <a:bodyPr wrap="square" rtlCol="0">
              <a:spAutoFit/>
            </a:bodyPr>
            <a:lstStyle/>
            <a:p>
              <a:pPr algn="ctr"/>
              <a:r>
                <a:rPr lang="es-MX" sz="600" b="1" u="sng" smtClean="0"/>
                <a:t>Jurídico</a:t>
              </a:r>
            </a:p>
            <a:p>
              <a:pPr algn="ctr"/>
              <a:r>
                <a:rPr lang="es-MX" sz="600" smtClean="0"/>
                <a:t>Julián Enrique Yanez Arias</a:t>
              </a:r>
              <a:endParaRPr lang="es-MX" sz="600"/>
            </a:p>
          </p:txBody>
        </p:sp>
      </p:grpSp>
      <p:cxnSp>
        <p:nvCxnSpPr>
          <p:cNvPr id="122" name="121 Conector recto"/>
          <p:cNvCxnSpPr>
            <a:stCxn id="120" idx="3"/>
          </p:cNvCxnSpPr>
          <p:nvPr/>
        </p:nvCxnSpPr>
        <p:spPr>
          <a:xfrm>
            <a:off x="2819400" y="3807768"/>
            <a:ext cx="1371600" cy="2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OCRAM\Desktop\DIF MASCOTA\FOTOS DIF 2015\pañales nov 2015\20151106_105922.jpg"/>
          <p:cNvPicPr>
            <a:picLocks noChangeAspect="1" noChangeArrowheads="1"/>
          </p:cNvPicPr>
          <p:nvPr/>
        </p:nvPicPr>
        <p:blipFill>
          <a:blip r:embed="rId3" cstate="print"/>
          <a:srcRect/>
          <a:stretch>
            <a:fillRect/>
          </a:stretch>
        </p:blipFill>
        <p:spPr bwMode="auto">
          <a:xfrm>
            <a:off x="609600" y="762000"/>
            <a:ext cx="3810000" cy="2286000"/>
          </a:xfrm>
          <a:prstGeom prst="rect">
            <a:avLst/>
          </a:prstGeom>
          <a:noFill/>
        </p:spPr>
      </p:pic>
      <p:pic>
        <p:nvPicPr>
          <p:cNvPr id="1027" name="Picture 3" descr="C:\Users\OCRAM\Desktop\DIF MASCOTA\FOTOS DIF 2015\pañales nov 2015\20151112_133521.jpg"/>
          <p:cNvPicPr>
            <a:picLocks noChangeAspect="1" noChangeArrowheads="1"/>
          </p:cNvPicPr>
          <p:nvPr/>
        </p:nvPicPr>
        <p:blipFill>
          <a:blip r:embed="rId4" cstate="print"/>
          <a:srcRect/>
          <a:stretch>
            <a:fillRect/>
          </a:stretch>
        </p:blipFill>
        <p:spPr bwMode="auto">
          <a:xfrm>
            <a:off x="5334000" y="1066800"/>
            <a:ext cx="2743200" cy="4572000"/>
          </a:xfrm>
          <a:prstGeom prst="rect">
            <a:avLst/>
          </a:prstGeom>
          <a:noFill/>
        </p:spPr>
      </p:pic>
      <p:pic>
        <p:nvPicPr>
          <p:cNvPr id="1028" name="Picture 4" descr="C:\Users\OCRAM\Desktop\DIF MASCOTA\FOTOS DIF 2015\Nueva carpeta\20151208_092919.jpg"/>
          <p:cNvPicPr>
            <a:picLocks noChangeAspect="1" noChangeArrowheads="1"/>
          </p:cNvPicPr>
          <p:nvPr/>
        </p:nvPicPr>
        <p:blipFill>
          <a:blip r:embed="rId5" cstate="print"/>
          <a:srcRect/>
          <a:stretch>
            <a:fillRect/>
          </a:stretch>
        </p:blipFill>
        <p:spPr bwMode="auto">
          <a:xfrm>
            <a:off x="609600" y="3505200"/>
            <a:ext cx="3810000" cy="2286000"/>
          </a:xfrm>
          <a:prstGeom prst="rect">
            <a:avLst/>
          </a:prstGeom>
          <a:noFill/>
        </p:spPr>
      </p:pic>
      <p:sp>
        <p:nvSpPr>
          <p:cNvPr id="9" name="8 CuadroTexto"/>
          <p:cNvSpPr txBox="1"/>
          <p:nvPr/>
        </p:nvSpPr>
        <p:spPr>
          <a:xfrm>
            <a:off x="609600" y="228600"/>
            <a:ext cx="2667000" cy="369332"/>
          </a:xfrm>
          <a:prstGeom prst="rect">
            <a:avLst/>
          </a:prstGeom>
          <a:noFill/>
        </p:spPr>
        <p:txBody>
          <a:bodyPr wrap="square" rtlCol="0">
            <a:spAutoFit/>
          </a:bodyPr>
          <a:lstStyle/>
          <a:p>
            <a:r>
              <a:rPr lang="es-MX" smtClean="0">
                <a:solidFill>
                  <a:srgbClr val="C00000"/>
                </a:solidFill>
              </a:rPr>
              <a:t>Entrega de pañales </a:t>
            </a:r>
            <a:endParaRPr lang="es-MX">
              <a:solidFill>
                <a:srgbClr val="C00000"/>
              </a:solidFill>
            </a:endParaRPr>
          </a:p>
        </p:txBody>
      </p:sp>
      <p:pic>
        <p:nvPicPr>
          <p:cNvPr id="10" name="9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685800" y="240268"/>
            <a:ext cx="3733800" cy="369332"/>
          </a:xfrm>
          <a:prstGeom prst="rect">
            <a:avLst/>
          </a:prstGeom>
          <a:noFill/>
        </p:spPr>
        <p:txBody>
          <a:bodyPr wrap="square" rtlCol="0">
            <a:spAutoFit/>
          </a:bodyPr>
          <a:lstStyle/>
          <a:p>
            <a:r>
              <a:rPr lang="es-MX" smtClean="0">
                <a:solidFill>
                  <a:srgbClr val="C00000"/>
                </a:solidFill>
              </a:rPr>
              <a:t>Entrega de becas escolares</a:t>
            </a:r>
            <a:endParaRPr lang="es-MX">
              <a:solidFill>
                <a:srgbClr val="C00000"/>
              </a:solidFill>
            </a:endParaRPr>
          </a:p>
        </p:txBody>
      </p:sp>
      <p:pic>
        <p:nvPicPr>
          <p:cNvPr id="4098" name="Picture 2" descr="C:\Users\OCRAM\Desktop\DIF MASCOTA\FOTOS DIF 2015\Nueva carpeta\IMG-20151230-WA0034.jpg"/>
          <p:cNvPicPr>
            <a:picLocks noChangeAspect="1" noChangeArrowheads="1"/>
          </p:cNvPicPr>
          <p:nvPr/>
        </p:nvPicPr>
        <p:blipFill>
          <a:blip r:embed="rId3" cstate="print"/>
          <a:srcRect/>
          <a:stretch>
            <a:fillRect/>
          </a:stretch>
        </p:blipFill>
        <p:spPr bwMode="auto">
          <a:xfrm>
            <a:off x="685800" y="1143000"/>
            <a:ext cx="3429000" cy="4343400"/>
          </a:xfrm>
          <a:prstGeom prst="rect">
            <a:avLst/>
          </a:prstGeom>
          <a:noFill/>
        </p:spPr>
      </p:pic>
      <p:pic>
        <p:nvPicPr>
          <p:cNvPr id="4099" name="Picture 3" descr="C:\Users\OCRAM\Desktop\DIF MASCOTA\FOTOS DIF 2015\Nueva carpeta\IMG-20151230-WA0032.jpg"/>
          <p:cNvPicPr>
            <a:picLocks noChangeAspect="1" noChangeArrowheads="1"/>
          </p:cNvPicPr>
          <p:nvPr/>
        </p:nvPicPr>
        <p:blipFill>
          <a:blip r:embed="rId4" cstate="print"/>
          <a:srcRect/>
          <a:stretch>
            <a:fillRect/>
          </a:stretch>
        </p:blipFill>
        <p:spPr bwMode="auto">
          <a:xfrm>
            <a:off x="4724400" y="1143000"/>
            <a:ext cx="3429000" cy="4343400"/>
          </a:xfrm>
          <a:prstGeom prst="rect">
            <a:avLst/>
          </a:prstGeom>
          <a:noFill/>
        </p:spPr>
      </p:pic>
      <p:pic>
        <p:nvPicPr>
          <p:cNvPr id="9" name="8 Imagen" descr="Macintosh HD:Users:TonyCamacho:Desktop:H. AYUNTAMIENTO:LOGOS:MascotaPueblMagico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22" name="Picture 2" descr="C:\Users\OCRAM\Desktop\DIF MASCOTA\FOTOS DIF 2015\Nueva carpeta\IMG-20151230-WA0027.jpg"/>
          <p:cNvPicPr>
            <a:picLocks noChangeAspect="1" noChangeArrowheads="1"/>
          </p:cNvPicPr>
          <p:nvPr/>
        </p:nvPicPr>
        <p:blipFill>
          <a:blip r:embed="rId3" cstate="print"/>
          <a:srcRect/>
          <a:stretch>
            <a:fillRect/>
          </a:stretch>
        </p:blipFill>
        <p:spPr bwMode="auto">
          <a:xfrm>
            <a:off x="762000" y="990600"/>
            <a:ext cx="3429000" cy="4419600"/>
          </a:xfrm>
          <a:prstGeom prst="rect">
            <a:avLst/>
          </a:prstGeom>
          <a:noFill/>
        </p:spPr>
      </p:pic>
      <p:pic>
        <p:nvPicPr>
          <p:cNvPr id="5123" name="Picture 3" descr="C:\Users\OCRAM\Desktop\DIF MASCOTA\FOTOS DIF 2015\Nueva carpeta\IMG-20151230-WA0031.jpg"/>
          <p:cNvPicPr>
            <a:picLocks noChangeAspect="1" noChangeArrowheads="1"/>
          </p:cNvPicPr>
          <p:nvPr/>
        </p:nvPicPr>
        <p:blipFill>
          <a:blip r:embed="rId4" cstate="print"/>
          <a:srcRect/>
          <a:stretch>
            <a:fillRect/>
          </a:stretch>
        </p:blipFill>
        <p:spPr bwMode="auto">
          <a:xfrm>
            <a:off x="4800600" y="990600"/>
            <a:ext cx="3429000" cy="4419600"/>
          </a:xfrm>
          <a:prstGeom prst="rect">
            <a:avLst/>
          </a:prstGeom>
          <a:noFill/>
        </p:spPr>
      </p:pic>
      <p:sp>
        <p:nvSpPr>
          <p:cNvPr id="8" name="7 CuadroTexto"/>
          <p:cNvSpPr txBox="1"/>
          <p:nvPr/>
        </p:nvSpPr>
        <p:spPr>
          <a:xfrm>
            <a:off x="762000" y="240268"/>
            <a:ext cx="3733800" cy="369332"/>
          </a:xfrm>
          <a:prstGeom prst="rect">
            <a:avLst/>
          </a:prstGeom>
          <a:noFill/>
        </p:spPr>
        <p:txBody>
          <a:bodyPr wrap="square" rtlCol="0">
            <a:spAutoFit/>
          </a:bodyPr>
          <a:lstStyle/>
          <a:p>
            <a:r>
              <a:rPr lang="es-MX" smtClean="0">
                <a:solidFill>
                  <a:srgbClr val="C00000"/>
                </a:solidFill>
              </a:rPr>
              <a:t>Entrega de becas escolares</a:t>
            </a:r>
            <a:endParaRPr lang="es-MX">
              <a:solidFill>
                <a:srgbClr val="C00000"/>
              </a:solidFill>
            </a:endParaRPr>
          </a:p>
        </p:txBody>
      </p:sp>
      <p:pic>
        <p:nvPicPr>
          <p:cNvPr id="9" name="8 Imagen" descr="Macintosh HD:Users:TonyCamacho:Desktop:H. AYUNTAMIENTO:LOGOS:MascotaPueblMagico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81000"/>
            <a:ext cx="6477000" cy="1295400"/>
            <a:chOff x="3657600" y="2819400"/>
            <a:chExt cx="3124200" cy="2333574"/>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2229182"/>
            </a:xfrm>
            <a:prstGeom prst="rect">
              <a:avLst/>
            </a:prstGeom>
            <a:noFill/>
          </p:spPr>
          <p:txBody>
            <a:bodyPr wrap="square" rtlCol="0">
              <a:spAutoFit/>
            </a:bodyPr>
            <a:lstStyle/>
            <a:p>
              <a:pPr algn="ctr"/>
              <a:r>
                <a:rPr lang="es-MX" sz="2400" smtClean="0">
                  <a:latin typeface="Arial Black" pitchFamily="34" charset="0"/>
                </a:rPr>
                <a:t>Unidad Regional de Rehabilitación</a:t>
              </a:r>
              <a:endParaRPr lang="es-MX" sz="2400">
                <a:latin typeface="Arial Black" pitchFamily="34" charset="0"/>
              </a:endParaRPr>
            </a:p>
          </p:txBody>
        </p:sp>
      </p:grpSp>
      <p:sp>
        <p:nvSpPr>
          <p:cNvPr id="9" name="8 CuadroTexto"/>
          <p:cNvSpPr txBox="1"/>
          <p:nvPr/>
        </p:nvSpPr>
        <p:spPr>
          <a:xfrm>
            <a:off x="1085194" y="1335881"/>
            <a:ext cx="7373006" cy="3970318"/>
          </a:xfrm>
          <a:prstGeom prst="rect">
            <a:avLst/>
          </a:prstGeom>
          <a:noFill/>
        </p:spPr>
        <p:txBody>
          <a:bodyPr wrap="square" rtlCol="0">
            <a:spAutoFit/>
          </a:bodyPr>
          <a:lstStyle/>
          <a:p>
            <a:r>
              <a:rPr lang="es-MX" b="1" u="sng" smtClean="0"/>
              <a:t>Tipo de programa</a:t>
            </a:r>
            <a:r>
              <a:rPr lang="es-MX" b="1" smtClean="0">
                <a:solidFill>
                  <a:srgbClr val="C00000"/>
                </a:solidFill>
              </a:rPr>
              <a:t>: REHABILITACIÓN FÍSICA Y DE LENGUAJE</a:t>
            </a:r>
          </a:p>
          <a:p>
            <a:endParaRPr lang="es-MX" smtClean="0"/>
          </a:p>
          <a:p>
            <a:pPr algn="just"/>
            <a:r>
              <a:rPr lang="es-MX" b="1" u="sng" smtClean="0"/>
              <a:t>Característica(s):</a:t>
            </a:r>
            <a:r>
              <a:rPr lang="es-MX" b="1" smtClean="0"/>
              <a:t> </a:t>
            </a:r>
            <a:r>
              <a:rPr lang="es-MX" smtClean="0"/>
              <a:t>Rehabilitación física y de lenguaje, previa consulta de especialistas ( Audiólogo y Doctora en rehabilitación Física )</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950 </a:t>
            </a:r>
          </a:p>
          <a:p>
            <a:endParaRPr lang="es-MX" smtClean="0"/>
          </a:p>
          <a:p>
            <a:r>
              <a:rPr lang="es-MX" b="1" u="sng" smtClean="0"/>
              <a:t>Comunidad(es) beneficiadas: </a:t>
            </a:r>
            <a:r>
              <a:rPr lang="es-MX" smtClean="0"/>
              <a:t> Mascota, Atenguillo, Talpa de Allende, San Sebastián del Oeste, Mixtlán, y localidades de Mascota, Jalisco.</a:t>
            </a:r>
          </a:p>
          <a:p>
            <a:endParaRPr lang="es-MX" smtClean="0"/>
          </a:p>
          <a:p>
            <a:r>
              <a:rPr lang="es-MX" b="1" u="sng" smtClean="0"/>
              <a:t>Actividades realizadas: </a:t>
            </a:r>
            <a:r>
              <a:rPr lang="es-MX" smtClean="0"/>
              <a:t> </a:t>
            </a:r>
          </a:p>
          <a:p>
            <a:r>
              <a:rPr lang="es-MX" smtClean="0"/>
              <a:t>Terapia de rehabilitación Física: </a:t>
            </a:r>
            <a:r>
              <a:rPr lang="es-MX" b="1" smtClean="0"/>
              <a:t>1,633</a:t>
            </a:r>
          </a:p>
          <a:p>
            <a:r>
              <a:rPr lang="es-MX" smtClean="0"/>
              <a:t>Terápia de rehabilitación de lenguaje: </a:t>
            </a:r>
            <a:r>
              <a:rPr lang="es-MX" b="1" smtClean="0"/>
              <a:t>128</a:t>
            </a:r>
            <a:r>
              <a:rPr lang="es-MX" smtClean="0"/>
              <a:t>.</a:t>
            </a:r>
          </a:p>
          <a:p>
            <a:r>
              <a:rPr lang="es-MX" smtClean="0"/>
              <a:t>Trasporte de enfermos en DUCATO a hospitales de Gdl : </a:t>
            </a:r>
            <a:r>
              <a:rPr lang="es-MX" b="1" smtClean="0"/>
              <a:t>52</a:t>
            </a:r>
            <a:endParaRPr lang="es-MX" b="1"/>
          </a:p>
        </p:txBody>
      </p:sp>
      <p:pic>
        <p:nvPicPr>
          <p:cNvPr id="10" name="9 Imagen"/>
          <p:cNvPicPr/>
          <p:nvPr/>
        </p:nvPicPr>
        <p:blipFill>
          <a:blip r:embed="rId2" cstate="print"/>
          <a:stretch>
            <a:fillRect/>
          </a:stretch>
        </p:blipFill>
        <p:spPr>
          <a:xfrm>
            <a:off x="6781800" y="5638800"/>
            <a:ext cx="2057400" cy="952390"/>
          </a:xfrm>
          <a:prstGeom prst="rect">
            <a:avLst/>
          </a:prstGeom>
          <a:ln w="38100">
            <a:solidFill>
              <a:srgbClr val="C00000"/>
            </a:solid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838200" y="5943600"/>
            <a:ext cx="1205625" cy="685800"/>
          </a:xfrm>
          <a:prstGeom prst="rect">
            <a:avLst/>
          </a:prstGeom>
          <a:noFill/>
        </p:spPr>
      </p:pic>
      <p:pic>
        <p:nvPicPr>
          <p:cNvPr id="12" name="11 Imagen" descr="Macintosh HD:Users:TonyCamacho:Desktop:H. AYUNTAMIENTO:LOGOS:MascotaPueblMagico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304800"/>
            <a:ext cx="3429000" cy="549896"/>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831658"/>
            </a:xfrm>
            <a:prstGeom prst="rect">
              <a:avLst/>
            </a:prstGeom>
            <a:noFill/>
          </p:spPr>
          <p:txBody>
            <a:bodyPr wrap="square" rtlCol="0">
              <a:spAutoFit/>
            </a:bodyPr>
            <a:lstStyle/>
            <a:p>
              <a:pPr algn="ctr"/>
              <a:r>
                <a:rPr lang="es-MX" sz="2400" smtClean="0">
                  <a:latin typeface="Arial Black" pitchFamily="34" charset="0"/>
                </a:rPr>
                <a:t>Adultos Mayores</a:t>
              </a:r>
              <a:endParaRPr lang="es-MX" sz="2400">
                <a:latin typeface="Arial Black" pitchFamily="34" charset="0"/>
              </a:endParaRPr>
            </a:p>
          </p:txBody>
        </p:sp>
      </p:grpSp>
      <p:sp>
        <p:nvSpPr>
          <p:cNvPr id="9" name="8 CuadroTexto"/>
          <p:cNvSpPr txBox="1"/>
          <p:nvPr/>
        </p:nvSpPr>
        <p:spPr>
          <a:xfrm>
            <a:off x="609600" y="1335881"/>
            <a:ext cx="7848600" cy="4247317"/>
          </a:xfrm>
          <a:prstGeom prst="rect">
            <a:avLst/>
          </a:prstGeom>
          <a:noFill/>
        </p:spPr>
        <p:txBody>
          <a:bodyPr wrap="square" rtlCol="0">
            <a:spAutoFit/>
          </a:bodyPr>
          <a:lstStyle/>
          <a:p>
            <a:r>
              <a:rPr lang="es-MX" b="1" u="sng" smtClean="0"/>
              <a:t>Tipo de programa</a:t>
            </a:r>
            <a:r>
              <a:rPr lang="es-MX" b="1" smtClean="0">
                <a:solidFill>
                  <a:srgbClr val="C00000"/>
                </a:solidFill>
              </a:rPr>
              <a:t>: ATENCIÓN AL ADULTO MAYOR</a:t>
            </a:r>
          </a:p>
          <a:p>
            <a:endParaRPr lang="es-MX" smtClean="0"/>
          </a:p>
          <a:p>
            <a:pPr algn="just"/>
            <a:r>
              <a:rPr lang="es-MX" b="1" u="sng" smtClean="0"/>
              <a:t>Característica(s):</a:t>
            </a:r>
            <a:r>
              <a:rPr lang="es-MX" smtClean="0"/>
              <a:t> Programas de atención y seguimiento al adulto mayor en las instalaciones de DIF Mascota, docimilio de los adultos y espacios públicos.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400</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r>
              <a:rPr lang="es-MX" smtClean="0"/>
              <a:t>Club de la alegría (Hidalgo 160): </a:t>
            </a:r>
            <a:r>
              <a:rPr lang="es-MX" b="1" smtClean="0"/>
              <a:t>35 adultos</a:t>
            </a:r>
          </a:p>
          <a:p>
            <a:r>
              <a:rPr lang="es-MX" smtClean="0"/>
              <a:t>Jornada Cultural y deportiva: </a:t>
            </a:r>
            <a:r>
              <a:rPr lang="es-MX" b="1" smtClean="0"/>
              <a:t>300 adultos</a:t>
            </a:r>
          </a:p>
          <a:p>
            <a:r>
              <a:rPr lang="es-MX" smtClean="0"/>
              <a:t>Comedor asistencial: </a:t>
            </a:r>
            <a:r>
              <a:rPr lang="es-MX" b="1" smtClean="0"/>
              <a:t>35 adultos</a:t>
            </a:r>
          </a:p>
          <a:p>
            <a:r>
              <a:rPr lang="es-MX" smtClean="0"/>
              <a:t>Posada nadiveña 2015: </a:t>
            </a:r>
            <a:r>
              <a:rPr lang="es-MX" b="1" smtClean="0"/>
              <a:t>130 adultos</a:t>
            </a:r>
          </a:p>
          <a:p>
            <a:endParaRPr lang="es-MX" b="1"/>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OCRAM\Desktop\DIF MASCOTA\FOTOS DIF 2015\jornada deportiva y cultural 22 octubre\IMG_3288.jpg"/>
          <p:cNvPicPr>
            <a:picLocks noChangeAspect="1" noChangeArrowheads="1"/>
          </p:cNvPicPr>
          <p:nvPr/>
        </p:nvPicPr>
        <p:blipFill>
          <a:blip r:embed="rId3" cstate="print"/>
          <a:srcRect/>
          <a:stretch>
            <a:fillRect/>
          </a:stretch>
        </p:blipFill>
        <p:spPr bwMode="auto">
          <a:xfrm>
            <a:off x="304800" y="914400"/>
            <a:ext cx="4114800" cy="2362200"/>
          </a:xfrm>
          <a:prstGeom prst="rect">
            <a:avLst/>
          </a:prstGeom>
          <a:noFill/>
        </p:spPr>
      </p:pic>
      <p:pic>
        <p:nvPicPr>
          <p:cNvPr id="1027" name="Picture 3" descr="C:\Users\OCRAM\Desktop\DIF MASCOTA\FOTOS DIF 2015\jornada deportiva y cultural 22 octubre\IMG_3396.jpg"/>
          <p:cNvPicPr>
            <a:picLocks noChangeAspect="1" noChangeArrowheads="1"/>
          </p:cNvPicPr>
          <p:nvPr/>
        </p:nvPicPr>
        <p:blipFill>
          <a:blip r:embed="rId4" cstate="print"/>
          <a:srcRect/>
          <a:stretch>
            <a:fillRect/>
          </a:stretch>
        </p:blipFill>
        <p:spPr bwMode="auto">
          <a:xfrm>
            <a:off x="4724400" y="990600"/>
            <a:ext cx="4114402" cy="2286000"/>
          </a:xfrm>
          <a:prstGeom prst="rect">
            <a:avLst/>
          </a:prstGeom>
          <a:noFill/>
        </p:spPr>
      </p:pic>
      <p:pic>
        <p:nvPicPr>
          <p:cNvPr id="1028" name="Picture 4" descr="C:\Users\OCRAM\Desktop\DIF MASCOTA\FOTOS DIF 2015\jornada deportiva y cultural 22 octubre\IMG_3358.jpg"/>
          <p:cNvPicPr>
            <a:picLocks noChangeAspect="1" noChangeArrowheads="1"/>
          </p:cNvPicPr>
          <p:nvPr/>
        </p:nvPicPr>
        <p:blipFill>
          <a:blip r:embed="rId5" cstate="print"/>
          <a:srcRect/>
          <a:stretch>
            <a:fillRect/>
          </a:stretch>
        </p:blipFill>
        <p:spPr bwMode="auto">
          <a:xfrm>
            <a:off x="304800" y="3810000"/>
            <a:ext cx="4114341" cy="2362200"/>
          </a:xfrm>
          <a:prstGeom prst="rect">
            <a:avLst/>
          </a:prstGeom>
          <a:noFill/>
        </p:spPr>
      </p:pic>
      <p:pic>
        <p:nvPicPr>
          <p:cNvPr id="1029" name="Picture 5" descr="C:\Users\OCRAM\Desktop\DIF MASCOTA\FOTOS DIF 2015\jornada deportiva y cultural 22 octubre\DSC_0095.jpg"/>
          <p:cNvPicPr>
            <a:picLocks noChangeAspect="1" noChangeArrowheads="1"/>
          </p:cNvPicPr>
          <p:nvPr/>
        </p:nvPicPr>
        <p:blipFill>
          <a:blip r:embed="rId6" cstate="print"/>
          <a:srcRect/>
          <a:stretch>
            <a:fillRect/>
          </a:stretch>
        </p:blipFill>
        <p:spPr bwMode="auto">
          <a:xfrm>
            <a:off x="4724400" y="3886200"/>
            <a:ext cx="4114800" cy="2286000"/>
          </a:xfrm>
          <a:prstGeom prst="rect">
            <a:avLst/>
          </a:prstGeom>
          <a:noFill/>
        </p:spPr>
      </p:pic>
      <p:sp>
        <p:nvSpPr>
          <p:cNvPr id="11" name="10 CuadroTexto"/>
          <p:cNvSpPr txBox="1"/>
          <p:nvPr/>
        </p:nvSpPr>
        <p:spPr>
          <a:xfrm>
            <a:off x="228600" y="152400"/>
            <a:ext cx="5715000" cy="369332"/>
          </a:xfrm>
          <a:prstGeom prst="rect">
            <a:avLst/>
          </a:prstGeom>
          <a:noFill/>
        </p:spPr>
        <p:txBody>
          <a:bodyPr wrap="square" rtlCol="0">
            <a:spAutoFit/>
          </a:bodyPr>
          <a:lstStyle/>
          <a:p>
            <a:r>
              <a:rPr lang="es-MX" smtClean="0"/>
              <a:t>Jornada Regional Cultural y Deportiva , Octubre 2015</a:t>
            </a:r>
            <a:endParaRPr lang="es-MX"/>
          </a:p>
        </p:txBody>
      </p:sp>
      <p:pic>
        <p:nvPicPr>
          <p:cNvPr id="12" name="11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descr="C:\Users\OCRAM\Desktop\DIF MASCOTA\FOTOS DIF 2015\jornada deportiva y cultural 22 octubre\DSC_0111.jpg"/>
          <p:cNvPicPr>
            <a:picLocks noChangeAspect="1" noChangeArrowheads="1"/>
          </p:cNvPicPr>
          <p:nvPr/>
        </p:nvPicPr>
        <p:blipFill>
          <a:blip r:embed="rId3" cstate="print"/>
          <a:srcRect/>
          <a:stretch>
            <a:fillRect/>
          </a:stretch>
        </p:blipFill>
        <p:spPr bwMode="auto">
          <a:xfrm>
            <a:off x="304800" y="457200"/>
            <a:ext cx="4114800" cy="2743200"/>
          </a:xfrm>
          <a:prstGeom prst="rect">
            <a:avLst/>
          </a:prstGeom>
          <a:noFill/>
        </p:spPr>
      </p:pic>
      <p:pic>
        <p:nvPicPr>
          <p:cNvPr id="2051" name="Picture 3" descr="C:\Users\OCRAM\Desktop\DIF MASCOTA\FOTOS DIF 2015\jornada deportiva y cultural 22 octubre\DSC_0072.jpg"/>
          <p:cNvPicPr>
            <a:picLocks noChangeAspect="1" noChangeArrowheads="1"/>
          </p:cNvPicPr>
          <p:nvPr/>
        </p:nvPicPr>
        <p:blipFill>
          <a:blip r:embed="rId4" cstate="print"/>
          <a:srcRect/>
          <a:stretch>
            <a:fillRect/>
          </a:stretch>
        </p:blipFill>
        <p:spPr bwMode="auto">
          <a:xfrm>
            <a:off x="4724400" y="3352800"/>
            <a:ext cx="4114800" cy="2743200"/>
          </a:xfrm>
          <a:prstGeom prst="rect">
            <a:avLst/>
          </a:prstGeom>
          <a:noFill/>
        </p:spPr>
      </p:pic>
      <p:pic>
        <p:nvPicPr>
          <p:cNvPr id="2052" name="Picture 4" descr="C:\Users\OCRAM\Desktop\DIF MASCOTA\FOTOS DIF 2015\jornada deportiva y cultural 22 octubre\DSC_0150.jpg"/>
          <p:cNvPicPr>
            <a:picLocks noChangeAspect="1" noChangeArrowheads="1"/>
          </p:cNvPicPr>
          <p:nvPr/>
        </p:nvPicPr>
        <p:blipFill>
          <a:blip r:embed="rId5" cstate="print"/>
          <a:srcRect/>
          <a:stretch>
            <a:fillRect/>
          </a:stretch>
        </p:blipFill>
        <p:spPr bwMode="auto">
          <a:xfrm>
            <a:off x="4724400" y="457200"/>
            <a:ext cx="4114800" cy="2743200"/>
          </a:xfrm>
          <a:prstGeom prst="rect">
            <a:avLst/>
          </a:prstGeom>
          <a:noFill/>
        </p:spPr>
      </p:pic>
      <p:pic>
        <p:nvPicPr>
          <p:cNvPr id="2053" name="Picture 5" descr="C:\Users\OCRAM\Desktop\DIF MASCOTA\FOTOS DIF 2015\jornada deportiva y cultural 22 octubre\DSC_0082.jpg"/>
          <p:cNvPicPr>
            <a:picLocks noChangeAspect="1" noChangeArrowheads="1"/>
          </p:cNvPicPr>
          <p:nvPr/>
        </p:nvPicPr>
        <p:blipFill>
          <a:blip r:embed="rId6" cstate="print"/>
          <a:srcRect/>
          <a:stretch>
            <a:fillRect/>
          </a:stretch>
        </p:blipFill>
        <p:spPr bwMode="auto">
          <a:xfrm>
            <a:off x="304800" y="3352800"/>
            <a:ext cx="4114800" cy="2743200"/>
          </a:xfrm>
          <a:prstGeom prst="rect">
            <a:avLst/>
          </a:prstGeom>
          <a:noFill/>
        </p:spPr>
      </p:pic>
      <p:sp>
        <p:nvSpPr>
          <p:cNvPr id="10" name="9 CuadroTexto"/>
          <p:cNvSpPr txBox="1"/>
          <p:nvPr/>
        </p:nvSpPr>
        <p:spPr>
          <a:xfrm>
            <a:off x="3124200" y="76200"/>
            <a:ext cx="5715000" cy="369332"/>
          </a:xfrm>
          <a:prstGeom prst="rect">
            <a:avLst/>
          </a:prstGeom>
          <a:noFill/>
        </p:spPr>
        <p:txBody>
          <a:bodyPr wrap="square" rtlCol="0">
            <a:spAutoFit/>
          </a:bodyPr>
          <a:lstStyle/>
          <a:p>
            <a:pPr algn="r"/>
            <a:r>
              <a:rPr lang="es-MX" smtClean="0"/>
              <a:t>Jornada Regional Cultural y Deportiva , Octubre 2015</a:t>
            </a:r>
            <a:endParaRPr lang="es-MX"/>
          </a:p>
        </p:txBody>
      </p:sp>
    </p:spTree>
  </p:cSld>
  <p:clrMapOvr>
    <a:masterClrMapping/>
  </p:clrMapOvr>
  <p:transition>
    <p:strip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75" name="Picture 3" descr="C:\Users\OCRAM\Desktop\DIF MASCOTA\FOTOS DIF 2015\adultos mayores octubre 2015\20151007_170457.jpg"/>
          <p:cNvPicPr>
            <a:picLocks noChangeAspect="1" noChangeArrowheads="1"/>
          </p:cNvPicPr>
          <p:nvPr/>
        </p:nvPicPr>
        <p:blipFill>
          <a:blip r:embed="rId3" cstate="print"/>
          <a:srcRect/>
          <a:stretch>
            <a:fillRect/>
          </a:stretch>
        </p:blipFill>
        <p:spPr bwMode="auto">
          <a:xfrm>
            <a:off x="1066800" y="1371600"/>
            <a:ext cx="7366000" cy="4419600"/>
          </a:xfrm>
          <a:prstGeom prst="rect">
            <a:avLst/>
          </a:prstGeom>
          <a:noFill/>
        </p:spPr>
      </p:pic>
      <p:sp>
        <p:nvSpPr>
          <p:cNvPr id="11" name="10 CuadroTexto"/>
          <p:cNvSpPr txBox="1"/>
          <p:nvPr/>
        </p:nvSpPr>
        <p:spPr>
          <a:xfrm>
            <a:off x="990600" y="533400"/>
            <a:ext cx="5715000" cy="369332"/>
          </a:xfrm>
          <a:prstGeom prst="rect">
            <a:avLst/>
          </a:prstGeom>
          <a:noFill/>
        </p:spPr>
        <p:txBody>
          <a:bodyPr wrap="square" rtlCol="0">
            <a:spAutoFit/>
          </a:bodyPr>
          <a:lstStyle/>
          <a:p>
            <a:r>
              <a:rPr lang="es-MX" smtClean="0"/>
              <a:t>Grupo de la Alegría , Hidalgo 160. Mascota</a:t>
            </a:r>
            <a:endParaRPr lang="es-MX"/>
          </a:p>
        </p:txBody>
      </p:sp>
      <p:pic>
        <p:nvPicPr>
          <p:cNvPr id="9" name="8 Imagen" descr="Macintosh HD:Users:TonyCamacho:Desktop:H. AYUNTAMIENTO:LOGOS:MascotaPueblMagico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1676400" y="240268"/>
            <a:ext cx="5715000" cy="369332"/>
          </a:xfrm>
          <a:prstGeom prst="rect">
            <a:avLst/>
          </a:prstGeom>
          <a:noFill/>
        </p:spPr>
        <p:txBody>
          <a:bodyPr wrap="square" rtlCol="0">
            <a:spAutoFit/>
          </a:bodyPr>
          <a:lstStyle/>
          <a:p>
            <a:pPr algn="ctr"/>
            <a:r>
              <a:rPr lang="es-MX" smtClean="0"/>
              <a:t>Posada Navideña 2015</a:t>
            </a:r>
            <a:endParaRPr lang="es-MX"/>
          </a:p>
        </p:txBody>
      </p:sp>
      <p:pic>
        <p:nvPicPr>
          <p:cNvPr id="4098" name="Picture 2" descr="C:\Users\OCRAM\Desktop\Nueva carpeta\20151217_165409.jpg"/>
          <p:cNvPicPr>
            <a:picLocks noChangeAspect="1" noChangeArrowheads="1"/>
          </p:cNvPicPr>
          <p:nvPr/>
        </p:nvPicPr>
        <p:blipFill>
          <a:blip r:embed="rId3" cstate="print"/>
          <a:srcRect/>
          <a:stretch>
            <a:fillRect/>
          </a:stretch>
        </p:blipFill>
        <p:spPr bwMode="auto">
          <a:xfrm>
            <a:off x="381000" y="685800"/>
            <a:ext cx="4267200" cy="2743200"/>
          </a:xfrm>
          <a:prstGeom prst="rect">
            <a:avLst/>
          </a:prstGeom>
          <a:noFill/>
        </p:spPr>
      </p:pic>
      <p:pic>
        <p:nvPicPr>
          <p:cNvPr id="4099" name="Picture 3" descr="C:\Users\OCRAM\Desktop\Nueva carpeta\20151217_170006.jpg"/>
          <p:cNvPicPr>
            <a:picLocks noChangeAspect="1" noChangeArrowheads="1"/>
          </p:cNvPicPr>
          <p:nvPr/>
        </p:nvPicPr>
        <p:blipFill>
          <a:blip r:embed="rId4" cstate="print"/>
          <a:srcRect/>
          <a:stretch>
            <a:fillRect/>
          </a:stretch>
        </p:blipFill>
        <p:spPr bwMode="auto">
          <a:xfrm>
            <a:off x="4800600" y="3200400"/>
            <a:ext cx="4038600" cy="2743200"/>
          </a:xfrm>
          <a:prstGeom prst="rect">
            <a:avLst/>
          </a:prstGeom>
          <a:noFill/>
        </p:spPr>
      </p:pic>
      <p:pic>
        <p:nvPicPr>
          <p:cNvPr id="9" name="8 Imagen" descr="Macintosh HD:Users:TonyCamacho:Desktop:H. AYUNTAMIENTO:LOGOS:MascotaPueblMagico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1600200" y="3200400"/>
            <a:ext cx="59436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Otros eventos o actividades</a:t>
              </a:r>
              <a:endParaRPr lang="es-MX" sz="2400">
                <a:latin typeface="Arial Black" pitchFamily="34" charset="0"/>
              </a:endParaRPr>
            </a:p>
          </p:txBody>
        </p:sp>
      </p:grpSp>
      <p:pic>
        <p:nvPicPr>
          <p:cNvPr id="9" name="8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4800"/>
            <a:ext cx="781050" cy="76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524000" y="228600"/>
            <a:ext cx="48768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885182"/>
              <a:ext cx="3048000" cy="857378"/>
            </a:xfrm>
            <a:prstGeom prst="rect">
              <a:avLst/>
            </a:prstGeom>
            <a:noFill/>
          </p:spPr>
          <p:txBody>
            <a:bodyPr wrap="square" rtlCol="0">
              <a:spAutoFit/>
            </a:bodyPr>
            <a:lstStyle/>
            <a:p>
              <a:pPr algn="ctr"/>
              <a:r>
                <a:rPr lang="es-MX" sz="2400" smtClean="0">
                  <a:latin typeface="Arial Black" pitchFamily="34" charset="0"/>
                </a:rPr>
                <a:t>Filosofía Organizacional</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grpSp>
        <p:nvGrpSpPr>
          <p:cNvPr id="18" name="17 Grupo"/>
          <p:cNvGrpSpPr/>
          <p:nvPr/>
        </p:nvGrpSpPr>
        <p:grpSpPr>
          <a:xfrm>
            <a:off x="1600200" y="1974771"/>
            <a:ext cx="7162800" cy="3816429"/>
            <a:chOff x="1524000" y="1746171"/>
            <a:chExt cx="7162800" cy="3816429"/>
          </a:xfrm>
        </p:grpSpPr>
        <p:sp>
          <p:nvSpPr>
            <p:cNvPr id="12" name="11 Rectángulo"/>
            <p:cNvSpPr/>
            <p:nvPr/>
          </p:nvSpPr>
          <p:spPr>
            <a:xfrm>
              <a:off x="1524000" y="1746171"/>
              <a:ext cx="3581400" cy="3816429"/>
            </a:xfrm>
            <a:prstGeom prst="rect">
              <a:avLst/>
            </a:prstGeom>
            <a:solidFill>
              <a:srgbClr val="C00000"/>
            </a:solidFill>
            <a:ln w="25400">
              <a:solidFill>
                <a:srgbClr val="C00000"/>
              </a:solidFill>
            </a:ln>
          </p:spPr>
          <p:txBody>
            <a:bodyPr wrap="square">
              <a:spAutoFit/>
            </a:bodyPr>
            <a:lstStyle/>
            <a:p>
              <a:r>
                <a:rPr lang="es-MX" sz="1600" smtClean="0">
                  <a:solidFill>
                    <a:schemeClr val="bg1"/>
                  </a:solidFill>
                  <a:latin typeface="Arial Black" pitchFamily="34" charset="0"/>
                </a:rPr>
                <a:t>Misión:</a:t>
              </a:r>
            </a:p>
            <a:p>
              <a:endParaRPr lang="es-MX" sz="1600" smtClean="0">
                <a:solidFill>
                  <a:schemeClr val="bg1"/>
                </a:solidFill>
                <a:latin typeface="Arial Black" pitchFamily="34" charset="0"/>
              </a:endParaRPr>
            </a:p>
            <a:p>
              <a:pPr algn="just"/>
              <a:r>
                <a:rPr lang="es-MX" sz="1600" smtClean="0">
                  <a:solidFill>
                    <a:schemeClr val="bg1"/>
                  </a:solidFill>
                  <a:latin typeface="Arial Black" pitchFamily="34" charset="0"/>
                </a:rPr>
                <a:t>	Ser un Organismo responsable de brindar Asistencia Social de calidad, mediante un equipo multidisciplinario con respeto a los derechos humanos; poniendo especial interés en los grupos de personas en situación de vulnerabilidad, priorizando la calidez en el servicio, la inclusión y la atención oportuna.</a:t>
              </a:r>
            </a:p>
            <a:p>
              <a:pPr algn="just"/>
              <a:endParaRPr lang="es-MX" sz="1600">
                <a:solidFill>
                  <a:schemeClr val="bg1"/>
                </a:solidFill>
              </a:endParaRPr>
            </a:p>
          </p:txBody>
        </p:sp>
        <p:grpSp>
          <p:nvGrpSpPr>
            <p:cNvPr id="16" name="15 Grupo"/>
            <p:cNvGrpSpPr/>
            <p:nvPr/>
          </p:nvGrpSpPr>
          <p:grpSpPr>
            <a:xfrm>
              <a:off x="5105400" y="1746171"/>
              <a:ext cx="3581400" cy="3810000"/>
              <a:chOff x="4953000" y="1524000"/>
              <a:chExt cx="3581400" cy="3810000"/>
            </a:xfrm>
          </p:grpSpPr>
          <p:sp>
            <p:nvSpPr>
              <p:cNvPr id="14" name="13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gr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609600" y="1516082"/>
            <a:ext cx="7848600" cy="3970318"/>
          </a:xfrm>
          <a:prstGeom prst="rect">
            <a:avLst/>
          </a:prstGeom>
          <a:noFill/>
        </p:spPr>
        <p:txBody>
          <a:bodyPr wrap="square" rtlCol="0">
            <a:spAutoFit/>
          </a:bodyPr>
          <a:lstStyle/>
          <a:p>
            <a:r>
              <a:rPr lang="es-MX" b="1" u="sng" smtClean="0"/>
              <a:t>Tipo de programa</a:t>
            </a:r>
            <a:r>
              <a:rPr lang="es-MX" b="1" smtClean="0">
                <a:solidFill>
                  <a:srgbClr val="C00000"/>
                </a:solidFill>
              </a:rPr>
              <a:t>: ATENCIÓN A CONTINGENCIA POR HURACÁN PATRICIA</a:t>
            </a:r>
          </a:p>
          <a:p>
            <a:endParaRPr lang="es-MX" smtClean="0"/>
          </a:p>
          <a:p>
            <a:pPr algn="just"/>
            <a:r>
              <a:rPr lang="es-MX" b="1" u="sng" smtClean="0"/>
              <a:t>Característica(s):</a:t>
            </a:r>
            <a:r>
              <a:rPr lang="es-MX" smtClean="0"/>
              <a:t> Coordinación en apertura y atención de albergues, recepción de víveres, coordinación en armado y distribución de despensas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600</a:t>
            </a:r>
          </a:p>
          <a:p>
            <a:endParaRPr lang="es-MX" smtClean="0"/>
          </a:p>
          <a:p>
            <a:r>
              <a:rPr lang="es-MX" b="1" u="sng" smtClean="0"/>
              <a:t>Comunidad(es) beneficiadas: </a:t>
            </a:r>
            <a:r>
              <a:rPr lang="es-MX" smtClean="0"/>
              <a:t> Mascota, y localidades.</a:t>
            </a:r>
          </a:p>
          <a:p>
            <a:endParaRPr lang="es-MX" smtClean="0"/>
          </a:p>
          <a:p>
            <a:pPr algn="just">
              <a:buFont typeface="Arial" pitchFamily="34" charset="0"/>
              <a:buChar char="•"/>
            </a:pPr>
            <a:r>
              <a:rPr lang="es-MX" b="1" u="sng" smtClean="0"/>
              <a:t>Actividades realizadas:</a:t>
            </a:r>
          </a:p>
          <a:p>
            <a:pPr algn="just">
              <a:buFont typeface="Arial" pitchFamily="34" charset="0"/>
              <a:buChar char="•"/>
            </a:pPr>
            <a:r>
              <a:rPr lang="es-MX" smtClean="0"/>
              <a:t>Preparación y distribución de 12,000 raciones de alimento caliente aprox.</a:t>
            </a:r>
          </a:p>
          <a:p>
            <a:pPr algn="just">
              <a:buFont typeface="Arial" pitchFamily="34" charset="0"/>
              <a:buChar char="•"/>
            </a:pPr>
            <a:r>
              <a:rPr lang="es-MX" smtClean="0"/>
              <a:t>Recepción de víveres y coordinación de armado de 1,400 despensas </a:t>
            </a:r>
          </a:p>
          <a:p>
            <a:pPr algn="just">
              <a:buFont typeface="Arial" pitchFamily="34" charset="0"/>
              <a:buChar char="•"/>
            </a:pPr>
            <a:r>
              <a:rPr lang="es-MX" smtClean="0"/>
              <a:t>Recepción y entrega de colchonetas, catres y cobijas.</a:t>
            </a:r>
          </a:p>
          <a:p>
            <a:endParaRPr lang="es-MX" b="1"/>
          </a:p>
        </p:txBody>
      </p:sp>
      <p:grpSp>
        <p:nvGrpSpPr>
          <p:cNvPr id="8" name="7 Grupo"/>
          <p:cNvGrpSpPr/>
          <p:nvPr/>
        </p:nvGrpSpPr>
        <p:grpSpPr>
          <a:xfrm>
            <a:off x="304800" y="304801"/>
            <a:ext cx="6096000" cy="609600"/>
            <a:chOff x="3657600" y="2819400"/>
            <a:chExt cx="31242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Contingencia Huracán Patricia</a:t>
              </a:r>
              <a:endParaRPr lang="es-MX" sz="2400">
                <a:latin typeface="Arial Black" pitchFamily="34" charset="0"/>
              </a:endParaRPr>
            </a:p>
          </p:txBody>
        </p:sp>
      </p:grpSp>
      <p:pic>
        <p:nvPicPr>
          <p:cNvPr id="11" name="10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pull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42" name="Picture 2" descr="C:\Users\OCRAM\Desktop\DIF MASCOTA\FOTOS DIF 2015\Albergue y apoyos para afectados del Huracán Patricia Octubre 2015\20151024_141843.jpg"/>
          <p:cNvPicPr>
            <a:picLocks noChangeAspect="1" noChangeArrowheads="1"/>
          </p:cNvPicPr>
          <p:nvPr/>
        </p:nvPicPr>
        <p:blipFill>
          <a:blip r:embed="rId3" cstate="print"/>
          <a:srcRect/>
          <a:stretch>
            <a:fillRect/>
          </a:stretch>
        </p:blipFill>
        <p:spPr bwMode="auto">
          <a:xfrm>
            <a:off x="304800" y="1143000"/>
            <a:ext cx="4064000" cy="2286000"/>
          </a:xfrm>
          <a:prstGeom prst="rect">
            <a:avLst/>
          </a:prstGeom>
          <a:noFill/>
        </p:spPr>
      </p:pic>
      <p:pic>
        <p:nvPicPr>
          <p:cNvPr id="10243" name="Picture 3" descr="C:\Users\OCRAM\Desktop\DIF MASCOTA\FOTOS DIF 2015\Albergue y apoyos para afectados del Huracán Patricia Octubre 2015\20151024_141850.jpg"/>
          <p:cNvPicPr>
            <a:picLocks noChangeAspect="1" noChangeArrowheads="1"/>
          </p:cNvPicPr>
          <p:nvPr/>
        </p:nvPicPr>
        <p:blipFill>
          <a:blip r:embed="rId4" cstate="print"/>
          <a:srcRect/>
          <a:stretch>
            <a:fillRect/>
          </a:stretch>
        </p:blipFill>
        <p:spPr bwMode="auto">
          <a:xfrm>
            <a:off x="4648200" y="1143000"/>
            <a:ext cx="4064000" cy="2286000"/>
          </a:xfrm>
          <a:prstGeom prst="rect">
            <a:avLst/>
          </a:prstGeom>
          <a:noFill/>
        </p:spPr>
      </p:pic>
      <p:pic>
        <p:nvPicPr>
          <p:cNvPr id="10244" name="Picture 4" descr="C:\Users\OCRAM\Desktop\DIF MASCOTA\FOTOS DIF 2015\Albergue y apoyos para afectados del Huracán Patricia Octubre 2015\20151024_093917.jpg"/>
          <p:cNvPicPr>
            <a:picLocks noChangeAspect="1" noChangeArrowheads="1"/>
          </p:cNvPicPr>
          <p:nvPr/>
        </p:nvPicPr>
        <p:blipFill>
          <a:blip r:embed="rId5" cstate="print"/>
          <a:srcRect/>
          <a:stretch>
            <a:fillRect/>
          </a:stretch>
        </p:blipFill>
        <p:spPr bwMode="auto">
          <a:xfrm>
            <a:off x="228600" y="3733800"/>
            <a:ext cx="4064000" cy="2286000"/>
          </a:xfrm>
          <a:prstGeom prst="rect">
            <a:avLst/>
          </a:prstGeom>
          <a:noFill/>
        </p:spPr>
      </p:pic>
      <p:pic>
        <p:nvPicPr>
          <p:cNvPr id="4098" name="Picture 2" descr="https://scontent-lax3-1.xx.fbcdn.net/hphotos-xtp1/v/t1.0-9/12042914_1488862061443280_2150310649586130284_n.jpg?oh=c81f8aa690f13cbd04ea91c3a452ec96&amp;oe=570792F5"/>
          <p:cNvPicPr>
            <a:picLocks noChangeAspect="1" noChangeArrowheads="1"/>
          </p:cNvPicPr>
          <p:nvPr/>
        </p:nvPicPr>
        <p:blipFill>
          <a:blip r:embed="rId6" cstate="print"/>
          <a:srcRect/>
          <a:stretch>
            <a:fillRect/>
          </a:stretch>
        </p:blipFill>
        <p:spPr bwMode="auto">
          <a:xfrm>
            <a:off x="4648200" y="3733800"/>
            <a:ext cx="41148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content-lax3-1.xx.fbcdn.net/hphotos-xpl1/v/t1.0-9/12191809_1488864431443043_8158016082429580414_n.jpg?oh=eeee3f0f726c8f5af7849da21912150c&amp;oe=571B6228"/>
          <p:cNvPicPr>
            <a:picLocks noChangeAspect="1" noChangeArrowheads="1"/>
          </p:cNvPicPr>
          <p:nvPr/>
        </p:nvPicPr>
        <p:blipFill>
          <a:blip r:embed="rId2" cstate="print"/>
          <a:srcRect/>
          <a:stretch>
            <a:fillRect/>
          </a:stretch>
        </p:blipFill>
        <p:spPr bwMode="auto">
          <a:xfrm>
            <a:off x="762001" y="1066800"/>
            <a:ext cx="3428999" cy="2286000"/>
          </a:xfrm>
          <a:prstGeom prst="rect">
            <a:avLst/>
          </a:prstGeom>
          <a:noFill/>
        </p:spPr>
      </p:pic>
      <p:pic>
        <p:nvPicPr>
          <p:cNvPr id="55300" name="Picture 4" descr="https://scontent-lax3-1.xx.fbcdn.net/hphotos-xat1/v/t1.0-9/11229894_1488868398109313_4313031571326413291_n.jpg?oh=582503910fff8d3944cb2a52016b7dda&amp;oe=5703529D"/>
          <p:cNvPicPr>
            <a:picLocks noChangeAspect="1" noChangeArrowheads="1"/>
          </p:cNvPicPr>
          <p:nvPr/>
        </p:nvPicPr>
        <p:blipFill>
          <a:blip r:embed="rId3" cstate="print"/>
          <a:srcRect/>
          <a:stretch>
            <a:fillRect/>
          </a:stretch>
        </p:blipFill>
        <p:spPr bwMode="auto">
          <a:xfrm>
            <a:off x="685801" y="3810000"/>
            <a:ext cx="3428999" cy="2286000"/>
          </a:xfrm>
          <a:prstGeom prst="rect">
            <a:avLst/>
          </a:prstGeom>
          <a:noFill/>
        </p:spPr>
      </p:pic>
      <p:pic>
        <p:nvPicPr>
          <p:cNvPr id="55302" name="Picture 6" descr="https://scontent-lax3-1.xx.fbcdn.net/hphotos-xpf1/v/t1.0-9/12004677_1488868908109262_3622464904970987257_n.jpg?oh=047c7007cfb01e6f3d80923925a61277&amp;oe=570B9093"/>
          <p:cNvPicPr>
            <a:picLocks noChangeAspect="1" noChangeArrowheads="1"/>
          </p:cNvPicPr>
          <p:nvPr/>
        </p:nvPicPr>
        <p:blipFill>
          <a:blip r:embed="rId4" cstate="print"/>
          <a:srcRect/>
          <a:stretch>
            <a:fillRect/>
          </a:stretch>
        </p:blipFill>
        <p:spPr bwMode="auto">
          <a:xfrm>
            <a:off x="4773169" y="1048512"/>
            <a:ext cx="3456431" cy="2304288"/>
          </a:xfrm>
          <a:prstGeom prst="rect">
            <a:avLst/>
          </a:prstGeom>
          <a:noFill/>
        </p:spPr>
      </p:pic>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5"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5304" name="Picture 8" descr="https://fbcdn-sphotos-h-a.akamaihd.net/hphotos-ak-xpt1/v/t1.0-9/12106860_1488869974775822_1800143535208736692_n.jpg?oh=f56c1b858cea66e34ed06e94517c1043&amp;oe=570C9058&amp;__gda__=1461582296_9ee12be43fc7c7bab355525c8119b134"/>
          <p:cNvPicPr>
            <a:picLocks noChangeAspect="1" noChangeArrowheads="1"/>
          </p:cNvPicPr>
          <p:nvPr/>
        </p:nvPicPr>
        <p:blipFill>
          <a:blip r:embed="rId6" cstate="print"/>
          <a:srcRect/>
          <a:stretch>
            <a:fillRect/>
          </a:stretch>
        </p:blipFill>
        <p:spPr bwMode="auto">
          <a:xfrm>
            <a:off x="4800600" y="3733800"/>
            <a:ext cx="3428999"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152400"/>
            <a:ext cx="46482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Campaña de limpieza</a:t>
              </a:r>
              <a:endParaRPr lang="es-MX" sz="2400">
                <a:latin typeface="Arial Black" pitchFamily="34" charset="0"/>
              </a:endParaRPr>
            </a:p>
          </p:txBody>
        </p:sp>
      </p:grpSp>
      <p:pic>
        <p:nvPicPr>
          <p:cNvPr id="2050" name="Picture 2" descr="C:\Users\OCRAM\Desktop\DIF MASCOTA\FOTOS DIF 2015\campaña limpieza oct 2015\20151017_105413.jpg"/>
          <p:cNvPicPr>
            <a:picLocks noChangeAspect="1" noChangeArrowheads="1"/>
          </p:cNvPicPr>
          <p:nvPr/>
        </p:nvPicPr>
        <p:blipFill>
          <a:blip r:embed="rId3" cstate="print"/>
          <a:srcRect/>
          <a:stretch>
            <a:fillRect/>
          </a:stretch>
        </p:blipFill>
        <p:spPr bwMode="auto">
          <a:xfrm>
            <a:off x="381000" y="1219200"/>
            <a:ext cx="3810000" cy="2286000"/>
          </a:xfrm>
          <a:prstGeom prst="rect">
            <a:avLst/>
          </a:prstGeom>
          <a:noFill/>
        </p:spPr>
      </p:pic>
      <p:pic>
        <p:nvPicPr>
          <p:cNvPr id="2051" name="Picture 3" descr="C:\Users\OCRAM\Desktop\DIF MASCOTA\FOTOS DIF 2015\campaña limpieza oct 2015\20151017_105328.jpg"/>
          <p:cNvPicPr>
            <a:picLocks noChangeAspect="1" noChangeArrowheads="1"/>
          </p:cNvPicPr>
          <p:nvPr/>
        </p:nvPicPr>
        <p:blipFill>
          <a:blip r:embed="rId4" cstate="print"/>
          <a:srcRect/>
          <a:stretch>
            <a:fillRect/>
          </a:stretch>
        </p:blipFill>
        <p:spPr bwMode="auto">
          <a:xfrm>
            <a:off x="4572000" y="1219200"/>
            <a:ext cx="3810000" cy="2286000"/>
          </a:xfrm>
          <a:prstGeom prst="rect">
            <a:avLst/>
          </a:prstGeom>
          <a:noFill/>
        </p:spPr>
      </p:pic>
      <p:pic>
        <p:nvPicPr>
          <p:cNvPr id="2052" name="Picture 4" descr="C:\Users\OCRAM\Desktop\DIF MASCOTA\FOTOS DIF 2015\campaña limpieza oct 2015\20151017_105246.jpg"/>
          <p:cNvPicPr>
            <a:picLocks noChangeAspect="1" noChangeArrowheads="1"/>
          </p:cNvPicPr>
          <p:nvPr/>
        </p:nvPicPr>
        <p:blipFill>
          <a:blip r:embed="rId5" cstate="print"/>
          <a:srcRect/>
          <a:stretch>
            <a:fillRect/>
          </a:stretch>
        </p:blipFill>
        <p:spPr bwMode="auto">
          <a:xfrm>
            <a:off x="2514600" y="3733800"/>
            <a:ext cx="3810000" cy="2286000"/>
          </a:xfrm>
          <a:prstGeom prst="rect">
            <a:avLst/>
          </a:prstGeom>
          <a:noFill/>
        </p:spPr>
      </p:pic>
      <p:pic>
        <p:nvPicPr>
          <p:cNvPr id="12" name="11 Imagen" descr="Macintosh HD:Users:TonyCamacho:Desktop:H. AYUNTAMIENTO:LOGOS:MascotaPueblMagico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228600"/>
            <a:ext cx="46482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666850"/>
            </a:xfrm>
            <a:prstGeom prst="rect">
              <a:avLst/>
            </a:prstGeom>
            <a:noFill/>
          </p:spPr>
          <p:txBody>
            <a:bodyPr wrap="square" rtlCol="0">
              <a:spAutoFit/>
            </a:bodyPr>
            <a:lstStyle/>
            <a:p>
              <a:pPr algn="ctr"/>
              <a:r>
                <a:rPr lang="es-MX" sz="2400" smtClean="0">
                  <a:latin typeface="Arial Black" pitchFamily="34" charset="0"/>
                </a:rPr>
                <a:t>Caravana Navidad 2015</a:t>
              </a:r>
              <a:endParaRPr lang="es-MX" sz="2400">
                <a:latin typeface="Arial Black" pitchFamily="34" charset="0"/>
              </a:endParaRPr>
            </a:p>
          </p:txBody>
        </p:sp>
      </p:grpSp>
      <p:pic>
        <p:nvPicPr>
          <p:cNvPr id="9218" name="Picture 2" descr="C:\Users\OCRAM\Desktop\DIF MASCOTA\FOTOS DIF 2015\Nueva carpeta\20151222_124459.jpg"/>
          <p:cNvPicPr>
            <a:picLocks noChangeAspect="1" noChangeArrowheads="1"/>
          </p:cNvPicPr>
          <p:nvPr/>
        </p:nvPicPr>
        <p:blipFill>
          <a:blip r:embed="rId3" cstate="print"/>
          <a:srcRect/>
          <a:stretch>
            <a:fillRect/>
          </a:stretch>
        </p:blipFill>
        <p:spPr bwMode="auto">
          <a:xfrm>
            <a:off x="533400" y="1066800"/>
            <a:ext cx="3810000" cy="2286000"/>
          </a:xfrm>
          <a:prstGeom prst="rect">
            <a:avLst/>
          </a:prstGeom>
          <a:noFill/>
        </p:spPr>
      </p:pic>
      <p:pic>
        <p:nvPicPr>
          <p:cNvPr id="9219" name="Picture 3" descr="C:\Users\OCRAM\Desktop\DIF MASCOTA\FOTOS DIF 2015\Nueva carpeta\20151222_142450.jpg"/>
          <p:cNvPicPr>
            <a:picLocks noChangeAspect="1" noChangeArrowheads="1"/>
          </p:cNvPicPr>
          <p:nvPr/>
        </p:nvPicPr>
        <p:blipFill>
          <a:blip r:embed="rId4" cstate="print"/>
          <a:srcRect/>
          <a:stretch>
            <a:fillRect/>
          </a:stretch>
        </p:blipFill>
        <p:spPr bwMode="auto">
          <a:xfrm>
            <a:off x="609600" y="3657600"/>
            <a:ext cx="3810000" cy="2286000"/>
          </a:xfrm>
          <a:prstGeom prst="rect">
            <a:avLst/>
          </a:prstGeom>
          <a:noFill/>
        </p:spPr>
      </p:pic>
      <p:pic>
        <p:nvPicPr>
          <p:cNvPr id="9220" name="Picture 4" descr="C:\Users\OCRAM\Desktop\DIF MASCOTA\FOTOS DIF 2015\Nueva carpeta\20151223_172212.jpg"/>
          <p:cNvPicPr>
            <a:picLocks noChangeAspect="1" noChangeArrowheads="1"/>
          </p:cNvPicPr>
          <p:nvPr/>
        </p:nvPicPr>
        <p:blipFill>
          <a:blip r:embed="rId5" cstate="print"/>
          <a:srcRect/>
          <a:stretch>
            <a:fillRect/>
          </a:stretch>
        </p:blipFill>
        <p:spPr bwMode="auto">
          <a:xfrm>
            <a:off x="4800600" y="3581400"/>
            <a:ext cx="3810000" cy="2286000"/>
          </a:xfrm>
          <a:prstGeom prst="rect">
            <a:avLst/>
          </a:prstGeom>
          <a:noFill/>
        </p:spPr>
      </p:pic>
      <p:pic>
        <p:nvPicPr>
          <p:cNvPr id="9221" name="Picture 5" descr="C:\Users\OCRAM\Desktop\DIF MASCOTA\FOTOS DIF 2015\Nueva carpeta\20151222_123252.jpg"/>
          <p:cNvPicPr>
            <a:picLocks noChangeAspect="1" noChangeArrowheads="1"/>
          </p:cNvPicPr>
          <p:nvPr/>
        </p:nvPicPr>
        <p:blipFill>
          <a:blip r:embed="rId6" cstate="print"/>
          <a:srcRect/>
          <a:stretch>
            <a:fillRect/>
          </a:stretch>
        </p:blipFill>
        <p:spPr bwMode="auto">
          <a:xfrm>
            <a:off x="4724400" y="1066800"/>
            <a:ext cx="3810000" cy="2286000"/>
          </a:xfrm>
          <a:prstGeom prst="rect">
            <a:avLst/>
          </a:prstGeom>
          <a:noFill/>
        </p:spPr>
      </p:pic>
      <p:pic>
        <p:nvPicPr>
          <p:cNvPr id="13" name="12 Imagen" descr="Macintosh HD:Users:TonyCamacho:Desktop:H. AYUNTAMIENTO:LOGOS:MascotaPueblMagico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5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1"/>
            <a:ext cx="781050" cy="762000"/>
          </a:xfrm>
          <a:prstGeom prst="rect">
            <a:avLst/>
          </a:prstGeom>
          <a:noFill/>
          <a:ln>
            <a:noFill/>
          </a:ln>
        </p:spPr>
      </p:pic>
      <p:graphicFrame>
        <p:nvGraphicFramePr>
          <p:cNvPr id="7" name="2 Gráfico"/>
          <p:cNvGraphicFramePr/>
          <p:nvPr/>
        </p:nvGraphicFramePr>
        <p:xfrm>
          <a:off x="914400" y="990600"/>
          <a:ext cx="7467600" cy="4648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451593"/>
            <a:ext cx="8901825" cy="270933"/>
            <a:chOff x="76200" y="6248400"/>
            <a:chExt cx="7620000" cy="304800"/>
          </a:xfrm>
        </p:grpSpPr>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9 Imagen" descr="Macintosh HD:Users:TonyCamacho:Desktop:H. AYUNTAMIENTO:LOGOS:MascotaPueblMagico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09600"/>
            <a:ext cx="2286000" cy="1981200"/>
          </a:xfrm>
          <a:prstGeom prst="rect">
            <a:avLst/>
          </a:prstGeom>
          <a:noFill/>
          <a:ln>
            <a:no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4572000" y="3886200"/>
            <a:ext cx="3767578" cy="1905000"/>
          </a:xfrm>
          <a:prstGeom prst="rect">
            <a:avLst/>
          </a:prstGeom>
          <a:noFill/>
        </p:spPr>
      </p:pic>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1600200" y="1752600"/>
            <a:ext cx="7162800" cy="4038600"/>
            <a:chOff x="1600200" y="1600200"/>
            <a:chExt cx="7162800" cy="4038600"/>
          </a:xfrm>
        </p:grpSpPr>
        <p:sp>
          <p:nvSpPr>
            <p:cNvPr id="2" name="1 Rectángulo"/>
            <p:cNvSpPr/>
            <p:nvPr/>
          </p:nvSpPr>
          <p:spPr>
            <a:xfrm>
              <a:off x="1600200" y="1600200"/>
              <a:ext cx="35814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Visión :</a:t>
              </a: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Consolidar al Sistema DIF Mascota, como un organismo generador de bienestar social, basado en las caracterísiticas propias del municipio, mediante un servicio profesional , de contacto directo con los ciudadanos, y con planes y programas de inclusión y respeto a la autonomía de cada núcleo familiar o de cada persona.</a:t>
              </a:r>
            </a:p>
            <a:p>
              <a:pPr algn="just"/>
              <a:endParaRPr lang="es-MX" sz="1600">
                <a:solidFill>
                  <a:schemeClr val="bg1"/>
                </a:solidFill>
                <a:latin typeface="Arial Black" pitchFamily="34" charset="0"/>
              </a:endParaRPr>
            </a:p>
          </p:txBody>
        </p:sp>
        <p:grpSp>
          <p:nvGrpSpPr>
            <p:cNvPr id="11" name="10 Grupo"/>
            <p:cNvGrpSpPr/>
            <p:nvPr/>
          </p:nvGrpSpPr>
          <p:grpSpPr>
            <a:xfrm>
              <a:off x="5181600" y="1600200"/>
              <a:ext cx="3581400" cy="4038600"/>
              <a:chOff x="4953000" y="1524000"/>
              <a:chExt cx="3581400" cy="3810000"/>
            </a:xfrm>
          </p:grpSpPr>
          <p:sp>
            <p:nvSpPr>
              <p:cNvPr id="12" name="11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pic>
        <p:nvPicPr>
          <p:cNvPr id="15" name="14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181600" y="1600200"/>
            <a:ext cx="3581400" cy="40386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nvGrpSpPr>
          <p:cNvPr id="5" name="4 Grupo"/>
          <p:cNvGrpSpPr/>
          <p:nvPr/>
        </p:nvGrpSpPr>
        <p:grpSpPr>
          <a:xfrm>
            <a:off x="228600" y="228600"/>
            <a:ext cx="914400" cy="6400800"/>
            <a:chOff x="228600" y="228600"/>
            <a:chExt cx="914400" cy="6400800"/>
          </a:xfrm>
        </p:grpSpPr>
        <p:sp>
          <p:nvSpPr>
            <p:cNvPr id="6" name="5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8 Rectángulo"/>
          <p:cNvSpPr/>
          <p:nvPr/>
        </p:nvSpPr>
        <p:spPr>
          <a:xfrm>
            <a:off x="1447800" y="1600200"/>
            <a:ext cx="37338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Objetivo general:</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Atender a la población mas vulnerable del Municipio de Mascota Jalisco, aplicando los programas establecidos por los Sistemas DIF Nacional y Estatal, así como mediante programas propios, con los cuales se brinde asistencia  de calidad en tiempo y forma según las necesidades de quien asi lo requiera.</a:t>
            </a:r>
          </a:p>
          <a:p>
            <a:pPr algn="just"/>
            <a:endParaRPr lang="es-MX" sz="1600" smtClean="0">
              <a:solidFill>
                <a:schemeClr val="bg1"/>
              </a:solidFill>
              <a:latin typeface="Arial Black" pitchFamily="34" charset="0"/>
            </a:endParaRPr>
          </a:p>
          <a:p>
            <a:pPr algn="just"/>
            <a:endParaRPr lang="es-MX" sz="1600">
              <a:solidFill>
                <a:schemeClr val="bg1"/>
              </a:solidFill>
              <a:latin typeface="Arial Black"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cintosh HD:Users:TonyCamacho:Desktop:H. AYUNTAMIENTO:LOGOS:MascotaPueblMagico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grpSp>
        <p:nvGrpSpPr>
          <p:cNvPr id="6" name="5 Grupo"/>
          <p:cNvGrpSpPr/>
          <p:nvPr/>
        </p:nvGrpSpPr>
        <p:grpSpPr>
          <a:xfrm>
            <a:off x="228600" y="228600"/>
            <a:ext cx="914400" cy="6400800"/>
            <a:chOff x="228600" y="228600"/>
            <a:chExt cx="914400" cy="6400800"/>
          </a:xfrm>
        </p:grpSpPr>
        <p:sp>
          <p:nvSpPr>
            <p:cNvPr id="7" name="6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1" name="10 Grupo"/>
          <p:cNvGrpSpPr/>
          <p:nvPr/>
        </p:nvGrpSpPr>
        <p:grpSpPr>
          <a:xfrm>
            <a:off x="1905000" y="1828800"/>
            <a:ext cx="6629400" cy="3754874"/>
            <a:chOff x="2133600" y="1600200"/>
            <a:chExt cx="6629400" cy="3754874"/>
          </a:xfrm>
        </p:grpSpPr>
        <p:grpSp>
          <p:nvGrpSpPr>
            <p:cNvPr id="2" name="1 Grupo"/>
            <p:cNvGrpSpPr/>
            <p:nvPr/>
          </p:nvGrpSpPr>
          <p:grpSpPr>
            <a:xfrm>
              <a:off x="5181600" y="1600200"/>
              <a:ext cx="3581400" cy="37338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sp>
          <p:nvSpPr>
            <p:cNvPr id="10" name="9 Rectángulo"/>
            <p:cNvSpPr/>
            <p:nvPr/>
          </p:nvSpPr>
          <p:spPr>
            <a:xfrm>
              <a:off x="2133600" y="1600200"/>
              <a:ext cx="3048000" cy="3754874"/>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Valores:</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marL="342900" indent="-342900">
                <a:buFont typeface="Wingdings" pitchFamily="2" charset="2"/>
                <a:buChar char="ü"/>
              </a:pPr>
              <a:r>
                <a:rPr lang="es-MX" sz="1600" smtClean="0">
                  <a:solidFill>
                    <a:schemeClr val="bg1"/>
                  </a:solidFill>
                  <a:latin typeface="Arial Black" pitchFamily="34" charset="0"/>
                </a:rPr>
                <a:t>Respeto</a:t>
              </a:r>
            </a:p>
            <a:p>
              <a:pPr marL="342900" indent="-342900">
                <a:buFont typeface="Wingdings" pitchFamily="2" charset="2"/>
                <a:buChar char="ü"/>
              </a:pPr>
              <a:r>
                <a:rPr lang="es-MX" sz="1600" smtClean="0">
                  <a:solidFill>
                    <a:schemeClr val="bg1"/>
                  </a:solidFill>
                  <a:latin typeface="Arial Black" pitchFamily="34" charset="0"/>
                </a:rPr>
                <a:t>Justicia</a:t>
              </a:r>
            </a:p>
            <a:p>
              <a:pPr marL="342900" indent="-342900">
                <a:buFont typeface="Wingdings" pitchFamily="2" charset="2"/>
                <a:buChar char="ü"/>
              </a:pPr>
              <a:r>
                <a:rPr lang="es-MX" sz="1600" smtClean="0">
                  <a:solidFill>
                    <a:schemeClr val="bg1"/>
                  </a:solidFill>
                  <a:latin typeface="Arial Black" pitchFamily="34" charset="0"/>
                </a:rPr>
                <a:t>Comunicación</a:t>
              </a:r>
            </a:p>
            <a:p>
              <a:pPr marL="342900" indent="-342900">
                <a:buFont typeface="Wingdings" pitchFamily="2" charset="2"/>
                <a:buChar char="ü"/>
              </a:pPr>
              <a:r>
                <a:rPr lang="es-MX" sz="1600" smtClean="0">
                  <a:solidFill>
                    <a:schemeClr val="bg1"/>
                  </a:solidFill>
                  <a:latin typeface="Arial Black" pitchFamily="34" charset="0"/>
                </a:rPr>
                <a:t>Tolerancia</a:t>
              </a:r>
            </a:p>
            <a:p>
              <a:pPr marL="342900" indent="-342900">
                <a:buFont typeface="Wingdings" pitchFamily="2" charset="2"/>
                <a:buChar char="ü"/>
              </a:pPr>
              <a:r>
                <a:rPr lang="es-MX" sz="1600" smtClean="0">
                  <a:solidFill>
                    <a:schemeClr val="bg1"/>
                  </a:solidFill>
                  <a:latin typeface="Arial Black" pitchFamily="34" charset="0"/>
                </a:rPr>
                <a:t>Inclusión</a:t>
              </a:r>
            </a:p>
            <a:p>
              <a:pPr marL="342900" indent="-342900">
                <a:buFont typeface="Wingdings" pitchFamily="2" charset="2"/>
                <a:buChar char="ü"/>
              </a:pPr>
              <a:r>
                <a:rPr lang="es-MX" sz="1600" smtClean="0">
                  <a:solidFill>
                    <a:schemeClr val="bg1"/>
                  </a:solidFill>
                  <a:latin typeface="Arial Black" pitchFamily="34" charset="0"/>
                </a:rPr>
                <a:t>Honestidad</a:t>
              </a:r>
            </a:p>
            <a:p>
              <a:pPr marL="342900" indent="-342900">
                <a:buFont typeface="Wingdings" pitchFamily="2" charset="2"/>
                <a:buChar char="ü"/>
              </a:pPr>
              <a:r>
                <a:rPr lang="es-MX" sz="1600" smtClean="0">
                  <a:solidFill>
                    <a:schemeClr val="bg1"/>
                  </a:solidFill>
                  <a:latin typeface="Arial Black" pitchFamily="34" charset="0"/>
                </a:rPr>
                <a:t>Responsabilidad</a:t>
              </a:r>
            </a:p>
            <a:p>
              <a:pPr marL="342900" indent="-342900">
                <a:buFont typeface="Wingdings" pitchFamily="2" charset="2"/>
                <a:buChar char="ü"/>
              </a:pPr>
              <a:r>
                <a:rPr lang="es-MX" sz="1600" smtClean="0">
                  <a:solidFill>
                    <a:schemeClr val="bg1"/>
                  </a:solidFill>
                  <a:latin typeface="Arial Black" pitchFamily="34" charset="0"/>
                </a:rPr>
                <a:t>Equidad</a:t>
              </a:r>
            </a:p>
            <a:p>
              <a:pPr marL="342900" indent="-342900">
                <a:buFont typeface="Wingdings" pitchFamily="2" charset="2"/>
                <a:buChar char="ü"/>
              </a:pPr>
              <a:r>
                <a:rPr lang="es-MX" sz="1600" smtClean="0">
                  <a:solidFill>
                    <a:schemeClr val="bg1"/>
                  </a:solidFill>
                  <a:latin typeface="Arial Black" pitchFamily="34" charset="0"/>
                </a:rPr>
                <a:t>Transparencia</a:t>
              </a: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endParaRPr lang="es-MX" sz="1400">
                <a:solidFill>
                  <a:schemeClr val="bg1"/>
                </a:solidFill>
                <a:latin typeface="Arial Black" pitchFamily="34" charset="0"/>
              </a:endParaRPr>
            </a:p>
          </p:txBody>
        </p:sp>
      </p:gr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09600" y="228600"/>
            <a:ext cx="6324600" cy="533400"/>
            <a:chOff x="3657600" y="2819400"/>
            <a:chExt cx="3124200" cy="990600"/>
          </a:xfrm>
        </p:grpSpPr>
        <p:sp>
          <p:nvSpPr>
            <p:cNvPr id="3" name="2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3733800" y="2885182"/>
              <a:ext cx="3048000" cy="830997"/>
            </a:xfrm>
            <a:prstGeom prst="rect">
              <a:avLst/>
            </a:prstGeom>
            <a:noFill/>
          </p:spPr>
          <p:txBody>
            <a:bodyPr wrap="square" rtlCol="0">
              <a:spAutoFit/>
            </a:bodyPr>
            <a:lstStyle/>
            <a:p>
              <a:pPr algn="ctr"/>
              <a:r>
                <a:rPr lang="es-MX" sz="2400" smtClean="0">
                  <a:latin typeface="Arial Black" pitchFamily="34" charset="0"/>
                </a:rPr>
                <a:t>Dirección y Administración</a:t>
              </a:r>
              <a:endParaRPr lang="es-MX" sz="2400">
                <a:latin typeface="Arial Black" pitchFamily="34" charset="0"/>
              </a:endParaRPr>
            </a:p>
          </p:txBody>
        </p:sp>
      </p:grpSp>
      <p:grpSp>
        <p:nvGrpSpPr>
          <p:cNvPr id="6" name="5 Grupo"/>
          <p:cNvGrpSpPr/>
          <p:nvPr/>
        </p:nvGrpSpPr>
        <p:grpSpPr>
          <a:xfrm>
            <a:off x="76200" y="6019800"/>
            <a:ext cx="8901825" cy="685800"/>
            <a:chOff x="76200" y="6019800"/>
            <a:chExt cx="8901825" cy="685800"/>
          </a:xfrm>
        </p:grpSpPr>
        <p:pic>
          <p:nvPicPr>
            <p:cNvPr id="7"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33" name="Rectangle 1"/>
          <p:cNvSpPr>
            <a:spLocks noChangeArrowheads="1"/>
          </p:cNvSpPr>
          <p:nvPr/>
        </p:nvSpPr>
        <p:spPr bwMode="auto">
          <a:xfrm>
            <a:off x="609600" y="1008996"/>
            <a:ext cx="80772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400" smtClean="0">
                <a:latin typeface="Calibri" pitchFamily="34" charset="0"/>
                <a:ea typeface="Times New Roman" pitchFamily="18" charset="0"/>
                <a:cs typeface="Times New Roman" pitchFamily="18" charset="0"/>
              </a:rPr>
              <a:t>						</a:t>
            </a:r>
            <a:r>
              <a:rPr lang="es-ES" sz="1600" b="1" smtClean="0">
                <a:solidFill>
                  <a:srgbClr val="C00000"/>
                </a:solidFill>
                <a:latin typeface="Calibri" pitchFamily="34" charset="0"/>
                <a:ea typeface="Times New Roman" pitchFamily="18" charset="0"/>
                <a:cs typeface="Times New Roman" pitchFamily="18" charset="0"/>
              </a:rPr>
              <a:t>Recursos gestionardos </a:t>
            </a:r>
            <a:endParaRPr kumimoji="0" lang="es-ES" sz="1600" b="1" i="0" strike="noStrike" cap="none" normalizeH="0" baseline="0" smtClean="0">
              <a:ln>
                <a:noFill/>
              </a:ln>
              <a:solidFill>
                <a:srgbClr val="C0000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sz="1400" u="sng" smtClean="0">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rPr>
              <a:t>Octubre.</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para compra de fruta fresca.			$  19,656.00</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 PROALIMNE Y D.COMUNITARIO.	$  71,158.12</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rPr>
              <a:t>Noviembre.</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para comedor asistencial adultos mayores.		$  14,458.08</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 PROALIMNE Y D.COMUNITARIO.	$  70,597.12</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recibo para becas escolares.				$  38,500.00</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rPr>
              <a:t>Diciembre</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 PROALIMNE Y D.COMUNITARIO.	$  55,889.32</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Valor de menaje cocina Menutre para Zacatongo.			$115,623.81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Total de recurso recibido y aplicado.				</a:t>
            </a:r>
            <a:r>
              <a:rPr kumimoji="0" lang="es-ES" sz="1400" b="1"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rPr>
              <a:t>$385,882.45</a:t>
            </a:r>
          </a:p>
          <a:p>
            <a:pPr marL="0" marR="0" lvl="0" indent="0" algn="l" defTabSz="914400" rtl="0" eaLnBrk="0" fontAlgn="base" latinLnBrk="0" hangingPunct="0">
              <a:lnSpc>
                <a:spcPct val="100000"/>
              </a:lnSpc>
              <a:spcBef>
                <a:spcPct val="0"/>
              </a:spcBef>
              <a:spcAft>
                <a:spcPct val="0"/>
              </a:spcAft>
              <a:buClrTx/>
              <a:buSzTx/>
              <a:buFontTx/>
              <a:buNone/>
              <a:tabLst/>
            </a:pPr>
            <a:endParaRPr lang="es-ES" sz="1400" b="1" smtClean="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1400" smtClean="0">
                <a:latin typeface="Calibri" pitchFamily="34" charset="0"/>
                <a:cs typeface="Times New Roman" pitchFamily="18" charset="0"/>
              </a:rPr>
              <a:t>Créditos Fojal convenio Dif por aplicar ( 30 créditos)		</a:t>
            </a:r>
            <a:r>
              <a:rPr lang="es-ES" sz="1400" u="sng" smtClean="0">
                <a:latin typeface="Calibri" pitchFamily="34" charset="0"/>
                <a:cs typeface="Times New Roman" pitchFamily="18" charset="0"/>
              </a:rPr>
              <a:t>$  45,000.00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1400" b="1" smtClean="0">
                <a:solidFill>
                  <a:srgbClr val="C00000"/>
                </a:solidFill>
                <a:latin typeface="Calibri" pitchFamily="34" charset="0"/>
                <a:cs typeface="Times New Roman" pitchFamily="18" charset="0"/>
              </a:rPr>
              <a:t>Total Gestionado  del 01102015 al 311215:			$ 430,882.45</a:t>
            </a:r>
            <a:endParaRPr kumimoji="0" lang="es-ES" sz="1400" b="1" i="0" u="none" strike="noStrike" cap="none" normalizeH="0" baseline="0" smtClean="0">
              <a:ln>
                <a:noFill/>
              </a:ln>
              <a:solidFill>
                <a:srgbClr val="C00000"/>
              </a:solidFill>
              <a:effectLst/>
              <a:latin typeface="Arial" pitchFamily="34" charset="0"/>
              <a:cs typeface="Arial"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198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228600"/>
            <a:ext cx="63246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885182"/>
              <a:ext cx="3048000" cy="830997"/>
            </a:xfrm>
            <a:prstGeom prst="rect">
              <a:avLst/>
            </a:prstGeom>
            <a:noFill/>
          </p:spPr>
          <p:txBody>
            <a:bodyPr wrap="square" rtlCol="0">
              <a:spAutoFit/>
            </a:bodyPr>
            <a:lstStyle/>
            <a:p>
              <a:pPr algn="ctr"/>
              <a:r>
                <a:rPr lang="es-MX" sz="2400" smtClean="0">
                  <a:latin typeface="Arial Black" pitchFamily="34" charset="0"/>
                </a:rPr>
                <a:t>Dirección y Administración</a:t>
              </a:r>
              <a:endParaRPr lang="es-MX" sz="2400">
                <a:latin typeface="Arial Black" pitchFamily="34" charset="0"/>
              </a:endParaRPr>
            </a:p>
          </p:txBody>
        </p:sp>
      </p:grpSp>
      <p:sp>
        <p:nvSpPr>
          <p:cNvPr id="9" name="8 Rectángulo"/>
          <p:cNvSpPr/>
          <p:nvPr/>
        </p:nvSpPr>
        <p:spPr>
          <a:xfrm>
            <a:off x="685800" y="1661279"/>
            <a:ext cx="8305800" cy="3139321"/>
          </a:xfrm>
          <a:prstGeom prst="rect">
            <a:avLst/>
          </a:prstGeom>
        </p:spPr>
        <p:txBody>
          <a:bodyPr wrap="square">
            <a:spAutoFit/>
          </a:bodyPr>
          <a:lstStyle/>
          <a:p>
            <a:r>
              <a:rPr lang="es-ES" b="1" smtClean="0">
                <a:solidFill>
                  <a:srgbClr val="C00000"/>
                </a:solidFill>
                <a:latin typeface="Calibri" pitchFamily="34" charset="0"/>
                <a:ea typeface="Times New Roman" pitchFamily="18" charset="0"/>
                <a:cs typeface="Times New Roman" pitchFamily="18" charset="0"/>
              </a:rPr>
              <a:t>Recursos RECIBIDOS DEL  MUNICIPIO:</a:t>
            </a:r>
          </a:p>
          <a:p>
            <a:endParaRPr lang="es-ES" b="1" smtClean="0">
              <a:solidFill>
                <a:srgbClr val="C00000"/>
              </a:solidFill>
              <a:latin typeface="Calibri" pitchFamily="34" charset="0"/>
              <a:cs typeface="Times New Roman" pitchFamily="18" charset="0"/>
            </a:endParaRPr>
          </a:p>
          <a:p>
            <a:endParaRPr lang="es-ES" b="1" smtClean="0">
              <a:solidFill>
                <a:srgbClr val="C00000"/>
              </a:solidFill>
              <a:latin typeface="Calibri" pitchFamily="34" charset="0"/>
              <a:cs typeface="Times New Roman" pitchFamily="18" charset="0"/>
            </a:endParaRPr>
          </a:p>
          <a:p>
            <a:r>
              <a:rPr lang="es-ES" b="1" smtClean="0">
                <a:solidFill>
                  <a:srgbClr val="C00000"/>
                </a:solidFill>
                <a:latin typeface="Calibri" pitchFamily="34" charset="0"/>
                <a:cs typeface="Times New Roman" pitchFamily="18" charset="0"/>
              </a:rPr>
              <a:t>Subsidio :			$ 300,000.00</a:t>
            </a:r>
          </a:p>
          <a:p>
            <a:r>
              <a:rPr lang="es-ES" b="1" smtClean="0">
                <a:solidFill>
                  <a:srgbClr val="C00000"/>
                </a:solidFill>
                <a:latin typeface="Calibri" pitchFamily="34" charset="0"/>
                <a:cs typeface="Times New Roman" pitchFamily="18" charset="0"/>
              </a:rPr>
              <a:t>Gasolina:			$      4,392.40 	(Corresponde a oct y nov ya que Dic, 					Oficialía Mayor no lo tiene 						contabilizado y no me pudo 						porcionar el dato.)</a:t>
            </a:r>
          </a:p>
          <a:p>
            <a:r>
              <a:rPr lang="es-ES" b="1" smtClean="0">
                <a:solidFill>
                  <a:srgbClr val="C00000"/>
                </a:solidFill>
                <a:latin typeface="Calibri" pitchFamily="34" charset="0"/>
                <a:cs typeface="Times New Roman" pitchFamily="18" charset="0"/>
              </a:rPr>
              <a:t>Papelería:		</a:t>
            </a:r>
            <a:r>
              <a:rPr lang="es-ES" b="1" u="sng" smtClean="0">
                <a:solidFill>
                  <a:srgbClr val="C00000"/>
                </a:solidFill>
                <a:latin typeface="Calibri" pitchFamily="34" charset="0"/>
                <a:cs typeface="Times New Roman" pitchFamily="18" charset="0"/>
              </a:rPr>
              <a:t>$         718.00</a:t>
            </a:r>
            <a:r>
              <a:rPr lang="es-ES" b="1" smtClean="0">
                <a:solidFill>
                  <a:srgbClr val="C00000"/>
                </a:solidFill>
                <a:latin typeface="Calibri" pitchFamily="34" charset="0"/>
                <a:cs typeface="Times New Roman" pitchFamily="18" charset="0"/>
              </a:rPr>
              <a:t>	</a:t>
            </a:r>
            <a:endParaRPr lang="es-ES" b="1" u="sng" smtClean="0">
              <a:solidFill>
                <a:srgbClr val="C00000"/>
              </a:solidFill>
              <a:latin typeface="Calibri" pitchFamily="34" charset="0"/>
              <a:cs typeface="Times New Roman" pitchFamily="18" charset="0"/>
            </a:endParaRPr>
          </a:p>
          <a:p>
            <a:endParaRPr lang="es-ES" b="1" smtClean="0">
              <a:solidFill>
                <a:srgbClr val="C00000"/>
              </a:solidFill>
              <a:latin typeface="Calibri" pitchFamily="34" charset="0"/>
              <a:cs typeface="Times New Roman" pitchFamily="18" charset="0"/>
            </a:endParaRPr>
          </a:p>
          <a:p>
            <a:r>
              <a:rPr lang="es-ES" b="1" smtClean="0">
                <a:solidFill>
                  <a:srgbClr val="C00000"/>
                </a:solidFill>
                <a:latin typeface="Calibri" pitchFamily="34" charset="0"/>
                <a:cs typeface="Times New Roman" pitchFamily="18" charset="0"/>
              </a:rPr>
              <a:t>Total de gastos:		$ 305,110.00</a:t>
            </a:r>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1490</TotalTime>
  <Words>1419</Words>
  <Application>Microsoft Office PowerPoint</Application>
  <PresentationFormat>Presentación en pantalla (4:3)</PresentationFormat>
  <Paragraphs>355</Paragraphs>
  <Slides>46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Arial Black</vt:lpstr>
      <vt:lpstr>Calibri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OCRAM</dc:creator>
  <cp:lastModifiedBy>transparencia</cp:lastModifiedBy>
  <cp:revision>232</cp:revision>
  <dcterms:created xsi:type="dcterms:W3CDTF">2015-12-15T00:11:46Z</dcterms:created>
  <dcterms:modified xsi:type="dcterms:W3CDTF">2018-08-08T19:58:48Z</dcterms:modified>
</cp:coreProperties>
</file>