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notesMasterIdLst>
    <p:notesMasterId r:id="rId12"/>
  </p:notesMasterIdLst>
  <p:sldIdLst>
    <p:sldId id="256" r:id="rId2"/>
    <p:sldId id="278" r:id="rId3"/>
    <p:sldId id="276" r:id="rId4"/>
    <p:sldId id="280" r:id="rId5"/>
    <p:sldId id="257" r:id="rId6"/>
    <p:sldId id="261" r:id="rId7"/>
    <p:sldId id="262" r:id="rId8"/>
    <p:sldId id="268" r:id="rId9"/>
    <p:sldId id="275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263B-2B0C-4BCF-97E7-AD299AFD65B1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F1ABD-8A67-4FFF-B05D-8B51003CD8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2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34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1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92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3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5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8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2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1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2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7574" y="3750253"/>
            <a:ext cx="8119837" cy="1439330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0070C0"/>
                </a:solidFill>
              </a:rPr>
              <a:t>INFORME DE ACTIVIDADES REALIZADAS</a:t>
            </a:r>
          </a:p>
          <a:p>
            <a:pPr algn="ctr"/>
            <a:r>
              <a:rPr lang="es-MX" sz="2800" b="1" dirty="0" smtClean="0">
                <a:solidFill>
                  <a:srgbClr val="0070C0"/>
                </a:solidFill>
              </a:rPr>
              <a:t>JULIO A SEPTIEMBRE 2018</a:t>
            </a:r>
            <a:endParaRPr lang="es-MX" sz="2800" b="1" dirty="0">
              <a:solidFill>
                <a:srgbClr val="0070C0"/>
              </a:solidFill>
            </a:endParaRPr>
          </a:p>
        </p:txBody>
      </p:sp>
      <p:pic>
        <p:nvPicPr>
          <p:cNvPr id="4" name="Imagen 3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2" y="98670"/>
            <a:ext cx="1873200" cy="206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34" y="0"/>
            <a:ext cx="1933369" cy="187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_admin_2015-2018_fi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27" y="5795493"/>
            <a:ext cx="2181204" cy="8854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60706" y="2374903"/>
            <a:ext cx="8502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>
                <a:solidFill>
                  <a:srgbClr val="FF0000"/>
                </a:solidFill>
              </a:rPr>
              <a:t>UNIDAD DE TRANSPARENCIA</a:t>
            </a:r>
            <a:endParaRPr lang="es-MX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push dir="u"/>
        <p:sndAc>
          <p:stSnd>
            <p:snd r:embed="rId2" name="chimes.wav"/>
          </p:stSnd>
        </p:sndAc>
      </p:transition>
    </mc:Choice>
    <mc:Fallback xmlns="">
      <p:transition spd="slow" advClick="0" advTm="5000">
        <p:push dir="u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188177">
            <a:off x="718730" y="2400780"/>
            <a:ext cx="8324116" cy="2240467"/>
          </a:xfrm>
        </p:spPr>
        <p:txBody>
          <a:bodyPr>
            <a:normAutofit/>
          </a:bodyPr>
          <a:lstStyle/>
          <a:p>
            <a:pPr algn="ctr"/>
            <a:r>
              <a:rPr lang="es-MX" sz="6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9858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5418" y="1338665"/>
            <a:ext cx="9407238" cy="642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Misión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5419" y="2011788"/>
            <a:ext cx="9282546" cy="9302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Garantizar la transparencia y los derechos de acceso a la información y protección de datos personales. 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419" y="2683456"/>
            <a:ext cx="9407237" cy="963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s-MX" sz="1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Visión 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4793" y="3560063"/>
            <a:ext cx="9174837" cy="90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La sociedad conoce, ejerce sus derechos y confía en el Ayuntamiento para garantizarlos.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-125316" y="5415212"/>
            <a:ext cx="5071390" cy="82235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Valores</a:t>
            </a:r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860423" y="4686799"/>
            <a:ext cx="2674553" cy="19584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Imparcialidad.</a:t>
            </a:r>
          </a:p>
          <a:p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Trabajo en Equipo.</a:t>
            </a:r>
          </a:p>
          <a:p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Servicio.</a:t>
            </a:r>
          </a:p>
          <a:p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Respeto.</a:t>
            </a:r>
          </a:p>
          <a:p>
            <a:r>
              <a:rPr lang="es-MX" b="1" dirty="0">
                <a:solidFill>
                  <a:schemeClr val="tx1"/>
                </a:solidFill>
                <a:latin typeface="Comic Sans MS" panose="030F0702030302020204" pitchFamily="66" charset="0"/>
              </a:rPr>
              <a:t>Honestidad.</a:t>
            </a:r>
          </a:p>
          <a:p>
            <a:endParaRPr lang="es-MX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2" name="Imagen 11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4" y="463038"/>
            <a:ext cx="1189615" cy="131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92" y="326136"/>
            <a:ext cx="1214949" cy="1175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0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stSnd>
            <p:snd r:embed="rId2" name="click.wav"/>
          </p:stSnd>
        </p:sndAc>
      </p:transition>
    </mc:Choice>
    <mc:Fallback xmlns="">
      <p:transition spd="slow" advClick="0" advTm="20000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o 33"/>
          <p:cNvGrpSpPr/>
          <p:nvPr/>
        </p:nvGrpSpPr>
        <p:grpSpPr>
          <a:xfrm>
            <a:off x="536478" y="424934"/>
            <a:ext cx="2586550" cy="2333837"/>
            <a:chOff x="1388551" y="1430464"/>
            <a:chExt cx="2586550" cy="2333837"/>
          </a:xfrm>
        </p:grpSpPr>
        <p:sp>
          <p:nvSpPr>
            <p:cNvPr id="6" name="3 Rectángulo redondeado"/>
            <p:cNvSpPr/>
            <p:nvPr/>
          </p:nvSpPr>
          <p:spPr>
            <a:xfrm>
              <a:off x="1388551" y="1430464"/>
              <a:ext cx="2586550" cy="2333837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00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3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endParaRPr lang="es-ES_tradnl" sz="14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50" b="1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Ing. Nicolás Briseño López </a:t>
              </a:r>
              <a:endParaRPr lang="es-MX" sz="1400" b="1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00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Presidente Municipal de Mascota, Jalisco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" name="Imagen 6" descr="E:\Downloads\Nico (1)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4" t="1734" r="14403" b="23108"/>
            <a:stretch/>
          </p:blipFill>
          <p:spPr bwMode="auto">
            <a:xfrm>
              <a:off x="2088590" y="1635777"/>
              <a:ext cx="1255520" cy="1692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-13716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3716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-1371600" y="1479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latin typeface="Arial" panose="020B0604020202020204" pitchFamily="34" charset="0"/>
              </a:rPr>
              <a:t/>
            </a:r>
            <a:br>
              <a:rPr lang="es-MX" altLang="es-MX">
                <a:latin typeface="Arial" panose="020B0604020202020204" pitchFamily="34" charset="0"/>
              </a:rPr>
            </a:br>
            <a:endParaRPr lang="es-MX" altLang="es-MX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1371600" y="2864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latin typeface="Arial" panose="020B0604020202020204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-1371600" y="1479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>
                <a:latin typeface="Arial" panose="020B0604020202020204" pitchFamily="34" charset="0"/>
              </a:rPr>
              <a:t/>
            </a:r>
            <a:br>
              <a:rPr lang="es-MX" altLang="es-MX">
                <a:latin typeface="Arial" panose="020B0604020202020204" pitchFamily="34" charset="0"/>
              </a:rPr>
            </a:br>
            <a:endParaRPr lang="es-MX" altLang="es-MX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-1371600" y="2864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810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s-MX" altLang="es-MX"/>
          </a:p>
          <a:p>
            <a:pPr defTabSz="914400"/>
            <a:endParaRPr lang="es-MX" altLang="es-MX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-13716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36" name="Grupo 35"/>
          <p:cNvGrpSpPr/>
          <p:nvPr/>
        </p:nvGrpSpPr>
        <p:grpSpPr>
          <a:xfrm>
            <a:off x="3203215" y="2268950"/>
            <a:ext cx="2359609" cy="2303402"/>
            <a:chOff x="6918741" y="3302395"/>
            <a:chExt cx="2359609" cy="2303402"/>
          </a:xfrm>
        </p:grpSpPr>
        <p:sp>
          <p:nvSpPr>
            <p:cNvPr id="29" name="3 Rectángulo redondeado"/>
            <p:cNvSpPr/>
            <p:nvPr/>
          </p:nvSpPr>
          <p:spPr>
            <a:xfrm>
              <a:off x="6918741" y="3302395"/>
              <a:ext cx="2359609" cy="2303402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00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00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00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endParaRPr lang="es-ES_tradnl" sz="1000" b="1" i="1" dirty="0"/>
            </a:p>
            <a:p>
              <a:pPr algn="ctr"/>
              <a:r>
                <a:rPr lang="es-ES_tradnl" sz="1000" b="1" i="1" dirty="0" err="1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Tec</a:t>
              </a:r>
              <a:r>
                <a:rPr lang="es-ES_tradnl" sz="1000" b="1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 Cecilia Aidé Aguilar Galván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000" i="1" dirty="0">
                  <a:latin typeface="Arial Narrow" panose="020B0606020202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Encargada de la Unidad de Transparencia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es-ES_tradnl" sz="12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 </a:t>
              </a:r>
              <a:endParaRPr lang="es-MX" sz="1200" dirty="0"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4" name="Imagen 13" descr="E:\Documents\CECILIA AIDE AGUILAR GALVAN\PAGINA TRANSPARENCIA 2015-2018\FOTOS DIRECCIONES\Cec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926" y="3518273"/>
              <a:ext cx="1165237" cy="16291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32" name="Imagen 31" descr="Macintosh HD:Users:TonyCamacho:Desktop:Escudo_de_el_Municipio_de_Mascota_Jalisc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83" y="350222"/>
            <a:ext cx="1560972" cy="17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Macintosh HD:Users:TonyCamacho:Desktop:H. AYUNTAMIENTO:LOGOS:MascotaPueblMagico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95" y="4612878"/>
            <a:ext cx="1637514" cy="1584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3 Rectángulo redondeado"/>
          <p:cNvSpPr/>
          <p:nvPr/>
        </p:nvSpPr>
        <p:spPr>
          <a:xfrm>
            <a:off x="5789033" y="3894466"/>
            <a:ext cx="2359609" cy="230340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_tradnl" sz="12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s-ES_tradnl" sz="12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s-ES_tradnl" sz="1000" b="1" i="1" dirty="0"/>
          </a:p>
          <a:p>
            <a:endParaRPr lang="es-ES_tradnl" sz="1000" b="1" i="1" dirty="0"/>
          </a:p>
          <a:p>
            <a:endParaRPr lang="es-ES_tradnl" sz="1000" b="1" i="1" dirty="0"/>
          </a:p>
          <a:p>
            <a:endParaRPr lang="es-ES_tradnl" sz="1000" b="1" i="1" dirty="0"/>
          </a:p>
          <a:p>
            <a:endParaRPr lang="es-ES_tradnl" sz="1000" b="1" i="1" dirty="0"/>
          </a:p>
          <a:p>
            <a:endParaRPr lang="es-ES_tradnl" sz="1000" b="1" i="1" dirty="0"/>
          </a:p>
          <a:p>
            <a:endParaRPr lang="es-ES_tradnl" sz="1000" b="1" i="1" dirty="0"/>
          </a:p>
          <a:p>
            <a:endParaRPr lang="es-ES_tradnl" sz="400" b="1" i="1" dirty="0"/>
          </a:p>
          <a:p>
            <a:pPr algn="ctr"/>
            <a:r>
              <a:rPr lang="es-ES_tradnl" sz="1000" b="1" i="1" dirty="0" smtClean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Ing. Oscar Gamaliel  Ruelas Rodríguez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sz="1000" i="1" dirty="0" smtClean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Auxiliar </a:t>
            </a:r>
            <a:r>
              <a:rPr lang="es-ES_tradnl" sz="1000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 la Unidad de Transparencia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s-ES_tradnl" sz="1200" dirty="0"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s-MX" sz="12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-1" r="17782" b="47159"/>
          <a:stretch/>
        </p:blipFill>
        <p:spPr>
          <a:xfrm>
            <a:off x="6255327" y="4113994"/>
            <a:ext cx="1427019" cy="1544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44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:sndAc>
          <p:stSnd>
            <p:snd r:embed="rId2" name="type.wav"/>
          </p:stSnd>
        </p:sndAc>
      </p:transition>
    </mc:Choice>
    <mc:Fallback xmlns="">
      <p:transition spd="slow" advClick="0" advTm="20000"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9626" y="2782835"/>
            <a:ext cx="653182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En la Unidad de Transparencia se trabaja diario en la atención a la ciudadanía, a su vez se reciben solicitudes de Acceso a la Información a las cuales se les da el trámite correspondiente.</a:t>
            </a:r>
          </a:p>
          <a:p>
            <a:pPr algn="just"/>
            <a:endParaRPr lang="es-MX" sz="1100" b="1" dirty="0"/>
          </a:p>
          <a:p>
            <a:pPr algn="just"/>
            <a:r>
              <a:rPr lang="es-MX" b="1" dirty="0" smtClean="0"/>
              <a:t>Se está al tanto del Sistema </a:t>
            </a:r>
            <a:r>
              <a:rPr lang="es-MX" b="1" dirty="0" err="1" smtClean="0"/>
              <a:t>Infomex</a:t>
            </a:r>
            <a:r>
              <a:rPr lang="es-MX" b="1" dirty="0" smtClean="0"/>
              <a:t> que es donde el ciudadano tiene el derecho de hacer solicitudes de Acceso a la Información.</a:t>
            </a:r>
          </a:p>
          <a:p>
            <a:pPr algn="just"/>
            <a:endParaRPr lang="es-MX" sz="1200" b="1" dirty="0" smtClean="0"/>
          </a:p>
          <a:p>
            <a:pPr algn="just"/>
            <a:r>
              <a:rPr lang="es-MX" b="1" dirty="0" smtClean="0"/>
              <a:t>A continuación se muestran con números actividades sobresalientes de las cuales son parte del día a día.</a:t>
            </a:r>
            <a:endParaRPr lang="es-MX" b="1" dirty="0"/>
          </a:p>
        </p:txBody>
      </p:sp>
      <p:pic>
        <p:nvPicPr>
          <p:cNvPr id="5" name="Imagen 4" descr="Macintosh HD:Users:TonyCamacho:Desktop:Escudo_de_el_Municipio_de_Mascota_Jalis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8" y="627313"/>
            <a:ext cx="1560972" cy="17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PueblMagico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9" y="627313"/>
            <a:ext cx="1637514" cy="1584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7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2785" y="1075058"/>
            <a:ext cx="6947535" cy="635000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JULIO</a:t>
            </a:r>
            <a:endParaRPr lang="es-MX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93783"/>
              </p:ext>
            </p:extLst>
          </p:nvPr>
        </p:nvGraphicFramePr>
        <p:xfrm>
          <a:off x="118531" y="2591744"/>
          <a:ext cx="8931101" cy="274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1101"/>
              </a:tblGrid>
              <a:tr h="58539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</a:tr>
              <a:tr h="815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Se</a:t>
                      </a:r>
                      <a:r>
                        <a:rPr lang="es-MX" baseline="0" dirty="0" smtClean="0"/>
                        <a:t> e</a:t>
                      </a:r>
                      <a:r>
                        <a:rPr lang="es-MX" dirty="0" smtClean="0"/>
                        <a:t>miten Oficios</a:t>
                      </a:r>
                      <a:r>
                        <a:rPr lang="es-MX" baseline="0" dirty="0" smtClean="0"/>
                        <a:t> en los cuales pido la colaboración de otras áreas para cumplir con las funciones que tengo asignadas.</a:t>
                      </a:r>
                      <a:endParaRPr lang="es-MX" dirty="0" smtClean="0"/>
                    </a:p>
                  </a:txBody>
                  <a:tcPr/>
                </a:tc>
              </a:tr>
              <a:tr h="822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Así</a:t>
                      </a:r>
                      <a:r>
                        <a:rPr lang="es-MX" baseline="0" dirty="0" smtClean="0"/>
                        <a:t> como también se reciben oficios en los cuales se me solicita de mi apoyo como servidora pública para participar en diferentes actividades diarias. </a:t>
                      </a:r>
                      <a:endParaRPr lang="es-MX" dirty="0"/>
                    </a:p>
                  </a:txBody>
                  <a:tcPr/>
                </a:tc>
              </a:tr>
              <a:tr h="5249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Recepción y atención a 16 solicitudes de Acceso a la de Información.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1" y="358143"/>
            <a:ext cx="1557593" cy="184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27" y="5639954"/>
            <a:ext cx="1204326" cy="121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606847"/>
      </p:ext>
    </p:extLst>
  </p:cSld>
  <p:clrMapOvr>
    <a:masterClrMapping/>
  </p:clrMapOvr>
  <p:transition spd="slow" advClick="0" advTm="35000">
    <p:wipe dir="u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9974" y="986810"/>
            <a:ext cx="4965585" cy="669048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AGOSTO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5" name="Imagen 4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3" y="667306"/>
            <a:ext cx="1349548" cy="163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559" y="5167745"/>
            <a:ext cx="1648030" cy="14665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5247"/>
              </p:ext>
            </p:extLst>
          </p:nvPr>
        </p:nvGraphicFramePr>
        <p:xfrm>
          <a:off x="922985" y="2507672"/>
          <a:ext cx="7576299" cy="282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6299"/>
              </a:tblGrid>
              <a:tr h="52896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</a:tr>
              <a:tr h="552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Se</a:t>
                      </a:r>
                      <a:r>
                        <a:rPr lang="es-MX" baseline="0" dirty="0" smtClean="0"/>
                        <a:t> e</a:t>
                      </a:r>
                      <a:r>
                        <a:rPr lang="es-MX" dirty="0" smtClean="0"/>
                        <a:t>miten Oficios</a:t>
                      </a:r>
                      <a:r>
                        <a:rPr lang="es-MX" baseline="0" dirty="0" smtClean="0"/>
                        <a:t> en los cuales pido la colaboración de otras áreas para cumplir con las funciones que tengo asignadas.</a:t>
                      </a:r>
                      <a:endParaRPr lang="es-MX" dirty="0" smtClean="0"/>
                    </a:p>
                  </a:txBody>
                  <a:tcPr/>
                </a:tc>
              </a:tr>
              <a:tr h="1030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Así</a:t>
                      </a:r>
                      <a:r>
                        <a:rPr lang="es-MX" baseline="0" dirty="0" smtClean="0"/>
                        <a:t> como también se reciben oficios en los cuales se me solicita de mi apoyo como servidora pública para participar en diferentes actividades diarias. </a:t>
                      </a:r>
                      <a:endParaRPr lang="es-MX" dirty="0"/>
                    </a:p>
                  </a:txBody>
                  <a:tcPr/>
                </a:tc>
              </a:tr>
              <a:tr h="621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Recepción y atención a 17 solicitudes de Acceso a la de Información.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1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5000">
        <p:circle/>
        <p:sndAc>
          <p:stSnd>
            <p:snd r:embed="rId2" name="drumroll.wav"/>
          </p:stSnd>
        </p:sndAc>
      </p:transition>
    </mc:Choice>
    <mc:Fallback xmlns="">
      <p:transition spd="slow" advTm="35000">
        <p:circl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54689"/>
            <a:ext cx="8911687" cy="645890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SEPTIEMBRE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5" name="Imagen 4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3" y="410958"/>
            <a:ext cx="1554051" cy="168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1" y="4866850"/>
            <a:ext cx="1487163" cy="14092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00222"/>
              </p:ext>
            </p:extLst>
          </p:nvPr>
        </p:nvGraphicFramePr>
        <p:xfrm>
          <a:off x="860382" y="2098420"/>
          <a:ext cx="7576299" cy="257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6299"/>
              </a:tblGrid>
              <a:tr h="39041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ACTIVIDAD</a:t>
                      </a:r>
                      <a:endParaRPr lang="es-MX" sz="2000" dirty="0"/>
                    </a:p>
                  </a:txBody>
                  <a:tcPr/>
                </a:tc>
              </a:tr>
              <a:tr h="552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Se</a:t>
                      </a:r>
                      <a:r>
                        <a:rPr lang="es-MX" baseline="0" dirty="0" smtClean="0"/>
                        <a:t> e</a:t>
                      </a:r>
                      <a:r>
                        <a:rPr lang="es-MX" dirty="0" smtClean="0"/>
                        <a:t>miten Oficios</a:t>
                      </a:r>
                      <a:r>
                        <a:rPr lang="es-MX" baseline="0" dirty="0" smtClean="0"/>
                        <a:t> en los cuales pido la colaboración de otras áreas para cumplir con las funciones que tengo asignadas.</a:t>
                      </a:r>
                      <a:endParaRPr lang="es-MX" dirty="0" smtClean="0"/>
                    </a:p>
                  </a:txBody>
                  <a:tcPr/>
                </a:tc>
              </a:tr>
              <a:tr h="621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Así</a:t>
                      </a:r>
                      <a:r>
                        <a:rPr lang="es-MX" baseline="0" dirty="0" smtClean="0"/>
                        <a:t> como también se reciben oficios en los cuales se me solicita de mi apoyo como servidora pública para participar en diferentes actividades diarias. </a:t>
                      </a:r>
                      <a:endParaRPr lang="es-MX" dirty="0"/>
                    </a:p>
                  </a:txBody>
                  <a:tcPr/>
                </a:tc>
              </a:tr>
              <a:tr h="621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Recepción y atención a </a:t>
                      </a:r>
                      <a:r>
                        <a:rPr lang="es-MX" dirty="0" smtClean="0"/>
                        <a:t>27 </a:t>
                      </a:r>
                      <a:r>
                        <a:rPr lang="es-MX" dirty="0" smtClean="0"/>
                        <a:t>solicitudes de Acceso a la de Información.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31700"/>
      </p:ext>
    </p:extLst>
  </p:cSld>
  <p:clrMapOvr>
    <a:masterClrMapping/>
  </p:clrMapOvr>
  <p:transition spd="slow" advClick="0" advTm="35000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-4.44444E-6 C 0.07825 -4.44444E-6 0.125 0.04746 0.125 0.10602 C 0.125 0.16459 0.07825 0.21227 0.0207 0.21227 C -0.03698 0.21227 -0.08359 0.16459 -0.08359 0.10602 C -0.08359 0.04746 -0.03698 -4.44444E-6 0.0207 -4.44444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0.06901 4.07407E-6 0.125 0.05601 0.125 0.125 C 0.125 0.19398 0.06901 0.25 -2.5E-6 0.25 C -0.06901 0.25 -0.125 0.19398 -0.125 0.125 C -0.125 0.05601 -0.06901 4.07407E-6 -2.5E-6 4.07407E-6 Z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68225"/>
              </p:ext>
            </p:extLst>
          </p:nvPr>
        </p:nvGraphicFramePr>
        <p:xfrm>
          <a:off x="784056" y="1420612"/>
          <a:ext cx="7765039" cy="432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5039"/>
              </a:tblGrid>
              <a:tr h="5613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 smtClean="0"/>
                        <a:t>JULIO, AGOSTO Y SEPTIEMBRE</a:t>
                      </a:r>
                      <a:endParaRPr lang="es-MX" dirty="0"/>
                    </a:p>
                  </a:txBody>
                  <a:tcPr/>
                </a:tc>
              </a:tr>
              <a:tr h="275469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ACTIVIDADES</a:t>
                      </a:r>
                      <a:endParaRPr lang="es-MX" b="1" dirty="0"/>
                    </a:p>
                  </a:txBody>
                  <a:tcPr/>
                </a:tc>
              </a:tr>
              <a:tr h="47461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ASISTENCIA AL DEFILE EL DIA 16 DE SEPTIEMBRE.</a:t>
                      </a:r>
                    </a:p>
                  </a:txBody>
                  <a:tcPr/>
                </a:tc>
              </a:tr>
              <a:tr h="47461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ASISTENCIA A TERCER INFORME DE GOBIERNO</a:t>
                      </a:r>
                    </a:p>
                  </a:txBody>
                  <a:tcPr/>
                </a:tc>
              </a:tr>
              <a:tr h="47461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PARTICIPACIÓN EN ACTIVIDADES DE FIESTAS PATRIAS</a:t>
                      </a:r>
                    </a:p>
                  </a:txBody>
                  <a:tcPr/>
                </a:tc>
              </a:tr>
              <a:tr h="47461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ASISTENCIA A HONORES EL DIA DE LOS NIÑOS HEROES</a:t>
                      </a:r>
                    </a:p>
                  </a:txBody>
                  <a:tcPr/>
                </a:tc>
              </a:tr>
              <a:tr h="47461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ASISTENCIA A REUNIONES CONTÍNUAS DE DIRECTORES.</a:t>
                      </a:r>
                      <a:endParaRPr lang="es-MX" baseline="0" dirty="0" smtClean="0"/>
                    </a:p>
                  </a:txBody>
                  <a:tcPr/>
                </a:tc>
              </a:tr>
              <a:tr h="619034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CAPACITACIÓN ENTREGA DE RECEPCIÓN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baseline="0" dirty="0" smtClean="0"/>
                    </a:p>
                  </a:txBody>
                  <a:tcPr/>
                </a:tc>
              </a:tr>
              <a:tr h="229521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baseline="0" dirty="0" smtClean="0"/>
                        <a:t>ASISTENCIA A REUNIÓN DE DIRECTORES PARA ENTREGA DE RECEPCIÓN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03" y="137962"/>
            <a:ext cx="1305717" cy="12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Macintosh HD:Users:TonyCamacho:Desktop:H. AYUNTAMIENTO:LOGOS:MascotaPueblMagico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3" y="5320145"/>
            <a:ext cx="1267362" cy="12416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84056" y="330222"/>
            <a:ext cx="8025604" cy="109039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400" b="1" dirty="0" smtClean="0">
                <a:solidFill>
                  <a:srgbClr val="0070C0"/>
                </a:solidFill>
              </a:rPr>
              <a:t>ACTIVIDADES COMO </a:t>
            </a:r>
            <a:br>
              <a:rPr lang="es-MX" sz="3400" b="1" dirty="0" smtClean="0">
                <a:solidFill>
                  <a:srgbClr val="0070C0"/>
                </a:solidFill>
              </a:rPr>
            </a:br>
            <a:r>
              <a:rPr lang="es-MX" sz="3400" b="1" dirty="0" smtClean="0">
                <a:solidFill>
                  <a:srgbClr val="0070C0"/>
                </a:solidFill>
              </a:rPr>
              <a:t>SERVIDOR </a:t>
            </a:r>
            <a:r>
              <a:rPr lang="es-MX" sz="3400" b="1" dirty="0">
                <a:solidFill>
                  <a:srgbClr val="0070C0"/>
                </a:solidFill>
              </a:rPr>
              <a:t>PUBLICO MUNICIPAL</a:t>
            </a:r>
            <a:endParaRPr lang="es-MX" sz="3400" dirty="0"/>
          </a:p>
        </p:txBody>
      </p:sp>
    </p:spTree>
    <p:extLst>
      <p:ext uri="{BB962C8B-B14F-4D97-AF65-F5344CB8AC3E}">
        <p14:creationId xmlns:p14="http://schemas.microsoft.com/office/powerpoint/2010/main" val="25838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checker/>
        <p:sndAc>
          <p:stSnd>
            <p:snd r:embed="rId2" name="explode.wav"/>
          </p:stSnd>
        </p:sndAc>
      </p:transition>
    </mc:Choice>
    <mc:Fallback xmlns="">
      <p:transition spd="slow" advClick="0" advTm="35000">
        <p:checker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Macintosh HD:Users:TonyCamacho:Desktop:Escudo_de_el_Municipio_de_Mascota_Jalis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0" y="390282"/>
            <a:ext cx="987425" cy="107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.eippee.eu/cms/Portals/41/images/find%20magnifierESP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88" y="799857"/>
            <a:ext cx="3855371" cy="266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a imagen puede contener: 1 persona, multit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78" y="3358699"/>
            <a:ext cx="2708360" cy="20312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7" t="37403" r="3607" b="-3741"/>
          <a:stretch/>
        </p:blipFill>
        <p:spPr>
          <a:xfrm>
            <a:off x="61844" y="2382380"/>
            <a:ext cx="3456903" cy="17199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2"/>
          <a:stretch/>
        </p:blipFill>
        <p:spPr>
          <a:xfrm>
            <a:off x="6270092" y="498764"/>
            <a:ext cx="2560602" cy="2646219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9" y="4102295"/>
            <a:ext cx="3045264" cy="2030176"/>
          </a:xfr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 rotWithShape="1">
          <a:blip r:embed="rId9"/>
          <a:srcRect t="17618"/>
          <a:stretch/>
        </p:blipFill>
        <p:spPr>
          <a:xfrm>
            <a:off x="3402173" y="4680504"/>
            <a:ext cx="2988292" cy="18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0358"/>
      </p:ext>
    </p:extLst>
  </p:cSld>
  <p:clrMapOvr>
    <a:masterClrMapping/>
  </p:clrMapOvr>
  <p:transition spd="slow" advClick="0" advTm="15000">
    <p:fad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3199</TotalTime>
  <Words>382</Words>
  <Application>Microsoft Office PowerPoint</Application>
  <PresentationFormat>Presentación en pantalla (4:3)</PresentationFormat>
  <Paragraphs>97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MS Mincho</vt:lpstr>
      <vt:lpstr>Arial</vt:lpstr>
      <vt:lpstr>Arial Narrow</vt:lpstr>
      <vt:lpstr>Bradley Hand ITC</vt:lpstr>
      <vt:lpstr>Calibri</vt:lpstr>
      <vt:lpstr>Comic Sans MS</vt:lpstr>
      <vt:lpstr>Times New Roman</vt:lpstr>
      <vt:lpstr>Trebuchet MS</vt:lpstr>
      <vt:lpstr>Wingdings 3</vt:lpstr>
      <vt:lpstr>Faceta</vt:lpstr>
      <vt:lpstr>Presentación de PowerPoint</vt:lpstr>
      <vt:lpstr>  Valores </vt:lpstr>
      <vt:lpstr>Presentación de PowerPoint</vt:lpstr>
      <vt:lpstr>Presentación de PowerPoint</vt:lpstr>
      <vt:lpstr>JULIO</vt:lpstr>
      <vt:lpstr>AGOSTO</vt:lpstr>
      <vt:lpstr>SEPTIEMBRE</vt:lpstr>
      <vt:lpstr>ACTIVIDADES COMO  SERVIDOR PUBLICO MUNICIPAL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TRANSPARENCIA</dc:title>
  <dc:creator>Cecilia Aide Aguilar Galvan</dc:creator>
  <cp:lastModifiedBy>CECILIA</cp:lastModifiedBy>
  <cp:revision>282</cp:revision>
  <dcterms:created xsi:type="dcterms:W3CDTF">2015-12-30T20:34:36Z</dcterms:created>
  <dcterms:modified xsi:type="dcterms:W3CDTF">2018-09-28T16:45:11Z</dcterms:modified>
</cp:coreProperties>
</file>