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handoutMasterIdLst>
    <p:handoutMasterId r:id="rId16"/>
  </p:handout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301" r:id="rId10"/>
    <p:sldId id="299" r:id="rId11"/>
    <p:sldId id="294" r:id="rId12"/>
    <p:sldId id="296" r:id="rId13"/>
    <p:sldId id="302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TRAMITES REALIZADOS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4"/>
                <c:pt idx="0">
                  <c:v>ALTAS</c:v>
                </c:pt>
                <c:pt idx="1">
                  <c:v>BAJAS</c:v>
                </c:pt>
                <c:pt idx="2">
                  <c:v>TRASPASOS</c:v>
                </c:pt>
                <c:pt idx="3">
                  <c:v>CAMBIO DE DOMICILIO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15</c:v>
                </c:pt>
                <c:pt idx="1">
                  <c:v>6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MX" dirty="0" smtClean="0"/>
              <a:t>Registro de Negocios Establecidos</a:t>
            </a:r>
            <a:endParaRPr lang="es-MX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Hasta el 31 de Diciembre 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Registros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818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Hasta el 31 de Marzo 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Registros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827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4984640"/>
        <c:axId val="224985424"/>
      </c:barChart>
      <c:catAx>
        <c:axId val="224984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4985424"/>
        <c:crosses val="autoZero"/>
        <c:auto val="1"/>
        <c:lblAlgn val="ctr"/>
        <c:lblOffset val="100"/>
        <c:noMultiLvlLbl val="0"/>
      </c:catAx>
      <c:valAx>
        <c:axId val="224985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498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MX" dirty="0" smtClean="0"/>
              <a:t>Permisos </a:t>
            </a:r>
            <a:endParaRPr lang="es-MX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rAngAx val="1"/>
    </c:view3D>
    <c:floor>
      <c:thickness val="0"/>
      <c:spPr>
        <a:noFill/>
        <a:ln w="12700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Familiares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Hoja1!$A$2</c:f>
              <c:strCache>
                <c:ptCount val="1"/>
                <c:pt idx="0">
                  <c:v>Pemisos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Patronales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Hoja1!$A$2</c:f>
              <c:strCache>
                <c:ptCount val="1"/>
                <c:pt idx="0">
                  <c:v>Pemisos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Varios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Hoja1!$A$2</c:f>
              <c:strCache>
                <c:ptCount val="1"/>
                <c:pt idx="0">
                  <c:v>Pemisos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4986208"/>
        <c:axId val="294157672"/>
        <c:axId val="0"/>
      </c:bar3DChart>
      <c:catAx>
        <c:axId val="224986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4157672"/>
        <c:crosses val="autoZero"/>
        <c:auto val="1"/>
        <c:lblAlgn val="ctr"/>
        <c:lblOffset val="100"/>
        <c:noMultiLvlLbl val="0"/>
      </c:catAx>
      <c:valAx>
        <c:axId val="29415767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 smtClean="0"/>
                  <a:t>Cantidad</a:t>
                </a:r>
                <a:endParaRPr lang="es-MX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49862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12700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Eventos  Públicos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Charreadas</c:v>
                </c:pt>
              </c:strCache>
            </c:strRef>
          </c:tx>
          <c:spPr>
            <a:pattFill prst="ltDnDiag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  <a:sp3d>
              <a:contourClr>
                <a:schemeClr val="accent6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Permisos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Jaripeo-Baile</c:v>
                </c:pt>
              </c:strCache>
            </c:strRef>
          </c:tx>
          <c:spPr>
            <a:pattFill prst="ltDnDiag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chemeClr val="accent5"/>
              </a:solidFill>
            </a:ln>
            <a:effectLst/>
            <a:sp3d>
              <a:contourClr>
                <a:schemeClr val="accent5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Permisos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Pelea de Gallos</c:v>
                </c:pt>
              </c:strCache>
            </c:strRef>
          </c:tx>
          <c:spPr>
            <a:pattFill prst="ltDn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Permisos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cylinder"/>
        <c:axId val="294159240"/>
        <c:axId val="294159632"/>
        <c:axId val="0"/>
      </c:bar3DChart>
      <c:catAx>
        <c:axId val="294159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4159632"/>
        <c:crosses val="autoZero"/>
        <c:auto val="1"/>
        <c:lblAlgn val="ctr"/>
        <c:lblOffset val="100"/>
        <c:noMultiLvlLbl val="0"/>
      </c:catAx>
      <c:valAx>
        <c:axId val="294159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4159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REFRENDO DE LICENCIAS MUNCIPALES </a:t>
            </a:r>
            <a:r>
              <a:rPr lang="en-US" dirty="0" smtClean="0"/>
              <a:t>2018</a:t>
            </a:r>
          </a:p>
        </c:rich>
      </c:tx>
      <c:layout>
        <c:manualLayout>
          <c:xMode val="edge"/>
          <c:yMode val="edge"/>
          <c:x val="0.1286526291317425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REFRENDO DE LICENCIAS MUNCIPALES 2016</c:v>
                </c:pt>
              </c:strCache>
            </c:strRef>
          </c:tx>
          <c:explosion val="17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PAGADOS</c:v>
                </c:pt>
                <c:pt idx="1">
                  <c:v>FALTA DE PAGOS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578</c:v>
                </c:pt>
                <c:pt idx="1">
                  <c:v>249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59AB6-6D35-473B-A722-97795758F585}" type="datetimeFigureOut">
              <a:rPr lang="es-MX" smtClean="0"/>
              <a:t>13/04/2018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21325-6DF7-456A-9202-EEDFF0FEB4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55970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B2B1D-6153-43E2-8188-C199818F40D1}" type="datetimeFigureOut">
              <a:rPr lang="es-MX" smtClean="0"/>
              <a:t>13/04/2018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79B2A-E6B5-4E0D-84E4-28B44F6B1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34666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3472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D4A9-B1B7-46C6-8905-ED3D0AF39E8B}" type="datetime1">
              <a:rPr lang="es-MX" smtClean="0"/>
              <a:t>13/04/2018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5A8-3BDC-4D3C-80F4-F66F087158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3E29-765E-41C6-A094-044830B040FB}" type="datetime1">
              <a:rPr lang="es-MX" smtClean="0"/>
              <a:t>13/04/2018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5A8-3BDC-4D3C-80F4-F66F087158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A478-FFE4-4033-9C29-A49E32D867EF}" type="datetime1">
              <a:rPr lang="es-MX" smtClean="0"/>
              <a:t>13/04/2018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5A8-3BDC-4D3C-80F4-F66F087158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F125-1465-48E9-A892-14EC88F14D1A}" type="datetime1">
              <a:rPr lang="es-MX" smtClean="0"/>
              <a:t>13/04/2018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5A8-3BDC-4D3C-80F4-F66F087158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5BBE-BEC2-46F3-BC56-DADCAE7D221B}" type="datetime1">
              <a:rPr lang="es-MX" smtClean="0"/>
              <a:t>13/04/2018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5A8-3BDC-4D3C-80F4-F66F087158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D4F3-AF78-422D-AC84-C5DC5CE8F611}" type="datetime1">
              <a:rPr lang="es-MX" smtClean="0"/>
              <a:t>13/04/2018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5A8-3BDC-4D3C-80F4-F66F087158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EED7-7B59-42AD-9B85-D8B201D1A774}" type="datetime1">
              <a:rPr lang="es-MX" smtClean="0"/>
              <a:t>13/04/2018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5A8-3BDC-4D3C-80F4-F66F087158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DCD1-727E-4D4C-8E75-84973ACBE651}" type="datetime1">
              <a:rPr lang="es-MX" smtClean="0"/>
              <a:t>13/04/2018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5A8-3BDC-4D3C-80F4-F66F087158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3082-EE9A-4C20-AD96-522DBFEC6D1F}" type="datetime1">
              <a:rPr lang="es-MX" smtClean="0"/>
              <a:t>13/04/2018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5A8-3BDC-4D3C-80F4-F66F087158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794A-C5F0-47A4-939F-A0E6E25034BE}" type="datetime1">
              <a:rPr lang="es-MX" smtClean="0"/>
              <a:t>13/04/2018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5A8-3BDC-4D3C-80F4-F66F08715864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F74B-CDF7-436E-A2CA-86AB93FCC30D}" type="datetime1">
              <a:rPr lang="es-MX" smtClean="0"/>
              <a:t>13/04/2018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145A8-3BDC-4D3C-80F4-F66F08715864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21145A8-3BDC-4D3C-80F4-F66F08715864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3139D65-B244-41E1-A029-3CCDBBE19202}" type="datetime1">
              <a:rPr lang="es-MX" smtClean="0"/>
              <a:t>13/04/2018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4.pn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1598105"/>
            <a:ext cx="7543800" cy="211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smtClean="0"/>
              <a:t>INFORME TRIMESTRAL</a:t>
            </a:r>
            <a:endParaRPr lang="es-MX" b="1" dirty="0"/>
          </a:p>
        </p:txBody>
      </p:sp>
      <p:pic>
        <p:nvPicPr>
          <p:cNvPr id="5" name="3 Imagen" descr="Macintosh HD:Users:TonyCamacho:Desktop:H. AYUNTAMIENTO:LOGOS:Mascota_admin_2015-2018_fin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850521"/>
            <a:ext cx="2049780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4 Imagen" descr="Macintosh HD:Users:TonyCamacho:Desktop:Escudo_de_el_Municipio_de_Mascota_Jalisc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68" y="512470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5 Imagen" descr="Macintosh HD:Users:TonyCamacho:Desktop:H. AYUNTAMIENTO:LOGOS:MascotaPueblMagico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678" y="516280"/>
            <a:ext cx="1009650" cy="9772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835968" y="4077072"/>
            <a:ext cx="7488832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b="1" dirty="0" smtClean="0"/>
              <a:t>DIRECCION DE REGLAMENTOS, PADRON Y LICENCIAS</a:t>
            </a:r>
          </a:p>
          <a:p>
            <a:pPr algn="ctr"/>
            <a:r>
              <a:rPr lang="es-MX" sz="2400" b="1" dirty="0" smtClean="0"/>
              <a:t>2015 - 2018</a:t>
            </a:r>
            <a:endParaRPr lang="es-MX" sz="2400" b="1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523006" y="5146969"/>
            <a:ext cx="3896891" cy="4711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000" b="1" dirty="0" smtClean="0"/>
              <a:t>ENERO – MARZO 2018</a:t>
            </a:r>
            <a:endParaRPr lang="es-MX" sz="2000" b="1" dirty="0"/>
          </a:p>
        </p:txBody>
      </p:sp>
      <p:sp>
        <p:nvSpPr>
          <p:cNvPr id="10" name="9 Rectángulo"/>
          <p:cNvSpPr/>
          <p:nvPr/>
        </p:nvSpPr>
        <p:spPr>
          <a:xfrm rot="16200000">
            <a:off x="5918126" y="2764492"/>
            <a:ext cx="58254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Dirección de Reglamentos Padrón Y Licencias</a:t>
            </a:r>
            <a:endParaRPr lang="es-ES" sz="2000" b="1" cap="none" spc="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472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9264" y="1046797"/>
            <a:ext cx="7541224" cy="4104456"/>
          </a:xfrm>
        </p:spPr>
        <p:txBody>
          <a:bodyPr/>
          <a:lstStyle/>
          <a:p>
            <a:pPr marL="571500" indent="-457200">
              <a:buFont typeface="+mj-lt"/>
              <a:buAutoNum type="arabicPeriod" startAt="10"/>
            </a:pPr>
            <a:endParaRPr lang="es-ES_tradnl" dirty="0" smtClean="0"/>
          </a:p>
          <a:p>
            <a:pPr marL="571500" indent="-457200">
              <a:buFont typeface="+mj-lt"/>
              <a:buAutoNum type="arabicPeriod" startAt="8"/>
            </a:pPr>
            <a:r>
              <a:rPr lang="es-ES_tradnl" dirty="0" smtClean="0"/>
              <a:t>De </a:t>
            </a:r>
            <a:r>
              <a:rPr lang="es-ES_tradnl" dirty="0"/>
              <a:t>los meses de Enero a Marzo se tiene el registro de que se han realizado </a:t>
            </a:r>
            <a:r>
              <a:rPr lang="es-ES_tradnl" dirty="0" smtClean="0"/>
              <a:t>123 </a:t>
            </a:r>
            <a:r>
              <a:rPr lang="es-ES_tradnl" dirty="0"/>
              <a:t>Oficios, </a:t>
            </a:r>
            <a:r>
              <a:rPr lang="es-ES_tradnl" dirty="0" smtClean="0"/>
              <a:t>2  </a:t>
            </a:r>
            <a:r>
              <a:rPr lang="es-ES_tradnl" dirty="0"/>
              <a:t>Actas de </a:t>
            </a:r>
            <a:r>
              <a:rPr lang="es-ES_tradnl" dirty="0" smtClean="0"/>
              <a:t>Visita e Inspección </a:t>
            </a:r>
            <a:r>
              <a:rPr lang="es-ES_tradnl" dirty="0"/>
              <a:t>y se han recibido </a:t>
            </a:r>
            <a:r>
              <a:rPr lang="es-ES_tradnl" dirty="0" smtClean="0"/>
              <a:t>49 </a:t>
            </a:r>
            <a:r>
              <a:rPr lang="es-ES_tradnl" dirty="0"/>
              <a:t>oficios, de los cuales se ha procedido a dar respuesta en tiempo y forma oportuna de las solicitudes recibidas</a:t>
            </a:r>
            <a:r>
              <a:rPr lang="es-ES_tradnl" dirty="0" smtClean="0"/>
              <a:t>.</a:t>
            </a:r>
          </a:p>
          <a:p>
            <a:pPr marL="571500" indent="-457200">
              <a:buFont typeface="+mj-lt"/>
              <a:buAutoNum type="arabicPeriod" startAt="8"/>
            </a:pPr>
            <a:endParaRPr lang="es-ES_tradnl" dirty="0" smtClean="0"/>
          </a:p>
          <a:p>
            <a:pPr marL="571500" lvl="0" indent="-457200">
              <a:buFont typeface="+mj-lt"/>
              <a:buAutoNum type="arabicPeriod" startAt="8"/>
            </a:pPr>
            <a:r>
              <a:rPr lang="es-ES" dirty="0" smtClean="0"/>
              <a:t>Se </a:t>
            </a:r>
            <a:r>
              <a:rPr lang="es-ES" dirty="0"/>
              <a:t>han realizado diferentes inspecciones a negocios y/o establecimientos</a:t>
            </a:r>
            <a:r>
              <a:rPr lang="es-ES" dirty="0" smtClean="0"/>
              <a:t>.</a:t>
            </a:r>
          </a:p>
          <a:p>
            <a:pPr marL="571500" lvl="0" indent="-457200">
              <a:buFont typeface="+mj-lt"/>
              <a:buAutoNum type="arabicPeriod" startAt="8"/>
            </a:pPr>
            <a:endParaRPr lang="es-MX" dirty="0"/>
          </a:p>
          <a:p>
            <a:pPr marL="571500" indent="-457200">
              <a:buFont typeface="+mj-lt"/>
              <a:buAutoNum type="arabicPeriod" startAt="8"/>
            </a:pPr>
            <a:endParaRPr lang="es-MX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475656" y="340707"/>
            <a:ext cx="4536504" cy="706090"/>
          </a:xfrm>
        </p:spPr>
        <p:txBody>
          <a:bodyPr/>
          <a:lstStyle/>
          <a:p>
            <a:r>
              <a:rPr lang="es-MX" sz="2800" dirty="0" smtClean="0"/>
              <a:t>INFORME TRIMESTRAL ENERO – MARZO 2018</a:t>
            </a:r>
            <a:endParaRPr lang="es-MX" sz="2800" dirty="0"/>
          </a:p>
        </p:txBody>
      </p:sp>
      <p:pic>
        <p:nvPicPr>
          <p:cNvPr id="10" name="4 Imagen" descr="Macintosh HD:Users:TonyCamacho:Desktop:H. AYUNTAMIENTO:LOGOS:Mascota_admin_2015-2018_fin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949280"/>
            <a:ext cx="2049780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5 Imagen" descr="Macintosh HD:Users:TonyCamacho:Desktop:Escudo_de_el_Municipio_de_Mascota_Jalisc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52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6 Imagen" descr="Macintosh HD:Users:TonyCamacho:Desktop:H. AYUNTAMIENTO:LOGOS:MascotaPueblMagico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9532"/>
            <a:ext cx="1009650" cy="9772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7 Rectángulo"/>
          <p:cNvSpPr/>
          <p:nvPr/>
        </p:nvSpPr>
        <p:spPr>
          <a:xfrm rot="16200000">
            <a:off x="5918126" y="2764492"/>
            <a:ext cx="58254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Dirección de Reglamentos Padrón Y Licencias</a:t>
            </a:r>
            <a:endParaRPr lang="es-ES" sz="2000" b="1" cap="none" spc="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71" y="4366098"/>
            <a:ext cx="2400000" cy="180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77272"/>
            <a:ext cx="2400000" cy="180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25" y="4366098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553938" y="1525698"/>
            <a:ext cx="7620000" cy="1080120"/>
          </a:xfrm>
        </p:spPr>
        <p:txBody>
          <a:bodyPr>
            <a:normAutofit lnSpcReduction="10000"/>
          </a:bodyPr>
          <a:lstStyle/>
          <a:p>
            <a:pPr marL="571500" lvl="0" indent="-457200" algn="just">
              <a:buFont typeface="+mj-lt"/>
              <a:buAutoNum type="arabicPeriod" startAt="10"/>
            </a:pPr>
            <a:r>
              <a:rPr lang="es-ES" dirty="0" smtClean="0"/>
              <a:t>Se ha realizado el sellado de boletos e inspecciones en diferentes Eventos Públicos tales como Jaripeos, Pelas de Gallos, Etc.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475656" y="340707"/>
            <a:ext cx="4536504" cy="706090"/>
          </a:xfrm>
        </p:spPr>
        <p:txBody>
          <a:bodyPr/>
          <a:lstStyle/>
          <a:p>
            <a:r>
              <a:rPr lang="es-MX" sz="2800" dirty="0" smtClean="0"/>
              <a:t>INFORME TRIMESTRAL ENERO – MARZO 2018</a:t>
            </a:r>
            <a:endParaRPr lang="es-MX" sz="2800" dirty="0"/>
          </a:p>
        </p:txBody>
      </p:sp>
      <p:pic>
        <p:nvPicPr>
          <p:cNvPr id="6" name="4 Imagen" descr="Macintosh HD:Users:TonyCamacho:Desktop:H. AYUNTAMIENTO:LOGOS:Mascota_admin_2015-2018_fin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46" y="5877272"/>
            <a:ext cx="2049780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5 Imagen" descr="Macintosh HD:Users:TonyCamacho:Desktop:Escudo_de_el_Municipio_de_Mascota_Jalisc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52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6 Imagen" descr="Macintosh HD:Users:TonyCamacho:Desktop:H. AYUNTAMIENTO:LOGOS:MascotaPueblMagico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9532"/>
            <a:ext cx="1009650" cy="9772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7 Rectángulo"/>
          <p:cNvSpPr/>
          <p:nvPr/>
        </p:nvSpPr>
        <p:spPr>
          <a:xfrm rot="16200000">
            <a:off x="5918126" y="2764492"/>
            <a:ext cx="58254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Dirección de Reglamentos Padrón Y Licencias</a:t>
            </a:r>
            <a:endParaRPr lang="es-ES" sz="2000" b="1" cap="none" spc="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1" b="6262"/>
          <a:stretch/>
        </p:blipFill>
        <p:spPr>
          <a:xfrm>
            <a:off x="460799" y="2510949"/>
            <a:ext cx="2999666" cy="144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41" y="4013049"/>
            <a:ext cx="2400000" cy="180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2" b="17511"/>
          <a:stretch/>
        </p:blipFill>
        <p:spPr>
          <a:xfrm rot="5400000">
            <a:off x="5925510" y="3406697"/>
            <a:ext cx="2998800" cy="125963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99" y="4014110"/>
            <a:ext cx="2400000" cy="180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2" b="17131"/>
          <a:stretch/>
        </p:blipFill>
        <p:spPr>
          <a:xfrm>
            <a:off x="3568705" y="2537115"/>
            <a:ext cx="2998800" cy="134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2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475656" y="340707"/>
            <a:ext cx="4536504" cy="706090"/>
          </a:xfrm>
        </p:spPr>
        <p:txBody>
          <a:bodyPr/>
          <a:lstStyle/>
          <a:p>
            <a:r>
              <a:rPr lang="es-MX" sz="2800" dirty="0" smtClean="0"/>
              <a:t>INFORME TRIMESTRAL ENERO – MARZO 2018</a:t>
            </a:r>
            <a:endParaRPr lang="es-MX" sz="2800" dirty="0"/>
          </a:p>
        </p:txBody>
      </p:sp>
      <p:pic>
        <p:nvPicPr>
          <p:cNvPr id="6" name="4 Imagen" descr="Macintosh HD:Users:TonyCamacho:Desktop:H. AYUNTAMIENTO:LOGOS:Mascota_admin_2015-2018_fin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949280"/>
            <a:ext cx="2049780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5 Imagen" descr="Macintosh HD:Users:TonyCamacho:Desktop:Escudo_de_el_Municipio_de_Mascota_Jalisc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52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6 Imagen" descr="Macintosh HD:Users:TonyCamacho:Desktop:H. AYUNTAMIENTO:LOGOS:MascotaPueblMagico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9532"/>
            <a:ext cx="1009650" cy="9772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7 Rectángulo"/>
          <p:cNvSpPr/>
          <p:nvPr/>
        </p:nvSpPr>
        <p:spPr>
          <a:xfrm rot="16200000">
            <a:off x="5918126" y="2764492"/>
            <a:ext cx="58254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Dirección de Reglamentos Padrón Y Licencias</a:t>
            </a:r>
            <a:endParaRPr lang="es-ES" sz="2000" b="1" cap="none" spc="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6" y="1632139"/>
            <a:ext cx="2400000" cy="180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24" y="1632139"/>
            <a:ext cx="2400000" cy="180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32" y="1634956"/>
            <a:ext cx="2400000" cy="180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6" y="3752573"/>
            <a:ext cx="2400000" cy="180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32" y="3752573"/>
            <a:ext cx="2400000" cy="1800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24" y="3752573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501478" y="1511247"/>
            <a:ext cx="7620000" cy="1080120"/>
          </a:xfrm>
        </p:spPr>
        <p:txBody>
          <a:bodyPr>
            <a:normAutofit lnSpcReduction="10000"/>
          </a:bodyPr>
          <a:lstStyle/>
          <a:p>
            <a:pPr marL="571500" lvl="0" indent="-457200">
              <a:buFont typeface="+mj-lt"/>
              <a:buAutoNum type="arabicPeriod" startAt="11"/>
            </a:pPr>
            <a:r>
              <a:rPr lang="es-ES" dirty="0"/>
              <a:t>Asistencia a Eventos, Tales como Inauguraciones, Honores Cívicos, Reuniones, Capacitaciones, Eventos Deportivos y Culturales.</a:t>
            </a:r>
            <a:endParaRPr lang="es-MX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475656" y="340707"/>
            <a:ext cx="4536504" cy="706090"/>
          </a:xfrm>
        </p:spPr>
        <p:txBody>
          <a:bodyPr/>
          <a:lstStyle/>
          <a:p>
            <a:r>
              <a:rPr lang="es-MX" sz="2800" dirty="0" smtClean="0"/>
              <a:t>INFORME TRIMESTRAL ENERO – MARZO 2018</a:t>
            </a:r>
            <a:endParaRPr lang="es-MX" sz="2800" dirty="0"/>
          </a:p>
        </p:txBody>
      </p:sp>
      <p:pic>
        <p:nvPicPr>
          <p:cNvPr id="6" name="4 Imagen" descr="Macintosh HD:Users:TonyCamacho:Desktop:H. AYUNTAMIENTO:LOGOS:Mascota_admin_2015-2018_fin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949280"/>
            <a:ext cx="2049780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5 Imagen" descr="Macintosh HD:Users:TonyCamacho:Desktop:Escudo_de_el_Municipio_de_Mascota_Jalisc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52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6 Imagen" descr="Macintosh HD:Users:TonyCamacho:Desktop:H. AYUNTAMIENTO:LOGOS:MascotaPueblMagico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9532"/>
            <a:ext cx="1009650" cy="9772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7 Rectángulo"/>
          <p:cNvSpPr/>
          <p:nvPr/>
        </p:nvSpPr>
        <p:spPr>
          <a:xfrm rot="16200000">
            <a:off x="5918126" y="2764492"/>
            <a:ext cx="58254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Dirección de Reglamentos Padrón Y Licencias</a:t>
            </a:r>
            <a:endParaRPr lang="es-ES" sz="2000" b="1" cap="none" spc="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01478" y="2954332"/>
            <a:ext cx="34494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457200">
              <a:buFont typeface="+mj-lt"/>
              <a:buAutoNum type="arabicPeriod" startAt="12"/>
            </a:pPr>
            <a:r>
              <a:rPr lang="es-ES" sz="2200" dirty="0"/>
              <a:t>Atención a Ciudadanos:</a:t>
            </a:r>
            <a:endParaRPr lang="es-MX" sz="22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0" y="3606195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422955" y="260648"/>
            <a:ext cx="4508396" cy="1143000"/>
          </a:xfrm>
        </p:spPr>
        <p:txBody>
          <a:bodyPr/>
          <a:lstStyle/>
          <a:p>
            <a:r>
              <a:rPr lang="es-MX" dirty="0" smtClean="0"/>
              <a:t>ORGANIGRAMA</a:t>
            </a:r>
            <a:endParaRPr lang="es-MX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7620000" cy="4626428"/>
          </a:xfrm>
        </p:spPr>
      </p:pic>
      <p:pic>
        <p:nvPicPr>
          <p:cNvPr id="6" name="5 Imagen" descr="Macintosh HD:Users:TonyCamacho:Desktop:H. AYUNTAMIENTO:LOGOS:Mascota_admin_2015-2018_fina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949280"/>
            <a:ext cx="2049780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Macintosh HD:Users:TonyCamacho:Desktop:Escudo_de_el_Municipio_de_Mascota_Jalisc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52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Macintosh HD:Users:TonyCamacho:Desktop:H. AYUNTAMIENTO:LOGOS:MascotaPueblMagico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9532"/>
            <a:ext cx="1009650" cy="9772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Rectángulo"/>
          <p:cNvSpPr/>
          <p:nvPr/>
        </p:nvSpPr>
        <p:spPr>
          <a:xfrm rot="16200000">
            <a:off x="5918126" y="2764492"/>
            <a:ext cx="58254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Dirección de Reglamentos Padrón Y Licencias</a:t>
            </a:r>
            <a:endParaRPr lang="es-ES" sz="2000" b="1" cap="none" spc="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43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475656" y="340707"/>
            <a:ext cx="4536504" cy="706090"/>
          </a:xfrm>
        </p:spPr>
        <p:txBody>
          <a:bodyPr/>
          <a:lstStyle/>
          <a:p>
            <a:r>
              <a:rPr lang="es-MX" sz="2800" dirty="0" smtClean="0"/>
              <a:t>INFORME TRIMESTRAL ENERO – MARZO 2018</a:t>
            </a:r>
            <a:endParaRPr lang="es-MX" sz="2800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349001" y="1484784"/>
            <a:ext cx="7620000" cy="5241736"/>
          </a:xfrm>
        </p:spPr>
        <p:txBody>
          <a:bodyPr>
            <a:normAutofit/>
          </a:bodyPr>
          <a:lstStyle/>
          <a:p>
            <a:pPr marL="571500" lvl="0" indent="-457200">
              <a:buFont typeface="+mj-lt"/>
              <a:buAutoNum type="arabicPeriod"/>
            </a:pPr>
            <a:r>
              <a:rPr lang="es-ES_tradnl" dirty="0"/>
              <a:t>Durante los meses de Enero a Marzo del presente año se han recibido </a:t>
            </a:r>
            <a:r>
              <a:rPr lang="es-ES_tradnl" dirty="0" smtClean="0"/>
              <a:t>15 </a:t>
            </a:r>
            <a:r>
              <a:rPr lang="es-ES_tradnl" dirty="0"/>
              <a:t>Trámites de Alta o Inscripción al Padrón de Licencias Municipales, así mismo se han recibido 6</a:t>
            </a:r>
            <a:r>
              <a:rPr lang="es-ES_tradnl" dirty="0" smtClean="0"/>
              <a:t> </a:t>
            </a:r>
            <a:r>
              <a:rPr lang="es-ES_tradnl" dirty="0"/>
              <a:t>Bajas, </a:t>
            </a:r>
            <a:r>
              <a:rPr lang="es-ES_tradnl" dirty="0" smtClean="0"/>
              <a:t>5 Traspaso </a:t>
            </a:r>
            <a:r>
              <a:rPr lang="es-ES_tradnl" dirty="0"/>
              <a:t>de Licencia y/o Cambio de Razón Social, </a:t>
            </a:r>
            <a:r>
              <a:rPr lang="es-ES_tradnl" dirty="0" smtClean="0"/>
              <a:t>7 </a:t>
            </a:r>
            <a:r>
              <a:rPr lang="es-ES_tradnl" dirty="0"/>
              <a:t>Cambios de </a:t>
            </a:r>
            <a:r>
              <a:rPr lang="es-ES_tradnl" dirty="0" smtClean="0"/>
              <a:t>Domicilio.</a:t>
            </a:r>
            <a:endParaRPr lang="es-MX" dirty="0"/>
          </a:p>
        </p:txBody>
      </p:sp>
      <p:pic>
        <p:nvPicPr>
          <p:cNvPr id="6" name="3 Imagen" descr="Macintosh HD:Users:TonyCamacho:Desktop:H. AYUNTAMIENTO:LOGOS:Mascota_admin_2015-2018_fina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949280"/>
            <a:ext cx="2049780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4 Imagen" descr="Macintosh HD:Users:TonyCamacho:Desktop:Escudo_de_el_Municipio_de_Mascota_Jalisc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52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5 Imagen" descr="Macintosh HD:Users:TonyCamacho:Desktop:H. AYUNTAMIENTO:LOGOS:MascotaPueblMagico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9532"/>
            <a:ext cx="1009650" cy="9772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7 Rectángulo"/>
          <p:cNvSpPr/>
          <p:nvPr/>
        </p:nvSpPr>
        <p:spPr>
          <a:xfrm rot="16200000">
            <a:off x="5918126" y="2764492"/>
            <a:ext cx="58254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Dirección de Reglamentos Padrón Y Licencias</a:t>
            </a:r>
            <a:endParaRPr lang="es-ES" sz="2000" b="1" cap="none" spc="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1261891876"/>
              </p:ext>
            </p:extLst>
          </p:nvPr>
        </p:nvGraphicFramePr>
        <p:xfrm>
          <a:off x="3635896" y="2924945"/>
          <a:ext cx="4538042" cy="3039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911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/>
          <a:lstStyle/>
          <a:p>
            <a:pPr marL="571500" lvl="0" indent="-457200" algn="just">
              <a:buFont typeface="+mj-lt"/>
              <a:buAutoNum type="arabicPeriod" startAt="2"/>
            </a:pPr>
            <a:endParaRPr lang="es-ES_tradnl" dirty="0" smtClean="0"/>
          </a:p>
          <a:p>
            <a:pPr marL="571500" lvl="0" indent="-457200" algn="just">
              <a:buFont typeface="+mj-lt"/>
              <a:buAutoNum type="arabicPeriod" startAt="2"/>
            </a:pPr>
            <a:r>
              <a:rPr lang="es-ES_tradnl" dirty="0"/>
              <a:t>Actualmente se cuenta con </a:t>
            </a:r>
            <a:r>
              <a:rPr lang="es-ES_tradnl" dirty="0" smtClean="0"/>
              <a:t>827 </a:t>
            </a:r>
            <a:r>
              <a:rPr lang="es-ES_tradnl" dirty="0"/>
              <a:t>registros de negocios establecidos</a:t>
            </a:r>
            <a:r>
              <a:rPr lang="es-ES_tradnl" dirty="0" smtClean="0"/>
              <a:t>.</a:t>
            </a:r>
            <a:endParaRPr lang="es-MX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s-MX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475656" y="340707"/>
            <a:ext cx="4536504" cy="706090"/>
          </a:xfrm>
        </p:spPr>
        <p:txBody>
          <a:bodyPr/>
          <a:lstStyle/>
          <a:p>
            <a:r>
              <a:rPr lang="es-MX" sz="2800" dirty="0" smtClean="0"/>
              <a:t>INFORME TRIMESTRAL ENERO – MARZO 2018</a:t>
            </a:r>
            <a:endParaRPr lang="es-MX" sz="2800" dirty="0"/>
          </a:p>
        </p:txBody>
      </p:sp>
      <p:pic>
        <p:nvPicPr>
          <p:cNvPr id="6" name="4 Imagen" descr="Macintosh HD:Users:TonyCamacho:Desktop:H. AYUNTAMIENTO:LOGOS:Mascota_admin_2015-2018_fin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49280"/>
            <a:ext cx="2049780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5 Imagen" descr="Macintosh HD:Users:TonyCamacho:Desktop:Escudo_de_el_Municipio_de_Mascota_Jalisc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52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6 Imagen" descr="Macintosh HD:Users:TonyCamacho:Desktop:H. AYUNTAMIENTO:LOGOS:MascotaPueblMagico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9532"/>
            <a:ext cx="1009650" cy="9772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7 Gráfico"/>
          <p:cNvGraphicFramePr/>
          <p:nvPr>
            <p:extLst>
              <p:ext uri="{D42A27DB-BD31-4B8C-83A1-F6EECF244321}">
                <p14:modId xmlns:p14="http://schemas.microsoft.com/office/powerpoint/2010/main" val="4058172370"/>
              </p:ext>
            </p:extLst>
          </p:nvPr>
        </p:nvGraphicFramePr>
        <p:xfrm>
          <a:off x="4110235" y="2801757"/>
          <a:ext cx="4062005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8 Rectángulo"/>
          <p:cNvSpPr/>
          <p:nvPr/>
        </p:nvSpPr>
        <p:spPr>
          <a:xfrm rot="16200000">
            <a:off x="5918126" y="2764492"/>
            <a:ext cx="58254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Dirección de Reglamentos Padrón Y Licencias</a:t>
            </a:r>
            <a:endParaRPr lang="es-ES" sz="2000" b="1" cap="none" spc="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51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/>
          <a:lstStyle/>
          <a:p>
            <a:pPr marL="571500" lvl="0" indent="-457200">
              <a:buFont typeface="+mj-lt"/>
              <a:buAutoNum type="arabicPeriod" startAt="3"/>
            </a:pPr>
            <a:r>
              <a:rPr lang="es-ES" dirty="0"/>
              <a:t>Se ha concedido </a:t>
            </a:r>
            <a:r>
              <a:rPr lang="es-ES" dirty="0" smtClean="0"/>
              <a:t>72 </a:t>
            </a:r>
            <a:r>
              <a:rPr lang="es-ES" dirty="0"/>
              <a:t>Permisos para Fiestas Familiares, </a:t>
            </a:r>
            <a:r>
              <a:rPr lang="es-ES" dirty="0" smtClean="0"/>
              <a:t>2 </a:t>
            </a:r>
            <a:r>
              <a:rPr lang="es-ES" dirty="0"/>
              <a:t>Permisos para Fiestas Patronales, y </a:t>
            </a:r>
            <a:r>
              <a:rPr lang="es-ES" dirty="0" smtClean="0"/>
              <a:t>2 </a:t>
            </a:r>
            <a:r>
              <a:rPr lang="es-ES" dirty="0"/>
              <a:t>Permisos Varios </a:t>
            </a:r>
            <a:r>
              <a:rPr lang="es-ES" dirty="0" smtClean="0"/>
              <a:t>(Cena Baile, </a:t>
            </a:r>
            <a:r>
              <a:rPr lang="es-ES" dirty="0" err="1"/>
              <a:t>etc</a:t>
            </a:r>
            <a:r>
              <a:rPr lang="es-ES" dirty="0"/>
              <a:t>).</a:t>
            </a:r>
            <a:endParaRPr lang="es-MX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475656" y="340707"/>
            <a:ext cx="4464496" cy="706090"/>
          </a:xfrm>
        </p:spPr>
        <p:txBody>
          <a:bodyPr/>
          <a:lstStyle/>
          <a:p>
            <a:r>
              <a:rPr lang="es-MX" sz="2800" dirty="0" smtClean="0"/>
              <a:t>INFORME TRIMESTRAL ENERO – MARZO 2018</a:t>
            </a:r>
            <a:endParaRPr lang="es-MX" sz="2800" dirty="0"/>
          </a:p>
        </p:txBody>
      </p:sp>
      <p:pic>
        <p:nvPicPr>
          <p:cNvPr id="6" name="4 Imagen" descr="Macintosh HD:Users:TonyCamacho:Desktop:H. AYUNTAMIENTO:LOGOS:Mascota_admin_2015-2018_fin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949280"/>
            <a:ext cx="2049780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5 Imagen" descr="Macintosh HD:Users:TonyCamacho:Desktop:Escudo_de_el_Municipio_de_Mascota_Jalisc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52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6 Imagen" descr="Macintosh HD:Users:TonyCamacho:Desktop:H. AYUNTAMIENTO:LOGOS:MascotaPueblMagico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9532"/>
            <a:ext cx="1009650" cy="9772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93431495"/>
              </p:ext>
            </p:extLst>
          </p:nvPr>
        </p:nvGraphicFramePr>
        <p:xfrm>
          <a:off x="3514802" y="2420888"/>
          <a:ext cx="465913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9 Rectángulo"/>
          <p:cNvSpPr/>
          <p:nvPr/>
        </p:nvSpPr>
        <p:spPr>
          <a:xfrm rot="16200000">
            <a:off x="5918126" y="2764492"/>
            <a:ext cx="58254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Dirección de Reglamentos Padrón Y Licencias</a:t>
            </a:r>
            <a:endParaRPr lang="es-ES" sz="2000" b="1" cap="none" spc="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79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/>
          <a:lstStyle/>
          <a:p>
            <a:pPr marL="571500" indent="-457200">
              <a:buFont typeface="+mj-lt"/>
              <a:buAutoNum type="arabicPeriod" startAt="4"/>
            </a:pPr>
            <a:r>
              <a:rPr lang="es-ES" dirty="0"/>
              <a:t>Se concedieron 4</a:t>
            </a:r>
            <a:r>
              <a:rPr lang="es-ES" dirty="0" smtClean="0"/>
              <a:t> </a:t>
            </a:r>
            <a:r>
              <a:rPr lang="es-ES" dirty="0"/>
              <a:t>permisos para Charreadas, </a:t>
            </a:r>
            <a:r>
              <a:rPr lang="es-ES" dirty="0" smtClean="0"/>
              <a:t>6 </a:t>
            </a:r>
            <a:r>
              <a:rPr lang="es-ES" dirty="0"/>
              <a:t>permisos para Jaripeo-Baile, </a:t>
            </a:r>
            <a:r>
              <a:rPr lang="es-ES" dirty="0" smtClean="0"/>
              <a:t>1 </a:t>
            </a:r>
            <a:r>
              <a:rPr lang="es-ES" dirty="0"/>
              <a:t>permiso para evento de </a:t>
            </a:r>
            <a:r>
              <a:rPr lang="es-ES" dirty="0" smtClean="0"/>
              <a:t>Gallos, </a:t>
            </a:r>
            <a:r>
              <a:rPr lang="es-ES" dirty="0"/>
              <a:t>de los cuales se ha obtenido una recaudación de </a:t>
            </a:r>
            <a:r>
              <a:rPr lang="es-ES" b="1" i="1" dirty="0"/>
              <a:t>$ </a:t>
            </a:r>
            <a:r>
              <a:rPr lang="es-ES" b="1" i="1" dirty="0" smtClean="0"/>
              <a:t>46,210.00</a:t>
            </a:r>
            <a:endParaRPr lang="es-MX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1475656" y="340707"/>
            <a:ext cx="4464496" cy="706090"/>
          </a:xfrm>
        </p:spPr>
        <p:txBody>
          <a:bodyPr/>
          <a:lstStyle/>
          <a:p>
            <a:r>
              <a:rPr lang="es-MX" sz="2800" dirty="0" smtClean="0"/>
              <a:t>INFORME TRIMESTRAL ENERO – MARZO 2018</a:t>
            </a:r>
            <a:endParaRPr lang="es-MX" sz="2800" dirty="0"/>
          </a:p>
        </p:txBody>
      </p:sp>
      <p:pic>
        <p:nvPicPr>
          <p:cNvPr id="13" name="8 Imagen" descr="Macintosh HD:Users:TonyCamacho:Desktop:H. AYUNTAMIENTO:LOGOS:Mascota_admin_2015-2018_fin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949280"/>
            <a:ext cx="2049780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9 Imagen" descr="Macintosh HD:Users:TonyCamacho:Desktop:Escudo_de_el_Municipio_de_Mascota_Jalisc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52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0 Imagen" descr="Macintosh HD:Users:TonyCamacho:Desktop:H. AYUNTAMIENTO:LOGOS:MascotaPueblMagico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9532"/>
            <a:ext cx="1009650" cy="9772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11 Gráfico"/>
          <p:cNvGraphicFramePr/>
          <p:nvPr>
            <p:extLst>
              <p:ext uri="{D42A27DB-BD31-4B8C-83A1-F6EECF244321}">
                <p14:modId xmlns:p14="http://schemas.microsoft.com/office/powerpoint/2010/main" val="1065384049"/>
              </p:ext>
            </p:extLst>
          </p:nvPr>
        </p:nvGraphicFramePr>
        <p:xfrm>
          <a:off x="1259632" y="3717032"/>
          <a:ext cx="655272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12 Rectángulo"/>
          <p:cNvSpPr/>
          <p:nvPr/>
        </p:nvSpPr>
        <p:spPr>
          <a:xfrm rot="16200000">
            <a:off x="5918126" y="2764492"/>
            <a:ext cx="58254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Dirección de Reglamentos Padrón Y Licencias</a:t>
            </a:r>
            <a:endParaRPr lang="es-ES" sz="2000" b="1" cap="none" spc="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835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527879" y="1340768"/>
            <a:ext cx="7620000" cy="4800600"/>
          </a:xfrm>
        </p:spPr>
        <p:txBody>
          <a:bodyPr/>
          <a:lstStyle/>
          <a:p>
            <a:pPr marL="571500" lvl="0" indent="-457200">
              <a:buFont typeface="+mj-lt"/>
              <a:buAutoNum type="arabicPeriod" startAt="5"/>
            </a:pPr>
            <a:r>
              <a:rPr lang="es-ES" sz="2000" dirty="0"/>
              <a:t>Se llevó a cabo el cobro de Refrendo de Licencia Municipal </a:t>
            </a:r>
            <a:r>
              <a:rPr lang="es-ES" sz="2000" dirty="0" smtClean="0"/>
              <a:t>2018.</a:t>
            </a:r>
          </a:p>
          <a:p>
            <a:pPr marL="571500" lvl="0" indent="-457200">
              <a:buFont typeface="+mj-lt"/>
              <a:buAutoNum type="arabicPeriod" startAt="5"/>
            </a:pPr>
            <a:endParaRPr lang="es-MX" sz="2000" dirty="0"/>
          </a:p>
          <a:p>
            <a:pPr marL="628650" lvl="0" indent="-514350">
              <a:buFont typeface="+mj-lt"/>
              <a:buAutoNum type="romanUcPeriod"/>
            </a:pPr>
            <a:r>
              <a:rPr lang="es-ES_tradnl" sz="2000" dirty="0" smtClean="0"/>
              <a:t>C</a:t>
            </a:r>
            <a:r>
              <a:rPr lang="es-ES" sz="2000" dirty="0" err="1" smtClean="0"/>
              <a:t>ontando</a:t>
            </a:r>
            <a:r>
              <a:rPr lang="es-ES" sz="2000" dirty="0" smtClean="0"/>
              <a:t> </a:t>
            </a:r>
            <a:r>
              <a:rPr lang="es-ES" sz="2000" dirty="0"/>
              <a:t>con un registro de </a:t>
            </a:r>
            <a:r>
              <a:rPr lang="es-ES" sz="2000" dirty="0" smtClean="0"/>
              <a:t>578 </a:t>
            </a:r>
            <a:r>
              <a:rPr lang="es-ES" sz="2000" dirty="0"/>
              <a:t>pagos de Refrendo de Licencia Municipal teniendo una recaudación de </a:t>
            </a:r>
            <a:r>
              <a:rPr lang="es-ES" sz="2000" b="1" i="1" dirty="0"/>
              <a:t>$</a:t>
            </a:r>
            <a:r>
              <a:rPr lang="es-ES" sz="2000" b="1" i="1" dirty="0" smtClean="0"/>
              <a:t>356,907.00</a:t>
            </a:r>
            <a:endParaRPr lang="es-MX" sz="2000" dirty="0"/>
          </a:p>
          <a:p>
            <a:pPr marL="628650" lvl="0" indent="-514350">
              <a:buFont typeface="+mj-lt"/>
              <a:buAutoNum type="romanUcPeriod"/>
            </a:pPr>
            <a:r>
              <a:rPr lang="es-ES" sz="2000" dirty="0"/>
              <a:t>Contando con </a:t>
            </a:r>
            <a:r>
              <a:rPr lang="es-ES" sz="2000" dirty="0" smtClean="0"/>
              <a:t>249 </a:t>
            </a:r>
            <a:r>
              <a:rPr lang="es-ES" sz="2000" dirty="0"/>
              <a:t>deudores de Refrendo de Licencia Municipal.</a:t>
            </a:r>
            <a:endParaRPr lang="es-MX" sz="2000" dirty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475656" y="340707"/>
            <a:ext cx="4536504" cy="706090"/>
          </a:xfrm>
        </p:spPr>
        <p:txBody>
          <a:bodyPr/>
          <a:lstStyle/>
          <a:p>
            <a:r>
              <a:rPr lang="es-MX" sz="2800" dirty="0" smtClean="0"/>
              <a:t>INFORME TRIMESTRAL ENERO – MARZO 2018</a:t>
            </a:r>
            <a:endParaRPr lang="es-MX" sz="2800" dirty="0"/>
          </a:p>
        </p:txBody>
      </p:sp>
      <p:pic>
        <p:nvPicPr>
          <p:cNvPr id="6" name="4 Imagen" descr="Macintosh HD:Users:TonyCamacho:Desktop:H. AYUNTAMIENTO:LOGOS:Mascota_admin_2015-2018_fin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949280"/>
            <a:ext cx="2049780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5 Imagen" descr="Macintosh HD:Users:TonyCamacho:Desktop:Escudo_de_el_Municipio_de_Mascota_Jalisc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52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6 Imagen" descr="Macintosh HD:Users:TonyCamacho:Desktop:H. AYUNTAMIENTO:LOGOS:MascotaPueblMagico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9532"/>
            <a:ext cx="1009650" cy="9772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8 Rectángulo"/>
          <p:cNvSpPr/>
          <p:nvPr/>
        </p:nvSpPr>
        <p:spPr>
          <a:xfrm rot="16200000">
            <a:off x="5918126" y="2764492"/>
            <a:ext cx="58254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Dirección de Reglamentos Padrón Y Licencias</a:t>
            </a:r>
            <a:endParaRPr lang="es-ES" sz="2000" b="1" cap="none" spc="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4095186917"/>
              </p:ext>
            </p:extLst>
          </p:nvPr>
        </p:nvGraphicFramePr>
        <p:xfrm>
          <a:off x="4355976" y="3197200"/>
          <a:ext cx="3888432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694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553938" y="1484784"/>
            <a:ext cx="7620000" cy="352839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s-ES" dirty="0"/>
              <a:t> </a:t>
            </a:r>
            <a:endParaRPr lang="es-MX" dirty="0"/>
          </a:p>
          <a:p>
            <a:pPr marL="571500" lvl="0" indent="-457200">
              <a:buFont typeface="+mj-lt"/>
              <a:buAutoNum type="arabicPeriod" startAt="6"/>
            </a:pPr>
            <a:r>
              <a:rPr lang="es-ES" dirty="0"/>
              <a:t>Se recibió pagos </a:t>
            </a:r>
            <a:r>
              <a:rPr lang="es-ES" dirty="0" smtClean="0"/>
              <a:t>de:</a:t>
            </a:r>
          </a:p>
          <a:p>
            <a:pPr marL="628650" lvl="0" indent="-514350">
              <a:buFont typeface="+mj-lt"/>
              <a:buAutoNum type="romanUcPeriod"/>
            </a:pPr>
            <a:r>
              <a:rPr lang="es-ES" dirty="0" smtClean="0"/>
              <a:t>Uso </a:t>
            </a:r>
            <a:r>
              <a:rPr lang="es-ES" dirty="0"/>
              <a:t>de </a:t>
            </a:r>
            <a:r>
              <a:rPr lang="es-ES" dirty="0" smtClean="0"/>
              <a:t>Piso: </a:t>
            </a:r>
            <a:r>
              <a:rPr lang="es-ES" b="1" i="1" dirty="0" smtClean="0"/>
              <a:t>$32,512.00</a:t>
            </a:r>
            <a:endParaRPr lang="es-MX" dirty="0"/>
          </a:p>
          <a:p>
            <a:pPr marL="628650" indent="-514350">
              <a:buFont typeface="+mj-lt"/>
              <a:buAutoNum type="romanUcPeriod"/>
            </a:pPr>
            <a:r>
              <a:rPr lang="es-ES" dirty="0" smtClean="0"/>
              <a:t>Ambulantes: </a:t>
            </a:r>
            <a:r>
              <a:rPr lang="es-ES" b="1" i="1" dirty="0" smtClean="0"/>
              <a:t>$1,450.00</a:t>
            </a:r>
          </a:p>
          <a:p>
            <a:pPr marL="628650" lvl="0" indent="-514350">
              <a:buFont typeface="+mj-lt"/>
              <a:buAutoNum type="romanUcPeriod"/>
            </a:pPr>
            <a:r>
              <a:rPr lang="es-ES" dirty="0" smtClean="0"/>
              <a:t>Romería 2018: </a:t>
            </a:r>
            <a:r>
              <a:rPr lang="es-ES" b="1" i="1" dirty="0" smtClean="0"/>
              <a:t>$ </a:t>
            </a:r>
            <a:r>
              <a:rPr lang="es-ES_tradnl" b="1" i="1" dirty="0" smtClean="0"/>
              <a:t>9,350.00</a:t>
            </a:r>
          </a:p>
          <a:p>
            <a:pPr marL="628650" indent="-514350">
              <a:buFont typeface="+mj-lt"/>
              <a:buAutoNum type="romanUcPeriod"/>
            </a:pPr>
            <a:r>
              <a:rPr lang="es-ES" dirty="0"/>
              <a:t>Tianguis:</a:t>
            </a:r>
            <a:r>
              <a:rPr lang="es-ES" b="1" i="1" dirty="0"/>
              <a:t> </a:t>
            </a:r>
            <a:r>
              <a:rPr lang="es-ES" b="1" i="1" dirty="0" smtClean="0"/>
              <a:t>$7,600.00</a:t>
            </a:r>
          </a:p>
          <a:p>
            <a:pPr marL="628650" indent="-514350">
              <a:buFont typeface="+mj-lt"/>
              <a:buAutoNum type="romanUcPeriod"/>
            </a:pPr>
            <a:r>
              <a:rPr lang="es-ES" dirty="0" smtClean="0"/>
              <a:t>Anuncios </a:t>
            </a:r>
            <a:r>
              <a:rPr lang="es-ES" dirty="0"/>
              <a:t>Carreteros</a:t>
            </a:r>
            <a:r>
              <a:rPr lang="es-ES" dirty="0" smtClean="0"/>
              <a:t>: </a:t>
            </a:r>
            <a:r>
              <a:rPr lang="es-ES" b="1" i="1" dirty="0"/>
              <a:t>$</a:t>
            </a:r>
            <a:r>
              <a:rPr lang="es-ES" b="1" i="1" dirty="0" smtClean="0"/>
              <a:t>22,800.00</a:t>
            </a:r>
            <a:endParaRPr lang="es-MX" b="1" i="1" dirty="0"/>
          </a:p>
          <a:p>
            <a:pPr marL="628650" indent="-514350">
              <a:buFont typeface="+mj-lt"/>
              <a:buAutoNum type="romanUcPeriod"/>
            </a:pPr>
            <a:endParaRPr lang="es-ES" b="1" i="1" dirty="0" smtClean="0"/>
          </a:p>
          <a:p>
            <a:pPr marL="114300" lvl="0" indent="0" algn="just">
              <a:buNone/>
            </a:pPr>
            <a:r>
              <a:rPr lang="es-ES" dirty="0"/>
              <a:t>recabando la cantidad </a:t>
            </a:r>
            <a:r>
              <a:rPr lang="es-ES" dirty="0" smtClean="0"/>
              <a:t>de: </a:t>
            </a:r>
            <a:r>
              <a:rPr lang="es-ES" b="1" dirty="0" smtClean="0"/>
              <a:t>$73,712.00</a:t>
            </a:r>
            <a:endParaRPr lang="es-MX" b="1" dirty="0"/>
          </a:p>
          <a:p>
            <a:endParaRPr lang="es-MX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475656" y="340707"/>
            <a:ext cx="4536504" cy="706090"/>
          </a:xfrm>
        </p:spPr>
        <p:txBody>
          <a:bodyPr/>
          <a:lstStyle/>
          <a:p>
            <a:r>
              <a:rPr lang="es-MX" sz="2800" dirty="0" smtClean="0"/>
              <a:t>INFORME TRIMESTRAL ENERO – MARZO 2018</a:t>
            </a:r>
            <a:endParaRPr lang="es-MX" sz="2800" dirty="0"/>
          </a:p>
        </p:txBody>
      </p:sp>
      <p:pic>
        <p:nvPicPr>
          <p:cNvPr id="6" name="4 Imagen" descr="Macintosh HD:Users:TonyCamacho:Desktop:H. AYUNTAMIENTO:LOGOS:Mascota_admin_2015-2018_fin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949280"/>
            <a:ext cx="2049780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5 Imagen" descr="Macintosh HD:Users:TonyCamacho:Desktop:Escudo_de_el_Municipio_de_Mascota_Jalisc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52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6 Imagen" descr="Macintosh HD:Users:TonyCamacho:Desktop:H. AYUNTAMIENTO:LOGOS:MascotaPueblMagico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9532"/>
            <a:ext cx="1009650" cy="9772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7 Rectángulo"/>
          <p:cNvSpPr/>
          <p:nvPr/>
        </p:nvSpPr>
        <p:spPr>
          <a:xfrm rot="16200000">
            <a:off x="5918126" y="2764492"/>
            <a:ext cx="58254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Dirección de Reglamentos Padrón Y Licencias</a:t>
            </a:r>
            <a:endParaRPr lang="es-ES" sz="2000" b="1" cap="none" spc="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85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553938" y="1148282"/>
            <a:ext cx="7620000" cy="386489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ES" dirty="0"/>
              <a:t> </a:t>
            </a:r>
            <a:endParaRPr lang="es-MX" dirty="0"/>
          </a:p>
          <a:p>
            <a:pPr marL="571500" indent="-457200">
              <a:buFont typeface="+mj-lt"/>
              <a:buAutoNum type="arabicPeriod" startAt="7"/>
            </a:pPr>
            <a:r>
              <a:rPr lang="es-ES" dirty="0"/>
              <a:t>Se trabajó en el acomodo </a:t>
            </a:r>
            <a:r>
              <a:rPr lang="es-ES" dirty="0" smtClean="0"/>
              <a:t>de </a:t>
            </a:r>
            <a:r>
              <a:rPr lang="es-ES" dirty="0"/>
              <a:t>los puestos de la Feria del </a:t>
            </a:r>
            <a:r>
              <a:rPr lang="es-ES" dirty="0" smtClean="0"/>
              <a:t>Taco 2018</a:t>
            </a:r>
            <a:endParaRPr lang="es-MX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475656" y="340707"/>
            <a:ext cx="4536504" cy="706090"/>
          </a:xfrm>
        </p:spPr>
        <p:txBody>
          <a:bodyPr/>
          <a:lstStyle/>
          <a:p>
            <a:r>
              <a:rPr lang="es-MX" sz="2800" dirty="0" smtClean="0"/>
              <a:t>INFORME TRIMESTRAL ENERO – MARZO 2018</a:t>
            </a:r>
            <a:endParaRPr lang="es-MX" sz="2800" dirty="0"/>
          </a:p>
        </p:txBody>
      </p:sp>
      <p:pic>
        <p:nvPicPr>
          <p:cNvPr id="6" name="4 Imagen" descr="Macintosh HD:Users:TonyCamacho:Desktop:H. AYUNTAMIENTO:LOGOS:Mascota_admin_2015-2018_fin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949280"/>
            <a:ext cx="2049780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5 Imagen" descr="Macintosh HD:Users:TonyCamacho:Desktop:Escudo_de_el_Municipio_de_Mascota_Jalisc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52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6 Imagen" descr="Macintosh HD:Users:TonyCamacho:Desktop:H. AYUNTAMIENTO:LOGOS:MascotaPueblMagico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9532"/>
            <a:ext cx="1009650" cy="9772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7 Rectángulo"/>
          <p:cNvSpPr/>
          <p:nvPr/>
        </p:nvSpPr>
        <p:spPr>
          <a:xfrm rot="16200000">
            <a:off x="5918126" y="2764492"/>
            <a:ext cx="58254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Dirección de Reglamentos Padrón Y Licencias</a:t>
            </a:r>
            <a:endParaRPr lang="es-ES" sz="2000" b="1" cap="none" spc="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28" y="2420888"/>
            <a:ext cx="2400000" cy="180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766" y="2420888"/>
            <a:ext cx="2400000" cy="180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204" y="2420888"/>
            <a:ext cx="2400000" cy="180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70" y="4323494"/>
            <a:ext cx="1755000" cy="234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704" y="4327104"/>
            <a:ext cx="1755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1041</TotalTime>
  <Words>439</Words>
  <Application>Microsoft Office PowerPoint</Application>
  <PresentationFormat>Presentación en pantalla (4:3)</PresentationFormat>
  <Paragraphs>62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Aparajita</vt:lpstr>
      <vt:lpstr>Arial</vt:lpstr>
      <vt:lpstr>Calibri</vt:lpstr>
      <vt:lpstr>Cambria</vt:lpstr>
      <vt:lpstr>Adyacencia</vt:lpstr>
      <vt:lpstr>Presentación de PowerPoint</vt:lpstr>
      <vt:lpstr>ORGANIGRAMA</vt:lpstr>
      <vt:lpstr>INFORME TRIMESTRAL ENERO – MARZO 2018</vt:lpstr>
      <vt:lpstr>INFORME TRIMESTRAL ENERO – MARZO 2018</vt:lpstr>
      <vt:lpstr>INFORME TRIMESTRAL ENERO – MARZO 2018</vt:lpstr>
      <vt:lpstr>INFORME TRIMESTRAL ENERO – MARZO 2018</vt:lpstr>
      <vt:lpstr>INFORME TRIMESTRAL ENERO – MARZO 2018</vt:lpstr>
      <vt:lpstr>INFORME TRIMESTRAL ENERO – MARZO 2018</vt:lpstr>
      <vt:lpstr>INFORME TRIMESTRAL ENERO – MARZO 2018</vt:lpstr>
      <vt:lpstr>INFORME TRIMESTRAL ENERO – MARZO 2018</vt:lpstr>
      <vt:lpstr>INFORME TRIMESTRAL ENERO – MARZO 2018</vt:lpstr>
      <vt:lpstr>INFORME TRIMESTRAL ENERO – MARZO 2018</vt:lpstr>
      <vt:lpstr>INFORME TRIMESTRAL ENERO – MARZO 2018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TRIMESTRAL</dc:title>
  <dc:creator>EQUIPO</dc:creator>
  <cp:lastModifiedBy>REGLAMENTOS</cp:lastModifiedBy>
  <cp:revision>85</cp:revision>
  <dcterms:created xsi:type="dcterms:W3CDTF">2015-12-30T16:35:43Z</dcterms:created>
  <dcterms:modified xsi:type="dcterms:W3CDTF">2018-04-13T17:18:50Z</dcterms:modified>
</cp:coreProperties>
</file>