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56" r:id="rId2"/>
    <p:sldId id="257" r:id="rId3"/>
    <p:sldId id="283" r:id="rId4"/>
    <p:sldId id="275" r:id="rId5"/>
    <p:sldId id="276" r:id="rId6"/>
    <p:sldId id="277" r:id="rId7"/>
    <p:sldId id="284" r:id="rId8"/>
    <p:sldId id="285" r:id="rId9"/>
    <p:sldId id="286" r:id="rId10"/>
    <p:sldId id="278" r:id="rId11"/>
    <p:sldId id="287" r:id="rId12"/>
    <p:sldId id="288" r:id="rId13"/>
    <p:sldId id="289" r:id="rId14"/>
    <p:sldId id="281" r:id="rId15"/>
    <p:sldId id="290" r:id="rId16"/>
    <p:sldId id="291" r:id="rId17"/>
    <p:sldId id="260" r:id="rId18"/>
    <p:sldId id="292" r:id="rId19"/>
    <p:sldId id="293" r:id="rId20"/>
    <p:sldId id="294" r:id="rId21"/>
    <p:sldId id="269" r:id="rId22"/>
    <p:sldId id="295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3073" autoAdjust="0"/>
  </p:normalViewPr>
  <p:slideViewPr>
    <p:cSldViewPr>
      <p:cViewPr varScale="1">
        <p:scale>
          <a:sx n="69" d="100"/>
          <a:sy n="69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9963-5035-4E98-83ED-3C32E46EF691}" type="datetimeFigureOut">
              <a:rPr lang="es-MX" smtClean="0"/>
              <a:t>10/07/2018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B60D8-9E99-41F5-AC38-E88E802693B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300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60D8-9E99-41F5-AC38-E88E802693B4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939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10/07/2018</a:t>
            </a:fld>
            <a:endParaRPr lang="es-MX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10/07/2018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10/07/2018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10/07/2018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10/07/2018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10/07/2018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10/07/2018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10/07/2018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10/07/2018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10/07/2018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16BD6-909D-4529-A3BB-9439782E005D}" type="datetimeFigureOut">
              <a:rPr lang="es-MX" smtClean="0"/>
              <a:t>10/07/2018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216BD6-909D-4529-A3BB-9439782E005D}" type="datetimeFigureOut">
              <a:rPr lang="es-MX" smtClean="0"/>
              <a:t>10/07/2018</a:t>
            </a:fld>
            <a:endParaRPr lang="es-MX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2652946"/>
            <a:ext cx="6172200" cy="32297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67385" algn="l"/>
                <a:tab pos="4928235" algn="r"/>
              </a:tabLst>
            </a:pPr>
            <a:r>
              <a:rPr lang="es-MX" sz="2700" i="1" dirty="0" smtClean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  <a:t>Base de Protección Civil y Bomberos </a:t>
            </a:r>
            <a:r>
              <a:rPr lang="es-MX" sz="2700" dirty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  <a:t/>
            </a:r>
            <a:br>
              <a:rPr lang="es-MX" sz="2700" dirty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</a:br>
            <a:r>
              <a:rPr lang="es-MX" sz="2700" i="1" dirty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  <a:t> Municipal  Mascota, Jalisco.</a:t>
            </a:r>
            <a:r>
              <a:rPr lang="es-MX" sz="2700" dirty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  <a:t/>
            </a:r>
            <a:br>
              <a:rPr lang="es-MX" sz="2700" dirty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</a:br>
            <a:r>
              <a:rPr lang="es-MX" sz="1200" dirty="0">
                <a:latin typeface="Calibri"/>
                <a:ea typeface="Calibri"/>
                <a:cs typeface="Times New Roman"/>
              </a:rPr>
              <a:t/>
            </a:r>
            <a:br>
              <a:rPr lang="es-MX" sz="1200" dirty="0">
                <a:latin typeface="Calibri"/>
                <a:ea typeface="Calibri"/>
                <a:cs typeface="Times New Roman"/>
              </a:rPr>
            </a:br>
            <a:r>
              <a:rPr lang="es-MX" sz="1200" dirty="0">
                <a:latin typeface="Calibri"/>
                <a:ea typeface="Calibri"/>
                <a:cs typeface="Times New Roman"/>
              </a:rPr>
              <a:t> </a:t>
            </a:r>
            <a:br>
              <a:rPr lang="es-MX" sz="1200" dirty="0">
                <a:latin typeface="Calibri"/>
                <a:ea typeface="Calibri"/>
                <a:cs typeface="Times New Roman"/>
              </a:rPr>
            </a:br>
            <a:r>
              <a:rPr lang="es-MX" sz="2800" i="1" u="sng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INFORME DE ACTIVIDADES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es-MX" sz="12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es-MX" sz="2800" i="1" u="sng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es-MX" sz="2800" i="1" u="sng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TRIMESTRAL  2018 </a:t>
            </a:r>
            <a:br>
              <a:rPr lang="es-MX" sz="2800" i="1" u="sng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es-MX" sz="2800" i="1" u="sng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ABRIL, MAYO Y JUNIO.</a:t>
            </a:r>
            <a:r>
              <a:rPr lang="es-MX" sz="1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es-MX" sz="1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</a:br>
            <a:endParaRPr lang="es-MX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4 Imagen" descr=":COMUNICACION SOCIAL  MASCOTA:FORMATOS DE HOJAS MEMBRETADAS:membretes:HOJA MENBRETADA  OFICIO  oficialia mayo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3" t="2920" r="15219" b="88800"/>
          <a:stretch/>
        </p:blipFill>
        <p:spPr bwMode="auto">
          <a:xfrm>
            <a:off x="6522968" y="337372"/>
            <a:ext cx="1649432" cy="2083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3"/>
          <a:stretch/>
        </p:blipFill>
        <p:spPr bwMode="auto">
          <a:xfrm>
            <a:off x="4004310" y="332656"/>
            <a:ext cx="2295882" cy="1904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r="28620"/>
          <a:stretch/>
        </p:blipFill>
        <p:spPr bwMode="auto">
          <a:xfrm>
            <a:off x="7092280" y="5949280"/>
            <a:ext cx="1906270" cy="662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1584176" cy="1544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498080" cy="1944216"/>
          </a:xfrm>
        </p:spPr>
        <p:txBody>
          <a:bodyPr>
            <a:normAutofit/>
          </a:bodyPr>
          <a:lstStyle/>
          <a:p>
            <a:pPr algn="ctr"/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 smtClean="0">
                <a:solidFill>
                  <a:srgbClr val="C00000"/>
                </a:solidFill>
                <a:latin typeface="Broadway" pitchFamily="82" charset="0"/>
              </a:rPr>
              <a:t>CAPTURA DE ABEJA </a:t>
            </a:r>
            <a:br>
              <a:rPr lang="es-MX" sz="31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100" dirty="0"/>
              <a:t>6</a:t>
            </a:r>
            <a:r>
              <a:rPr lang="es-MX" sz="3100" dirty="0" smtClean="0"/>
              <a:t> </a:t>
            </a:r>
            <a:r>
              <a:rPr lang="es-MX" sz="3100" dirty="0" smtClean="0"/>
              <a:t>servicios</a:t>
            </a:r>
            <a:endParaRPr lang="es-MX" sz="31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23728" y="2204864"/>
            <a:ext cx="5544616" cy="381642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203848" y="3263106"/>
            <a:ext cx="18473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2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  <a:t>DERRUMBES Y ARBOLES CAIDOS </a:t>
            </a:r>
            <a:b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  <a:t>(carreta Federal y Estatal)</a:t>
            </a:r>
            <a:endParaRPr lang="es-MX" sz="32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arboles caídos</a:t>
            </a:r>
          </a:p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Derrumbes</a:t>
            </a:r>
          </a:p>
          <a:p>
            <a:endParaRPr lang="es-MX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61926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2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78298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 </a:t>
            </a:r>
            <a:r>
              <a:rPr lang="es-MX" sz="2800" dirty="0">
                <a:solidFill>
                  <a:srgbClr val="C00000"/>
                </a:solidFill>
                <a:latin typeface="Broadway" pitchFamily="82" charset="0"/>
              </a:rPr>
              <a:t>Acordonamientos de </a:t>
            </a:r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viviendas, </a:t>
            </a:r>
            <a:r>
              <a:rPr lang="es-MX" sz="2800" dirty="0">
                <a:solidFill>
                  <a:srgbClr val="C00000"/>
                </a:solidFill>
                <a:latin typeface="Broadway" pitchFamily="82" charset="0"/>
              </a:rPr>
              <a:t>baches, </a:t>
            </a:r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abanderamientos, hundimientos </a:t>
            </a:r>
            <a:r>
              <a:rPr lang="es-MX" sz="2800" dirty="0">
                <a:solidFill>
                  <a:srgbClr val="C00000"/>
                </a:solidFill>
                <a:latin typeface="Broadway" pitchFamily="82" charset="0"/>
              </a:rPr>
              <a:t>de </a:t>
            </a:r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calles, señaléticas de prevención.</a:t>
            </a:r>
            <a:r>
              <a:rPr lang="es-MX" sz="2800" dirty="0">
                <a:solidFill>
                  <a:srgbClr val="C00000"/>
                </a:solidFill>
                <a:latin typeface="Broadway" pitchFamily="82" charset="0"/>
              </a:rPr>
              <a:t/>
            </a:r>
            <a:br>
              <a:rPr lang="es-MX" sz="2800" dirty="0">
                <a:solidFill>
                  <a:srgbClr val="C00000"/>
                </a:solidFill>
                <a:latin typeface="Broadway" pitchFamily="82" charset="0"/>
              </a:rPr>
            </a:br>
            <a:endParaRPr lang="es-MX" sz="28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564904"/>
            <a:ext cx="7498080" cy="3683496"/>
          </a:xfrm>
        </p:spPr>
        <p:txBody>
          <a:bodyPr>
            <a:normAutofit/>
          </a:bodyPr>
          <a:lstStyle/>
          <a:p>
            <a:endParaRPr lang="es-MX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cordonamientos preventivos</a:t>
            </a: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41433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32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SANAMIENTO DE CASA HABITACIO Y ATENCION POR INUNDACION</a:t>
            </a:r>
            <a:endParaRPr lang="es-MX" sz="28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0 Viviendas</a:t>
            </a: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42291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90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  <a:t>INSPECCIONES Y VISTOS BUENOS </a:t>
            </a:r>
            <a:b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  <a:t/>
            </a:r>
            <a:b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100" dirty="0" smtClean="0">
                <a:solidFill>
                  <a:schemeClr val="tx1"/>
                </a:solidFill>
                <a:latin typeface="Broadway" pitchFamily="82" charset="0"/>
              </a:rPr>
              <a:t>13 </a:t>
            </a:r>
            <a:r>
              <a:rPr lang="es-MX" sz="3100" dirty="0" smtClean="0">
                <a:solidFill>
                  <a:schemeClr val="tx1"/>
                </a:solidFill>
                <a:latin typeface="Broadway" pitchFamily="82" charset="0"/>
              </a:rPr>
              <a:t>Inspecciones y vistos buenos</a:t>
            </a:r>
            <a:endParaRPr lang="es-ES" sz="3100" dirty="0">
              <a:solidFill>
                <a:schemeClr val="tx1"/>
              </a:solidFill>
              <a:effectLst/>
              <a:latin typeface="Broadway" pitchFamily="8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57" y="3062547"/>
            <a:ext cx="1836204" cy="354458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021355"/>
            <a:ext cx="1749496" cy="36004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68960"/>
            <a:ext cx="1872208" cy="3581112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971600" y="1772816"/>
            <a:ext cx="7498080" cy="1570186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  <a:t> </a:t>
            </a:r>
            <a:b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  <a:t/>
            </a:r>
            <a:b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  <a:t/>
            </a:r>
            <a:b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</a:br>
            <a:endParaRPr lang="es-ES" dirty="0">
              <a:solidFill>
                <a:schemeClr val="tx1"/>
              </a:solidFill>
              <a:effectLst/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FUGAS DE GAS L.P.</a:t>
            </a:r>
            <a:endParaRPr lang="es-MX" sz="28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</a:t>
            </a:r>
            <a:r>
              <a:rPr lang="es-MX" dirty="0" smtClean="0"/>
              <a:t> </a:t>
            </a:r>
            <a:r>
              <a:rPr lang="es-MX" dirty="0" smtClean="0"/>
              <a:t>Servicios</a:t>
            </a:r>
            <a:endParaRPr lang="es-MX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36004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66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  <a:t>REALIZACION DE SIMULACROS</a:t>
            </a:r>
            <a:endParaRPr lang="es-MX" sz="32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Simulacro que hacer antes , durante y después de un sismo impartido en las unidades educativas del municipio.</a:t>
            </a:r>
          </a:p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Eventos de simulacros</a:t>
            </a: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04" y="3573016"/>
            <a:ext cx="53285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COMBATE DE INCENDIOS FORESTALES, CASA HABITACION, VEHICULOS Y BASURA</a:t>
            </a:r>
            <a:endParaRPr lang="es-MX" sz="28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845296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solidFill>
                  <a:srgbClr val="0070C0"/>
                </a:solidFill>
              </a:rPr>
              <a:t>16 </a:t>
            </a:r>
            <a:r>
              <a:rPr lang="es-MX" dirty="0" smtClean="0">
                <a:solidFill>
                  <a:srgbClr val="0070C0"/>
                </a:solidFill>
              </a:rPr>
              <a:t>Combates de incendios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32" y="2348880"/>
            <a:ext cx="2088232" cy="424847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2304256" cy="424847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52" y="2348880"/>
            <a:ext cx="25202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3100" dirty="0" smtClean="0">
                <a:solidFill>
                  <a:srgbClr val="C00000"/>
                </a:solidFill>
                <a:latin typeface="Broadway" pitchFamily="82" charset="0"/>
              </a:rPr>
              <a:t/>
            </a:r>
            <a:br>
              <a:rPr lang="es-MX" sz="31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100" dirty="0" smtClean="0">
                <a:solidFill>
                  <a:srgbClr val="C00000"/>
                </a:solidFill>
                <a:latin typeface="Broadway" pitchFamily="82" charset="0"/>
              </a:rPr>
              <a:t>ACCIDENTES VEHICULARES (Volcaduras, choques, salidas de camino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1</a:t>
            </a:r>
            <a:r>
              <a:rPr lang="es-MX" dirty="0"/>
              <a:t>8</a:t>
            </a:r>
            <a:r>
              <a:rPr lang="es-MX" dirty="0" smtClean="0"/>
              <a:t> </a:t>
            </a:r>
            <a:r>
              <a:rPr lang="es-MX" dirty="0" smtClean="0"/>
              <a:t>Servicios</a:t>
            </a:r>
          </a:p>
          <a:p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70567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397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872208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effectLst/>
                <a:latin typeface="Broadway" pitchFamily="82" charset="0"/>
              </a:rPr>
              <a:t/>
            </a:r>
            <a:br>
              <a:rPr lang="es-MX" sz="2800" dirty="0" smtClean="0">
                <a:solidFill>
                  <a:srgbClr val="C00000"/>
                </a:solidFill>
                <a:effectLst/>
                <a:latin typeface="Broadway" pitchFamily="82" charset="0"/>
              </a:rPr>
            </a:br>
            <a:r>
              <a:rPr lang="es-MX" sz="2800" dirty="0" smtClean="0">
                <a:solidFill>
                  <a:srgbClr val="C00000"/>
                </a:solidFill>
                <a:effectLst/>
                <a:latin typeface="Broadway" pitchFamily="82" charset="0"/>
              </a:rPr>
              <a:t>Apoyos </a:t>
            </a:r>
            <a:r>
              <a:rPr lang="es-MX" sz="2800" dirty="0">
                <a:solidFill>
                  <a:srgbClr val="C00000"/>
                </a:solidFill>
                <a:effectLst/>
                <a:latin typeface="Broadway" pitchFamily="82" charset="0"/>
              </a:rPr>
              <a:t>Diversos: </a:t>
            </a:r>
            <a:r>
              <a:rPr lang="es-MX" sz="2800" dirty="0" smtClean="0">
                <a:solidFill>
                  <a:srgbClr val="C00000"/>
                </a:solidFill>
                <a:effectLst/>
                <a:latin typeface="Broadway" pitchFamily="82" charset="0"/>
              </a:rPr>
              <a:t>En eventos particulares y publicas (jaripeos, charreadas, eventos culturales y educativos, etc.)</a:t>
            </a:r>
            <a:r>
              <a:rPr lang="es-MX" sz="2800" dirty="0">
                <a:solidFill>
                  <a:srgbClr val="C00000"/>
                </a:solidFill>
                <a:effectLst/>
                <a:latin typeface="Broadway" pitchFamily="82" charset="0"/>
              </a:rPr>
              <a:t/>
            </a:r>
            <a:br>
              <a:rPr lang="es-MX" sz="2800" dirty="0">
                <a:solidFill>
                  <a:srgbClr val="C00000"/>
                </a:solidFill>
                <a:effectLst/>
                <a:latin typeface="Broadway" pitchFamily="82" charset="0"/>
              </a:rPr>
            </a:br>
            <a:endParaRPr lang="es-MX" sz="2800" dirty="0">
              <a:solidFill>
                <a:srgbClr val="C00000"/>
              </a:solidFill>
              <a:effectLst/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276872"/>
            <a:ext cx="7498080" cy="3971528"/>
          </a:xfrm>
        </p:spPr>
        <p:txBody>
          <a:bodyPr/>
          <a:lstStyle/>
          <a:p>
            <a:r>
              <a:rPr lang="es-MX" dirty="0" smtClean="0"/>
              <a:t>80</a:t>
            </a:r>
            <a:r>
              <a:rPr lang="es-MX" dirty="0" smtClean="0"/>
              <a:t> </a:t>
            </a:r>
            <a:r>
              <a:rPr lang="es-MX" dirty="0" smtClean="0"/>
              <a:t>Eventos</a:t>
            </a:r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97" y="3312393"/>
            <a:ext cx="2736304" cy="293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7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latin typeface="Broadway" pitchFamily="82" charset="0"/>
              </a:rPr>
              <a:t>INTRODUCCION</a:t>
            </a:r>
            <a:endParaRPr lang="es-MX" sz="3200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340768"/>
            <a:ext cx="7467600" cy="5205192"/>
          </a:xfrm>
        </p:spPr>
        <p:txBody>
          <a:bodyPr>
            <a:noAutofit/>
          </a:bodyPr>
          <a:lstStyle/>
          <a:p>
            <a:pPr marL="449580" indent="7620" algn="just">
              <a:lnSpc>
                <a:spcPct val="150000"/>
              </a:lnSpc>
              <a:spcAft>
                <a:spcPts val="0"/>
              </a:spcAft>
            </a:pPr>
            <a:r>
              <a:rPr lang="es-ES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A </a:t>
            </a:r>
            <a:r>
              <a:rPr lang="es-ES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fin de reducir los índices de accidentes y mortalidad en pro del desarrollo socioeconómico de nuestro municipio, es necesario prestar un mejor  servicio a la población </a:t>
            </a:r>
            <a:r>
              <a:rPr lang="es-ES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mascotences, </a:t>
            </a:r>
            <a:r>
              <a:rPr lang="es-ES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de alta calidad</a:t>
            </a:r>
            <a:r>
              <a:rPr lang="es-ES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es-MX" sz="2000" b="1" i="1" dirty="0">
                <a:latin typeface="Times New Roman" pitchFamily="18" charset="0"/>
                <a:cs typeface="Times New Roman" pitchFamily="18" charset="0"/>
              </a:rPr>
              <a:t> con el objetivo común de preservar a la persona y a la sociedad, ante los riesgos de los fenómenos perturbadores antropogénicos o de origen natural, coadyuvando al logro del desarrollo sustentable de nuestro </a:t>
            </a:r>
            <a:r>
              <a:rPr lang="es-MX" sz="2000" b="1" i="1" dirty="0" smtClean="0">
                <a:latin typeface="Times New Roman" pitchFamily="18" charset="0"/>
                <a:cs typeface="Times New Roman" pitchFamily="18" charset="0"/>
              </a:rPr>
              <a:t>Municipio .</a:t>
            </a:r>
            <a:endParaRPr lang="es-MX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4403725" algn="l"/>
              </a:tabLst>
            </a:pPr>
            <a:r>
              <a:rPr lang="es-ES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Actualmente nos encontramos enfrentando múltiples problemas, por lo que nuestra sociedad requiere cada día de más y mejores propuestas; ciertamente no tenemos en nuestra comunidad todos los recursos y fortalezas para ofrecer un mejor </a:t>
            </a:r>
            <a:r>
              <a:rPr lang="es-ES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mañana</a:t>
            </a:r>
            <a:r>
              <a:rPr lang="es-ES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s-MX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92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916832"/>
            <a:ext cx="7498080" cy="4187552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SERVICIOS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07704" y="315813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  <a:ea typeface="+mj-ea"/>
                <a:cs typeface="+mj-cs"/>
              </a:rPr>
              <a:t>SERVICIOS DE ABASTECIMIENTO DE AGUA NO POTABLE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00" y="2924944"/>
            <a:ext cx="3957819" cy="23313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231" y="2780928"/>
            <a:ext cx="372041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4968552"/>
          </a:xfrm>
        </p:spPr>
        <p:txBody>
          <a:bodyPr>
            <a:normAutofit fontScale="92500"/>
          </a:bodyPr>
          <a:lstStyle/>
          <a:p>
            <a:pPr marL="82296" indent="0" algn="ctr">
              <a:buNone/>
            </a:pPr>
            <a:r>
              <a:rPr lang="es-ES" dirty="0">
                <a:latin typeface="Broadway" pitchFamily="82" charset="0"/>
                <a:ea typeface="Times New Roman" panose="02020603050405020304" pitchFamily="18" charset="0"/>
              </a:rPr>
              <a:t>La </a:t>
            </a:r>
            <a:r>
              <a:rPr lang="es-ES" dirty="0" smtClean="0">
                <a:latin typeface="Broadway" pitchFamily="82" charset="0"/>
                <a:ea typeface="Times New Roman" panose="02020603050405020304" pitchFamily="18" charset="0"/>
              </a:rPr>
              <a:t>protección  de nuestro municipio y sus habitantes al igual para todos el turismo  que nos visitan y transitan en nuestras carreteras es para nosotros  de vital importancia en nuestra corporación  brindar nuestros servicios con humanidad, calidad y calidez….  </a:t>
            </a:r>
          </a:p>
          <a:p>
            <a:pPr marL="82296" indent="0" algn="ctr">
              <a:buNone/>
            </a:pPr>
            <a:r>
              <a:rPr lang="es-ES" dirty="0" smtClean="0">
                <a:latin typeface="Broadway" pitchFamily="82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99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s-MX" sz="2400" dirty="0" smtClean="0">
                <a:solidFill>
                  <a:srgbClr val="C00000"/>
                </a:solidFill>
                <a:latin typeface="Broadway" pitchFamily="82" charset="0"/>
              </a:rPr>
              <a:t>PROTECCION CIVIL Y BOMBEROS </a:t>
            </a:r>
          </a:p>
          <a:p>
            <a:pPr marL="82296" indent="0" algn="ctr">
              <a:buNone/>
            </a:pPr>
            <a:r>
              <a:rPr lang="es-MX" sz="2400" dirty="0" smtClean="0">
                <a:solidFill>
                  <a:srgbClr val="C00000"/>
                </a:solidFill>
                <a:latin typeface="Broadway" pitchFamily="82" charset="0"/>
              </a:rPr>
              <a:t>MASCOTA</a:t>
            </a:r>
          </a:p>
          <a:p>
            <a:pPr marL="82296" indent="0" algn="ctr">
              <a:buNone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adway" pitchFamily="82" charset="0"/>
              </a:rPr>
              <a:t>PORUQE NUESTRA VOCACION Y DEBER ES SERVIRTE Y BRINDARTE LA MEJOR PROTECCION Y ATENCION!!!!!</a:t>
            </a:r>
          </a:p>
          <a:p>
            <a:pPr marL="82296" indent="0" algn="ctr">
              <a:buNone/>
            </a:pPr>
            <a:endParaRPr lang="es-MX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roadway" pitchFamily="8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324036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0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>
                <a:latin typeface="Broadway" pitchFamily="82" charset="0"/>
              </a:rPr>
              <a:t>PROTECCION CIVIL Y BOMBEROS MASCOTA</a:t>
            </a:r>
            <a:endParaRPr lang="es-MX" sz="3200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s-MX" b="1" cap="all" dirty="0">
                <a:solidFill>
                  <a:srgbClr val="C00000"/>
                </a:solidFill>
                <a:latin typeface="Trajan Pro"/>
              </a:rPr>
              <a:t>MISIÓN</a:t>
            </a:r>
          </a:p>
          <a:p>
            <a:pPr marL="82296" indent="0">
              <a:buNone/>
            </a:pPr>
            <a:r>
              <a:rPr lang="es-MX" b="1" dirty="0">
                <a:latin typeface="Times New Roman" pitchFamily="18" charset="0"/>
                <a:cs typeface="Times New Roman" pitchFamily="18" charset="0"/>
              </a:rPr>
              <a:t>Integrar, coordinar y supervisar el Sistema Nacional de Protección Civil para ofrecer prevención, auxilio y recuperación ante los desastres a toda la población, sus bienes y el entorno, a través de programas y acciones.</a:t>
            </a:r>
          </a:p>
          <a:p>
            <a:pPr>
              <a:buFont typeface="Wingdings" pitchFamily="2" charset="2"/>
              <a:buChar char="q"/>
            </a:pPr>
            <a:r>
              <a:rPr lang="es-MX" b="1" cap="all" dirty="0">
                <a:solidFill>
                  <a:srgbClr val="C00000"/>
                </a:solidFill>
                <a:latin typeface="Trajan Pro"/>
              </a:rPr>
              <a:t>VISIÓN</a:t>
            </a:r>
          </a:p>
          <a:p>
            <a:pPr marL="82296" indent="0">
              <a:buNone/>
            </a:pPr>
            <a:r>
              <a:rPr lang="es-MX" b="1" dirty="0">
                <a:latin typeface="Times New Roman"/>
              </a:rPr>
              <a:t>Ser una instancia de excelencia que privilegie la participación activa, coordinada, corresponsable y solidaria de sociedad y gobierno, mediante el establecimiento de una nueva relación entre los individuos, las organizaciones, los sectores y entre los municipios, los estados y la federación, con el objetivo común de preservar a la persona y a la sociedad, ante los riesgos de los fenómenos perturbadores </a:t>
            </a:r>
            <a:r>
              <a:rPr lang="es-MX" b="1" dirty="0" err="1">
                <a:latin typeface="Times New Roman"/>
              </a:rPr>
              <a:t>antropogénicos</a:t>
            </a:r>
            <a:r>
              <a:rPr lang="es-MX" b="1" dirty="0">
                <a:latin typeface="Times New Roman"/>
              </a:rPr>
              <a:t> o de origen natural, coadyuvando al logro del desarrollo sustentable de nuestro país, propiciando la forma de vida justa, digna y equitativa a que aspiramos los mexicanos, y una adecuada interacción con la comunidad internacional.</a:t>
            </a:r>
          </a:p>
          <a:p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54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  <a:latin typeface="Broadway" pitchFamily="82" charset="0"/>
              </a:rPr>
              <a:t>PREVENCION DE ACCIDENTES </a:t>
            </a:r>
            <a:endParaRPr lang="es-MX" sz="3200" b="1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772816"/>
            <a:ext cx="7498080" cy="507062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MX" sz="9600" u="sng" dirty="0" smtClean="0">
                <a:latin typeface="Broadway" pitchFamily="82" charset="0"/>
                <a:cs typeface="Times New Roman" pitchFamily="18" charset="0"/>
              </a:rPr>
              <a:t>De Lunes a Domingo se brinda todo tipo de atenciones las 24 horas de Protección Civil y Bomberos a todo el municipio y sus comunidades:</a:t>
            </a:r>
            <a:endParaRPr lang="es-MX" sz="9600" dirty="0" smtClean="0">
              <a:latin typeface="Broadway" pitchFamily="82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s-MX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Atenciones Pre-Hospitalarias( enfermedades, lesiones, choques, volcaduras)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 Traslados locales y foráneos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Monitoreo (Presa Corrinchis y Ríos)</a:t>
            </a:r>
            <a:endParaRPr lang="es-MX" sz="8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 Cursos y Capacitaciones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Exterminación y capturas de abejas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Retiro de derrumbes, arboles caídos 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 Acordonamientos de viviendas en mal estado y que ponen en peligro a la ciudadanía, abanderamientos, baches, hundimientos de calles.</a:t>
            </a:r>
          </a:p>
          <a:p>
            <a:pPr marL="82296" indent="0" algn="just">
              <a:buNone/>
            </a:pPr>
            <a:endParaRPr lang="es-MX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514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5446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Saneamientos de Casa Habitación e Inundación 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Inspecciones y Vistos Buenos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Retiro de derrames biológicos y peligrosos</a:t>
            </a:r>
          </a:p>
          <a:p>
            <a:pPr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Realización </a:t>
            </a:r>
            <a:r>
              <a:rPr lang="es-MX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simulacros 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Combate de </a:t>
            </a: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Incendios  </a:t>
            </a:r>
            <a:r>
              <a:rPr lang="es-MX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forestales y de casa </a:t>
            </a: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habitación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Operativo de eventos Gobierno </a:t>
            </a:r>
            <a:r>
              <a:rPr lang="es-MX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Estatales y Federales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Apoyos </a:t>
            </a:r>
            <a:r>
              <a:rPr lang="es-MX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Diversos: programa </a:t>
            </a: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adulto, mayor, carreras pedestres-bicicletas-peregrinaciones, eventos cívicos, cabalgatas.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Apoyo a vehículos descompuestos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Operativos (Romería-Semana Santa. Vacaciones termino de ciclo escolar, temporal de lluvias, día de muertos, frentes fríos y navidad)</a:t>
            </a:r>
          </a:p>
          <a:p>
            <a:pPr marL="82296" indent="0">
              <a:buNone/>
            </a:pPr>
            <a:endParaRPr lang="es-MX" sz="1400" dirty="0"/>
          </a:p>
          <a:p>
            <a:pPr marL="82296" indent="0">
              <a:buNone/>
            </a:pPr>
            <a:endParaRPr lang="es-MX" sz="1400" dirty="0" smtClean="0"/>
          </a:p>
          <a:p>
            <a:pPr marL="82296" indent="0">
              <a:buNone/>
            </a:pPr>
            <a:endParaRPr lang="es-MX" sz="1400" dirty="0"/>
          </a:p>
          <a:p>
            <a:pPr marL="82296" indent="0">
              <a:buNone/>
            </a:pPr>
            <a:endParaRPr lang="es-MX" sz="1400" dirty="0" smtClean="0"/>
          </a:p>
          <a:p>
            <a:pPr marL="82296" indent="0">
              <a:buNone/>
            </a:pPr>
            <a:endParaRPr lang="es-MX" sz="1400" dirty="0"/>
          </a:p>
          <a:p>
            <a:pPr marL="82296" indent="0">
              <a:buNone/>
            </a:pPr>
            <a:endParaRPr lang="es-MX" sz="1400" dirty="0" smtClean="0"/>
          </a:p>
          <a:p>
            <a:pPr marL="82296" indent="0"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1753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2400" dirty="0" smtClean="0">
                <a:solidFill>
                  <a:srgbClr val="C00000"/>
                </a:solidFill>
                <a:latin typeface="Broadway" pitchFamily="82" charset="0"/>
              </a:rPr>
              <a:t>Atenciones Pre-Hospitalarias</a:t>
            </a:r>
            <a:br>
              <a:rPr lang="es-MX" sz="24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adway" pitchFamily="82" charset="0"/>
              </a:rPr>
              <a:t>( 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roadway" pitchFamily="82" charset="0"/>
              </a:rPr>
              <a:t>enfermedades, lesiones, choques, volcaduras)</a:t>
            </a:r>
            <a:b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roadway" pitchFamily="82" charset="0"/>
              </a:rPr>
            </a:b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es-MX" sz="2800" u="sng" dirty="0" smtClean="0">
                <a:latin typeface="Broadway" pitchFamily="82" charset="0"/>
              </a:rPr>
              <a:t>74</a:t>
            </a:r>
            <a:r>
              <a:rPr lang="es-MX" sz="2800" u="sng" dirty="0" smtClean="0">
                <a:latin typeface="Broadway" pitchFamily="82" charset="0"/>
              </a:rPr>
              <a:t> </a:t>
            </a:r>
            <a:r>
              <a:rPr lang="es-MX" sz="2800" u="sng" dirty="0" smtClean="0">
                <a:latin typeface="Broadway" pitchFamily="82" charset="0"/>
              </a:rPr>
              <a:t>atenciones</a:t>
            </a:r>
            <a:endParaRPr lang="es-MX" sz="2800" u="sng" dirty="0">
              <a:latin typeface="Broadway" pitchFamily="82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619268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  <a:t>TRASLADOS LOCALES Y FORANEOS</a:t>
            </a:r>
            <a:endParaRPr lang="es-MX" sz="32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LOCALES: </a:t>
            </a:r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FORANEOS: </a:t>
            </a:r>
            <a:r>
              <a:rPr lang="es-MX" sz="2000" b="1" dirty="0">
                <a:latin typeface="Times New Roman" pitchFamily="18" charset="0"/>
                <a:cs typeface="Times New Roman" pitchFamily="18" charset="0"/>
              </a:rPr>
              <a:t>9</a:t>
            </a:r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6579096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40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MONITOREOS DE AGUAS</a:t>
            </a:r>
            <a:b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adway" pitchFamily="82" charset="0"/>
              </a:rPr>
              <a:t>(PRESA CORRINCHIS Y RIOS)</a:t>
            </a:r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Monitoreos (CONAGUA)</a:t>
            </a: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576064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51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  <a:t>CURSOS Y CAPACITACIONES</a:t>
            </a:r>
            <a:b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</a:br>
            <a:endParaRPr lang="es-MX" sz="32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Capacitación</a:t>
            </a: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64770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571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10828</TotalTime>
  <Words>592</Words>
  <Application>Microsoft Office PowerPoint</Application>
  <PresentationFormat>Presentación en pantalla (4:3)</PresentationFormat>
  <Paragraphs>80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Broadway</vt:lpstr>
      <vt:lpstr>Calibri</vt:lpstr>
      <vt:lpstr>Gill Sans MT</vt:lpstr>
      <vt:lpstr>Times New Roman</vt:lpstr>
      <vt:lpstr>Trajan Pro</vt:lpstr>
      <vt:lpstr>Verdana</vt:lpstr>
      <vt:lpstr>Wingdings</vt:lpstr>
      <vt:lpstr>Wingdings 2</vt:lpstr>
      <vt:lpstr>Solsticio</vt:lpstr>
      <vt:lpstr>Base de Protección Civil y Bomberos   Municipal  Mascota, Jalisco.    INFORME DE ACTIVIDADES  TRIMESTRAL  2018  ABRIL, MAYO Y JUNIO. </vt:lpstr>
      <vt:lpstr>INTRODUCCION</vt:lpstr>
      <vt:lpstr>PROTECCION CIVIL Y BOMBEROS MASCOTA</vt:lpstr>
      <vt:lpstr>PREVENCION DE ACCIDENTES </vt:lpstr>
      <vt:lpstr>Presentación de PowerPoint</vt:lpstr>
      <vt:lpstr>Atenciones Pre-Hospitalarias ( enfermedades, lesiones, choques, volcaduras) </vt:lpstr>
      <vt:lpstr>TRASLADOS LOCALES Y FORANEOS</vt:lpstr>
      <vt:lpstr>MONITOREOS DE AGUAS (PRESA CORRINCHIS Y RIOS)</vt:lpstr>
      <vt:lpstr>CURSOS Y CAPACITACIONES </vt:lpstr>
      <vt:lpstr> CAPTURA DE ABEJA  6 servicios</vt:lpstr>
      <vt:lpstr>DERRUMBES Y ARBOLES CAIDOS  (carreta Federal y Estatal)</vt:lpstr>
      <vt:lpstr> Acordonamientos de viviendas, baches, abanderamientos, hundimientos de calles, señaléticas de prevención. </vt:lpstr>
      <vt:lpstr>SANAMIENTO DE CASA HABITACIO Y ATENCION POR INUNDACION</vt:lpstr>
      <vt:lpstr>  INSPECCIONES Y VISTOS BUENOS   13 Inspecciones y vistos buenos</vt:lpstr>
      <vt:lpstr>FUGAS DE GAS L.P.</vt:lpstr>
      <vt:lpstr>REALIZACION DE SIMULACROS</vt:lpstr>
      <vt:lpstr>COMBATE DE INCENDIOS FORESTALES, CASA HABITACION, VEHICULOS Y BASURA</vt:lpstr>
      <vt:lpstr> ACCIDENTES VEHICULARES (Volcaduras, choques, salidas de camino </vt:lpstr>
      <vt:lpstr> Apoyos Diversos: En eventos particulares y publicas (jaripeos, charreadas, eventos culturales y educativos, etc.)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Jefatura de Movilidad y Tránsito  Municipal  Mascota, Jalisco.    INFORME DE ACTIVIDADES  trimestral  2015 de octubre a diciembre</dc:title>
  <dc:creator>Ba-k.com</dc:creator>
  <cp:lastModifiedBy>Windows User</cp:lastModifiedBy>
  <cp:revision>139</cp:revision>
  <cp:lastPrinted>2016-05-11T16:00:15Z</cp:lastPrinted>
  <dcterms:created xsi:type="dcterms:W3CDTF">2015-12-28T23:09:29Z</dcterms:created>
  <dcterms:modified xsi:type="dcterms:W3CDTF">2018-07-10T16:08:40Z</dcterms:modified>
</cp:coreProperties>
</file>