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84" r:id="rId2"/>
    <p:sldId id="278" r:id="rId3"/>
    <p:sldId id="276" r:id="rId4"/>
    <p:sldId id="257" r:id="rId5"/>
    <p:sldId id="286" r:id="rId6"/>
    <p:sldId id="282" r:id="rId7"/>
    <p:sldId id="279" r:id="rId8"/>
    <p:sldId id="280" r:id="rId9"/>
    <p:sldId id="285" r:id="rId10"/>
    <p:sldId id="264" r:id="rId11"/>
    <p:sldId id="287" r:id="rId12"/>
    <p:sldId id="258" r:id="rId13"/>
  </p:sldIdLst>
  <p:sldSz cx="12192000" cy="6858000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3178" autoAdjust="0"/>
  </p:normalViewPr>
  <p:slideViewPr>
    <p:cSldViewPr snapToGrid="0">
      <p:cViewPr varScale="1">
        <p:scale>
          <a:sx n="65" d="100"/>
          <a:sy n="65" d="100"/>
        </p:scale>
        <p:origin x="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54168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54168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2DF6263B-2B0C-4BCF-97E7-AD299AFD65B1}" type="datetimeFigureOut">
              <a:rPr lang="es-MX" smtClean="0"/>
              <a:t>04/01/2018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1131888"/>
            <a:ext cx="5429250" cy="3054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356239"/>
            <a:ext cx="5661660" cy="3564196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4168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4168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0F8F1ABD-8A67-4FFF-B05D-8B51003C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2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2.jpeg"/><Relationship Id="rId5" Type="http://schemas.openxmlformats.org/officeDocument/2006/relationships/image" Target="../media/image2.png"/><Relationship Id="rId1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10" y="2830320"/>
            <a:ext cx="8119837" cy="95890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INFORME DE LAS ACTIVIDADES REALIZADAS</a:t>
            </a:r>
          </a:p>
          <a:p>
            <a:pPr algn="ctr"/>
            <a:r>
              <a:rPr lang="es-MX" sz="4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CUARTO TRIMESTRE DEL AÑO 2017</a:t>
            </a:r>
            <a:endParaRPr lang="es-MX" sz="4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8" y="74590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028" y="745907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7" y="5795492"/>
            <a:ext cx="2181204" cy="8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541636" y="1092796"/>
            <a:ext cx="7389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1"/>
                </a:solidFill>
                <a:latin typeface="Bernard MT Condensed" panose="02050806060905020404" pitchFamily="18" charset="0"/>
              </a:rPr>
              <a:t>OFICIALIA MAYOR ADMINISTRATIVA</a:t>
            </a:r>
            <a:endParaRPr lang="es-MX" sz="2400" b="1" dirty="0">
              <a:solidFill>
                <a:schemeClr val="accent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push dir="u"/>
        <p:sndAc>
          <p:stSnd>
            <p:snd r:embed="rId2" name="chimes.wav"/>
          </p:stSnd>
        </p:sndAc>
      </p:transition>
    </mc:Choice>
    <mc:Fallback xmlns="">
      <p:transition spd="slow" advClick="0" advTm="5000">
        <p:push dir="u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39" y="5096174"/>
            <a:ext cx="2899761" cy="1631116"/>
          </a:xfrm>
          <a:prstGeom prst="ellipse">
            <a:avLst/>
          </a:prstGeom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527151" y="296154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Memoria Fotográfica Noviembre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4" name="Imagen 3" descr="Macintosh HD:Users:TonyCamacho:Desktop:Escudo_de_el_Municipio_de_Mascota_Jalisc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0192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Macintosh HD:Users:TonyCamacho:Desktop:H. AYUNTAMIENTO:LOGOS:MascotaPueblMagico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11759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esultado de imagen para título de memoria fotográf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826"/>
            <a:ext cx="2116321" cy="1784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La imagen puede contener: 2 personas, personas sonriendo, personas de pie e inter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" name="Picture 2" descr="La imagen puede contener: una o varias personas, personas en el escenario, niños y exteri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5" y="1318257"/>
            <a:ext cx="3323419" cy="22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 imagen puede contener: 1 persona, sonriendo, de pie, multitud, calzado y exteri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24" y="3739808"/>
            <a:ext cx="2669485" cy="26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3 personas, exteri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74" y="1055797"/>
            <a:ext cx="2885192" cy="28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a imagen puede contener: 9 personas, personas sentad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22" y="1621910"/>
            <a:ext cx="2947218" cy="29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a imagen puede contener: 7 personas, personas sentadas y tabl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76" y="4436974"/>
            <a:ext cx="3163150" cy="21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  <p:sndAc>
          <p:stSnd>
            <p:snd r:embed="rId2" name="push.wav"/>
          </p:stSnd>
        </p:sndAc>
      </p:transition>
    </mc:Choice>
    <mc:Fallback xmlns="">
      <p:transition spd="slow" advClick="0" advTm="15000">
        <p:fade/>
        <p:sndAc>
          <p:stSnd>
            <p:snd r:embed="rId1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0192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117599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79418" y="27011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Memoria Fotográfica Diciembre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523884"/>
            <a:ext cx="2181204" cy="8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Resultado de imagen para título de memoria fotográf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826"/>
            <a:ext cx="2116321" cy="1784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39" y="5096174"/>
            <a:ext cx="2899761" cy="1631116"/>
          </a:xfrm>
          <a:prstGeom prst="ellipse">
            <a:avLst/>
          </a:prstGeom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La imagen puede contener: 3 personas, personas sentadas, personas de pie y tab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80" y="1386449"/>
            <a:ext cx="4031453" cy="2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9 personas, personas sentad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97" y="1659709"/>
            <a:ext cx="2897542" cy="28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5250" y="946056"/>
            <a:ext cx="8911687" cy="761345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>
                <a:solidFill>
                  <a:srgbClr val="C00000"/>
                </a:solidFill>
                <a:latin typeface="Bernard MT Condensed" panose="02050806060905020404" pitchFamily="18" charset="0"/>
              </a:rPr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5048" y="2225883"/>
            <a:ext cx="8196893" cy="2016631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Impact" panose="020B0806030902050204" pitchFamily="34" charset="0"/>
              </a:rPr>
              <a:t>LA CALIDAD EN EL SERVICIO SE COSNIDERA UNA DE LAS PRIORIDADES DE ESTA ADMINISTRACIÓN, FOMENTANDO LA ORGANZACIÓN Y ADMINISTRACIÓN DE LOS RECURSOS EN CADA UNA DE LAS AREAS Y ASÍ HACER FUNCIONAR CON MAS EFICIENCIA AL H. AYUNTAMIENTO.</a:t>
            </a:r>
            <a:endParaRPr lang="es-MX" sz="2400" dirty="0">
              <a:latin typeface="Impact" panose="020B0806030902050204" pitchFamily="34" charset="0"/>
            </a:endParaRPr>
          </a:p>
        </p:txBody>
      </p:sp>
      <p:pic>
        <p:nvPicPr>
          <p:cNvPr id="7" name="6 Imagen" descr="Resultado de imagen para CARICATURA DE SATISFACCIÓN DE UN TRABAJ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42" y="3897443"/>
            <a:ext cx="2728210" cy="263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3" descr="Macintosh HD:Users:TonyCamacho:Desktop:Escudo_de_el_Municipio_de_Mascota_Jalisc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0192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4" descr="Macintosh HD:Users:TonyCamacho:Desktop:H. AYUNTAMIENTO:LOGOS:MascotaPueblMagico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11759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 descr="Macintosh HD:Users:TonyCamacho:Desktop:H. AYUNTAMIENTO:LOGOS:Mascota_admin_2015-2018_final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64380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72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airplane" invX="1"/>
        <p:sndAc>
          <p:stSnd>
            <p:snd r:embed="rId2" name="drumroll.wav"/>
          </p:stSnd>
        </p:sndAc>
      </p:transition>
    </mc:Choice>
    <mc:Fallback xmlns="">
      <p:transition spd="slow" advClick="0" advTm="20000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79418" y="40502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Misión</a:t>
            </a:r>
            <a:endParaRPr lang="es-MX" b="1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579419" y="1078153"/>
            <a:ext cx="9282546" cy="9302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>
                <a:latin typeface="Baskerville Old Face" panose="02020602080505020303" pitchFamily="18" charset="0"/>
              </a:rPr>
              <a:t>Encaminar la administración hacia </a:t>
            </a:r>
            <a:r>
              <a:rPr lang="es-ES" dirty="0">
                <a:latin typeface="Baskerville Old Face" panose="02020602080505020303" pitchFamily="18" charset="0"/>
              </a:rPr>
              <a:t>un mejor servicio y funcionamiento </a:t>
            </a:r>
            <a:r>
              <a:rPr lang="es-ES" dirty="0" smtClean="0">
                <a:latin typeface="Baskerville Old Face" panose="02020602080505020303" pitchFamily="18" charset="0"/>
              </a:rPr>
              <a:t>en </a:t>
            </a:r>
            <a:r>
              <a:rPr lang="es-ES" dirty="0">
                <a:latin typeface="Baskerville Old Face" panose="02020602080505020303" pitchFamily="18" charset="0"/>
              </a:rPr>
              <a:t>cada uno de los S</a:t>
            </a:r>
            <a:r>
              <a:rPr lang="es-ES" dirty="0" smtClean="0">
                <a:latin typeface="Baskerville Old Face" panose="02020602080505020303" pitchFamily="18" charset="0"/>
              </a:rPr>
              <a:t>ervidores Públicos </a:t>
            </a:r>
            <a:r>
              <a:rPr lang="es-ES" dirty="0">
                <a:latin typeface="Baskerville Old Face" panose="02020602080505020303" pitchFamily="18" charset="0"/>
              </a:rPr>
              <a:t>de cada departamentos </a:t>
            </a:r>
            <a:r>
              <a:rPr lang="es-ES" dirty="0" smtClean="0">
                <a:latin typeface="Baskerville Old Face" panose="02020602080505020303" pitchFamily="18" charset="0"/>
              </a:rPr>
              <a:t>con la única y fiel convicción de mejorar </a:t>
            </a:r>
            <a:r>
              <a:rPr lang="es-ES" dirty="0">
                <a:latin typeface="Baskerville Old Face" panose="02020602080505020303" pitchFamily="18" charset="0"/>
              </a:rPr>
              <a:t>su calidad como personas y a su vez en el servicio</a:t>
            </a:r>
            <a:r>
              <a:rPr lang="es-ES" sz="2000" dirty="0">
                <a:latin typeface="Baskerville Old Face" panose="02020602080505020303" pitchFamily="18" charset="0"/>
              </a:rPr>
              <a:t>.</a:t>
            </a:r>
            <a:r>
              <a:rPr lang="es-MX" sz="2000" dirty="0" smtClean="0">
                <a:solidFill>
                  <a:srgbClr val="00A3B4"/>
                </a:solidFill>
                <a:latin typeface="Baskerville Old Face" panose="02020602080505020303" pitchFamily="18" charset="0"/>
              </a:rPr>
              <a:t> </a:t>
            </a:r>
          </a:p>
          <a:p>
            <a:pPr algn="ctr"/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9418" y="1629901"/>
            <a:ext cx="9407237" cy="963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600" b="1" dirty="0" smtClean="0">
                <a:latin typeface="Comic Sans MS" panose="030F0702030302020204" pitchFamily="66" charset="0"/>
              </a:rPr>
              <a:t/>
            </a:r>
            <a:br>
              <a:rPr lang="es-MX" sz="1600" b="1" dirty="0" smtClean="0">
                <a:latin typeface="Comic Sans MS" panose="030F0702030302020204" pitchFamily="66" charset="0"/>
              </a:rPr>
            </a:br>
            <a:r>
              <a:rPr lang="es-MX" b="1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Visión</a:t>
            </a:r>
            <a:r>
              <a:rPr lang="es-MX" b="1" dirty="0" smtClean="0">
                <a:latin typeface="Comic Sans MS" panose="030F0702030302020204" pitchFamily="66" charset="0"/>
              </a:rPr>
              <a:t> </a:t>
            </a:r>
            <a:endParaRPr lang="es-MX" b="1" dirty="0">
              <a:latin typeface="Comic Sans MS" panose="030F0702030302020204" pitchFamily="66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578792" y="2476527"/>
            <a:ext cx="9174837" cy="1615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s-E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Construir </a:t>
            </a:r>
            <a:r>
              <a:rPr lang="es-ES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competencias, es decir, desarrollar habilidades, actitudes y conocimientos para mejorar y fortalecer la calidad, impacto e incidencia social de las actividades que desarrollan las Administraciones Municipales y de los servicios y calidad que ofrecen.</a:t>
            </a:r>
          </a:p>
          <a:p>
            <a:pPr marL="0" indent="0" algn="just" fontAlgn="base">
              <a:buNone/>
            </a:pPr>
            <a:r>
              <a:rPr lang="es-E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	Fomentar </a:t>
            </a:r>
            <a:r>
              <a:rPr lang="es-ES" dirty="0">
                <a:solidFill>
                  <a:schemeClr val="tx1"/>
                </a:solidFill>
                <a:latin typeface="Baskerville Old Face" panose="02020602080505020303" pitchFamily="18" charset="0"/>
              </a:rPr>
              <a:t>valores de responsabilidad social para crear sentido de pertenencia y compromiso </a:t>
            </a:r>
            <a:r>
              <a:rPr lang="es-E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	con </a:t>
            </a:r>
            <a:r>
              <a:rPr lang="es-ES" dirty="0">
                <a:solidFill>
                  <a:schemeClr val="tx1"/>
                </a:solidFill>
                <a:latin typeface="Baskerville Old Face" panose="02020602080505020303" pitchFamily="18" charset="0"/>
              </a:rPr>
              <a:t>la Misión de la Administración.</a:t>
            </a:r>
          </a:p>
          <a:p>
            <a:pPr algn="just"/>
            <a:endParaRPr lang="es-MX" sz="2000" dirty="0">
              <a:solidFill>
                <a:srgbClr val="00A3B4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58995" y="3894651"/>
            <a:ext cx="9407863" cy="82235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 Valores</a:t>
            </a:r>
            <a:r>
              <a:rPr lang="es-MX" b="1" dirty="0">
                <a:latin typeface="Comic Sans MS" panose="030F0702030302020204" pitchFamily="66" charset="0"/>
              </a:rPr>
              <a:t/>
            </a:r>
            <a:br>
              <a:rPr lang="es-MX" b="1" dirty="0">
                <a:latin typeface="Comic Sans MS" panose="030F0702030302020204" pitchFamily="66" charset="0"/>
              </a:rPr>
            </a:b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7884763" y="4345908"/>
            <a:ext cx="2674553" cy="195845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Imparcialidad.</a:t>
            </a:r>
          </a:p>
          <a:p>
            <a:pPr>
              <a:spcBef>
                <a:spcPts val="0"/>
              </a:spcBef>
            </a:pPr>
            <a:r>
              <a:rPr lang="es-MX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Trabajo en Equipo.</a:t>
            </a:r>
          </a:p>
          <a:p>
            <a:pPr>
              <a:spcBef>
                <a:spcPts val="0"/>
              </a:spcBef>
            </a:pPr>
            <a:r>
              <a:rPr lang="es-MX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Servicio.</a:t>
            </a:r>
          </a:p>
          <a:p>
            <a:pPr>
              <a:spcBef>
                <a:spcPts val="0"/>
              </a:spcBef>
            </a:pPr>
            <a:r>
              <a:rPr lang="es-MX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Respeto.</a:t>
            </a:r>
          </a:p>
          <a:p>
            <a:pPr>
              <a:spcBef>
                <a:spcPts val="0"/>
              </a:spcBef>
            </a:pPr>
            <a:r>
              <a:rPr lang="es-MX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Honestidad.</a:t>
            </a:r>
          </a:p>
          <a:p>
            <a:endParaRPr lang="es-MX" sz="2000" dirty="0" smtClean="0">
              <a:latin typeface="Baskerville Old Face" panose="02020602080505020303" pitchFamily="18" charset="0"/>
            </a:endParaRPr>
          </a:p>
          <a:p>
            <a:endParaRPr lang="es-MX" sz="2000" dirty="0">
              <a:latin typeface="Baskerville Old Face" panose="02020602080505020303" pitchFamily="18" charset="0"/>
            </a:endParaRPr>
          </a:p>
        </p:txBody>
      </p:sp>
      <p:pic>
        <p:nvPicPr>
          <p:cNvPr id="1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65879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0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stSnd>
            <p:snd r:embed="rId2" name="click.wav"/>
          </p:stSnd>
        </p:sndAc>
      </p:transition>
    </mc:Choice>
    <mc:Fallback xmlns="">
      <p:transition spd="slow" advClick="0" advTm="20000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75" algn="l"/>
              </a:tabLst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75" algn="l"/>
              </a:tabLst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38" name="40 Grupo"/>
          <p:cNvGrpSpPr/>
          <p:nvPr/>
        </p:nvGrpSpPr>
        <p:grpSpPr>
          <a:xfrm>
            <a:off x="7814158" y="3881708"/>
            <a:ext cx="1152128" cy="1321218"/>
            <a:chOff x="683568" y="2755421"/>
            <a:chExt cx="1152128" cy="1321218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3632" y="2755421"/>
              <a:ext cx="672000" cy="1008000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0" name="67 CuadroTexto"/>
            <p:cNvSpPr txBox="1"/>
            <p:nvPr/>
          </p:nvSpPr>
          <p:spPr>
            <a:xfrm>
              <a:off x="683568" y="3861195"/>
              <a:ext cx="1152128" cy="2154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Auxiliar</a:t>
              </a:r>
              <a:endParaRPr lang="es-ES" sz="8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44" name="44 Grupo"/>
          <p:cNvGrpSpPr/>
          <p:nvPr/>
        </p:nvGrpSpPr>
        <p:grpSpPr>
          <a:xfrm>
            <a:off x="2972363" y="3963410"/>
            <a:ext cx="963603" cy="1277096"/>
            <a:chOff x="3229036" y="2917245"/>
            <a:chExt cx="963603" cy="1277096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8579" y="2917245"/>
              <a:ext cx="723158" cy="936000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69 CuadroTexto"/>
            <p:cNvSpPr txBox="1"/>
            <p:nvPr/>
          </p:nvSpPr>
          <p:spPr>
            <a:xfrm>
              <a:off x="3229036" y="3978897"/>
              <a:ext cx="963603" cy="2154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Secretaria</a:t>
              </a:r>
              <a:endParaRPr lang="es-ES" sz="8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47" name="49 Grupo"/>
          <p:cNvGrpSpPr/>
          <p:nvPr/>
        </p:nvGrpSpPr>
        <p:grpSpPr>
          <a:xfrm>
            <a:off x="9697498" y="3916880"/>
            <a:ext cx="963603" cy="1346554"/>
            <a:chOff x="5574628" y="2805395"/>
            <a:chExt cx="963603" cy="1346554"/>
          </a:xfrm>
        </p:grpSpPr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117" y="2805395"/>
              <a:ext cx="727698" cy="1008000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9" name="71 CuadroTexto"/>
            <p:cNvSpPr txBox="1"/>
            <p:nvPr/>
          </p:nvSpPr>
          <p:spPr>
            <a:xfrm>
              <a:off x="5574628" y="3813395"/>
              <a:ext cx="963603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Intendente</a:t>
              </a:r>
            </a:p>
            <a:p>
              <a:pPr algn="ctr"/>
              <a:r>
                <a:rPr lang="es-ES" sz="8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Palacio municipal</a:t>
              </a:r>
              <a:endParaRPr lang="es-ES" sz="8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cxnSp>
        <p:nvCxnSpPr>
          <p:cNvPr id="50" name="12 Conector recto"/>
          <p:cNvCxnSpPr/>
          <p:nvPr/>
        </p:nvCxnSpPr>
        <p:spPr>
          <a:xfrm>
            <a:off x="3402354" y="3581479"/>
            <a:ext cx="846926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51" name="50 Grupo"/>
          <p:cNvGrpSpPr/>
          <p:nvPr/>
        </p:nvGrpSpPr>
        <p:grpSpPr>
          <a:xfrm>
            <a:off x="3697716" y="1485688"/>
            <a:ext cx="1916737" cy="1624110"/>
            <a:chOff x="3779918" y="728720"/>
            <a:chExt cx="1916737" cy="1624110"/>
          </a:xfrm>
        </p:grpSpPr>
        <p:pic>
          <p:nvPicPr>
            <p:cNvPr id="52" name="51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2222" y="728720"/>
              <a:ext cx="792000" cy="1224000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53" name="52 CuadroTexto"/>
            <p:cNvSpPr txBox="1"/>
            <p:nvPr/>
          </p:nvSpPr>
          <p:spPr>
            <a:xfrm>
              <a:off x="3779918" y="1952720"/>
              <a:ext cx="191673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1000" b="1" dirty="0" smtClean="0">
                  <a:solidFill>
                    <a:prstClr val="black"/>
                  </a:solidFill>
                  <a:latin typeface="Baskerville Old Face" pitchFamily="18" charset="0"/>
                </a:rPr>
                <a:t>Lic. José Alfredo</a:t>
              </a:r>
            </a:p>
            <a:p>
              <a:pPr algn="ctr" defTabSz="914400"/>
              <a:r>
                <a:rPr lang="es-ES" sz="1000" dirty="0" smtClean="0">
                  <a:solidFill>
                    <a:prstClr val="black"/>
                  </a:solidFill>
                  <a:latin typeface="Baskerville Old Face" pitchFamily="18" charset="0"/>
                </a:rPr>
                <a:t>Oficial Mayor Administrativo</a:t>
              </a:r>
              <a:endParaRPr lang="es-ES" sz="10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1911974" y="1470952"/>
            <a:ext cx="1296144" cy="1676922"/>
            <a:chOff x="3178896" y="259843"/>
            <a:chExt cx="1296144" cy="1676922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0912" y="259843"/>
              <a:ext cx="840000" cy="1260000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56" name="55 CuadroTexto"/>
            <p:cNvSpPr txBox="1"/>
            <p:nvPr/>
          </p:nvSpPr>
          <p:spPr>
            <a:xfrm>
              <a:off x="3178896" y="1536655"/>
              <a:ext cx="1296144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1000" b="1" dirty="0" smtClean="0">
                  <a:solidFill>
                    <a:prstClr val="black"/>
                  </a:solidFill>
                  <a:latin typeface="Baskerville Old Face" pitchFamily="18" charset="0"/>
                </a:rPr>
                <a:t>Ing. Nicolás</a:t>
              </a:r>
            </a:p>
            <a:p>
              <a:pPr algn="ctr" defTabSz="914400"/>
              <a:r>
                <a:rPr lang="es-ES" sz="1000" dirty="0" smtClean="0">
                  <a:solidFill>
                    <a:prstClr val="black"/>
                  </a:solidFill>
                  <a:latin typeface="Baskerville Old Face" pitchFamily="18" charset="0"/>
                </a:rPr>
                <a:t>Presidente Municipal</a:t>
              </a:r>
              <a:endParaRPr lang="es-ES" sz="10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cxnSp>
        <p:nvCxnSpPr>
          <p:cNvPr id="57" name="56 Conector recto de flecha"/>
          <p:cNvCxnSpPr/>
          <p:nvPr/>
        </p:nvCxnSpPr>
        <p:spPr>
          <a:xfrm>
            <a:off x="2920086" y="2067754"/>
            <a:ext cx="1296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pSp>
        <p:nvGrpSpPr>
          <p:cNvPr id="58" name="49 Grupo"/>
          <p:cNvGrpSpPr/>
          <p:nvPr/>
        </p:nvGrpSpPr>
        <p:grpSpPr>
          <a:xfrm>
            <a:off x="10992739" y="3916880"/>
            <a:ext cx="1189741" cy="1368040"/>
            <a:chOff x="5408357" y="2805395"/>
            <a:chExt cx="1189741" cy="1368040"/>
          </a:xfrm>
        </p:grpSpPr>
        <p:pic>
          <p:nvPicPr>
            <p:cNvPr id="5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1994" y="2805395"/>
              <a:ext cx="613702" cy="1008000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60" name="71 CuadroTexto"/>
            <p:cNvSpPr txBox="1"/>
            <p:nvPr/>
          </p:nvSpPr>
          <p:spPr>
            <a:xfrm>
              <a:off x="5408357" y="3834881"/>
              <a:ext cx="1189741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8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Intendente eventual</a:t>
              </a:r>
            </a:p>
            <a:p>
              <a:pPr algn="ctr"/>
              <a:r>
                <a:rPr lang="es-ES" sz="8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Palacio municipal</a:t>
              </a:r>
              <a:endParaRPr lang="es-ES" sz="8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cxnSp>
        <p:nvCxnSpPr>
          <p:cNvPr id="61" name="59 Conector recto de flecha"/>
          <p:cNvCxnSpPr/>
          <p:nvPr/>
        </p:nvCxnSpPr>
        <p:spPr>
          <a:xfrm>
            <a:off x="3437594" y="3581479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2" name="59 Conector recto de flecha"/>
          <p:cNvCxnSpPr/>
          <p:nvPr/>
        </p:nvCxnSpPr>
        <p:spPr>
          <a:xfrm>
            <a:off x="11553227" y="3640608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3" name="59 Conector recto de flecha"/>
          <p:cNvCxnSpPr/>
          <p:nvPr/>
        </p:nvCxnSpPr>
        <p:spPr>
          <a:xfrm>
            <a:off x="5446969" y="3581479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4" name="59 Conector recto de flecha"/>
          <p:cNvCxnSpPr/>
          <p:nvPr/>
        </p:nvCxnSpPr>
        <p:spPr>
          <a:xfrm>
            <a:off x="6987086" y="3581479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5" name="59 Conector recto de flecha"/>
          <p:cNvCxnSpPr/>
          <p:nvPr/>
        </p:nvCxnSpPr>
        <p:spPr>
          <a:xfrm>
            <a:off x="10179300" y="3606530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66" name="Imagen 3" descr="Macintosh HD:Users:TonyCamacho:Desktop:Escudo_de_el_Municipio_de_Mascota_Jalisc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Imagen 4" descr="Macintosh HD:Users:TonyCamacho:Desktop:H. AYUNTAMIENTO:LOGOS:MascotaPueblMagicoLo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Imagen 5" descr="Macintosh HD:Users:TonyCamacho:Desktop:H. AYUNTAMIENTO:LOGOS:Mascota_admin_2015-2018_final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598834"/>
            <a:ext cx="2181204" cy="8854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59 Conector recto de flecha"/>
          <p:cNvCxnSpPr/>
          <p:nvPr/>
        </p:nvCxnSpPr>
        <p:spPr>
          <a:xfrm>
            <a:off x="6998409" y="2110331"/>
            <a:ext cx="0" cy="1260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" name="2 Conector recto"/>
          <p:cNvCxnSpPr>
            <a:stCxn id="52" idx="3"/>
          </p:cNvCxnSpPr>
          <p:nvPr/>
        </p:nvCxnSpPr>
        <p:spPr>
          <a:xfrm>
            <a:off x="5112019" y="2097688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ítulo 1"/>
          <p:cNvSpPr txBox="1">
            <a:spLocks/>
          </p:cNvSpPr>
          <p:nvPr/>
        </p:nvSpPr>
        <p:spPr>
          <a:xfrm>
            <a:off x="1579418" y="40502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Organigrama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4509" r="7407" b="11291"/>
          <a:stretch/>
        </p:blipFill>
        <p:spPr>
          <a:xfrm>
            <a:off x="5041634" y="3863044"/>
            <a:ext cx="810669" cy="106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" name="67 CuadroTexto"/>
          <p:cNvSpPr txBox="1"/>
          <p:nvPr/>
        </p:nvSpPr>
        <p:spPr>
          <a:xfrm>
            <a:off x="4875639" y="4987482"/>
            <a:ext cx="1152128" cy="215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u="sng" dirty="0" smtClean="0">
                <a:solidFill>
                  <a:prstClr val="black"/>
                </a:solidFill>
                <a:latin typeface="Baskerville Old Face" pitchFamily="18" charset="0"/>
              </a:rPr>
              <a:t>Auxiliar</a:t>
            </a:r>
            <a:endParaRPr lang="es-ES" sz="8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cxnSp>
        <p:nvCxnSpPr>
          <p:cNvPr id="72" name="59 Conector recto de flecha"/>
          <p:cNvCxnSpPr/>
          <p:nvPr/>
        </p:nvCxnSpPr>
        <p:spPr>
          <a:xfrm>
            <a:off x="8390222" y="3599821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3" name="Imagen 4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53" y="3807170"/>
            <a:ext cx="771378" cy="1047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3" name="67 CuadroTexto"/>
          <p:cNvSpPr txBox="1"/>
          <p:nvPr/>
        </p:nvSpPr>
        <p:spPr>
          <a:xfrm>
            <a:off x="6402258" y="4946366"/>
            <a:ext cx="1152128" cy="215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u="sng" dirty="0" smtClean="0">
                <a:solidFill>
                  <a:prstClr val="black"/>
                </a:solidFill>
                <a:latin typeface="Baskerville Old Face" pitchFamily="18" charset="0"/>
              </a:rPr>
              <a:t>Auxiliar</a:t>
            </a:r>
            <a:endParaRPr lang="es-ES" sz="8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stSnd>
            <p:snd r:embed="rId2" name="type.wav"/>
          </p:stSnd>
        </p:sndAc>
      </p:transition>
    </mc:Choice>
    <mc:Fallback xmlns="">
      <p:transition spd="slow" advClick="0" advTm="20000">
        <p:sndAc>
          <p:stSnd>
            <p:snd r:embed="rId1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8288" y="32090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Octubre  2017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15779"/>
              </p:ext>
            </p:extLst>
          </p:nvPr>
        </p:nvGraphicFramePr>
        <p:xfrm>
          <a:off x="1469596" y="1423462"/>
          <a:ext cx="9607147" cy="36690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43703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Visita diaria a la bodega municipal a las 06:45 hrs. para organizar al personal,</a:t>
                      </a:r>
                      <a:r>
                        <a:rPr lang="es-MX" sz="1400" baseline="0" dirty="0" smtClean="0"/>
                        <a:t> solicitudes y parque vehicular.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199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Atención  a la ciudadanía en general y</a:t>
                      </a:r>
                      <a:r>
                        <a:rPr lang="es-MX" sz="1400" baseline="0" dirty="0" smtClean="0"/>
                        <a:t> personal del H. Ayuntamiento.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/>
                </a:tc>
              </a:tr>
              <a:tr h="74370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Elaboración y</a:t>
                      </a:r>
                      <a:r>
                        <a:rPr lang="es-MX" sz="1400" baseline="0" dirty="0" smtClean="0"/>
                        <a:t> contestación de oficios , archivar, atención a la ciudadanía, etc.</a:t>
                      </a:r>
                      <a:endParaRPr lang="es-MX" sz="1400" dirty="0" smtClean="0"/>
                    </a:p>
                    <a:p>
                      <a:pPr algn="just"/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Del</a:t>
                      </a:r>
                      <a:r>
                        <a:rPr lang="es-MX" sz="1400" baseline="0" dirty="0" smtClean="0"/>
                        <a:t> 01 al 31</a:t>
                      </a:r>
                      <a:endParaRPr lang="es-MX" sz="1400" dirty="0" smtClean="0"/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 para pagos semanales a externos en trabajos a corto plaza.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Cada día 04, 11, 18</a:t>
                      </a:r>
                      <a:r>
                        <a:rPr lang="es-MX" sz="1400" baseline="0" dirty="0" smtClean="0"/>
                        <a:t> y 27</a:t>
                      </a:r>
                      <a:endParaRPr lang="es-MX" sz="1400" dirty="0"/>
                    </a:p>
                  </a:txBody>
                  <a:tcPr/>
                </a:tc>
              </a:tr>
              <a:tr h="59740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</a:t>
                      </a:r>
                      <a:r>
                        <a:rPr lang="es-MX" sz="1400" baseline="0" dirty="0" smtClean="0"/>
                        <a:t> quincenales para informar Altas, Baja, Eventuales, Incidencias y Tiempos Extras.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Tres</a:t>
                      </a:r>
                      <a:r>
                        <a:rPr lang="es-MX" sz="1400" baseline="0" dirty="0" smtClean="0"/>
                        <a:t> días antes del día 15 y 30 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2" y="577871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606847"/>
      </p:ext>
    </p:extLst>
  </p:cSld>
  <p:clrMapOvr>
    <a:masterClrMapping/>
  </p:clrMapOvr>
  <p:transition spd="slow" advClick="0" advTm="35000">
    <p:wipe dir="u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3" y="307099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2" y="5778714"/>
            <a:ext cx="2181204" cy="8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08288" y="32090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Octubre  2017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0062"/>
              </p:ext>
            </p:extLst>
          </p:nvPr>
        </p:nvGraphicFramePr>
        <p:xfrm>
          <a:off x="1135626" y="1976281"/>
          <a:ext cx="9925664" cy="237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973"/>
                <a:gridCol w="2827691"/>
              </a:tblGrid>
              <a:tr h="46636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/>
                </a:tc>
              </a:tr>
              <a:tr h="436473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Participación en el certamen “Miss</a:t>
                      </a:r>
                      <a:r>
                        <a:rPr lang="es-MX" sz="1400" baseline="0" dirty="0" smtClean="0"/>
                        <a:t> México”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Días</a:t>
                      </a:r>
                      <a:r>
                        <a:rPr lang="es-MX" sz="1400" baseline="0" dirty="0" smtClean="0"/>
                        <a:t> 16 y 17</a:t>
                      </a:r>
                      <a:endParaRPr lang="es-MX" sz="1400" dirty="0"/>
                    </a:p>
                  </a:txBody>
                  <a:tcPr/>
                </a:tc>
              </a:tr>
              <a:tr h="436473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Participación</a:t>
                      </a:r>
                      <a:r>
                        <a:rPr lang="es-MX" sz="1400" baseline="0" dirty="0" smtClean="0"/>
                        <a:t> en la capacitación de la Unidad de Transparencia “Protección de Datos Personales”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 19</a:t>
                      </a:r>
                      <a:endParaRPr lang="es-MX" sz="1400" dirty="0"/>
                    </a:p>
                  </a:txBody>
                  <a:tcPr/>
                </a:tc>
              </a:tr>
              <a:tr h="436473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Participación</a:t>
                      </a:r>
                      <a:r>
                        <a:rPr lang="es-MX" sz="1400" baseline="0" dirty="0" smtClean="0"/>
                        <a:t> en evento de la Dirección de CE-MUJER “Día Mundial del Cáncer de Mama”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 19 </a:t>
                      </a:r>
                      <a:endParaRPr lang="es-MX" sz="1400" dirty="0"/>
                    </a:p>
                  </a:txBody>
                  <a:tcPr/>
                </a:tc>
              </a:tr>
              <a:tr h="43647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1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08288" y="32090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Noviembre 2017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2" y="5778714"/>
            <a:ext cx="2181204" cy="8854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8129"/>
              </p:ext>
            </p:extLst>
          </p:nvPr>
        </p:nvGraphicFramePr>
        <p:xfrm>
          <a:off x="1469596" y="1438177"/>
          <a:ext cx="9607147" cy="38859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2043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89105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Visita diaria a la bodega municipal a las 06:45 hrs. para organizar al personal,</a:t>
                      </a:r>
                      <a:r>
                        <a:rPr lang="es-MX" sz="1400" baseline="0" dirty="0" smtClean="0"/>
                        <a:t> solicitudes y parque vehicular.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30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779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Atención  a la ciudadanía en general y</a:t>
                      </a:r>
                      <a:r>
                        <a:rPr lang="es-MX" sz="1400" baseline="0" dirty="0" smtClean="0"/>
                        <a:t> personal del H. Ayuntamiento.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30</a:t>
                      </a:r>
                      <a:endParaRPr lang="es-MX" sz="1400" dirty="0"/>
                    </a:p>
                  </a:txBody>
                  <a:tcPr/>
                </a:tc>
              </a:tr>
              <a:tr h="78910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Elaboración y</a:t>
                      </a:r>
                      <a:r>
                        <a:rPr lang="es-MX" sz="1400" baseline="0" dirty="0" smtClean="0"/>
                        <a:t> contestación de oficios , archivar, atención a la ciudadanía, etc.</a:t>
                      </a:r>
                      <a:endParaRPr lang="es-MX" sz="1400" dirty="0" smtClean="0"/>
                    </a:p>
                    <a:p>
                      <a:pPr algn="just"/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Del</a:t>
                      </a:r>
                      <a:r>
                        <a:rPr lang="es-MX" sz="1400" baseline="0" dirty="0" smtClean="0"/>
                        <a:t> 01 al 31</a:t>
                      </a:r>
                      <a:endParaRPr lang="es-MX" sz="1400" dirty="0" smtClean="0"/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770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 para pagos semanales a externos en trabajos a corto plaza.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Cada día 01, 08,</a:t>
                      </a:r>
                      <a:r>
                        <a:rPr lang="es-MX" sz="1400" baseline="0" dirty="0" smtClean="0"/>
                        <a:t> 15, 22y 29</a:t>
                      </a:r>
                      <a:endParaRPr lang="es-MX" sz="1400" dirty="0"/>
                    </a:p>
                  </a:txBody>
                  <a:tcPr/>
                </a:tc>
              </a:tr>
              <a:tr h="63387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</a:t>
                      </a:r>
                      <a:r>
                        <a:rPr lang="es-MX" sz="1400" baseline="0" dirty="0" smtClean="0"/>
                        <a:t> quincenales para informar Altas, Baja, Eventuales, Incidencias y Tiempos Extras.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Tres</a:t>
                      </a:r>
                      <a:r>
                        <a:rPr lang="es-MX" sz="1400" baseline="0" dirty="0" smtClean="0"/>
                        <a:t> días antes del día 15 y 31 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08288" y="42583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Noviembre   2017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81070"/>
              </p:ext>
            </p:extLst>
          </p:nvPr>
        </p:nvGraphicFramePr>
        <p:xfrm>
          <a:off x="1454848" y="1808611"/>
          <a:ext cx="9607147" cy="19851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7212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Participación </a:t>
                      </a:r>
                      <a:r>
                        <a:rPr lang="es-MX" sz="1400" baseline="0" dirty="0" smtClean="0"/>
                        <a:t> en el Desfile  Cívico.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20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03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Participación</a:t>
                      </a:r>
                      <a:r>
                        <a:rPr lang="es-MX" sz="1400" baseline="0" dirty="0" smtClean="0"/>
                        <a:t> en evento tradicional de Juego de argollas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20</a:t>
                      </a:r>
                      <a:endParaRPr lang="es-MX" sz="1400" dirty="0"/>
                    </a:p>
                  </a:txBody>
                  <a:tcPr/>
                </a:tc>
              </a:tr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Participación en la 3er “</a:t>
                      </a:r>
                      <a:r>
                        <a:rPr lang="es-MX" sz="1400" baseline="0" dirty="0" smtClean="0"/>
                        <a:t> Feria del Queso Adobera y Panela” en la Comunidad de Mirandillas.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18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7687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2" y="583867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" y="0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4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28" y="5849122"/>
            <a:ext cx="2181204" cy="8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45942" y="69532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Diciembre 2017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86786"/>
              </p:ext>
            </p:extLst>
          </p:nvPr>
        </p:nvGraphicFramePr>
        <p:xfrm>
          <a:off x="1469596" y="1438177"/>
          <a:ext cx="9607147" cy="38859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2043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89105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Visita diaria a la bodega municipal a las 06:45 hrs. para organizar al personal,</a:t>
                      </a:r>
                      <a:r>
                        <a:rPr lang="es-MX" sz="1400" baseline="0" dirty="0" smtClean="0"/>
                        <a:t> solicitudes y parque vehicular.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30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779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Atención  a la ciudadanía en general y</a:t>
                      </a:r>
                      <a:r>
                        <a:rPr lang="es-MX" sz="1400" baseline="0" dirty="0" smtClean="0"/>
                        <a:t> personal del H. Ayuntamiento.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30</a:t>
                      </a:r>
                      <a:endParaRPr lang="es-MX" sz="1400" dirty="0"/>
                    </a:p>
                  </a:txBody>
                  <a:tcPr/>
                </a:tc>
              </a:tr>
              <a:tr h="78910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Elaboración y</a:t>
                      </a:r>
                      <a:r>
                        <a:rPr lang="es-MX" sz="1400" baseline="0" dirty="0" smtClean="0"/>
                        <a:t> contestación de oficios , archivar, atención a la ciudadanía, etc.</a:t>
                      </a:r>
                      <a:endParaRPr lang="es-MX" sz="1400" dirty="0" smtClean="0"/>
                    </a:p>
                    <a:p>
                      <a:pPr algn="just"/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Del</a:t>
                      </a:r>
                      <a:r>
                        <a:rPr lang="es-MX" sz="1400" baseline="0" dirty="0" smtClean="0"/>
                        <a:t> 01 al 31</a:t>
                      </a:r>
                      <a:endParaRPr lang="es-MX" sz="1400" dirty="0" smtClean="0"/>
                    </a:p>
                    <a:p>
                      <a:pPr algn="ctr"/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770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 para pagos semanales a externos en trabajos a corto plaza.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Cada día 01, 08,</a:t>
                      </a:r>
                      <a:r>
                        <a:rPr lang="es-MX" sz="1400" baseline="0" dirty="0" smtClean="0"/>
                        <a:t> 15, 22y 29</a:t>
                      </a:r>
                      <a:endParaRPr lang="es-MX" sz="1400" dirty="0"/>
                    </a:p>
                  </a:txBody>
                  <a:tcPr/>
                </a:tc>
              </a:tr>
              <a:tr h="63387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</a:t>
                      </a:r>
                      <a:r>
                        <a:rPr lang="es-MX" sz="1400" baseline="0" dirty="0" smtClean="0"/>
                        <a:t> quincenales para informar Altas, Baja, Eventuales, Incidencias y Tiempos Extras.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Tres</a:t>
                      </a:r>
                      <a:r>
                        <a:rPr lang="es-MX" sz="1400" baseline="0" dirty="0" smtClean="0"/>
                        <a:t> días antes del día 15 y 31 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79418" y="27011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Memoria Fotográfica Octubre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2050" name="Picture 2" descr="La imagen puede contener: 4 personas, personas sonriendo, personas de pie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7" y="1316917"/>
            <a:ext cx="3196864" cy="21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imagen puede contener: 8 personas, personas sonriendo, personas de pie, flor, planta y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33" y="3439491"/>
            <a:ext cx="3245656" cy="21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título de memoria fotográf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9" y="5163154"/>
            <a:ext cx="2116321" cy="1784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85" y="5612832"/>
            <a:ext cx="2181204" cy="8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39" y="5096174"/>
            <a:ext cx="2899761" cy="1631116"/>
          </a:xfrm>
          <a:prstGeom prst="ellipse">
            <a:avLst/>
          </a:prstGeom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La imagen puede contener: 23 personas, personas sonriendo, personas sentadas e interi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39" y="1085370"/>
            <a:ext cx="2920914" cy="21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Macintosh HD:Users:TonyCamacho:Desktop:Escudo_de_el_Municipio_de_Mascota_Jalisc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" y="0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Macintosh HD:Users:TonyCamacho:Desktop:H. AYUNTAMIENTO:LOGOS:MascotaPueblMagicoLog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4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La imagen puede contener: 3 personas, personas sentadas e interi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45" y="1463141"/>
            <a:ext cx="2843387" cy="28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2087</TotalTime>
  <Words>607</Words>
  <Application>Microsoft Office PowerPoint</Application>
  <PresentationFormat>Panorámica</PresentationFormat>
  <Paragraphs>91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Baskerville Old Face</vt:lpstr>
      <vt:lpstr>Bernard MT Condensed</vt:lpstr>
      <vt:lpstr>Calibri</vt:lpstr>
      <vt:lpstr>Century Gothic</vt:lpstr>
      <vt:lpstr>Comic Sans MS</vt:lpstr>
      <vt:lpstr>Impact</vt:lpstr>
      <vt:lpstr>Wingdings 3</vt:lpstr>
      <vt:lpstr>Espiral</vt:lpstr>
      <vt:lpstr>Presentación de PowerPoint</vt:lpstr>
      <vt:lpstr>  Valores </vt:lpstr>
      <vt:lpstr>Presentación de PowerPoint</vt:lpstr>
      <vt:lpstr>Octubre  2017</vt:lpstr>
      <vt:lpstr>Octubre  2017</vt:lpstr>
      <vt:lpstr>Noviembre 2017</vt:lpstr>
      <vt:lpstr>Noviembre   2017</vt:lpstr>
      <vt:lpstr>Diciembre 2017</vt:lpstr>
      <vt:lpstr>Presentación de PowerPoint</vt:lpstr>
      <vt:lpstr>Presentación de PowerPoint</vt:lpstr>
      <vt:lpstr>Presentación de PowerPoint</vt:lpstr>
      <vt:lpstr>Conclusión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TRANSPARENCIA</dc:title>
  <dc:creator>Cecilia Aide Aguilar Galvan</dc:creator>
  <cp:lastModifiedBy>anahi</cp:lastModifiedBy>
  <cp:revision>183</cp:revision>
  <cp:lastPrinted>2017-07-04T17:50:02Z</cp:lastPrinted>
  <dcterms:created xsi:type="dcterms:W3CDTF">2015-12-30T20:34:36Z</dcterms:created>
  <dcterms:modified xsi:type="dcterms:W3CDTF">2018-01-04T16:24:21Z</dcterms:modified>
</cp:coreProperties>
</file>