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9" r:id="rId4"/>
    <p:sldId id="260" r:id="rId5"/>
    <p:sldId id="261" r:id="rId6"/>
    <p:sldId id="266" r:id="rId7"/>
    <p:sldId id="263" r:id="rId8"/>
    <p:sldId id="26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10/11/2016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73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38774" y="1549254"/>
            <a:ext cx="9966960" cy="3035808"/>
          </a:xfrm>
        </p:spPr>
        <p:txBody>
          <a:bodyPr/>
          <a:lstStyle/>
          <a:p>
            <a:pPr algn="ctr"/>
            <a:r>
              <a:rPr lang="es-MX" sz="13800" dirty="0" smtClean="0"/>
              <a:t>JUEZ MUNICIPAL</a:t>
            </a:r>
            <a:endParaRPr lang="es-MX" sz="13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58277" y="4347995"/>
            <a:ext cx="8735589" cy="2272938"/>
          </a:xfrm>
        </p:spPr>
        <p:txBody>
          <a:bodyPr>
            <a:normAutofit/>
          </a:bodyPr>
          <a:lstStyle/>
          <a:p>
            <a:r>
              <a:rPr lang="es-MX" dirty="0" smtClean="0"/>
              <a:t>JUZGADO MUNICIPAL</a:t>
            </a:r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Lic. José Adán Ruiz Buenrostro</a:t>
            </a:r>
          </a:p>
          <a:p>
            <a:r>
              <a:rPr lang="es-MX" dirty="0" smtClean="0"/>
              <a:t>Lic. Carlos Arturo Cisneros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0034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907822" y="5350933"/>
            <a:ext cx="8767752" cy="1264496"/>
          </a:xfrm>
        </p:spPr>
        <p:txBody>
          <a:bodyPr/>
          <a:lstStyle/>
          <a:p>
            <a:r>
              <a:rPr lang="es-MX" dirty="0" smtClean="0"/>
              <a:t>Marco jurídico:</a:t>
            </a:r>
            <a:endParaRPr lang="es-MX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>
          <a:xfrm>
            <a:off x="2043289" y="158045"/>
            <a:ext cx="9956799" cy="4809066"/>
          </a:xfrm>
        </p:spPr>
        <p:txBody>
          <a:bodyPr>
            <a:normAutofit/>
          </a:bodyPr>
          <a:lstStyle/>
          <a:p>
            <a:r>
              <a:rPr lang="es-MX" dirty="0"/>
              <a:t> 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figura  del  Juez  se  define según el diccionario  jurídico  el instituto de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investigaciones  jurídicas  de la  UNAM.  de la siguiente manera: 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“Es  la persona  designada por el  Estado  para  administrar Justicia  dotada  de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jurisdicción para decidir litigios.”</a:t>
            </a:r>
          </a:p>
          <a:p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 Juez Municipal se encuentra debidamente establecido en la legislación en todos </a:t>
            </a: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s-MX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niveles</a:t>
            </a:r>
            <a:r>
              <a:rPr lang="es-MX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  Constitución Federal de la República. Artículos 21, 115</a:t>
            </a:r>
          </a:p>
          <a:p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  La Constitución Política  del Estado de Jalisco: Capitulo II; Artículos 77, 86.  </a:t>
            </a:r>
            <a:endParaRPr lang="es-MX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Ley  del Gobierno y  la  Administración  Pública  Municipal del  Estado 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Jalisco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; Capitulo IX: Artículos: 40, 41.  Capítulo IV: Artículos: 55, 56, 57, 58 y 59.  </a:t>
            </a:r>
            <a:endParaRPr lang="es-MX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 Reglamento de Policía y Buen Gobierno: Capitulo I  Artículos: 1, 2, 3, 4, 6. 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12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481689" y="316088"/>
            <a:ext cx="3352800" cy="857956"/>
          </a:xfrm>
        </p:spPr>
        <p:txBody>
          <a:bodyPr>
            <a:normAutofit/>
          </a:bodyPr>
          <a:lstStyle/>
          <a:p>
            <a:r>
              <a:rPr lang="es-MX" sz="4400" dirty="0" smtClean="0"/>
              <a:t>Marco jurídico</a:t>
            </a:r>
            <a:endParaRPr lang="es-MX" sz="4400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>
          <a:xfrm>
            <a:off x="2077155" y="1174044"/>
            <a:ext cx="9956799" cy="5683956"/>
          </a:xfrm>
        </p:spPr>
        <p:txBody>
          <a:bodyPr>
            <a:normAutofit fontScale="92500" lnSpcReduction="10000"/>
          </a:bodyPr>
          <a:lstStyle/>
          <a:p>
            <a:r>
              <a:rPr lang="es-MX" dirty="0"/>
              <a:t> </a:t>
            </a:r>
            <a:endParaRPr lang="es-MX" dirty="0" smtClean="0"/>
          </a:p>
          <a:p>
            <a:endParaRPr lang="es-MX" dirty="0"/>
          </a:p>
          <a:p>
            <a:r>
              <a:rPr lang="es-MX" dirty="0" smtClean="0"/>
              <a:t>Fungir </a:t>
            </a:r>
            <a:r>
              <a:rPr lang="es-MX" dirty="0"/>
              <a:t>como  la  figura  jurídica  que  se  encarga de aplicar la  Justicia  Municipal,  dejando a  salvo las garantías del ofendido, tomando en cuenta  y  respetando los derechos jurídicos</a:t>
            </a:r>
            <a:r>
              <a:rPr lang="es-MX" dirty="0" smtClean="0"/>
              <a:t>.</a:t>
            </a:r>
          </a:p>
          <a:p>
            <a:endParaRPr lang="es-MX" dirty="0" smtClean="0"/>
          </a:p>
          <a:p>
            <a:endParaRPr lang="es-MX" dirty="0"/>
          </a:p>
          <a:p>
            <a:r>
              <a:rPr lang="es-MX" dirty="0" smtClean="0"/>
              <a:t>Establecer </a:t>
            </a:r>
            <a:r>
              <a:rPr lang="es-MX" dirty="0"/>
              <a:t>Plenamente un Estado de Derecho, para dar legalidad a los actos de  autoridad, acercando  los  medios de defensa  a  los particulares, cumpliendo y  haciendo cumplir los principios de Justicia. </a:t>
            </a:r>
            <a:endParaRPr lang="es-MX" dirty="0" smtClean="0"/>
          </a:p>
          <a:p>
            <a:endParaRPr lang="es-MX" b="1" dirty="0" smtClean="0"/>
          </a:p>
          <a:p>
            <a:endParaRPr lang="es-MX" b="1" dirty="0" smtClean="0"/>
          </a:p>
          <a:p>
            <a:endParaRPr lang="es-MX" b="1" dirty="0"/>
          </a:p>
          <a:p>
            <a:r>
              <a:rPr lang="es-MX" b="1" dirty="0" smtClean="0"/>
              <a:t>Imparcialidad                  Legalidad</a:t>
            </a:r>
            <a:endParaRPr lang="es-MX" dirty="0"/>
          </a:p>
          <a:p>
            <a:r>
              <a:rPr lang="es-MX" b="1" dirty="0" smtClean="0"/>
              <a:t>Igualdad                            Justicia</a:t>
            </a:r>
            <a:endParaRPr lang="es-MX" dirty="0"/>
          </a:p>
          <a:p>
            <a:r>
              <a:rPr lang="es-MX" b="1" dirty="0"/>
              <a:t> </a:t>
            </a:r>
            <a:endParaRPr lang="es-MX" dirty="0"/>
          </a:p>
        </p:txBody>
      </p:sp>
      <p:sp>
        <p:nvSpPr>
          <p:cNvPr id="4" name="Título 6"/>
          <p:cNvSpPr txBox="1">
            <a:spLocks/>
          </p:cNvSpPr>
          <p:nvPr/>
        </p:nvSpPr>
        <p:spPr>
          <a:xfrm>
            <a:off x="2077155" y="1478844"/>
            <a:ext cx="1286934" cy="45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 smtClean="0"/>
              <a:t>misión</a:t>
            </a:r>
            <a:endParaRPr lang="es-MX" sz="3200" dirty="0"/>
          </a:p>
        </p:txBody>
      </p:sp>
      <p:sp>
        <p:nvSpPr>
          <p:cNvPr id="5" name="Título 6"/>
          <p:cNvSpPr txBox="1">
            <a:spLocks/>
          </p:cNvSpPr>
          <p:nvPr/>
        </p:nvSpPr>
        <p:spPr>
          <a:xfrm>
            <a:off x="2077155" y="3141132"/>
            <a:ext cx="1286934" cy="45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 smtClean="0"/>
              <a:t>visión</a:t>
            </a:r>
            <a:endParaRPr lang="es-MX" sz="3200" dirty="0"/>
          </a:p>
        </p:txBody>
      </p:sp>
      <p:sp>
        <p:nvSpPr>
          <p:cNvPr id="6" name="Título 6"/>
          <p:cNvSpPr txBox="1">
            <a:spLocks/>
          </p:cNvSpPr>
          <p:nvPr/>
        </p:nvSpPr>
        <p:spPr>
          <a:xfrm>
            <a:off x="2077155" y="4886677"/>
            <a:ext cx="1286934" cy="451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8000" b="0" kern="1200" cap="all" baseline="0">
                <a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3200" dirty="0" smtClean="0"/>
              <a:t>valores</a:t>
            </a:r>
            <a:endParaRPr lang="es-MX" sz="3200" dirty="0"/>
          </a:p>
        </p:txBody>
      </p:sp>
    </p:spTree>
    <p:extLst>
      <p:ext uri="{BB962C8B-B14F-4D97-AF65-F5344CB8AC3E}">
        <p14:creationId xmlns:p14="http://schemas.microsoft.com/office/powerpoint/2010/main" val="130170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17689" y="5593504"/>
            <a:ext cx="11582399" cy="126449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nuestras</a:t>
            </a:r>
            <a:r>
              <a:rPr lang="es-MX" dirty="0"/>
              <a:t> </a:t>
            </a:r>
            <a:r>
              <a:rPr lang="es-MX" dirty="0" smtClean="0"/>
              <a:t>Atribuciones:</a:t>
            </a:r>
            <a:r>
              <a:rPr lang="es-MX" dirty="0"/>
              <a:t> </a:t>
            </a:r>
            <a:br>
              <a:rPr lang="es-MX" dirty="0"/>
            </a:br>
            <a:endParaRPr lang="es-MX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>
          <a:xfrm>
            <a:off x="2235201" y="609600"/>
            <a:ext cx="9956799" cy="4809066"/>
          </a:xfrm>
        </p:spPr>
        <p:txBody>
          <a:bodyPr>
            <a:normAutofit/>
          </a:bodyPr>
          <a:lstStyle/>
          <a:p>
            <a:pPr marL="514350" indent="-514350">
              <a:buAutoNum type="romanUcPeriod"/>
            </a:pP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Conocer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imponer y calificar las sanciones administrativas municipales que procedan por faltas o infracciones a los ordenamientos municipales, excepto de las de carácter fiscal </a:t>
            </a:r>
            <a:endParaRPr lang="es-MX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romanUcPeriod"/>
            </a:pP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Conciliar a los vecinos de su adscripción en los conflictos que no sean constitutivos de delito ni de la competencia de los órganos judiciales o de otras autoridades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AutoNum type="romanUcPeriod"/>
            </a:pP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Llevar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libro de actuaciones y dar cuanta al ayuntamiento del desempeño de sus funciones </a:t>
            </a:r>
            <a:endParaRPr lang="es-MX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romanUcPeriod"/>
            </a:pP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Ejercer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funciones conciliatorias cuando los interesados lo soliciten, referentes a la reparación de daños y perjuicios ocasionados, o bien dejar a salvo los derechos de los ofendidos </a:t>
            </a: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335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17689" y="5593504"/>
            <a:ext cx="11582399" cy="1264496"/>
          </a:xfrm>
        </p:spPr>
        <p:txBody>
          <a:bodyPr>
            <a:normAutofit fontScale="90000"/>
          </a:bodyPr>
          <a:lstStyle/>
          <a:p>
            <a:r>
              <a:rPr lang="es-MX" dirty="0" smtClean="0"/>
              <a:t>Funciones principales:</a:t>
            </a:r>
            <a:r>
              <a:rPr lang="es-MX" dirty="0"/>
              <a:t> </a:t>
            </a:r>
            <a:br>
              <a:rPr lang="es-MX" dirty="0"/>
            </a:br>
            <a:endParaRPr lang="es-MX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>
          <a:xfrm>
            <a:off x="2043289" y="79022"/>
            <a:ext cx="9956799" cy="480906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 startAt="5"/>
            </a:pP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Intervenir en materia de conflictos vecinales o familiares, con el fin de avenir a las partes </a:t>
            </a:r>
          </a:p>
          <a:p>
            <a:pPr marL="514350" indent="-514350">
              <a:buFont typeface="+mj-lt"/>
              <a:buAutoNum type="romanUcPeriod" startAt="5"/>
            </a:pPr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Expedir 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constancias únicamente sobre los hechos asentados en los libros del juzgado </a:t>
            </a:r>
          </a:p>
          <a:p>
            <a:pPr marL="514350" indent="-514350">
              <a:buFont typeface="+mj-lt"/>
              <a:buAutoNum type="romanUcPeriod" startAt="5"/>
            </a:pP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Conocer y resolver acerca de las controversias de los particulares entre si y terceros afectados, derivados de los actos y resoluciones de las autoridades municipales, así como de las controversias que surjan de los ordenamientos municipales </a:t>
            </a:r>
          </a:p>
          <a:p>
            <a:pPr marL="514350" indent="-514350">
              <a:buFont typeface="+mj-lt"/>
              <a:buAutoNum type="romanUcPeriod" startAt="5"/>
            </a:pP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Informar al síndico de la posible responsabilidad penal o civil en que incurran los infractores en perjuicio del municipio </a:t>
            </a:r>
          </a:p>
          <a:p>
            <a:pPr marL="514350" indent="-514350">
              <a:buFont typeface="+mj-lt"/>
              <a:buAutoNum type="romanUcPeriod" startAt="5"/>
            </a:pP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Cuidar estrictamente que se respete la dignidad de los presuntos infractores y se preserven los derechos humanos de los infractores. </a:t>
            </a:r>
          </a:p>
          <a:p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76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MX" dirty="0"/>
              <a:t>Organigrama del Juzgado Municipal de Mascota Jalisco</a:t>
            </a:r>
          </a:p>
          <a:p>
            <a:pPr algn="ctr"/>
            <a:r>
              <a:rPr lang="es-MX" dirty="0" smtClean="0"/>
              <a:t>Administración </a:t>
            </a:r>
            <a:r>
              <a:rPr lang="es-MX" dirty="0"/>
              <a:t>2015-2018</a:t>
            </a:r>
          </a:p>
          <a:p>
            <a:endParaRPr lang="es-MX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2036064" y="310896"/>
            <a:ext cx="3224022" cy="860679"/>
          </a:xfrm>
          <a:prstGeom prst="rect">
            <a:avLst/>
          </a:prstGeom>
          <a:solidFill>
            <a:srgbClr val="FF0000"/>
          </a:solidFill>
          <a:effectLst>
            <a:outerShdw blurRad="165100" dist="317500" dir="5400000" sx="77000" sy="77000" rotWithShape="0">
              <a:prstClr val="black">
                <a:alpha val="2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2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JUEZ MUNICIPAL</a:t>
            </a:r>
            <a:endParaRPr lang="es-MX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n 4" descr="F:\DSC_009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373" y="99378"/>
            <a:ext cx="1176655" cy="176339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Conector recto de flecha 5"/>
          <p:cNvCxnSpPr/>
          <p:nvPr/>
        </p:nvCxnSpPr>
        <p:spPr>
          <a:xfrm flipH="1">
            <a:off x="3648075" y="1171575"/>
            <a:ext cx="19050" cy="1314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2036064" y="2595753"/>
            <a:ext cx="3374136" cy="750951"/>
          </a:xfrm>
          <a:prstGeom prst="rect">
            <a:avLst/>
          </a:prstGeom>
          <a:solidFill>
            <a:srgbClr val="FF000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MX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SECRETARIO DEL JUZGADO</a:t>
            </a:r>
            <a:endParaRPr lang="es-MX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F:\DSC_003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2211" y="2312353"/>
            <a:ext cx="1171575" cy="1757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7963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58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17689" y="5593504"/>
            <a:ext cx="11582399" cy="1264496"/>
          </a:xfrm>
        </p:spPr>
        <p:txBody>
          <a:bodyPr>
            <a:normAutofit fontScale="90000"/>
          </a:bodyPr>
          <a:lstStyle/>
          <a:p>
            <a:r>
              <a:rPr lang="es-MX" dirty="0"/>
              <a:t> </a:t>
            </a:r>
            <a:br>
              <a:rPr lang="es-MX" dirty="0"/>
            </a:br>
            <a:endParaRPr lang="es-MX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>
          <a:xfrm>
            <a:off x="2043289" y="304800"/>
            <a:ext cx="9956799" cy="4809066"/>
          </a:xfrm>
        </p:spPr>
        <p:txBody>
          <a:bodyPr>
            <a:normAutofit/>
          </a:bodyPr>
          <a:lstStyle/>
          <a:p>
            <a:endParaRPr lang="es-MX" dirty="0" smtClean="0"/>
          </a:p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juzgado municipal abre sus puertas a la atención del ciudadano en un horario de oficina de 09:00 a 15:00 horas, y en caso de ser necesario y por acuerdo de las partes se puede extender en horario vespertino.</a:t>
            </a:r>
          </a:p>
          <a:p>
            <a:endParaRPr lang="es-MX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s-MX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lo largo de estos 3 meses Julio, Agosto y Septiembre se han abierto un total de 85 expedientes, de los cuales se han conciliado alrededor de 67 casos quedando abiertos 15 casos en los cuales se sigue trabajando y 2 casos que se detuvieron a pedido de la parte actora, mas las multas que han sido cobradas por parte de este juzgado municipal la cantidad de 10 en existencia. 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80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417689" y="5593504"/>
            <a:ext cx="11582399" cy="1264496"/>
          </a:xfrm>
        </p:spPr>
        <p:txBody>
          <a:bodyPr>
            <a:normAutofit fontScale="90000"/>
          </a:bodyPr>
          <a:lstStyle/>
          <a:p>
            <a:r>
              <a:rPr lang="es-MX" dirty="0"/>
              <a:t> </a:t>
            </a:r>
            <a:br>
              <a:rPr lang="es-MX" dirty="0"/>
            </a:br>
            <a:endParaRPr lang="es-MX" dirty="0"/>
          </a:p>
        </p:txBody>
      </p:sp>
      <p:sp>
        <p:nvSpPr>
          <p:cNvPr id="8" name="Marcador de texto 7"/>
          <p:cNvSpPr>
            <a:spLocks noGrp="1"/>
          </p:cNvSpPr>
          <p:nvPr>
            <p:ph type="body" idx="1"/>
          </p:nvPr>
        </p:nvSpPr>
        <p:spPr>
          <a:xfrm>
            <a:off x="2043289" y="304800"/>
            <a:ext cx="9956799" cy="4809066"/>
          </a:xfrm>
        </p:spPr>
        <p:txBody>
          <a:bodyPr>
            <a:normAutofit/>
          </a:bodyPr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algn="just"/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Entre los servicios de conciliación encontramos que existen casos de conciliaciones por pleitos vecinales, así como convenios de manutención y apoyo en asesoría jurídica a los ciudadanos mascotences.</a:t>
            </a:r>
            <a:endParaRPr lang="es-MX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35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po de mader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Madera</Template>
  <TotalTime>2205</TotalTime>
  <Words>392</Words>
  <Application>Microsoft Office PowerPoint</Application>
  <PresentationFormat>Panorámica</PresentationFormat>
  <Paragraphs>59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Times New Roman</vt:lpstr>
      <vt:lpstr>Wingdings</vt:lpstr>
      <vt:lpstr>Tipo de madera</vt:lpstr>
      <vt:lpstr>JUEZ MUNICIPAL</vt:lpstr>
      <vt:lpstr>Marco jurídico:</vt:lpstr>
      <vt:lpstr>Marco jurídico</vt:lpstr>
      <vt:lpstr>nuestras Atribuciones:  </vt:lpstr>
      <vt:lpstr>Funciones principales:  </vt:lpstr>
      <vt:lpstr>JUEZ MUNICIPAL</vt:lpstr>
      <vt:lpstr>  </vt:lpstr>
      <vt:lpstr> 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JUEZ MUNICIPAL</dc:title>
  <dc:creator>OEM</dc:creator>
  <cp:lastModifiedBy>CECILIA</cp:lastModifiedBy>
  <cp:revision>21</cp:revision>
  <dcterms:created xsi:type="dcterms:W3CDTF">2015-12-31T16:40:46Z</dcterms:created>
  <dcterms:modified xsi:type="dcterms:W3CDTF">2016-10-11T19:40:35Z</dcterms:modified>
</cp:coreProperties>
</file>