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923" r:id="rId3"/>
    <p:sldId id="924" r:id="rId4"/>
    <p:sldId id="925" r:id="rId5"/>
    <p:sldId id="927" r:id="rId6"/>
    <p:sldId id="908" r:id="rId7"/>
    <p:sldId id="910" r:id="rId8"/>
    <p:sldId id="911" r:id="rId9"/>
    <p:sldId id="912" r:id="rId10"/>
    <p:sldId id="913" r:id="rId11"/>
    <p:sldId id="916" r:id="rId12"/>
    <p:sldId id="917" r:id="rId13"/>
    <p:sldId id="922" r:id="rId14"/>
    <p:sldId id="928" r:id="rId15"/>
    <p:sldId id="929" r:id="rId16"/>
    <p:sldId id="930" r:id="rId17"/>
    <p:sldId id="540" r:id="rId18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9C9C9"/>
    <a:srgbClr val="E31303"/>
    <a:srgbClr val="66FF66"/>
    <a:srgbClr val="F44E1A"/>
    <a:srgbClr val="66FFCC"/>
    <a:srgbClr val="EAEAEA"/>
    <a:srgbClr val="E4E4E4"/>
    <a:srgbClr val="F2F2F2"/>
    <a:srgbClr val="E2E2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0" autoAdjust="0"/>
    <p:restoredTop sz="94660"/>
  </p:normalViewPr>
  <p:slideViewPr>
    <p:cSldViewPr>
      <p:cViewPr>
        <p:scale>
          <a:sx n="60" d="100"/>
          <a:sy n="60" d="100"/>
        </p:scale>
        <p:origin x="-183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m\Desktop\Belem\Bel&#233;n%2023%20NOV%202011\RESUMEN%20ACCIONES%20FONHAPO\2016\CONSEJO%20A%20MAYO%202016\GRAFICA%20MAY.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car%20Alvarado\Downloads\COMPARATIVO%20ANUAL%20NOMINA%20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car%20Alvarado\Downloads\COMPARATIVO%20ANUAL%20NOMINA%20201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car%20Alvarado\Downloads\COMPARATIVO%20ANUAL%20NOMINA%202016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K1\Desktop\entrega%20avan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8257653878576921"/>
          <c:y val="0.14661170607832721"/>
          <c:w val="0.77165400719273358"/>
          <c:h val="0.50113182703027825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cat>
            <c:strRef>
              <c:f>'GRAFICA POR AÑO (2)'!$A$11:$A$15</c:f>
              <c:strCache>
                <c:ptCount val="5"/>
                <c:pt idx="0">
                  <c:v>A DICIEMBRE 2012</c:v>
                </c:pt>
                <c:pt idx="1">
                  <c:v>A DICIEMBRE 2013</c:v>
                </c:pt>
                <c:pt idx="2">
                  <c:v>A DICIEMBRE 2014</c:v>
                </c:pt>
                <c:pt idx="3">
                  <c:v>A DICIEMBRE 2015</c:v>
                </c:pt>
                <c:pt idx="4">
                  <c:v>A AGOSTO 2016</c:v>
                </c:pt>
              </c:strCache>
            </c:strRef>
          </c:cat>
          <c:val>
            <c:numRef>
              <c:f>'GRAFICA POR AÑO (2)'!$B$11:$B$15</c:f>
              <c:numCache>
                <c:formatCode>#,##0.00</c:formatCode>
                <c:ptCount val="5"/>
                <c:pt idx="0">
                  <c:v>37651590.78033337</c:v>
                </c:pt>
                <c:pt idx="1">
                  <c:v>22735490.533</c:v>
                </c:pt>
                <c:pt idx="2">
                  <c:v>11207897.98</c:v>
                </c:pt>
                <c:pt idx="3">
                  <c:v>8003957.7600000007</c:v>
                </c:pt>
                <c:pt idx="4" formatCode="_-&quot;$&quot;* #,##0.00_-;\-&quot;$&quot;* #,##0.00_-;_-&quot;$&quot;* &quot;-&quot;??_-;_-@_-">
                  <c:v>7279160.3300000001</c:v>
                </c:pt>
              </c:numCache>
            </c:numRef>
          </c:val>
        </c:ser>
        <c:axId val="74524160"/>
        <c:axId val="74525696"/>
      </c:barChart>
      <c:catAx>
        <c:axId val="74524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74525696"/>
        <c:crosses val="autoZero"/>
        <c:auto val="1"/>
        <c:lblAlgn val="ctr"/>
        <c:lblOffset val="100"/>
      </c:catAx>
      <c:valAx>
        <c:axId val="7452569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7452416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MX" sz="2400"/>
            </a:pPr>
            <a:r>
              <a:rPr lang="es-MX" sz="2400" dirty="0" smtClean="0"/>
              <a:t>Monto</a:t>
            </a:r>
            <a:r>
              <a:rPr lang="es-MX" sz="2400" baseline="0" dirty="0" smtClean="0"/>
              <a:t> de Inversión en 2014</a:t>
            </a:r>
          </a:p>
          <a:p>
            <a:pPr>
              <a:defRPr lang="es-MX" sz="2400"/>
            </a:pPr>
            <a:r>
              <a:rPr lang="es-MX" sz="2400" dirty="0" smtClean="0"/>
              <a:t>Acciones</a:t>
            </a:r>
            <a:r>
              <a:rPr lang="es-MX" sz="2400" baseline="0" dirty="0" smtClean="0"/>
              <a:t> de vivienda Realizadas</a:t>
            </a:r>
            <a:endParaRPr lang="es-MX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6036154764586925E-2"/>
                  <c:y val="-1.701272661449776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4101438401402734E-3"/>
                  <c:y val="7.2708996481822997E-4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4700479467134309E-3"/>
                  <c:y val="-1.7414977383146261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4.4101438401402734E-3"/>
                  <c:y val="-9.9112079075221998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1.4700479467134309E-3"/>
                  <c:y val="-1.4597643379683919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lang="es-MX"/>
                </a:pPr>
                <a:endParaRPr lang="es-ES"/>
              </a:p>
            </c:txPr>
            <c:dLblPos val="inEnd"/>
            <c:showVal val="1"/>
          </c:dLbls>
          <c:cat>
            <c:strRef>
              <c:f>Hoja1!$A$2:$A$8</c:f>
              <c:strCache>
                <c:ptCount val="7"/>
                <c:pt idx="0">
                  <c:v>Federal</c:v>
                </c:pt>
                <c:pt idx="1">
                  <c:v>Estatal</c:v>
                </c:pt>
                <c:pt idx="2">
                  <c:v>Municpal</c:v>
                </c:pt>
                <c:pt idx="3">
                  <c:v>Corazón Urbano</c:v>
                </c:pt>
                <c:pt idx="4">
                  <c:v>Provivah</c:v>
                </c:pt>
                <c:pt idx="5">
                  <c:v>GIZ (Alemania)</c:v>
                </c:pt>
                <c:pt idx="6">
                  <c:v>Beneficiarios</c:v>
                </c:pt>
              </c:strCache>
            </c:strRef>
          </c:cat>
          <c:val>
            <c:numRef>
              <c:f>Hoja1!$B$2:$B$8</c:f>
              <c:numCache>
                <c:formatCode>"$"#,##0.00;\-"$"#,##0.00</c:formatCode>
                <c:ptCount val="7"/>
                <c:pt idx="0" formatCode="_-&quot;$&quot;* #,##0.00_-;\-&quot;$&quot;* #,##0.00_-;_-&quot;$&quot;* &quot;-&quot;??_-;_-@_-">
                  <c:v>28581000</c:v>
                </c:pt>
                <c:pt idx="1">
                  <c:v>0</c:v>
                </c:pt>
                <c:pt idx="2" formatCode="_-&quot;$&quot;* #,##0.00_-;\-&quot;$&quot;* #,##0.00_-;_-&quot;$&quot;* &quot;-&quot;??_-;_-@_-">
                  <c:v>19800000</c:v>
                </c:pt>
                <c:pt idx="3" formatCode="_-&quot;$&quot;* #,##0.00_-;\-&quot;$&quot;* #,##0.00_-;_-&quot;$&quot;* &quot;-&quot;??_-;_-@_-">
                  <c:v>1548896</c:v>
                </c:pt>
                <c:pt idx="4" formatCode="_-&quot;$&quot;* #,##0.00_-;\-&quot;$&quot;* #,##0.00_-;_-&quot;$&quot;* &quot;-&quot;??_-;_-@_-">
                  <c:v>3916000</c:v>
                </c:pt>
                <c:pt idx="5" formatCode="_-&quot;$&quot;* #,##0.00_-;\-&quot;$&quot;* #,##0.00_-;_-&quot;$&quot;* &quot;-&quot;??_-;_-@_-">
                  <c:v>412490.99000000022</c:v>
                </c:pt>
                <c:pt idx="6" formatCode="_-&quot;$&quot;* #,##0.00_-;\-&quot;$&quot;* #,##0.00_-;_-&quot;$&quot;* &quot;-&quot;??_-;_-@_-">
                  <c:v>2539160</c:v>
                </c:pt>
              </c:numCache>
            </c:numRef>
          </c:val>
        </c:ser>
        <c:dLbls>
          <c:showVal val="1"/>
        </c:dLbls>
        <c:gapWidth val="75"/>
        <c:overlap val="40"/>
        <c:axId val="74559872"/>
        <c:axId val="74561408"/>
      </c:barChart>
      <c:catAx>
        <c:axId val="745598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74561408"/>
        <c:crosses val="autoZero"/>
        <c:auto val="1"/>
        <c:lblAlgn val="ctr"/>
        <c:lblOffset val="100"/>
      </c:catAx>
      <c:valAx>
        <c:axId val="74561408"/>
        <c:scaling>
          <c:orientation val="minMax"/>
        </c:scaling>
        <c:axPos val="l"/>
        <c:majorGridlines/>
        <c:numFmt formatCode="_-&quot;$&quot;* #,##0.00_-;\-&quot;$&quot;* #,##0.00_-;_-&quot;$&quot;* &quot;-&quot;??_-;_-@_-" sourceLinked="1"/>
        <c:majorTickMark val="none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7455987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2440059570100677"/>
          <c:y val="1.7644214395121854E-2"/>
          <c:w val="0.84872408356743545"/>
          <c:h val="0.86017924237926313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44E1A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D60093"/>
              </a:solidFill>
            </c:spPr>
          </c:dPt>
          <c:dPt>
            <c:idx val="5"/>
            <c:spPr>
              <a:solidFill>
                <a:srgbClr val="FF0066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00B0F0"/>
              </a:solidFill>
            </c:spPr>
          </c:dPt>
          <c:cat>
            <c:strRef>
              <c:f>Hoja1!$A$2:$A$9</c:f>
              <c:strCache>
                <c:ptCount val="8"/>
                <c:pt idx="0">
                  <c:v>Federal</c:v>
                </c:pt>
                <c:pt idx="1">
                  <c:v>Estatal</c:v>
                </c:pt>
                <c:pt idx="2">
                  <c:v>Municipio</c:v>
                </c:pt>
                <c:pt idx="3">
                  <c:v>Corazón Urbano</c:v>
                </c:pt>
                <c:pt idx="4">
                  <c:v>Provivah</c:v>
                </c:pt>
                <c:pt idx="5">
                  <c:v>Caja Solidaria Chiquiliztli</c:v>
                </c:pt>
                <c:pt idx="6">
                  <c:v>Beneficiarios</c:v>
                </c:pt>
                <c:pt idx="7">
                  <c:v>Caja Sierra Gorda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 formatCode="&quot;$&quot;#,##0.00;[Red]\-&quot;$&quot;#,##0.00">
                  <c:v>52228646.400000006</c:v>
                </c:pt>
                <c:pt idx="1">
                  <c:v>0</c:v>
                </c:pt>
                <c:pt idx="2" formatCode="&quot;$&quot;#,##0.00;[Red]\-&quot;$&quot;#,##0.00">
                  <c:v>12025297.6</c:v>
                </c:pt>
                <c:pt idx="3" formatCode="&quot;$&quot;#,##0.00;[Red]\-&quot;$&quot;#,##0.00">
                  <c:v>1571523.2</c:v>
                </c:pt>
                <c:pt idx="4" formatCode="&quot;$&quot;#,##0.00;[Red]\-&quot;$&quot;#,##0.00">
                  <c:v>1653600</c:v>
                </c:pt>
                <c:pt idx="5" formatCode="&quot;$&quot;#,##0.00;[Red]\-&quot;$&quot;#,##0.00">
                  <c:v>1507841.52</c:v>
                </c:pt>
                <c:pt idx="6" formatCode="&quot;$&quot;#,##0.00;[Red]\-&quot;$&quot;#,##0.00">
                  <c:v>2812975</c:v>
                </c:pt>
                <c:pt idx="7" formatCode="&quot;$&quot;#,##0.00;[Red]\-&quot;$&quot;#,##0.00">
                  <c:v>18513231</c:v>
                </c:pt>
              </c:numCache>
            </c:numRef>
          </c:val>
        </c:ser>
        <c:axId val="82384768"/>
        <c:axId val="82386304"/>
      </c:barChart>
      <c:catAx>
        <c:axId val="823847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82386304"/>
        <c:crosses val="autoZero"/>
        <c:auto val="1"/>
        <c:lblAlgn val="ctr"/>
        <c:lblOffset val="100"/>
      </c:catAx>
      <c:valAx>
        <c:axId val="82386304"/>
        <c:scaling>
          <c:orientation val="minMax"/>
        </c:scaling>
        <c:axPos val="l"/>
        <c:majorGridlines/>
        <c:numFmt formatCode="&quot;$&quot;#,##0.00;[Red]\-&quot;$&quot;#,##0.00" sourceLinked="1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82384768"/>
        <c:crosses val="autoZero"/>
        <c:crossBetween val="between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lang="es-MX"/>
            </a:pPr>
            <a:r>
              <a:rPr lang="es-MX"/>
              <a:t>NÓMINA</a:t>
            </a:r>
          </a:p>
        </c:rich>
      </c:tx>
      <c:layout/>
    </c:title>
    <c:plotArea>
      <c:layout/>
      <c:lineChart>
        <c:grouping val="standard"/>
        <c:varyColors val="1"/>
        <c:ser>
          <c:idx val="0"/>
          <c:order val="0"/>
          <c:tx>
            <c:strRef>
              <c:f>nomina!$A$5</c:f>
              <c:strCache>
                <c:ptCount val="1"/>
                <c:pt idx="0">
                  <c:v>NOMINA</c:v>
                </c:pt>
              </c:strCache>
            </c:strRef>
          </c:tx>
          <c:cat>
            <c:strRef>
              <c:f>nomina!$B$4:$F$4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2016 - AGOSTO</c:v>
                </c:pt>
              </c:strCache>
            </c:strRef>
          </c:cat>
          <c:val>
            <c:numRef>
              <c:f>nomina!$B$5:$F$5</c:f>
              <c:numCache>
                <c:formatCode>_-"$"* #,##0.00_-;\-"$"* #,##0.00_-;_-"$"* "-"??_-;_-@_-</c:formatCode>
                <c:ptCount val="5"/>
                <c:pt idx="0">
                  <c:v>35177887.310000002</c:v>
                </c:pt>
                <c:pt idx="1">
                  <c:v>26760258.629999999</c:v>
                </c:pt>
                <c:pt idx="2">
                  <c:v>25313795.370000001</c:v>
                </c:pt>
                <c:pt idx="3">
                  <c:v>25552051.449999996</c:v>
                </c:pt>
                <c:pt idx="4">
                  <c:v>14968895.09</c:v>
                </c:pt>
              </c:numCache>
            </c:numRef>
          </c:val>
        </c:ser>
        <c:marker val="1"/>
        <c:axId val="82550144"/>
        <c:axId val="95343744"/>
      </c:lineChart>
      <c:catAx>
        <c:axId val="825501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s-MX"/>
            </a:pPr>
            <a:endParaRPr lang="es-ES"/>
          </a:p>
        </c:txPr>
        <c:crossAx val="95343744"/>
        <c:crosses val="autoZero"/>
        <c:auto val="1"/>
        <c:lblAlgn val="ctr"/>
        <c:lblOffset val="100"/>
      </c:catAx>
      <c:valAx>
        <c:axId val="95343744"/>
        <c:scaling>
          <c:orientation val="minMax"/>
        </c:scaling>
        <c:axPos val="l"/>
        <c:majorGridlines/>
        <c:numFmt formatCode="_-&quot;$&quot;* #,##0.00_-;\-&quot;$&quot;* #,##0.00_-;_-&quot;$&quot;* &quot;-&quot;??_-;_-@_-" sourceLinked="1"/>
        <c:tickLblPos val="nextTo"/>
        <c:txPr>
          <a:bodyPr rot="0" vert="horz"/>
          <a:lstStyle/>
          <a:p>
            <a:pPr>
              <a:defRPr lang="es-MX"/>
            </a:pPr>
            <a:endParaRPr lang="es-ES"/>
          </a:p>
        </c:txPr>
        <c:crossAx val="825501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MX"/>
          </a:pPr>
          <a:endParaRPr lang="es-ES"/>
        </a:p>
      </c:txPr>
    </c:legend>
    <c:plotVisOnly val="1"/>
    <c:dispBlanksAs val="gap"/>
  </c:chart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lang="es-MX"/>
          </a:pPr>
          <a:endParaRPr lang="es-ES"/>
        </a:p>
      </c:txPr>
    </c:title>
    <c:plotArea>
      <c:layout/>
      <c:barChart>
        <c:barDir val="col"/>
        <c:grouping val="clustered"/>
        <c:ser>
          <c:idx val="0"/>
          <c:order val="0"/>
          <c:tx>
            <c:v>Plantilla 2016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lang="es-MX"/>
                </a:pPr>
                <a:endParaRPr lang="es-ES"/>
              </a:p>
            </c:txPr>
            <c:showVal val="1"/>
          </c:dLbls>
          <c:cat>
            <c:strRef>
              <c:f>empleados!$H$1:$H$3</c:f>
              <c:strCache>
                <c:ptCount val="3"/>
                <c:pt idx="0">
                  <c:v>Autorizada</c:v>
                </c:pt>
                <c:pt idx="1">
                  <c:v>En activo</c:v>
                </c:pt>
                <c:pt idx="2">
                  <c:v>Recorte</c:v>
                </c:pt>
              </c:strCache>
            </c:strRef>
          </c:cat>
          <c:val>
            <c:numRef>
              <c:f>empleados!$I$1:$I$3</c:f>
              <c:numCache>
                <c:formatCode>General</c:formatCode>
                <c:ptCount val="3"/>
                <c:pt idx="0">
                  <c:v>135</c:v>
                </c:pt>
                <c:pt idx="1">
                  <c:v>100</c:v>
                </c:pt>
                <c:pt idx="2">
                  <c:v>35</c:v>
                </c:pt>
              </c:numCache>
            </c:numRef>
          </c:val>
        </c:ser>
        <c:axId val="95508736"/>
        <c:axId val="95514624"/>
      </c:barChart>
      <c:catAx>
        <c:axId val="95508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95514624"/>
        <c:crosses val="autoZero"/>
        <c:auto val="1"/>
        <c:lblAlgn val="ctr"/>
        <c:lblOffset val="100"/>
      </c:catAx>
      <c:valAx>
        <c:axId val="955146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95508736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lang="es-MX"/>
          </a:pPr>
          <a:endParaRPr lang="es-ES"/>
        </a:p>
      </c:txPr>
    </c:title>
    <c:plotArea>
      <c:layout/>
      <c:barChart>
        <c:barDir val="col"/>
        <c:grouping val="clustered"/>
        <c:ser>
          <c:idx val="0"/>
          <c:order val="0"/>
          <c:tx>
            <c:v>Presupuesto Mensual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lang="es-MX" sz="800"/>
                </a:pPr>
                <a:endParaRPr lang="es-ES"/>
              </a:p>
            </c:txPr>
            <c:showVal val="1"/>
          </c:dLbls>
          <c:cat>
            <c:strRef>
              <c:f>empleados!$K$1:$K$3</c:f>
              <c:strCache>
                <c:ptCount val="3"/>
                <c:pt idx="0">
                  <c:v>Numero de …..</c:v>
                </c:pt>
                <c:pt idx="1">
                  <c:v>Erogacion por …</c:v>
                </c:pt>
                <c:pt idx="2">
                  <c:v>Ahorro por Numero ….</c:v>
                </c:pt>
              </c:strCache>
            </c:strRef>
          </c:cat>
          <c:val>
            <c:numRef>
              <c:f>empleados!$L$1:$L$3</c:f>
              <c:numCache>
                <c:formatCode>_-"$"* #,##0.00_-;\-"$"* #,##0.00_-;_-"$"* "-"??_-;_-@_-</c:formatCode>
                <c:ptCount val="3"/>
                <c:pt idx="0">
                  <c:v>2247230</c:v>
                </c:pt>
                <c:pt idx="1">
                  <c:v>1781844</c:v>
                </c:pt>
                <c:pt idx="2">
                  <c:v>465386</c:v>
                </c:pt>
              </c:numCache>
            </c:numRef>
          </c:val>
        </c:ser>
        <c:axId val="95535872"/>
        <c:axId val="95537408"/>
      </c:barChart>
      <c:catAx>
        <c:axId val="95535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95537408"/>
        <c:crosses val="autoZero"/>
        <c:auto val="1"/>
        <c:lblAlgn val="ctr"/>
        <c:lblOffset val="100"/>
      </c:catAx>
      <c:valAx>
        <c:axId val="95537408"/>
        <c:scaling>
          <c:orientation val="minMax"/>
        </c:scaling>
        <c:axPos val="l"/>
        <c:majorGridlines/>
        <c:numFmt formatCode="_-&quot;$&quot;* #,##0.00_-;\-&quot;$&quot;* #,##0.00_-;_-&quot;$&quot;* &quot;-&quot;??_-;_-@_-" sourceLinked="1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95535872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7872594050743653E-2"/>
          <c:y val="0.10842840478273549"/>
          <c:w val="0.71986767279090114"/>
          <c:h val="0.66492580369858068"/>
        </c:manualLayout>
      </c:layout>
      <c:bar3DChart>
        <c:barDir val="col"/>
        <c:grouping val="clustered"/>
        <c:ser>
          <c:idx val="0"/>
          <c:order val="0"/>
          <c:tx>
            <c:v>Acciones Contratadas</c:v>
          </c:tx>
          <c:cat>
            <c:strRef>
              <c:f>Tabla!$D$8:$D$25</c:f>
              <c:strCache>
                <c:ptCount val="18"/>
                <c:pt idx="0">
                  <c:v>AMACUECA</c:v>
                </c:pt>
                <c:pt idx="1">
                  <c:v>CUAUTLA</c:v>
                </c:pt>
                <c:pt idx="2">
                  <c:v>EL GRULLO</c:v>
                </c:pt>
                <c:pt idx="3">
                  <c:v>JUCHITLÁN</c:v>
                </c:pt>
                <c:pt idx="4">
                  <c:v>PUERTO VALLARTA</c:v>
                </c:pt>
                <c:pt idx="5">
                  <c:v>ZAPOTLÁN EL GRANDE</c:v>
                </c:pt>
                <c:pt idx="6">
                  <c:v>ATENGO</c:v>
                </c:pt>
                <c:pt idx="7">
                  <c:v>AYUTLA</c:v>
                </c:pt>
                <c:pt idx="8">
                  <c:v>EJUTLA</c:v>
                </c:pt>
                <c:pt idx="9">
                  <c:v>EL LIMÓN</c:v>
                </c:pt>
                <c:pt idx="10">
                  <c:v>SAN CRISTOBAL DE LA BARRANCA</c:v>
                </c:pt>
                <c:pt idx="11">
                  <c:v>SAN JULÍAN</c:v>
                </c:pt>
                <c:pt idx="12">
                  <c:v>AHUALULCO DE MERCADO</c:v>
                </c:pt>
                <c:pt idx="13">
                  <c:v>SAN SEBASTIÁN DEL OESTE</c:v>
                </c:pt>
                <c:pt idx="14">
                  <c:v>TAPALPA</c:v>
                </c:pt>
                <c:pt idx="15">
                  <c:v>TONAYA</c:v>
                </c:pt>
                <c:pt idx="16">
                  <c:v>TUXCACUESCO</c:v>
                </c:pt>
                <c:pt idx="17">
                  <c:v>UNIÓN DE TULA</c:v>
                </c:pt>
              </c:strCache>
            </c:strRef>
          </c:cat>
          <c:val>
            <c:numRef>
              <c:f>Tabla!$F$8:$F$25</c:f>
              <c:numCache>
                <c:formatCode>#,##0_ ;\-#,##0\ </c:formatCode>
                <c:ptCount val="18"/>
                <c:pt idx="0">
                  <c:v>150</c:v>
                </c:pt>
                <c:pt idx="1">
                  <c:v>130</c:v>
                </c:pt>
                <c:pt idx="2">
                  <c:v>100</c:v>
                </c:pt>
                <c:pt idx="3">
                  <c:v>140</c:v>
                </c:pt>
                <c:pt idx="4">
                  <c:v>50</c:v>
                </c:pt>
                <c:pt idx="5">
                  <c:v>50</c:v>
                </c:pt>
                <c:pt idx="6">
                  <c:v>130</c:v>
                </c:pt>
                <c:pt idx="7">
                  <c:v>100</c:v>
                </c:pt>
                <c:pt idx="8">
                  <c:v>130</c:v>
                </c:pt>
                <c:pt idx="9">
                  <c:v>130</c:v>
                </c:pt>
                <c:pt idx="10">
                  <c:v>150</c:v>
                </c:pt>
                <c:pt idx="11">
                  <c:v>23</c:v>
                </c:pt>
                <c:pt idx="12">
                  <c:v>117</c:v>
                </c:pt>
                <c:pt idx="13">
                  <c:v>100</c:v>
                </c:pt>
                <c:pt idx="14">
                  <c:v>140</c:v>
                </c:pt>
                <c:pt idx="15">
                  <c:v>130</c:v>
                </c:pt>
                <c:pt idx="16">
                  <c:v>100</c:v>
                </c:pt>
                <c:pt idx="17">
                  <c:v>130</c:v>
                </c:pt>
              </c:numCache>
            </c:numRef>
          </c:val>
        </c:ser>
        <c:ser>
          <c:idx val="1"/>
          <c:order val="1"/>
          <c:tx>
            <c:v>Acciones Ejecutadas</c:v>
          </c:tx>
          <c:cat>
            <c:strRef>
              <c:f>Tabla!$D$8:$D$25</c:f>
              <c:strCache>
                <c:ptCount val="18"/>
                <c:pt idx="0">
                  <c:v>AMACUECA</c:v>
                </c:pt>
                <c:pt idx="1">
                  <c:v>CUAUTLA</c:v>
                </c:pt>
                <c:pt idx="2">
                  <c:v>EL GRULLO</c:v>
                </c:pt>
                <c:pt idx="3">
                  <c:v>JUCHITLÁN</c:v>
                </c:pt>
                <c:pt idx="4">
                  <c:v>PUERTO VALLARTA</c:v>
                </c:pt>
                <c:pt idx="5">
                  <c:v>ZAPOTLÁN EL GRANDE</c:v>
                </c:pt>
                <c:pt idx="6">
                  <c:v>ATENGO</c:v>
                </c:pt>
                <c:pt idx="7">
                  <c:v>AYUTLA</c:v>
                </c:pt>
                <c:pt idx="8">
                  <c:v>EJUTLA</c:v>
                </c:pt>
                <c:pt idx="9">
                  <c:v>EL LIMÓN</c:v>
                </c:pt>
                <c:pt idx="10">
                  <c:v>SAN CRISTOBAL DE LA BARRANCA</c:v>
                </c:pt>
                <c:pt idx="11">
                  <c:v>SAN JULÍAN</c:v>
                </c:pt>
                <c:pt idx="12">
                  <c:v>AHUALULCO DE MERCADO</c:v>
                </c:pt>
                <c:pt idx="13">
                  <c:v>SAN SEBASTIÁN DEL OESTE</c:v>
                </c:pt>
                <c:pt idx="14">
                  <c:v>TAPALPA</c:v>
                </c:pt>
                <c:pt idx="15">
                  <c:v>TONAYA</c:v>
                </c:pt>
                <c:pt idx="16">
                  <c:v>TUXCACUESCO</c:v>
                </c:pt>
                <c:pt idx="17">
                  <c:v>UNIÓN DE TULA</c:v>
                </c:pt>
              </c:strCache>
            </c:strRef>
          </c:cat>
          <c:val>
            <c:numRef>
              <c:f>Tabla!$M$8:$M$25</c:f>
              <c:numCache>
                <c:formatCode>General</c:formatCode>
                <c:ptCount val="18"/>
                <c:pt idx="0">
                  <c:v>198</c:v>
                </c:pt>
                <c:pt idx="1">
                  <c:v>142</c:v>
                </c:pt>
                <c:pt idx="2">
                  <c:v>177</c:v>
                </c:pt>
                <c:pt idx="3">
                  <c:v>175</c:v>
                </c:pt>
                <c:pt idx="4">
                  <c:v>82</c:v>
                </c:pt>
                <c:pt idx="5">
                  <c:v>56</c:v>
                </c:pt>
                <c:pt idx="6">
                  <c:v>151</c:v>
                </c:pt>
                <c:pt idx="7">
                  <c:v>166</c:v>
                </c:pt>
                <c:pt idx="8">
                  <c:v>135</c:v>
                </c:pt>
                <c:pt idx="9">
                  <c:v>140</c:v>
                </c:pt>
                <c:pt idx="10">
                  <c:v>170</c:v>
                </c:pt>
                <c:pt idx="11">
                  <c:v>23</c:v>
                </c:pt>
                <c:pt idx="12" formatCode="0">
                  <c:v>1.0000000000000009E-3</c:v>
                </c:pt>
                <c:pt idx="13">
                  <c:v>85</c:v>
                </c:pt>
                <c:pt idx="14">
                  <c:v>96</c:v>
                </c:pt>
                <c:pt idx="15">
                  <c:v>145</c:v>
                </c:pt>
                <c:pt idx="16">
                  <c:v>108</c:v>
                </c:pt>
                <c:pt idx="17">
                  <c:v>143</c:v>
                </c:pt>
              </c:numCache>
            </c:numRef>
          </c:val>
        </c:ser>
        <c:gapWidth val="300"/>
        <c:shape val="box"/>
        <c:axId val="95376896"/>
        <c:axId val="95378816"/>
        <c:axId val="0"/>
      </c:bar3DChart>
      <c:catAx>
        <c:axId val="95376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MX" sz="1600"/>
                </a:pPr>
                <a:r>
                  <a:rPr lang="es-MX" sz="1800" dirty="0" smtClean="0"/>
                  <a:t>REPORTE</a:t>
                </a:r>
                <a:r>
                  <a:rPr lang="es-MX" sz="1800" baseline="0" dirty="0" smtClean="0"/>
                  <a:t> DE ACCIONES </a:t>
                </a:r>
              </a:p>
              <a:p>
                <a:pPr>
                  <a:defRPr lang="es-MX" sz="1600"/>
                </a:pPr>
                <a:r>
                  <a:rPr lang="es-MX" sz="1600" baseline="0" dirty="0" smtClean="0"/>
                  <a:t>PROGRAMA “PISOS FIRMES 2015”</a:t>
                </a:r>
                <a:endParaRPr lang="es-MX" sz="1600" dirty="0"/>
              </a:p>
            </c:rich>
          </c:tx>
          <c:layout>
            <c:manualLayout>
              <c:xMode val="edge"/>
              <c:yMode val="edge"/>
              <c:x val="0.35767629046369231"/>
              <c:y val="1.8624088655584729E-2"/>
            </c:manualLayout>
          </c:layout>
        </c:title>
        <c:majorTickMark val="none"/>
        <c:tickLblPos val="nextTo"/>
        <c:txPr>
          <a:bodyPr/>
          <a:lstStyle/>
          <a:p>
            <a:pPr>
              <a:defRPr lang="es-MX" sz="1050" b="1"/>
            </a:pPr>
            <a:endParaRPr lang="es-ES"/>
          </a:p>
        </c:txPr>
        <c:crossAx val="95378816"/>
        <c:crosses val="autoZero"/>
        <c:auto val="1"/>
        <c:lblAlgn val="ctr"/>
        <c:lblOffset val="100"/>
      </c:catAx>
      <c:valAx>
        <c:axId val="9537881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s-MX" sz="1400"/>
                </a:pPr>
                <a:r>
                  <a:rPr lang="es-MX" sz="1400" dirty="0"/>
                  <a:t>NUMERO DE ACCIONES</a:t>
                </a:r>
              </a:p>
            </c:rich>
          </c:tx>
          <c:layout>
            <c:manualLayout>
              <c:xMode val="edge"/>
              <c:yMode val="edge"/>
              <c:x val="1.0516185476815409E-2"/>
              <c:y val="0.30511140274132403"/>
            </c:manualLayout>
          </c:layout>
        </c:title>
        <c:numFmt formatCode="#,##0_ ;\-#,##0\ " sourceLinked="1"/>
        <c:tickLblPos val="nextTo"/>
        <c:txPr>
          <a:bodyPr/>
          <a:lstStyle/>
          <a:p>
            <a:pPr>
              <a:defRPr lang="es-MX" sz="1300" b="1"/>
            </a:pPr>
            <a:endParaRPr lang="es-ES"/>
          </a:p>
        </c:txPr>
        <c:crossAx val="9537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62915573053373"/>
          <c:y val="9.2111694371536879E-2"/>
          <c:w val="0.16837084426946633"/>
          <c:h val="0.23783657876397568"/>
        </c:manualLayout>
      </c:layout>
      <c:spPr>
        <a:solidFill>
          <a:schemeClr val="bg1"/>
        </a:solidFill>
      </c:spPr>
      <c:txPr>
        <a:bodyPr/>
        <a:lstStyle/>
        <a:p>
          <a:pPr>
            <a:defRPr lang="es-MX" sz="1400"/>
          </a:pPr>
          <a:endParaRPr lang="es-ES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0.08197</cdr:y>
    </cdr:from>
    <cdr:to>
      <cdr:x>0.45427</cdr:x>
      <cdr:y>0.29014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2520280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0.83075</cdr:x>
      <cdr:y>0.09051</cdr:y>
    </cdr:from>
    <cdr:to>
      <cdr:x>0.94099</cdr:x>
      <cdr:y>0.13251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596336" y="620688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dirty="0" smtClean="0"/>
            <a:t>Programadas</a:t>
          </a:r>
          <a:endParaRPr lang="es-MX" sz="1100" dirty="0"/>
        </a:p>
      </cdr:txBody>
    </cdr:sp>
  </cdr:relSizeAnchor>
  <cdr:relSizeAnchor xmlns:cdr="http://schemas.openxmlformats.org/drawingml/2006/chartDrawing">
    <cdr:from>
      <cdr:x>0.83075</cdr:x>
      <cdr:y>0.1535</cdr:y>
    </cdr:from>
    <cdr:to>
      <cdr:x>0.95674</cdr:x>
      <cdr:y>0.1955</cdr:y>
    </cdr:to>
    <cdr:sp macro="" textlink="">
      <cdr:nvSpPr>
        <cdr:cNvPr id="3" name="2 Rectángulo"/>
        <cdr:cNvSpPr/>
      </cdr:nvSpPr>
      <cdr:spPr>
        <a:xfrm xmlns:a="http://schemas.openxmlformats.org/drawingml/2006/main">
          <a:off x="7596336" y="1052736"/>
          <a:ext cx="1152128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172" cy="464745"/>
          </a:xfrm>
          <a:prstGeom prst="rect">
            <a:avLst/>
          </a:prstGeom>
        </p:spPr>
        <p:txBody>
          <a:bodyPr vert="horz" lIns="91188" tIns="45594" rIns="91188" bIns="45594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583" y="3"/>
            <a:ext cx="3038172" cy="464745"/>
          </a:xfrm>
          <a:prstGeom prst="rect">
            <a:avLst/>
          </a:prstGeom>
        </p:spPr>
        <p:txBody>
          <a:bodyPr vert="horz" lIns="91188" tIns="45594" rIns="91188" bIns="45594" rtlCol="0"/>
          <a:lstStyle>
            <a:lvl1pPr algn="r">
              <a:defRPr sz="1200"/>
            </a:lvl1pPr>
          </a:lstStyle>
          <a:p>
            <a:fld id="{E3E68062-3305-45DC-AF51-406683F7AC24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373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8" tIns="45594" rIns="91188" bIns="45594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373" y="4415831"/>
            <a:ext cx="5607659" cy="4182707"/>
          </a:xfrm>
          <a:prstGeom prst="rect">
            <a:avLst/>
          </a:prstGeom>
        </p:spPr>
        <p:txBody>
          <a:bodyPr vert="horz" lIns="91188" tIns="45594" rIns="91188" bIns="4559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30164"/>
            <a:ext cx="3038172" cy="464744"/>
          </a:xfrm>
          <a:prstGeom prst="rect">
            <a:avLst/>
          </a:prstGeom>
        </p:spPr>
        <p:txBody>
          <a:bodyPr vert="horz" lIns="91188" tIns="45594" rIns="91188" bIns="45594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583" y="8830164"/>
            <a:ext cx="3038172" cy="464744"/>
          </a:xfrm>
          <a:prstGeom prst="rect">
            <a:avLst/>
          </a:prstGeom>
        </p:spPr>
        <p:txBody>
          <a:bodyPr vert="horz" lIns="91188" tIns="45594" rIns="91188" bIns="45594" rtlCol="0" anchor="b"/>
          <a:lstStyle>
            <a:lvl1pPr algn="r">
              <a:defRPr sz="1200"/>
            </a:lvl1pPr>
          </a:lstStyle>
          <a:p>
            <a:fld id="{FF1B7225-9246-49A5-84FA-2D52AC66D6CC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22258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03FC-439C-45D6-A7D9-364DF73BBCBA}" type="datetimeFigureOut">
              <a:rPr lang="es-ES"/>
              <a:pPr>
                <a:defRPr/>
              </a:pPr>
              <a:t>05/10/2016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2912-8749-41F9-89F3-04F0D897B3F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2232248"/>
          </a:xfrm>
          <a:prstGeom prst="rect">
            <a:avLst/>
          </a:prstGeom>
        </p:spPr>
      </p:pic>
      <p:sp>
        <p:nvSpPr>
          <p:cNvPr id="3" name="2 Rectángulo redondeado"/>
          <p:cNvSpPr/>
          <p:nvPr userDrawn="1"/>
        </p:nvSpPr>
        <p:spPr>
          <a:xfrm>
            <a:off x="4427984" y="188640"/>
            <a:ext cx="4464496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179512" y="908720"/>
            <a:ext cx="38884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 userDrawn="1"/>
        </p:nvSpPr>
        <p:spPr>
          <a:xfrm>
            <a:off x="87964" y="6559352"/>
            <a:ext cx="1394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>
                <a:solidFill>
                  <a:schemeClr val="bg1">
                    <a:lumMod val="50000"/>
                  </a:schemeClr>
                </a:solidFill>
              </a:rPr>
              <a:t>www.conorevi.org.mx</a:t>
            </a:r>
            <a:endParaRPr lang="es-MX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9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DF20-82B4-4F37-A76D-C08E3E809F78}" type="datetimeFigureOut">
              <a:rPr lang="es-MX" smtClean="0"/>
              <a:pPr/>
              <a:t>05/10/2016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35656"/>
            <a:ext cx="2285984" cy="28575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214550" y="335656"/>
            <a:ext cx="928695" cy="2857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143243" y="335656"/>
            <a:ext cx="714380" cy="2857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857623" y="335656"/>
            <a:ext cx="5286380" cy="714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-612576" y="2714620"/>
            <a:ext cx="102251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INSTITUTO JALISCIENSE DE LA VIVIENDA</a:t>
            </a:r>
          </a:p>
          <a:p>
            <a:pPr algn="ctr"/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INFORME TRIMESTRAL </a:t>
            </a:r>
          </a:p>
          <a:p>
            <a:pPr algn="ctr"/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Julio- Septiembre 2016</a:t>
            </a:r>
            <a:endParaRPr lang="es-ES" sz="3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 flipH="1">
            <a:off x="0" y="6525345"/>
            <a:ext cx="9144000" cy="332680"/>
            <a:chOff x="1928858" y="928670"/>
            <a:chExt cx="7215142" cy="285752"/>
          </a:xfrm>
        </p:grpSpPr>
        <p:sp>
          <p:nvSpPr>
            <p:cNvPr id="17" name="16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4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937056" cy="165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5364088" y="116632"/>
            <a:ext cx="3528392" cy="9361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5220072" y="188640"/>
            <a:ext cx="3683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15 VIVIENDAS  DE AUTOPRODUCCIÓN MUNCIPIO  AHUALULCO DE MERCADO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229380" name="AutoShape 4" descr="blob:https%3A//web.whatsapp.com/87b22af4-0342-46e8-8f8f-44f680d315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9382" name="AutoShape 6" descr="blob:https%3A//web.whatsapp.com/87b22af4-0342-46e8-8f8f-44f680d315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44" t="18124" r="34239" b="21434"/>
          <a:stretch/>
        </p:blipFill>
        <p:spPr bwMode="auto">
          <a:xfrm>
            <a:off x="0" y="0"/>
            <a:ext cx="5327272" cy="6813376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839" y="1196752"/>
            <a:ext cx="3095625" cy="29511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7304" t="16373" r="8549" b="69914"/>
          <a:stretch>
            <a:fillRect/>
          </a:stretch>
        </p:blipFill>
        <p:spPr bwMode="auto">
          <a:xfrm>
            <a:off x="5413375" y="4293096"/>
            <a:ext cx="3730625" cy="25193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69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2109385" y="622968"/>
            <a:ext cx="7215143" cy="285752"/>
            <a:chOff x="1928858" y="928670"/>
            <a:chExt cx="7215142" cy="285752"/>
          </a:xfrm>
        </p:grpSpPr>
        <p:sp>
          <p:nvSpPr>
            <p:cNvPr id="5" name="4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24"/>
            <a:ext cx="9144000" cy="142876"/>
            <a:chOff x="1928858" y="928670"/>
            <a:chExt cx="7215142" cy="285752"/>
          </a:xfrm>
        </p:grpSpPr>
        <p:sp>
          <p:nvSpPr>
            <p:cNvPr id="10" name="9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4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2581330" cy="720080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323528" y="162880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dirty="0" smtClean="0"/>
          </a:p>
          <a:p>
            <a:endParaRPr lang="es-MX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051720" y="314836"/>
            <a:ext cx="7092280" cy="4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s-ES" sz="1200" b="1" dirty="0" smtClean="0">
                <a:solidFill>
                  <a:srgbClr val="0033CC"/>
                </a:solidFill>
              </a:rPr>
              <a:t> </a:t>
            </a:r>
            <a:endParaRPr lang="es-MX" dirty="0">
              <a:solidFill>
                <a:srgbClr val="4D4D4D"/>
              </a:solidFill>
            </a:endParaRPr>
          </a:p>
          <a:p>
            <a:endParaRPr lang="es-ES" sz="1200" dirty="0">
              <a:solidFill>
                <a:srgbClr val="4D4D4D"/>
              </a:solidFill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467545" y="1196745"/>
          <a:ext cx="7920881" cy="5549507"/>
        </p:xfrm>
        <a:graphic>
          <a:graphicData uri="http://schemas.openxmlformats.org/drawingml/2006/table">
            <a:tbl>
              <a:tblPr/>
              <a:tblGrid>
                <a:gridCol w="1263866"/>
                <a:gridCol w="1331403"/>
                <a:gridCol w="1331403"/>
                <a:gridCol w="1331403"/>
                <a:gridCol w="1331403"/>
                <a:gridCol w="1331403"/>
              </a:tblGrid>
              <a:tr h="267141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latin typeface="Arial"/>
                        </a:rPr>
                        <a:t>Comparativo de Gasto de </a:t>
                      </a:r>
                      <a:r>
                        <a:rPr lang="es-MX" sz="1200" b="1" i="0" u="none" strike="noStrike" dirty="0" smtClean="0">
                          <a:latin typeface="Arial"/>
                        </a:rPr>
                        <a:t>Nómina </a:t>
                      </a:r>
                      <a:r>
                        <a:rPr lang="es-MX" sz="1200" b="1" i="0" u="none" strike="noStrike" dirty="0">
                          <a:latin typeface="Arial"/>
                        </a:rPr>
                        <a:t>2013 - 2016</a:t>
                      </a:r>
                      <a:endParaRPr lang="es-MX" sz="1200" b="1" i="0" u="none" strike="noStrike" dirty="0">
                        <a:latin typeface="MS Sans Serif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511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latin typeface="Arial"/>
                        </a:rPr>
                        <a:t>COMPORTAMIENTO DE GASTO DE </a:t>
                      </a:r>
                      <a:r>
                        <a:rPr lang="es-MX" sz="1200" b="0" i="0" u="none" strike="noStrike" dirty="0" smtClean="0">
                          <a:latin typeface="Arial"/>
                        </a:rPr>
                        <a:t>NÓMINA </a:t>
                      </a:r>
                      <a:r>
                        <a:rPr lang="es-MX" sz="1200" b="0" i="0" u="none" strike="noStrike" dirty="0">
                          <a:latin typeface="Arial"/>
                        </a:rPr>
                        <a:t>IPROVIPE - IJALVI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4625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latin typeface="Arial"/>
                        </a:rPr>
                        <a:t>2016 - AGOSTO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latin typeface="Arial"/>
                        </a:rPr>
                        <a:t>NÓMINA</a:t>
                      </a:r>
                      <a:endParaRPr lang="es-MX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latin typeface="Arial"/>
                        </a:rPr>
                        <a:t> $   35,177,887.31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latin typeface="Arial"/>
                        </a:rPr>
                        <a:t> $   26,760,258.63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latin typeface="Arial"/>
                        </a:rPr>
                        <a:t> $   25,313,795.37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latin typeface="Arial"/>
                        </a:rPr>
                        <a:t> $   25,552,051.45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latin typeface="Arial"/>
                        </a:rPr>
                        <a:t> $   14,968,895.09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latin typeface="Arial"/>
                        </a:rPr>
                        <a:t>EMPLEADOS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latin typeface="Arial"/>
                        </a:rPr>
                        <a:t>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latin typeface="Arial"/>
                        </a:rPr>
                        <a:t>242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latin typeface="Arial"/>
                        </a:rPr>
                        <a:t>134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latin typeface="Arial"/>
                        </a:rPr>
                        <a:t>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latin typeface="Arial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-23.92%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-5.40%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latin typeface="Arial"/>
                        </a:rPr>
                        <a:t>0.94%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-12.12%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MS Sans Serif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172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1 Gráfico"/>
          <p:cNvGraphicFramePr>
            <a:graphicFrameLocks/>
          </p:cNvGraphicFramePr>
          <p:nvPr/>
        </p:nvGraphicFramePr>
        <p:xfrm>
          <a:off x="755576" y="2708920"/>
          <a:ext cx="6257925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188 Imagen" descr="Logo Escudo Ja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850" y="104775"/>
            <a:ext cx="1266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Logo instituto bienesta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85725"/>
            <a:ext cx="1438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6084168" y="908720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Reducción de Nómina </a:t>
            </a:r>
            <a:endParaRPr lang="es-MX" b="1" dirty="0"/>
          </a:p>
        </p:txBody>
      </p:sp>
    </p:spTree>
    <p:extLst>
      <p:ext uri="{BB962C8B-B14F-4D97-AF65-F5344CB8AC3E}">
        <p14:creationId xmlns="" xmlns:p14="http://schemas.microsoft.com/office/powerpoint/2010/main" val="3702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1928862" y="764704"/>
            <a:ext cx="7215143" cy="285752"/>
            <a:chOff x="1928858" y="928670"/>
            <a:chExt cx="7215142" cy="285752"/>
          </a:xfrm>
        </p:grpSpPr>
        <p:sp>
          <p:nvSpPr>
            <p:cNvPr id="5" name="4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24"/>
            <a:ext cx="9144000" cy="142876"/>
            <a:chOff x="1928858" y="928670"/>
            <a:chExt cx="7215142" cy="285752"/>
          </a:xfrm>
        </p:grpSpPr>
        <p:sp>
          <p:nvSpPr>
            <p:cNvPr id="10" name="9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4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2581330" cy="720080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323528" y="162880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dirty="0" smtClean="0"/>
          </a:p>
          <a:p>
            <a:endParaRPr lang="es-MX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051720" y="314836"/>
            <a:ext cx="7092280" cy="4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s-ES" sz="1200" b="1" dirty="0" smtClean="0">
                <a:solidFill>
                  <a:srgbClr val="0033CC"/>
                </a:solidFill>
              </a:rPr>
              <a:t> </a:t>
            </a:r>
            <a:endParaRPr lang="es-MX" dirty="0">
              <a:solidFill>
                <a:srgbClr val="4D4D4D"/>
              </a:solidFill>
            </a:endParaRPr>
          </a:p>
          <a:p>
            <a:endParaRPr lang="es-ES" sz="1200" dirty="0">
              <a:solidFill>
                <a:srgbClr val="4D4D4D"/>
              </a:solidFill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23528" y="1375559"/>
          <a:ext cx="8496943" cy="1859280"/>
        </p:xfrm>
        <a:graphic>
          <a:graphicData uri="http://schemas.openxmlformats.org/drawingml/2006/table">
            <a:tbl>
              <a:tblPr/>
              <a:tblGrid>
                <a:gridCol w="1221783"/>
                <a:gridCol w="1455032"/>
                <a:gridCol w="1455032"/>
                <a:gridCol w="1455032"/>
                <a:gridCol w="1455032"/>
                <a:gridCol w="1455032"/>
              </a:tblGrid>
              <a:tr h="1914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latin typeface="Arial"/>
                        </a:rPr>
                        <a:t>Ejercicio Fiscal 2016: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73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latin typeface="Arial"/>
                        </a:rPr>
                        <a:t>Plantilla autorizada 2016, 135 empleados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581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latin typeface="Arial"/>
                        </a:rPr>
                        <a:t>Plazas vacantes por recorte 35 plazas que representa un 25.92% de reduccion de personal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87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latin typeface="Arial"/>
                        </a:rPr>
                        <a:t>Plazas en activo 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73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latin typeface="Arial"/>
                        </a:rPr>
                        <a:t>Presupuesto mensual para plantilla de 135 empleados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latin typeface="Arial"/>
                        </a:rPr>
                        <a:t> $      2,247,230.00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73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latin typeface="Arial"/>
                        </a:rPr>
                        <a:t>Presupuesto mensual aplicado promedio mensual de 100 empleados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latin typeface="Arial"/>
                        </a:rPr>
                        <a:t> $      1,781,844.00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62">
                <a:tc gridSpan="6">
                  <a:txBody>
                    <a:bodyPr/>
                    <a:lstStyle/>
                    <a:p>
                      <a:pPr algn="just" fontAlgn="b"/>
                      <a:r>
                        <a:rPr lang="es-MX" sz="1200" b="1" i="1" u="sng" strike="noStrike" dirty="0">
                          <a:latin typeface="Arial"/>
                        </a:rPr>
                        <a:t>Ahorro mensual por </a:t>
                      </a:r>
                      <a:r>
                        <a:rPr lang="es-MX" sz="1200" b="1" i="1" u="sng" strike="noStrike" dirty="0" smtClean="0">
                          <a:latin typeface="Arial"/>
                        </a:rPr>
                        <a:t>reducción </a:t>
                      </a:r>
                      <a:r>
                        <a:rPr lang="es-MX" sz="1200" b="1" i="1" u="sng" strike="noStrike" dirty="0">
                          <a:latin typeface="Arial"/>
                        </a:rPr>
                        <a:t>$465,386.00 que representa un ahorro general por mes del 20.70%</a:t>
                      </a:r>
                      <a:r>
                        <a:rPr lang="es-MX" sz="1200" b="1" i="0" u="none" strike="noStrike" dirty="0">
                          <a:latin typeface="Arial"/>
                        </a:rPr>
                        <a:t> del presupuesto autorizado para una plantilla de 135 empleados por mes para esta anualidad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4139952" y="2606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Reducción de Plantilla</a:t>
            </a:r>
            <a:endParaRPr lang="es-MX" b="1" dirty="0"/>
          </a:p>
        </p:txBody>
      </p:sp>
      <p:graphicFrame>
        <p:nvGraphicFramePr>
          <p:cNvPr id="21" name="6 Gráfico"/>
          <p:cNvGraphicFramePr>
            <a:graphicFrameLocks/>
          </p:cNvGraphicFramePr>
          <p:nvPr/>
        </p:nvGraphicFramePr>
        <p:xfrm>
          <a:off x="0" y="3933056"/>
          <a:ext cx="3571875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7 Gráfico"/>
          <p:cNvGraphicFramePr>
            <a:graphicFrameLocks/>
          </p:cNvGraphicFramePr>
          <p:nvPr/>
        </p:nvGraphicFramePr>
        <p:xfrm>
          <a:off x="3766245" y="3429000"/>
          <a:ext cx="537775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702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1928862" y="928672"/>
            <a:ext cx="7215143" cy="285752"/>
            <a:chOff x="1928858" y="928670"/>
            <a:chExt cx="7215142" cy="285752"/>
          </a:xfrm>
        </p:grpSpPr>
        <p:sp>
          <p:nvSpPr>
            <p:cNvPr id="5" name="4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24"/>
            <a:ext cx="9144000" cy="142876"/>
            <a:chOff x="1928858" y="928670"/>
            <a:chExt cx="7215142" cy="285752"/>
          </a:xfrm>
        </p:grpSpPr>
        <p:sp>
          <p:nvSpPr>
            <p:cNvPr id="10" name="9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4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2581330" cy="720080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323528" y="162880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dirty="0" smtClean="0"/>
          </a:p>
          <a:p>
            <a:endParaRPr lang="es-MX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051720" y="314836"/>
            <a:ext cx="7092280" cy="4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s-ES" sz="1200" b="1" dirty="0" smtClean="0">
                <a:solidFill>
                  <a:srgbClr val="0033CC"/>
                </a:solidFill>
              </a:rPr>
              <a:t> </a:t>
            </a:r>
            <a:endParaRPr lang="es-MX" dirty="0">
              <a:solidFill>
                <a:srgbClr val="4D4D4D"/>
              </a:solidFill>
            </a:endParaRPr>
          </a:p>
          <a:p>
            <a:endParaRPr lang="es-ES" sz="1200" dirty="0">
              <a:solidFill>
                <a:srgbClr val="4D4D4D"/>
              </a:solidFill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72008" y="1340768"/>
          <a:ext cx="5292080" cy="5289647"/>
        </p:xfrm>
        <a:graphic>
          <a:graphicData uri="http://schemas.openxmlformats.org/drawingml/2006/table">
            <a:tbl>
              <a:tblPr/>
              <a:tblGrid>
                <a:gridCol w="2016753"/>
                <a:gridCol w="2067624"/>
                <a:gridCol w="1207703"/>
              </a:tblGrid>
              <a:tr h="2937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venirNext LT Pro Regular"/>
                        </a:rPr>
                        <a:t>INFOME DE ESCRITURACIÓN 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00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latin typeface="AvenirNext LT Pro Regular"/>
                        </a:rPr>
                        <a:t>FRACCIONAMIENTO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latin typeface="AvenirNext LT Pro Regular"/>
                        </a:rPr>
                        <a:t>MUNICIPIO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latin typeface="AvenirNext LT Pro Regular"/>
                        </a:rPr>
                        <a:t>N° DE ESCRITURAS 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 PORVENIR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AMECA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MARIANO OTERO, PEDRO MORENO, BARRO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GUADALAJARA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LADRILLERA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TONALA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LOMAS DE CAMICHIN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TONALA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BASILIO VADILLO Y BATALLON DE SAN PATRICIO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TONALA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CONSTANCIO HERNANDEZ ALVIRDE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TONALA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CANTERA Y EL PASTOR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COLOTLAN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LOMA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TEPATITLAN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 ARROYOS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TEPATITLAN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 FUERTE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BARCA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3890" name="Picture 2" descr="https://scontent-lax3-1.xx.fbcdn.net/v/t1.0-9/13015688_899433316846378_4164742168864225376_n.jpg?oh=9c58763fd461f030ba77d83871d68064&amp;oe=5877F8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108" y="1340768"/>
            <a:ext cx="3584396" cy="20162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93892" name="Picture 4" descr="https://scontent-lax3-1.xx.fbcdn.net/v/t1.0-9/12417742_865868326869544_501912724633364482_n.jpg?oh=962b9d7ff02eb3390758490012a0741e&amp;oe=586DF1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437" y="4077072"/>
            <a:ext cx="3641067" cy="24208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0" name="19 CuadroTexto"/>
          <p:cNvSpPr txBox="1"/>
          <p:nvPr/>
        </p:nvSpPr>
        <p:spPr>
          <a:xfrm>
            <a:off x="3851920" y="18864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Escrituración</a:t>
            </a:r>
            <a:endParaRPr lang="es-MX" sz="2400" b="1" dirty="0"/>
          </a:p>
        </p:txBody>
      </p:sp>
    </p:spTree>
    <p:extLst>
      <p:ext uri="{BB962C8B-B14F-4D97-AF65-F5344CB8AC3E}">
        <p14:creationId xmlns="" xmlns:p14="http://schemas.microsoft.com/office/powerpoint/2010/main" val="3702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548680"/>
          <a:ext cx="8496938" cy="6215905"/>
        </p:xfrm>
        <a:graphic>
          <a:graphicData uri="http://schemas.openxmlformats.org/drawingml/2006/table">
            <a:tbl>
              <a:tblPr/>
              <a:tblGrid>
                <a:gridCol w="69281"/>
                <a:gridCol w="131965"/>
                <a:gridCol w="131965"/>
                <a:gridCol w="936958"/>
                <a:gridCol w="422290"/>
                <a:gridCol w="1319657"/>
                <a:gridCol w="692821"/>
                <a:gridCol w="692821"/>
                <a:gridCol w="1055725"/>
                <a:gridCol w="786844"/>
                <a:gridCol w="725812"/>
                <a:gridCol w="362905"/>
                <a:gridCol w="362905"/>
                <a:gridCol w="362905"/>
                <a:gridCol w="442084"/>
              </a:tblGrid>
              <a:tr h="20295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PROCESO 01/2016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255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MUNICIPIO.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NUMERO DE ACCIONES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EMPRESA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MONTO CONTRATADO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MONTO DE ANTICIPO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DEPOSITO DEL ANTICIPO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PERIODO DE EJECUCIÓN                                                                                                              (SEGÚN CONTRATO)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4387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INICIO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TERMINACIÓN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EJERCIDAS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 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 EJERCIDAS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AMACUECA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T.C. CONSTRUCCIÓN Y MANTENIMIENTO S.A.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$1,455,381.90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$727,690.95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de junio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de agosto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316809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CUAUTLA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INGENIERIA Y PROYECTOS R. Y M. S.A.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$1,290,308.29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$645,154.15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de junio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de agosto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GRULLO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CONSTRUCCIONES HIDROECOLOGICAS, S.A.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$998,387.00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$499,193.50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de junio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de agosto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177.0%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JUCHITLÁN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CONSTRUCCIONES LOARI, S.A.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$1,377,608.74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$688,804.37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de junio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de agosto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8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8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PUERTO VALLARTA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IDEA INGENIERIA DISEÑO ARQUITECTURA S.A. DE C.V.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$498,834.00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$249,417.00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de junio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de agosto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ZAPOTLÁN EL GRANDE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ARKAL GRUPO CONSTRUCTOR S.A.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$516,517.89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$258,258.95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de junio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de agosto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CONSTRUCTORA 5 MINAS S.A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$1,290,249.87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$645,124.94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AYUTLA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ARQ. JUAN MANUEL GARCIA DELGADO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$995,421.00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$497,710.50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EJUTLA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ARQUINET CONSTRUCCIONES Y REMODELACIONES S. DE R.L.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$1,296,968.40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$648,484.20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LIMÓN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ING. BENIGNO MUÑIZ ORTEGA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$1,296,559.44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$648,279.72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CRISTOBAL DE LA BARRANCA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IRGUVISA S.A.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$1,459,965.78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$729,982.89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JULÍAN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CONSTRUCCIONES NOKA S.A.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$1,436,812.69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$718,406.35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AHUALULCO DE MERCADO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de septiembre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de septiembre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de octubre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8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8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SEBASTIÁN DEL OESTE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ASESORIA, OBRA Y PROYECTOS FARA S.A.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$1,028,676.60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$514,338.30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D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D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TAPALPA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FAZER CONSTRUCCIONES S.A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$1,388,807.78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$694,403.89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2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TONAYA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DESARROLLADORA RAMO S.A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$1,290,366.71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$645,183.36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TUXCACUESCO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A-0 EDIFICACIONES S.A.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$1,030,114.68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$515,057.34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166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UNIÓN DE TULA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CONSTRUCCIONES Y EDIFICACIONES PALOS S.A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$1,293,463.08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$646,731.54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julio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115914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455">
                <a:tc>
                  <a:txBody>
                    <a:bodyPr/>
                    <a:lstStyle/>
                    <a:p>
                      <a:pPr algn="l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MX" sz="8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$19,944,443.85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109.60%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92731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205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ACTUALIZACION: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de septiembre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1 Imagen" descr="http://www.jalisco.gob.mx/sites/default/files/ijalv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6800" y="123825"/>
            <a:ext cx="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187624" y="353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Avances del Programa de Mejoramientos de Piso Firme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7596336" y="2276872"/>
            <a:ext cx="129614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59632" y="1916832"/>
          <a:ext cx="6696745" cy="2487924"/>
        </p:xfrm>
        <a:graphic>
          <a:graphicData uri="http://schemas.openxmlformats.org/drawingml/2006/table">
            <a:tbl>
              <a:tblPr/>
              <a:tblGrid>
                <a:gridCol w="3276765"/>
                <a:gridCol w="1701397"/>
                <a:gridCol w="1718583"/>
              </a:tblGrid>
              <a:tr h="10477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de acciones PROGRAMADAS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de acciones EJECUTADAS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238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Mejoramiento de fachada estatal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7038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Mejoramiento de fachada federal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5" name="11 Grupo"/>
          <p:cNvGrpSpPr/>
          <p:nvPr/>
        </p:nvGrpSpPr>
        <p:grpSpPr>
          <a:xfrm>
            <a:off x="1928862" y="928672"/>
            <a:ext cx="7215143" cy="285752"/>
            <a:chOff x="1928858" y="928670"/>
            <a:chExt cx="7215142" cy="285752"/>
          </a:xfrm>
        </p:grpSpPr>
        <p:sp>
          <p:nvSpPr>
            <p:cNvPr id="6" name="5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0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2581330" cy="72008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3563888" y="3326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Avance del Programa Jalisco Sí pinta 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928672"/>
            <a:ext cx="2285984" cy="28575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214550" y="928672"/>
            <a:ext cx="928695" cy="2857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143243" y="928672"/>
            <a:ext cx="714380" cy="2857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857623" y="928672"/>
            <a:ext cx="5286380" cy="714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7 Grupo"/>
          <p:cNvGrpSpPr/>
          <p:nvPr/>
        </p:nvGrpSpPr>
        <p:grpSpPr>
          <a:xfrm flipH="1">
            <a:off x="0" y="6525345"/>
            <a:ext cx="9144000" cy="332680"/>
            <a:chOff x="1928858" y="928670"/>
            <a:chExt cx="7215142" cy="285752"/>
          </a:xfrm>
        </p:grpSpPr>
        <p:sp>
          <p:nvSpPr>
            <p:cNvPr id="9" name="8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6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937056" cy="1656183"/>
          </a:xfrm>
          <a:prstGeom prst="rect">
            <a:avLst/>
          </a:prstGeom>
          <a:noFill/>
        </p:spPr>
      </p:pic>
      <p:pic>
        <p:nvPicPr>
          <p:cNvPr id="15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7384"/>
            <a:ext cx="258133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Social\Desktop\fondos presentacion standar\linea delgada ro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2195513" y="692150"/>
            <a:ext cx="6964362" cy="285750"/>
            <a:chOff x="1928858" y="928670"/>
            <a:chExt cx="7215142" cy="285752"/>
          </a:xfrm>
        </p:grpSpPr>
        <p:sp>
          <p:nvSpPr>
            <p:cNvPr id="4" name="3 Rectángulo"/>
            <p:cNvSpPr/>
            <p:nvPr/>
          </p:nvSpPr>
          <p:spPr>
            <a:xfrm>
              <a:off x="1928858" y="928670"/>
              <a:ext cx="2286083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144220" y="928670"/>
              <a:ext cx="927591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071811" y="928670"/>
              <a:ext cx="71543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787241" y="928670"/>
              <a:ext cx="3356759" cy="7143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</p:grpSp>
      <p:sp>
        <p:nvSpPr>
          <p:cNvPr id="3076" name="5 CuadroTexto"/>
          <p:cNvSpPr txBox="1">
            <a:spLocks noChangeArrowheads="1"/>
          </p:cNvSpPr>
          <p:nvPr/>
        </p:nvSpPr>
        <p:spPr bwMode="auto">
          <a:xfrm>
            <a:off x="1836738" y="260350"/>
            <a:ext cx="7272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latin typeface="AvenirNext LT Pro Cn" pitchFamily="34" charset="0"/>
              </a:rPr>
              <a:t>RECUPERACIÓN DE CARTERA VENCIDA</a:t>
            </a:r>
            <a:endParaRPr lang="es-ES" b="1" dirty="0">
              <a:latin typeface="AvenirNext LT Pro Cn" pitchFamily="34" charset="0"/>
            </a:endParaRPr>
          </a:p>
        </p:txBody>
      </p:sp>
      <p:pic>
        <p:nvPicPr>
          <p:cNvPr id="3077" name="Picture 24" descr="Escudo instituto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188913"/>
            <a:ext cx="25923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5" descr="Logo instituto bienesta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6165850"/>
            <a:ext cx="345598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0" y="1484784"/>
          <a:ext cx="8964488" cy="1566120"/>
        </p:xfrm>
        <a:graphic>
          <a:graphicData uri="http://schemas.openxmlformats.org/drawingml/2006/table">
            <a:tbl>
              <a:tblPr/>
              <a:tblGrid>
                <a:gridCol w="1383121"/>
                <a:gridCol w="1465697"/>
                <a:gridCol w="1424409"/>
                <a:gridCol w="1568914"/>
                <a:gridCol w="1470857"/>
                <a:gridCol w="1651490"/>
              </a:tblGrid>
              <a:tr h="2859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AÑO: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DICIEMBRE. 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DICIEMBRE.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DICIEMBRE.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DICIEMBRE.2015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AGOSTO. 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02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SALDO POR RECUPERAR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$145,386,319.87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$124,545,642.28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$103,648,000.22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$79,112,068.09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63,718,787.86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CARTERA VENCIDA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$37,651,590.78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22,735,490.53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11,207,897.98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$8,003,957.76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$7,279,160.33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8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 CARTERA VENCIDA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1 Gráfico"/>
          <p:cNvGraphicFramePr/>
          <p:nvPr/>
        </p:nvGraphicFramePr>
        <p:xfrm>
          <a:off x="2000232" y="3643314"/>
          <a:ext cx="514353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 flipH="1">
            <a:off x="0" y="6525345"/>
            <a:ext cx="9144000" cy="332680"/>
            <a:chOff x="1928858" y="928670"/>
            <a:chExt cx="7215142" cy="285752"/>
          </a:xfrm>
        </p:grpSpPr>
        <p:sp>
          <p:nvSpPr>
            <p:cNvPr id="9" name="8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5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2581330" cy="720080"/>
          </a:xfrm>
          <a:prstGeom prst="rect">
            <a:avLst/>
          </a:prstGeom>
          <a:noFill/>
        </p:spPr>
      </p:pic>
      <p:graphicFrame>
        <p:nvGraphicFramePr>
          <p:cNvPr id="17" name="1 Gráfico"/>
          <p:cNvGraphicFramePr/>
          <p:nvPr/>
        </p:nvGraphicFramePr>
        <p:xfrm>
          <a:off x="0" y="836712"/>
          <a:ext cx="644420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0" y="5013176"/>
            <a:ext cx="63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Total del recurso gestionado $56´797,546.99 </a:t>
            </a:r>
            <a:endParaRPr lang="es-MX" sz="20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44208" y="377358"/>
            <a:ext cx="269979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200 </a:t>
            </a:r>
            <a:r>
              <a:rPr lang="en-US" b="1" dirty="0" err="1" smtClean="0"/>
              <a:t>Acciones</a:t>
            </a:r>
            <a:r>
              <a:rPr lang="en-US" b="1" dirty="0" smtClean="0"/>
              <a:t> de </a:t>
            </a:r>
            <a:r>
              <a:rPr lang="en-US" b="1" dirty="0" err="1" smtClean="0"/>
              <a:t>Vivienda</a:t>
            </a:r>
            <a:r>
              <a:rPr lang="en-US" b="1" dirty="0" smtClean="0"/>
              <a:t> </a:t>
            </a:r>
            <a:r>
              <a:rPr lang="en-US" b="1" dirty="0" err="1" smtClean="0"/>
              <a:t>Digna</a:t>
            </a:r>
            <a:r>
              <a:rPr lang="en-US" b="1" dirty="0" smtClean="0"/>
              <a:t> 2014 (UBV) $41,100,000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r>
              <a:rPr lang="es-MX" b="1" dirty="0" smtClean="0"/>
              <a:t>*998 acciones Jalisco Sí Pinta;  en los Municipios, Guadalajara y Zapopán</a:t>
            </a:r>
          </a:p>
          <a:p>
            <a:r>
              <a:rPr lang="es-MX" b="1" dirty="0" smtClean="0"/>
              <a:t>$3,465,056</a:t>
            </a:r>
          </a:p>
          <a:p>
            <a:endParaRPr lang="es-MX" b="1" dirty="0" smtClean="0"/>
          </a:p>
          <a:p>
            <a:r>
              <a:rPr lang="es-MX" b="1" dirty="0" smtClean="0"/>
              <a:t>*18 Acciones de Vivienda con aplicación de Eco tecnologías y desarrollo de una Norma Ambiental de Mitigación Adecuada</a:t>
            </a:r>
          </a:p>
          <a:p>
            <a:r>
              <a:rPr lang="es-MX" b="1" dirty="0" smtClean="0"/>
              <a:t>$712,490.99</a:t>
            </a:r>
          </a:p>
          <a:p>
            <a:endParaRPr lang="es-MX" b="1" dirty="0" smtClean="0"/>
          </a:p>
          <a:p>
            <a:r>
              <a:rPr lang="es-MX" b="1" dirty="0" smtClean="0"/>
              <a:t>*591 Acciones de vivienda vertical en polígonos </a:t>
            </a:r>
            <a:r>
              <a:rPr lang="es-MX" b="1" dirty="0" err="1" smtClean="0"/>
              <a:t>intra</a:t>
            </a:r>
            <a:r>
              <a:rPr lang="es-MX" b="1" dirty="0" smtClean="0"/>
              <a:t> urbanos  de  la ZMG</a:t>
            </a:r>
          </a:p>
          <a:p>
            <a:r>
              <a:rPr lang="es-MX" b="1" dirty="0" smtClean="0"/>
              <a:t>$</a:t>
            </a:r>
            <a:r>
              <a:rPr lang="en-US" b="1" dirty="0" smtClean="0"/>
              <a:t>11,520,000.00 </a:t>
            </a:r>
            <a:r>
              <a:rPr lang="en-US" b="1" dirty="0" err="1" smtClean="0"/>
              <a:t>Monto</a:t>
            </a:r>
            <a:r>
              <a:rPr lang="en-US" b="1" dirty="0" smtClean="0"/>
              <a:t> total de </a:t>
            </a:r>
            <a:r>
              <a:rPr lang="en-US" b="1" dirty="0" err="1" smtClean="0"/>
              <a:t>Inversión</a:t>
            </a:r>
            <a:endParaRPr lang="en-US" b="1" dirty="0" smtClean="0"/>
          </a:p>
          <a:p>
            <a:endParaRPr lang="en-US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0" y="5733256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*No se  recibió recurso estatal 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928672"/>
            <a:ext cx="2285984" cy="28575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214550" y="928672"/>
            <a:ext cx="928695" cy="2857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3143243" y="928672"/>
            <a:ext cx="714380" cy="2857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857623" y="928672"/>
            <a:ext cx="5286380" cy="714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7 Grupo"/>
          <p:cNvGrpSpPr/>
          <p:nvPr/>
        </p:nvGrpSpPr>
        <p:grpSpPr>
          <a:xfrm flipH="1">
            <a:off x="0" y="6525345"/>
            <a:ext cx="9144000" cy="332680"/>
            <a:chOff x="1928858" y="928670"/>
            <a:chExt cx="7215142" cy="285752"/>
          </a:xfrm>
        </p:grpSpPr>
        <p:sp>
          <p:nvSpPr>
            <p:cNvPr id="9" name="8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5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2581330" cy="720080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323528" y="508518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Total del recurso gestionado </a:t>
            </a:r>
            <a:r>
              <a:rPr lang="es-ES" b="1" dirty="0" smtClean="0"/>
              <a:t>$90,313,114.72</a:t>
            </a:r>
            <a:r>
              <a:rPr lang="es-MX" b="1" dirty="0" smtClean="0"/>
              <a:t> </a:t>
            </a:r>
            <a:endParaRPr lang="es-MX" b="1" dirty="0"/>
          </a:p>
        </p:txBody>
      </p:sp>
      <p:graphicFrame>
        <p:nvGraphicFramePr>
          <p:cNvPr id="18" name="3 Gráfico"/>
          <p:cNvGraphicFramePr/>
          <p:nvPr/>
        </p:nvGraphicFramePr>
        <p:xfrm>
          <a:off x="251520" y="1412776"/>
          <a:ext cx="49685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1043608" y="1556792"/>
          <a:ext cx="1028700" cy="190500"/>
        </p:xfrm>
        <a:graphic>
          <a:graphicData uri="http://schemas.openxmlformats.org/drawingml/2006/table">
            <a:tbl>
              <a:tblPr/>
              <a:tblGrid>
                <a:gridCol w="10287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$52,228,646.40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2483768" y="3212976"/>
          <a:ext cx="1008112" cy="152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008112"/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$1,571,523.20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3059832" y="3501008"/>
          <a:ext cx="864096" cy="152400"/>
        </p:xfrm>
        <a:graphic>
          <a:graphicData uri="http://schemas.openxmlformats.org/drawingml/2006/table">
            <a:tbl>
              <a:tblPr/>
              <a:tblGrid>
                <a:gridCol w="864096"/>
              </a:tblGrid>
              <a:tr h="1184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$1,653,600.00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3563888" y="3284984"/>
          <a:ext cx="864096" cy="152400"/>
        </p:xfrm>
        <a:graphic>
          <a:graphicData uri="http://schemas.openxmlformats.org/drawingml/2006/table">
            <a:tbl>
              <a:tblPr/>
              <a:tblGrid>
                <a:gridCol w="864096"/>
              </a:tblGrid>
              <a:tr h="1417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$1,507,841.52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3923928" y="3573016"/>
          <a:ext cx="1069082" cy="152400"/>
        </p:xfrm>
        <a:graphic>
          <a:graphicData uri="http://schemas.openxmlformats.org/drawingml/2006/table">
            <a:tbl>
              <a:tblPr/>
              <a:tblGrid>
                <a:gridCol w="1069082"/>
              </a:tblGrid>
              <a:tr h="1184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$2,812,975.00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25 Tabla"/>
          <p:cNvGraphicFramePr>
            <a:graphicFrameLocks noGrp="1"/>
          </p:cNvGraphicFramePr>
          <p:nvPr/>
        </p:nvGraphicFramePr>
        <p:xfrm>
          <a:off x="4283968" y="2636912"/>
          <a:ext cx="1357114" cy="190500"/>
        </p:xfrm>
        <a:graphic>
          <a:graphicData uri="http://schemas.openxmlformats.org/drawingml/2006/table">
            <a:tbl>
              <a:tblPr/>
              <a:tblGrid>
                <a:gridCol w="1357114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$18,513,231.00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26 Tabla"/>
          <p:cNvGraphicFramePr>
            <a:graphicFrameLocks noGrp="1"/>
          </p:cNvGraphicFramePr>
          <p:nvPr/>
        </p:nvGraphicFramePr>
        <p:xfrm>
          <a:off x="1547664" y="2924944"/>
          <a:ext cx="1562100" cy="190500"/>
        </p:xfrm>
        <a:graphic>
          <a:graphicData uri="http://schemas.openxmlformats.org/drawingml/2006/table">
            <a:tbl>
              <a:tblPr/>
              <a:tblGrid>
                <a:gridCol w="15621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$12,025,297.60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1475656" y="3356992"/>
          <a:ext cx="936104" cy="152400"/>
        </p:xfrm>
        <a:graphic>
          <a:graphicData uri="http://schemas.openxmlformats.org/drawingml/2006/table">
            <a:tbl>
              <a:tblPr/>
              <a:tblGrid>
                <a:gridCol w="936104"/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" name="30 Rectángulo"/>
          <p:cNvSpPr/>
          <p:nvPr/>
        </p:nvSpPr>
        <p:spPr>
          <a:xfrm>
            <a:off x="3851920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MX" sz="2400" dirty="0" smtClean="0"/>
              <a:t>Monto de Inversión en 2015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MX" sz="2400" dirty="0" smtClean="0"/>
              <a:t>Acciones de vivienda Realizadas</a:t>
            </a:r>
            <a:endParaRPr lang="es-MX" sz="2400" dirty="0"/>
          </a:p>
        </p:txBody>
      </p:sp>
      <p:sp>
        <p:nvSpPr>
          <p:cNvPr id="24" name="23 Rectángulo"/>
          <p:cNvSpPr/>
          <p:nvPr/>
        </p:nvSpPr>
        <p:spPr>
          <a:xfrm>
            <a:off x="5220072" y="1844824"/>
            <a:ext cx="3923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1400" b="1" dirty="0" smtClean="0"/>
              <a:t>1692 Acciones de vivienda vertical en polígonos </a:t>
            </a:r>
            <a:r>
              <a:rPr lang="es-MX" sz="1400" b="1" dirty="0" err="1" smtClean="0"/>
              <a:t>intra</a:t>
            </a:r>
            <a:r>
              <a:rPr lang="es-MX" sz="1400" b="1" dirty="0" smtClean="0"/>
              <a:t> urbanos  de ZMG $</a:t>
            </a:r>
            <a:r>
              <a:rPr lang="es-ES" sz="1400" b="1" dirty="0" smtClean="0"/>
              <a:t>36,840,000  Monto Total de Inversión.</a:t>
            </a:r>
          </a:p>
          <a:p>
            <a:pPr algn="just">
              <a:buFont typeface="Arial" pitchFamily="34" charset="0"/>
              <a:buChar char="•"/>
            </a:pPr>
            <a:endParaRPr lang="es-ES" sz="1400" b="1" dirty="0" smtClean="0"/>
          </a:p>
          <a:p>
            <a:pPr algn="just"/>
            <a:r>
              <a:rPr lang="es-MX" sz="1400" b="1" dirty="0" smtClean="0"/>
              <a:t>*52 Acciones de Vivienda Digna , modalidad Unidad Básica de Vivienda en el Municipio de </a:t>
            </a:r>
            <a:r>
              <a:rPr lang="es-MX" sz="1400" b="1" dirty="0" err="1" smtClean="0"/>
              <a:t>Zapotlanejo</a:t>
            </a:r>
            <a:r>
              <a:rPr lang="es-MX" sz="1400" b="1" dirty="0" smtClean="0"/>
              <a:t>  Monto Total de Inversión $9,152,000.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b="1" dirty="0" smtClean="0"/>
              <a:t>*Programa Vivienda, modalidad Mejoramiento de fachada,  $3,543,623 Monto Total de Inversión.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b="1" dirty="0" smtClean="0"/>
              <a:t>*50 Acciones  de Auto construcción de Vivienda en el Municipio de Cuautla $9,234,991  Monto Total de Inversión.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b="1" dirty="0" smtClean="0"/>
              <a:t>*341 Lotes Con Servicios en el Municipio de </a:t>
            </a:r>
            <a:r>
              <a:rPr lang="es-MX" sz="1400" b="1" dirty="0" err="1" smtClean="0"/>
              <a:t>Etzatlán</a:t>
            </a:r>
            <a:r>
              <a:rPr lang="es-MX" sz="1400" b="1" dirty="0" smtClean="0"/>
              <a:t>, $31,542,500   Monto Total de Inversión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899592" y="60212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*No se  recibió recurso estatal, para gasto operativo 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1928862" y="928672"/>
            <a:ext cx="7215143" cy="285752"/>
            <a:chOff x="1928858" y="928670"/>
            <a:chExt cx="7215142" cy="285752"/>
          </a:xfrm>
        </p:grpSpPr>
        <p:sp>
          <p:nvSpPr>
            <p:cNvPr id="5" name="4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24"/>
            <a:ext cx="9144000" cy="142876"/>
            <a:chOff x="1928858" y="928670"/>
            <a:chExt cx="7215142" cy="285752"/>
          </a:xfrm>
        </p:grpSpPr>
        <p:sp>
          <p:nvSpPr>
            <p:cNvPr id="10" name="9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4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2581330" cy="72008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2015208" y="47667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Programa de Consolidación de Reservas Urbanas 2016</a:t>
            </a:r>
            <a:endParaRPr lang="es-MX" sz="2400" b="1" dirty="0"/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1403648" y="1628800"/>
          <a:ext cx="6552728" cy="3107836"/>
        </p:xfrm>
        <a:graphic>
          <a:graphicData uri="http://schemas.openxmlformats.org/drawingml/2006/table">
            <a:tbl>
              <a:tblPr/>
              <a:tblGrid>
                <a:gridCol w="980146"/>
                <a:gridCol w="2181605"/>
                <a:gridCol w="3390977"/>
              </a:tblGrid>
              <a:tr h="4099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Programa de Consolidación de Reservas Urbanas 2016 SEDATU - IJALVI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61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# Acciones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Monto de </a:t>
                      </a:r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Subsidio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</a:tr>
              <a:tr h="2049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$4,320,000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$6,800,000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$7,400,000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$4,550,000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27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s-MX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acciones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1274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$33,070,000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827584" y="5013176"/>
            <a:ext cx="59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1274 Acciones Aprobadas $33,070,00 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63888" y="207803"/>
            <a:ext cx="526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INFORME DEL DIRECTOR GENERAL GENERAL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81089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PROGRAMA VIVIENDA DIGNA 2015</a:t>
            </a:r>
            <a:endParaRPr lang="es-MX" sz="2000" dirty="0" smtClean="0"/>
          </a:p>
          <a:p>
            <a:r>
              <a:rPr lang="es-MX" sz="2000" b="1" dirty="0" smtClean="0"/>
              <a:t>ZAPOTLANEJO, JAL.</a:t>
            </a:r>
            <a:endParaRPr lang="es-MX" sz="2000" dirty="0" smtClean="0"/>
          </a:p>
          <a:p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908720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El objetivo del programa es contribuir a que los hogares mexicanos y en el Estado de Jalisco en situación de pobreza, con ingresos  por debajo de la línea de bienestar y con carencia por calidad y espacios de la vivienda mejoren su calidad de vida a través de acciones de vivienda digna, con servicios básicos, como el acceso al agua, higiene y saneamiento. Se edificaron 52 acciones de vivienda que les cambiará la vida a 52 familias del municipio del Municipio de </a:t>
            </a:r>
            <a:r>
              <a:rPr lang="es-MX" sz="2000" dirty="0" err="1" smtClean="0"/>
              <a:t>Zapotlanejo</a:t>
            </a:r>
            <a:r>
              <a:rPr lang="es-MX" sz="2000" dirty="0" smtClean="0"/>
              <a:t>, Jal.</a:t>
            </a:r>
            <a:r>
              <a:rPr lang="es-ES" sz="2000" dirty="0" smtClean="0"/>
              <a:t> </a:t>
            </a:r>
            <a:endParaRPr lang="es-MX" sz="2000" dirty="0" smtClean="0"/>
          </a:p>
          <a:p>
            <a:r>
              <a:rPr lang="es-MX" sz="2000" b="1" dirty="0" smtClean="0"/>
              <a:t>No. de acciones de Vivienda: 52</a:t>
            </a:r>
          </a:p>
          <a:p>
            <a:r>
              <a:rPr lang="es-MX" sz="2000" b="1" dirty="0" smtClean="0"/>
              <a:t>No. de Beneficiados: 208</a:t>
            </a:r>
            <a:endParaRPr lang="es-MX" sz="2000" b="1" dirty="0"/>
          </a:p>
        </p:txBody>
      </p:sp>
      <p:sp>
        <p:nvSpPr>
          <p:cNvPr id="229380" name="AutoShape 4" descr="blob:https%3A//web.whatsapp.com/87b22af4-0342-46e8-8f8f-44f680d315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9382" name="AutoShape 6" descr="blob:https%3A//web.whatsapp.com/87b22af4-0342-46e8-8f8f-44f680d315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60100" name="Picture 4" descr="011 zapotlane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3429000"/>
            <a:ext cx="8820472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69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63888" y="207803"/>
            <a:ext cx="526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INFORME DEL DIRECTOR GENERAL GENERAL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81089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PROGRAMA VIVIENDA DIGNA </a:t>
            </a:r>
            <a:endParaRPr lang="es-MX" sz="2000" dirty="0" smtClean="0"/>
          </a:p>
          <a:p>
            <a:r>
              <a:rPr lang="es-MX" sz="2000" b="1" dirty="0" smtClean="0"/>
              <a:t>ZAPOTLANEJO, JAL.</a:t>
            </a:r>
            <a:endParaRPr lang="es-MX" sz="2000" dirty="0" smtClean="0"/>
          </a:p>
          <a:p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9380" name="AutoShape 4" descr="blob:https%3A//web.whatsapp.com/87b22af4-0342-46e8-8f8f-44f680d315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9382" name="AutoShape 6" descr="blob:https%3A//web.whatsapp.com/87b22af4-0342-46e8-8f8f-44f680d315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5697" name="Rectangle 1"/>
          <p:cNvSpPr>
            <a:spLocks noChangeArrowheads="1"/>
          </p:cNvSpPr>
          <p:nvPr/>
        </p:nvSpPr>
        <p:spPr bwMode="auto">
          <a:xfrm>
            <a:off x="395536" y="1052736"/>
            <a:ext cx="49792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PARTICIPANTES: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Gobierno Federal (FONHAPO) como Instancia Normativa</a:t>
            </a:r>
            <a:endParaRPr kumimoji="0" lang="es-MX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Gobierno Estatal (IJALVI) como Instancia Ejecutora</a:t>
            </a:r>
            <a:endParaRPr kumimoji="0" lang="es-MX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SEDATU Delegación Jalisco como Instancia Auxiliar </a:t>
            </a:r>
            <a:endParaRPr kumimoji="0" lang="es-MX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Fundación </a:t>
            </a:r>
            <a:r>
              <a:rPr kumimoji="0" lang="es-MX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Proviváh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como Co-inversionista donador</a:t>
            </a:r>
            <a:endParaRPr kumimoji="0" lang="es-MX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Municipio de </a:t>
            </a:r>
            <a:r>
              <a:rPr kumimoji="0" lang="es-MX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Zapotlanejo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como colaborador. </a:t>
            </a:r>
            <a:endParaRPr kumimoji="0" lang="es-MX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85705" name="Picture 9" descr="https://scontent-lax3-1.xx.fbcdn.net/v/t1.0-9/13590471_944742468982129_5236632400647136133_n.jpg?oh=fb160cbdeed3aea300ddb98d230104ef&amp;oe=5875BB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73" y="980728"/>
            <a:ext cx="3840427" cy="2880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285709" name="Picture 13" descr="004 zapotlanejo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01585"/>
            <a:ext cx="4464496" cy="38117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169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63888" y="207803"/>
            <a:ext cx="526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INFORME DEL DIRECTOR GENERAL GENERAL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4462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PROGRAMA VIVIENDA DIGNA </a:t>
            </a:r>
            <a:endParaRPr lang="es-MX" sz="2000" dirty="0" smtClean="0"/>
          </a:p>
          <a:p>
            <a:r>
              <a:rPr lang="es-MX" sz="2000" b="1" dirty="0" smtClean="0"/>
              <a:t>ZAPOTLANEJO, JAL.</a:t>
            </a:r>
            <a:endParaRPr lang="es-MX" sz="2000" dirty="0" smtClean="0"/>
          </a:p>
          <a:p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9380" name="AutoShape 4" descr="blob:https%3A//web.whatsapp.com/87b22af4-0342-46e8-8f8f-44f680d315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9382" name="AutoShape 6" descr="blob:https%3A//web.whatsapp.com/87b22af4-0342-46e8-8f8f-44f680d315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9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59766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2" name="Picture 2" descr="https://scontent-lax3-1.xx.fbcdn.net/v/t1.0-9/13600062_944742822315427_3647443496369738324_n.jpg?oh=b54f23c6dc8309c8376c22d82c8b1c39&amp;oe=58778A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448" y="1431031"/>
            <a:ext cx="2987064" cy="5310337"/>
          </a:xfrm>
          <a:prstGeom prst="rect">
            <a:avLst/>
          </a:prstGeom>
          <a:noFill/>
        </p:spPr>
      </p:pic>
      <p:pic>
        <p:nvPicPr>
          <p:cNvPr id="286724" name="Picture 4" descr="003 zapotlanejo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5408"/>
            <a:ext cx="5616624" cy="3072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69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63888" y="207803"/>
            <a:ext cx="526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INFORME DEL DIRECTOR GENERAL GENERAL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81089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PROGRAMA VIVIENDA DIGNA 2015</a:t>
            </a:r>
            <a:endParaRPr lang="es-MX" sz="2000" dirty="0" smtClean="0"/>
          </a:p>
          <a:p>
            <a:r>
              <a:rPr lang="es-MX" sz="2000" b="1" dirty="0" smtClean="0"/>
              <a:t>ZAPOTLANEJO, JAL.</a:t>
            </a:r>
            <a:endParaRPr lang="es-MX" sz="2000" dirty="0" smtClean="0"/>
          </a:p>
          <a:p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9380" name="AutoShape 4" descr="blob:https%3A//web.whatsapp.com/87b22af4-0342-46e8-8f8f-44f680d315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9382" name="AutoShape 6" descr="blob:https%3A//web.whatsapp.com/87b22af4-0342-46e8-8f8f-44f680d315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107504" y="980728"/>
            <a:ext cx="8892480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50" b="1" dirty="0" smtClean="0"/>
              <a:t>CARÁCTERISTICAS DE LAS VIVIENDAS</a:t>
            </a:r>
            <a:endParaRPr lang="es-MX" sz="1550" dirty="0" smtClean="0"/>
          </a:p>
          <a:p>
            <a:pPr algn="just"/>
            <a:r>
              <a:rPr lang="es-ES" sz="1550" dirty="0" smtClean="0"/>
              <a:t>Las Unidades Básicas de Vivienda se construyeron sobre un lote con una superficie mínima de 90m2 y tienen una construcción de 42m2, que consta de área común (sala, cocina  comedor) patio de servicio, baño completo y dos recámaras, además las viviendas cuentan con los servicios básicos; agua, luz, drenaje, así como complementarios; vialidades banquetas y machuelos, con un valor de $176,000.00 pesos y los materiales de construcción consisten en: losas y elementos estructurales de concreto, muros de block hueco, con acabado aparente en muros en interiores, acabado pulido en área húmeda y acabados finos en fachada principal, pintura </a:t>
            </a:r>
            <a:r>
              <a:rPr lang="es-ES" sz="1550" dirty="0" err="1" smtClean="0"/>
              <a:t>vinílica</a:t>
            </a:r>
            <a:r>
              <a:rPr lang="es-ES" sz="1550" dirty="0" smtClean="0"/>
              <a:t> en fachada principal, focos ahorradores, muebles de baño, lavadero, tarja y tinaco; puerta de </a:t>
            </a:r>
            <a:r>
              <a:rPr lang="es-ES" sz="1550" dirty="0" err="1" smtClean="0"/>
              <a:t>multi</a:t>
            </a:r>
            <a:r>
              <a:rPr lang="es-ES" sz="1550" dirty="0" smtClean="0"/>
              <a:t> panel en acceso principal y en patio a base de perfil tubular, además de puertas de madera en recámara y baño; </a:t>
            </a:r>
            <a:r>
              <a:rPr lang="es-ES" sz="1550" dirty="0" err="1" smtClean="0"/>
              <a:t>ventanería</a:t>
            </a:r>
            <a:r>
              <a:rPr lang="es-ES" sz="1550" dirty="0" smtClean="0"/>
              <a:t> de aluminio con vidrio y aplicación de impermeabilización de la azotea. </a:t>
            </a:r>
            <a:endParaRPr lang="es-MX" sz="1550" dirty="0" smtClean="0"/>
          </a:p>
          <a:p>
            <a:pPr algn="just"/>
            <a:endParaRPr lang="es-MX" sz="1550" dirty="0"/>
          </a:p>
        </p:txBody>
      </p:sp>
      <p:pic>
        <p:nvPicPr>
          <p:cNvPr id="287747" name="Picture 3" descr="001 zapotlanejo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3645024"/>
            <a:ext cx="4713290" cy="31409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87749" name="Picture 5" descr="007 zapotlanejo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893" y="3645024"/>
            <a:ext cx="4392107" cy="3140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169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17619</TotalTime>
  <Words>1690</Words>
  <Application>Microsoft Office PowerPoint</Application>
  <PresentationFormat>Presentación en pantalla (4:3)</PresentationFormat>
  <Paragraphs>514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portatil</dc:creator>
  <cp:lastModifiedBy>Usuario</cp:lastModifiedBy>
  <cp:revision>1147</cp:revision>
  <cp:lastPrinted>2014-05-08T10:07:00Z</cp:lastPrinted>
  <dcterms:created xsi:type="dcterms:W3CDTF">2013-06-11T14:36:56Z</dcterms:created>
  <dcterms:modified xsi:type="dcterms:W3CDTF">2016-10-05T18:16:15Z</dcterms:modified>
</cp:coreProperties>
</file>