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75" r:id="rId4"/>
    <p:sldId id="276" r:id="rId5"/>
    <p:sldId id="263" r:id="rId6"/>
    <p:sldId id="258" r:id="rId7"/>
    <p:sldId id="287" r:id="rId8"/>
    <p:sldId id="281" r:id="rId9"/>
    <p:sldId id="260" r:id="rId10"/>
    <p:sldId id="264" r:id="rId11"/>
    <p:sldId id="283" r:id="rId12"/>
    <p:sldId id="284" r:id="rId13"/>
    <p:sldId id="266" r:id="rId14"/>
    <p:sldId id="267" r:id="rId15"/>
    <p:sldId id="285" r:id="rId16"/>
    <p:sldId id="268" r:id="rId17"/>
    <p:sldId id="273" r:id="rId18"/>
  </p:sldIdLst>
  <p:sldSz cx="9144000" cy="6858000" type="screen4x3"/>
  <p:notesSz cx="7102475" cy="93884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6BD6-909D-4529-A3BB-9439782E005D}" type="datetimeFigureOut">
              <a:rPr lang="es-MX" smtClean="0"/>
              <a:t>12/01/2018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CAC3-9F56-4F1A-8AE6-556341A6BC38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6BD6-909D-4529-A3BB-9439782E005D}" type="datetimeFigureOut">
              <a:rPr lang="es-MX" smtClean="0"/>
              <a:t>12/01/2018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CAC3-9F56-4F1A-8AE6-556341A6BC3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6BD6-909D-4529-A3BB-9439782E005D}" type="datetimeFigureOut">
              <a:rPr lang="es-MX" smtClean="0"/>
              <a:t>12/01/2018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CAC3-9F56-4F1A-8AE6-556341A6BC3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6BD6-909D-4529-A3BB-9439782E005D}" type="datetimeFigureOut">
              <a:rPr lang="es-MX" smtClean="0"/>
              <a:t>12/01/2018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CAC3-9F56-4F1A-8AE6-556341A6BC38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6BD6-909D-4529-A3BB-9439782E005D}" type="datetimeFigureOut">
              <a:rPr lang="es-MX" smtClean="0"/>
              <a:t>12/01/2018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CAC3-9F56-4F1A-8AE6-556341A6BC3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6BD6-909D-4529-A3BB-9439782E005D}" type="datetimeFigureOut">
              <a:rPr lang="es-MX" smtClean="0"/>
              <a:t>12/01/2018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CAC3-9F56-4F1A-8AE6-556341A6BC38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6BD6-909D-4529-A3BB-9439782E005D}" type="datetimeFigureOut">
              <a:rPr lang="es-MX" smtClean="0"/>
              <a:t>12/01/2018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CAC3-9F56-4F1A-8AE6-556341A6BC38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6BD6-909D-4529-A3BB-9439782E005D}" type="datetimeFigureOut">
              <a:rPr lang="es-MX" smtClean="0"/>
              <a:t>12/01/2018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CAC3-9F56-4F1A-8AE6-556341A6BC3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6BD6-909D-4529-A3BB-9439782E005D}" type="datetimeFigureOut">
              <a:rPr lang="es-MX" smtClean="0"/>
              <a:t>12/01/2018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CAC3-9F56-4F1A-8AE6-556341A6BC3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6BD6-909D-4529-A3BB-9439782E005D}" type="datetimeFigureOut">
              <a:rPr lang="es-MX" smtClean="0"/>
              <a:t>12/01/2018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CAC3-9F56-4F1A-8AE6-556341A6BC3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6BD6-909D-4529-A3BB-9439782E005D}" type="datetimeFigureOut">
              <a:rPr lang="es-MX" smtClean="0"/>
              <a:t>12/01/2018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CAC3-9F56-4F1A-8AE6-556341A6BC38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216BD6-909D-4529-A3BB-9439782E005D}" type="datetimeFigureOut">
              <a:rPr lang="es-MX" smtClean="0"/>
              <a:t>12/01/2018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06CAC3-9F56-4F1A-8AE6-556341A6BC38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67744" y="2652946"/>
            <a:ext cx="6172200" cy="3229712"/>
          </a:xfrm>
        </p:spPr>
        <p:txBody>
          <a:bodyPr>
            <a:normAutofit fontScale="90000"/>
          </a:bodyPr>
          <a:lstStyle/>
          <a:p>
            <a:pPr marL="182880" indent="0" algn="ctr">
              <a:lnSpc>
                <a:spcPct val="107000"/>
              </a:lnSpc>
              <a:spcAft>
                <a:spcPts val="0"/>
              </a:spcAft>
              <a:buNone/>
              <a:tabLst>
                <a:tab pos="667385" algn="l"/>
                <a:tab pos="4928235" algn="r"/>
              </a:tabLst>
            </a:pPr>
            <a:r>
              <a:rPr lang="es-MX" sz="3200" i="1" dirty="0" smtClean="0">
                <a:latin typeface="Times New Roman"/>
                <a:ea typeface="Calibri"/>
                <a:cs typeface="Times New Roman"/>
              </a:rPr>
              <a:t>Jefatura de Movilidad y Tránsito</a:t>
            </a:r>
            <a:r>
              <a:rPr lang="es-MX" sz="1200" dirty="0" smtClean="0">
                <a:latin typeface="Calibri"/>
                <a:ea typeface="Calibri"/>
                <a:cs typeface="Times New Roman"/>
              </a:rPr>
              <a:t/>
            </a:r>
            <a:br>
              <a:rPr lang="es-MX" sz="1200" dirty="0" smtClean="0">
                <a:latin typeface="Calibri"/>
                <a:ea typeface="Calibri"/>
                <a:cs typeface="Times New Roman"/>
              </a:rPr>
            </a:br>
            <a:r>
              <a:rPr lang="es-MX" sz="3200" i="1" dirty="0" smtClean="0">
                <a:latin typeface="Times New Roman"/>
                <a:ea typeface="Calibri"/>
                <a:cs typeface="Times New Roman"/>
              </a:rPr>
              <a:t> Municipal  Mascota, Jalisco.</a:t>
            </a:r>
            <a:r>
              <a:rPr lang="es-MX" sz="20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es-MX" sz="2000" dirty="0" smtClean="0">
                <a:latin typeface="Times New Roman"/>
                <a:ea typeface="Calibri"/>
                <a:cs typeface="Times New Roman"/>
              </a:rPr>
            </a:br>
            <a:r>
              <a:rPr lang="es-MX" sz="1200" dirty="0" smtClean="0">
                <a:latin typeface="Calibri"/>
                <a:ea typeface="Calibri"/>
                <a:cs typeface="Times New Roman"/>
              </a:rPr>
              <a:t/>
            </a:r>
            <a:br>
              <a:rPr lang="es-MX" sz="1200" dirty="0" smtClean="0">
                <a:latin typeface="Calibri"/>
                <a:ea typeface="Calibri"/>
                <a:cs typeface="Times New Roman"/>
              </a:rPr>
            </a:br>
            <a:r>
              <a:rPr lang="es-MX" sz="1200" dirty="0" smtClean="0">
                <a:latin typeface="Calibri"/>
                <a:ea typeface="Calibri"/>
                <a:cs typeface="Times New Roman"/>
              </a:rPr>
              <a:t> </a:t>
            </a:r>
            <a:br>
              <a:rPr lang="es-MX" sz="1200" dirty="0" smtClean="0">
                <a:latin typeface="Calibri"/>
                <a:ea typeface="Calibri"/>
                <a:cs typeface="Times New Roman"/>
              </a:rPr>
            </a:br>
            <a:r>
              <a:rPr lang="es-MX" sz="2800" i="1" u="sng" dirty="0" smtClean="0">
                <a:latin typeface="Times New Roman"/>
                <a:ea typeface="Calibri"/>
                <a:cs typeface="Times New Roman"/>
              </a:rPr>
              <a:t>INFORME DE ACTIVIDADES</a:t>
            </a:r>
            <a:r>
              <a:rPr lang="es-MX" sz="1200" dirty="0" smtClean="0">
                <a:latin typeface="Calibri"/>
                <a:ea typeface="Calibri"/>
                <a:cs typeface="Times New Roman"/>
              </a:rPr>
              <a:t/>
            </a:r>
            <a:br>
              <a:rPr lang="es-MX" sz="1200" dirty="0" smtClean="0">
                <a:latin typeface="Calibri"/>
                <a:ea typeface="Calibri"/>
                <a:cs typeface="Times New Roman"/>
              </a:rPr>
            </a:br>
            <a:r>
              <a:rPr lang="es-MX" sz="2800" i="1" u="sng" dirty="0" smtClean="0">
                <a:latin typeface="Times New Roman"/>
                <a:ea typeface="Calibri"/>
                <a:cs typeface="Times New Roman"/>
              </a:rPr>
              <a:t> TRIMESTRAL  2017</a:t>
            </a:r>
            <a:br>
              <a:rPr lang="es-MX" sz="2800" i="1" u="sng" dirty="0" smtClean="0">
                <a:latin typeface="Times New Roman"/>
                <a:ea typeface="Calibri"/>
                <a:cs typeface="Times New Roman"/>
              </a:rPr>
            </a:br>
            <a:r>
              <a:rPr lang="es-MX" sz="2800" i="1" u="sng" dirty="0" smtClean="0">
                <a:latin typeface="Times New Roman"/>
                <a:ea typeface="Calibri"/>
                <a:cs typeface="Times New Roman"/>
              </a:rPr>
              <a:t>DE OCTUBRE A DICIEMBRE.</a:t>
            </a:r>
            <a:r>
              <a:rPr lang="es-MX" sz="1200" dirty="0" smtClean="0">
                <a:latin typeface="Calibri"/>
                <a:ea typeface="Calibri"/>
                <a:cs typeface="Times New Roman"/>
              </a:rPr>
              <a:t/>
            </a:r>
            <a:br>
              <a:rPr lang="es-MX" sz="1200" dirty="0" smtClean="0">
                <a:latin typeface="Calibri"/>
                <a:ea typeface="Calibri"/>
                <a:cs typeface="Times New Roman"/>
              </a:rPr>
            </a:br>
            <a:endParaRPr lang="es-MX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458" y="329166"/>
            <a:ext cx="2154555" cy="232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:COMUNICACION SOCIAL  MASCOTA:FORMATOS DE HOJAS MEMBRETADAS:membretes:HOJA MENBRETADA  OFICIO  oficialia mayor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3" t="2920" r="15219" b="88800"/>
          <a:stretch/>
        </p:blipFill>
        <p:spPr bwMode="auto">
          <a:xfrm>
            <a:off x="6546516" y="332656"/>
            <a:ext cx="1887220" cy="23202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3"/>
          <a:stretch/>
        </p:blipFill>
        <p:spPr bwMode="auto">
          <a:xfrm>
            <a:off x="3635896" y="540688"/>
            <a:ext cx="2295882" cy="19042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3" r="28620"/>
          <a:stretch/>
        </p:blipFill>
        <p:spPr bwMode="auto">
          <a:xfrm>
            <a:off x="7092280" y="5949280"/>
            <a:ext cx="1906270" cy="662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AutoShape 2" descr="Resultado de imagen para imagenes de diapositivas PARA PRESENTAC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97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74638"/>
            <a:ext cx="8106104" cy="922114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5</a:t>
            </a:r>
            <a:r>
              <a:rPr lang="es-MX" dirty="0" smtClean="0"/>
              <a:t>.- EVENTOS MASIVOS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403648" y="908720"/>
            <a:ext cx="7498080" cy="5535234"/>
          </a:xfrm>
        </p:spPr>
        <p:txBody>
          <a:bodyPr>
            <a:normAutofit fontScale="25000" lnSpcReduction="20000"/>
          </a:bodyPr>
          <a:lstStyle/>
          <a:p>
            <a:pPr algn="just"/>
            <a:endParaRPr lang="es-MX" sz="7400" dirty="0" smtClean="0"/>
          </a:p>
          <a:p>
            <a:pPr algn="just"/>
            <a:r>
              <a:rPr lang="es-MX" sz="7400" dirty="0" smtClean="0"/>
              <a:t>Con el fin de brindar protección vial a la población durante todo tipo de eventos masivos se han atendido durante este trimestre las localidades de El Atajo, el Embocadero y Yerbabuena; así como en la </a:t>
            </a:r>
            <a:r>
              <a:rPr lang="es-MX" sz="7400" dirty="0"/>
              <a:t>C</a:t>
            </a:r>
            <a:r>
              <a:rPr lang="es-MX" sz="7400" dirty="0" smtClean="0"/>
              <a:t>abecera Municipal en diferentes eventos como son:</a:t>
            </a:r>
          </a:p>
          <a:p>
            <a:pPr algn="just"/>
            <a:endParaRPr lang="es-MX" sz="7400" dirty="0" smtClean="0"/>
          </a:p>
          <a:p>
            <a:r>
              <a:rPr lang="es-MX" sz="7400" dirty="0" smtClean="0"/>
              <a:t>06 Caravanas.</a:t>
            </a:r>
          </a:p>
          <a:p>
            <a:r>
              <a:rPr lang="es-MX" sz="7400" dirty="0" smtClean="0"/>
              <a:t>01 Callejoneada.</a:t>
            </a:r>
          </a:p>
          <a:p>
            <a:r>
              <a:rPr lang="es-MX" sz="7400" dirty="0" smtClean="0"/>
              <a:t>07 Peregrinaciones. </a:t>
            </a:r>
          </a:p>
          <a:p>
            <a:r>
              <a:rPr lang="es-MX" sz="7400" dirty="0" smtClean="0"/>
              <a:t>02 Cabalgatas.</a:t>
            </a:r>
          </a:p>
          <a:p>
            <a:r>
              <a:rPr lang="es-MX" sz="7400" dirty="0" smtClean="0"/>
              <a:t>03 Desfiles.</a:t>
            </a:r>
          </a:p>
          <a:p>
            <a:r>
              <a:rPr lang="es-MX" sz="7400" dirty="0" smtClean="0"/>
              <a:t>01 Misas en Carretera.</a:t>
            </a:r>
          </a:p>
          <a:p>
            <a:r>
              <a:rPr lang="es-MX" sz="7400" dirty="0" smtClean="0"/>
              <a:t>01 Marcha Fúnebre.</a:t>
            </a:r>
          </a:p>
          <a:p>
            <a:r>
              <a:rPr lang="es-MX" sz="7400" dirty="0" smtClean="0"/>
              <a:t>02 Eventos de ciclismo.</a:t>
            </a:r>
            <a:endParaRPr lang="es-MX" dirty="0"/>
          </a:p>
        </p:txBody>
      </p:sp>
      <p:pic>
        <p:nvPicPr>
          <p:cNvPr id="4" name="Picture 2" descr="C:\Users\TRANSITO\Desktop\FOTOS NUEVAS\DSC024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3635896" cy="2726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878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37845" y="548680"/>
            <a:ext cx="6512511" cy="1143000"/>
          </a:xfrm>
        </p:spPr>
        <p:txBody>
          <a:bodyPr/>
          <a:lstStyle/>
          <a:p>
            <a:pPr algn="ctr"/>
            <a:r>
              <a:rPr lang="es-MX" dirty="0" smtClean="0"/>
              <a:t>EVENTOS MASIVOS</a:t>
            </a:r>
            <a:endParaRPr lang="es-MX" dirty="0"/>
          </a:p>
        </p:txBody>
      </p:sp>
      <p:pic>
        <p:nvPicPr>
          <p:cNvPr id="2050" name="Picture 2" descr="K:\20161118_095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46" y="1340768"/>
            <a:ext cx="3057913" cy="2293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K:\20161120_1202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65951"/>
            <a:ext cx="3024336" cy="226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K:\20161122_1155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46" y="3789040"/>
            <a:ext cx="3057913" cy="22934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:\20161126_1731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689" y="3789040"/>
            <a:ext cx="3004655" cy="2253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36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899592" y="1700809"/>
            <a:ext cx="7128792" cy="4233856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itchFamily="34" charset="0"/>
              <a:buChar char="•"/>
            </a:pPr>
            <a:endParaRPr lang="es-MX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400" dirty="0" smtClean="0"/>
              <a:t>07 Apoyos durante el Tráiler Itinerantes de la Ciencia, Tecnología e Innovación.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400" dirty="0" smtClean="0"/>
              <a:t>03 Abanderamientos en diferentes eventos dentro de la comunidad y en carretera.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400" dirty="0" smtClean="0"/>
              <a:t>01 Ocasiones en que se apoyó a tráileres para guiarlos a salir de la ciudad a </a:t>
            </a:r>
            <a:r>
              <a:rPr lang="es-MX" sz="2400" smtClean="0"/>
              <a:t>su destino.</a:t>
            </a:r>
            <a:endParaRPr lang="es-MX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400" dirty="0" smtClean="0"/>
              <a:t>01 Apoyo con protección vial a Adultos mayores en el Auditorio municipal.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400" dirty="0" smtClean="0"/>
              <a:t>01 Desfile Ranchero.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MX" sz="2400" dirty="0" smtClean="0"/>
          </a:p>
          <a:p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971600" y="404665"/>
            <a:ext cx="7175351" cy="1008112"/>
          </a:xfrm>
        </p:spPr>
        <p:txBody>
          <a:bodyPr/>
          <a:lstStyle/>
          <a:p>
            <a:r>
              <a:rPr lang="es-MX" sz="5200" dirty="0"/>
              <a:t>6</a:t>
            </a:r>
            <a:r>
              <a:rPr lang="es-MX" sz="5200" dirty="0" smtClean="0"/>
              <a:t>.- APOYOS VARIOS</a:t>
            </a:r>
            <a:endParaRPr lang="es-MX" sz="5200" dirty="0"/>
          </a:p>
        </p:txBody>
      </p:sp>
    </p:spTree>
    <p:extLst>
      <p:ext uri="{BB962C8B-B14F-4D97-AF65-F5344CB8AC3E}">
        <p14:creationId xmlns:p14="http://schemas.microsoft.com/office/powerpoint/2010/main" val="4063035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344816" cy="1080120"/>
          </a:xfrm>
        </p:spPr>
        <p:txBody>
          <a:bodyPr/>
          <a:lstStyle/>
          <a:p>
            <a:pPr algn="ctr"/>
            <a:r>
              <a:rPr lang="es-MX" dirty="0" smtClean="0"/>
              <a:t>7.- CORTEJOS FÚNEBRES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15616" y="2132856"/>
            <a:ext cx="7498080" cy="3853408"/>
          </a:xfrm>
        </p:spPr>
        <p:txBody>
          <a:bodyPr>
            <a:noAutofit/>
          </a:bodyPr>
          <a:lstStyle/>
          <a:p>
            <a:pPr algn="just"/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s-E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omo 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principal finalidad la satisfacción de las necesidades </a:t>
            </a:r>
            <a:r>
              <a:rPr lang="es-E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sociales, garantizando 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 integridad y el respeto a la persona, </a:t>
            </a:r>
            <a:r>
              <a:rPr lang="es-E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ha brindado el apoyo y protección vial a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02</a:t>
            </a:r>
            <a:r>
              <a:rPr lang="es-MX" sz="2400" dirty="0" smtClean="0">
                <a:solidFill>
                  <a:schemeClr val="tx1"/>
                </a:solidFill>
              </a:rPr>
              <a:t> cortejos fúnebres</a:t>
            </a:r>
            <a:r>
              <a:rPr lang="es-MX" sz="2400" dirty="0" smtClean="0"/>
              <a:t>.</a:t>
            </a:r>
          </a:p>
          <a:p>
            <a:pPr marL="82296" indent="0" algn="just">
              <a:buNone/>
            </a:pPr>
            <a:endParaRPr lang="es-MX" sz="2400" dirty="0" smtClean="0"/>
          </a:p>
          <a:p>
            <a:pPr algn="just"/>
            <a:r>
              <a:rPr lang="es-MX" sz="2400" dirty="0" smtClean="0"/>
              <a:t>Generando un gasto de combustible en todas las actividades diarias de 30 litros de gasolina por semana con un total de $4,800 pesos aproximadamente durante este trimestre.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2333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20161206_105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97" y="2348880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K:\20161206_104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68" y="234888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792448" cy="1041296"/>
          </a:xfrm>
        </p:spPr>
        <p:txBody>
          <a:bodyPr>
            <a:normAutofit/>
          </a:bodyPr>
          <a:lstStyle/>
          <a:p>
            <a:r>
              <a:rPr lang="es-MX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CORTEJOS FÚNEBRES</a:t>
            </a:r>
          </a:p>
        </p:txBody>
      </p:sp>
    </p:spTree>
    <p:extLst>
      <p:ext uri="{BB962C8B-B14F-4D97-AF65-F5344CB8AC3E}">
        <p14:creationId xmlns:p14="http://schemas.microsoft.com/office/powerpoint/2010/main" val="70877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331640" y="2276872"/>
            <a:ext cx="6552728" cy="3672408"/>
          </a:xfrm>
        </p:spPr>
        <p:txBody>
          <a:bodyPr>
            <a:normAutofit fontScale="92500"/>
          </a:bodyPr>
          <a:lstStyle/>
          <a:p>
            <a:pPr algn="just"/>
            <a:r>
              <a:rPr lang="es-MX" sz="2600" dirty="0"/>
              <a:t>En este trimestre se acudió a </a:t>
            </a:r>
            <a:r>
              <a:rPr lang="es-MX" sz="2600" dirty="0" smtClean="0"/>
              <a:t>2 </a:t>
            </a:r>
            <a:r>
              <a:rPr lang="es-MX" sz="2600" dirty="0"/>
              <a:t>reuniones de trabajo e informativas, de igual manera se hizo acto de presencia en </a:t>
            </a:r>
            <a:r>
              <a:rPr lang="es-MX" sz="2600" dirty="0" smtClean="0"/>
              <a:t>01 Capacitación tomada por parte de los elementos de esta Dirección de Movilidad y Tránsito Municipal con respecto a la equidad de género.</a:t>
            </a:r>
          </a:p>
          <a:p>
            <a:pPr algn="just"/>
            <a:r>
              <a:rPr lang="es-MX" sz="2600" dirty="0" smtClean="0"/>
              <a:t>Se atendieron 08 entrevistas con ciudadanos con inquietudes de diferentes tipos en cuestión vial. </a:t>
            </a:r>
            <a:endParaRPr lang="es-MX" sz="2600" dirty="0"/>
          </a:p>
          <a:p>
            <a:endParaRPr lang="es-MX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99592" y="476672"/>
            <a:ext cx="7632848" cy="1584176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8</a:t>
            </a:r>
            <a:r>
              <a:rPr lang="es-MX" dirty="0" smtClean="0"/>
              <a:t>.- CURSOS Y REUNIONES DE TRABAJO.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8403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60840" cy="1152128"/>
          </a:xfrm>
        </p:spPr>
        <p:txBody>
          <a:bodyPr/>
          <a:lstStyle/>
          <a:p>
            <a:pPr algn="ctr"/>
            <a:r>
              <a:rPr lang="es-MX" dirty="0" smtClean="0"/>
              <a:t>09.- CIERRE DE CALLES.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5576" y="2276872"/>
            <a:ext cx="7560840" cy="3600400"/>
          </a:xfrm>
        </p:spPr>
        <p:txBody>
          <a:bodyPr>
            <a:normAutofit/>
          </a:bodyPr>
          <a:lstStyle/>
          <a:p>
            <a:pPr algn="just"/>
            <a:r>
              <a:rPr lang="es-MX" sz="2600" dirty="0" smtClean="0"/>
              <a:t>Con el fin de brindar protección vial a todas las personas que acuden los Domingos a la plaza principal a disfrutar de la tradicional música y degustan de los antojitos mexicanos así como durante fiestas patronales y eventos masivos se ha realizado el cierre de calles en 17 ocasiones de las calles aledañas al cuadro principal y 10 ocasiones por diversos eventos masivos.</a:t>
            </a:r>
            <a:endParaRPr lang="es-MX" sz="2600" dirty="0"/>
          </a:p>
        </p:txBody>
      </p:sp>
    </p:spTree>
    <p:extLst>
      <p:ext uri="{BB962C8B-B14F-4D97-AF65-F5344CB8AC3E}">
        <p14:creationId xmlns:p14="http://schemas.microsoft.com/office/powerpoint/2010/main" val="1827015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_UoR3TqHaMlA/TTMajJyjKhI/AAAAAAAAANs/s5huam5YGak/s1600/35-guarda-_lg_wht.gif"/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18" y="260648"/>
            <a:ext cx="4392662" cy="410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pi.ning.com/files/5ZJguOyKFCZtALY1ICssZ2aZsS9MuDcuMpHwYPL2yfW5a36wPFVl9jB*2fKmlUN9zvlOy1lJc1qwX8R3jL-9tHO0ywBbgsH2/jdv1220814919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81" y="4581128"/>
            <a:ext cx="4824536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67600" cy="778098"/>
          </a:xfrm>
        </p:spPr>
        <p:txBody>
          <a:bodyPr/>
          <a:lstStyle/>
          <a:p>
            <a:pPr algn="ctr"/>
            <a:r>
              <a:rPr lang="es-MX" dirty="0" smtClean="0"/>
              <a:t>INTRODUCCION.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043608" y="1340768"/>
            <a:ext cx="7467600" cy="5205192"/>
          </a:xfrm>
        </p:spPr>
        <p:txBody>
          <a:bodyPr>
            <a:normAutofit fontScale="77500" lnSpcReduction="20000"/>
          </a:bodyPr>
          <a:lstStyle/>
          <a:p>
            <a:pPr marL="449580" indent="7620" algn="just">
              <a:lnSpc>
                <a:spcPct val="150000"/>
              </a:lnSpc>
              <a:spcAft>
                <a:spcPts val="0"/>
              </a:spcAft>
            </a:pPr>
            <a:r>
              <a:rPr lang="es-ES" i="1" dirty="0" smtClean="0">
                <a:latin typeface="Calibri"/>
                <a:ea typeface="Calibri"/>
                <a:cs typeface="Times New Roman"/>
              </a:rPr>
              <a:t>A </a:t>
            </a:r>
            <a:r>
              <a:rPr lang="es-ES" i="1" dirty="0">
                <a:latin typeface="Calibri"/>
                <a:ea typeface="Calibri"/>
                <a:cs typeface="Times New Roman"/>
              </a:rPr>
              <a:t>fin de reducir los índices de accidentes y mortalidad en pro del desarrollo socioeconómico de nuestro municipio, es necesario prestar un mejor  servicio a la población </a:t>
            </a:r>
            <a:r>
              <a:rPr lang="es-ES" i="1" dirty="0" smtClean="0">
                <a:latin typeface="Calibri"/>
                <a:ea typeface="Calibri"/>
                <a:cs typeface="Times New Roman"/>
              </a:rPr>
              <a:t>mascotences, </a:t>
            </a:r>
            <a:r>
              <a:rPr lang="es-ES" i="1" dirty="0">
                <a:latin typeface="Calibri"/>
                <a:ea typeface="Calibri"/>
                <a:cs typeface="Times New Roman"/>
              </a:rPr>
              <a:t>de alta calidad, para controlar y regular el tránsito vehicular que utiliza las vías públicas y terrestres, para garantizar una prevención efectiva de accidentes, protección de vidas humanas, del ambiente y bienes materiales, así como garantizar el libre desplazamiento de personas, vehículos y semovientes en nuestra población.</a:t>
            </a:r>
            <a:endParaRPr lang="es-MX" sz="2000" dirty="0">
              <a:latin typeface="Calibri"/>
              <a:ea typeface="Calibri"/>
              <a:cs typeface="Times New Roman"/>
            </a:endParaRPr>
          </a:p>
          <a:p>
            <a:pPr marL="449580" algn="just">
              <a:lnSpc>
                <a:spcPct val="150000"/>
              </a:lnSpc>
              <a:spcAft>
                <a:spcPts val="0"/>
              </a:spcAft>
            </a:pPr>
            <a:endParaRPr lang="es-MX" sz="2000" dirty="0"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  <a:tabLst>
                <a:tab pos="4403725" algn="l"/>
              </a:tabLst>
            </a:pPr>
            <a:r>
              <a:rPr lang="es-ES" i="1" dirty="0">
                <a:latin typeface="Calibri"/>
                <a:ea typeface="Calibri"/>
                <a:cs typeface="Times New Roman"/>
              </a:rPr>
              <a:t>Actualmente nos encontramos enfrentando múltiples problemas, por lo que nuestra sociedad requiere cada día de más y mejores propuestas; ciertamente no tenemos en nuestra comunidad todos los recursos y fortalezas para ofrecer un mejor mañana, por ello aspiramos a que la población cuente con una cultura vial. </a:t>
            </a:r>
            <a:endParaRPr lang="es-MX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MX" sz="2000" dirty="0">
              <a:latin typeface="Calibri"/>
              <a:ea typeface="Calibri"/>
              <a:cs typeface="Times New Roman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14492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836712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s-MX" b="1" dirty="0" smtClean="0"/>
              <a:t>1.- PROTECCIÓN VIAL EN DIFERENTES CRUCEROS.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15616" y="1772816"/>
            <a:ext cx="7498080" cy="4626515"/>
          </a:xfrm>
        </p:spPr>
        <p:txBody>
          <a:bodyPr>
            <a:normAutofit/>
          </a:bodyPr>
          <a:lstStyle/>
          <a:p>
            <a:pPr algn="just"/>
            <a:endParaRPr lang="es-MX" sz="2800" dirty="0" smtClean="0"/>
          </a:p>
          <a:p>
            <a:pPr algn="just"/>
            <a:r>
              <a:rPr lang="es-MX" sz="2800" dirty="0" smtClean="0"/>
              <a:t>De Lunes a Domingo se brinda protección vial a la afluencia peatonal y organización vehicular que transitan por los cruceros  de Ramón Corona- Zaragoza e Independencia y Morelos, así mismo apercibiendo a conductores que dejan mal estacionado su vehículo y elaborando cedulas de notificación de infracciones por ese motivo.</a:t>
            </a:r>
          </a:p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9997514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MX" sz="4200" dirty="0" smtClean="0"/>
              <a:t>2.- SERVICIOS ESCOLARES</a:t>
            </a:r>
            <a:endParaRPr lang="es-MX" sz="4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435608" y="1447800"/>
            <a:ext cx="7498080" cy="4573488"/>
          </a:xfrm>
        </p:spPr>
        <p:txBody>
          <a:bodyPr>
            <a:normAutofit/>
          </a:bodyPr>
          <a:lstStyle/>
          <a:p>
            <a:pPr algn="just"/>
            <a:r>
              <a:rPr lang="es-MX" sz="2800" dirty="0" smtClean="0"/>
              <a:t>De </a:t>
            </a:r>
            <a:r>
              <a:rPr lang="es-MX" sz="2800" dirty="0"/>
              <a:t>L</a:t>
            </a:r>
            <a:r>
              <a:rPr lang="es-MX" sz="2800" dirty="0" smtClean="0"/>
              <a:t>unes a viernes durante la entrada y salida de los alumnos de diferentes </a:t>
            </a:r>
            <a:r>
              <a:rPr lang="es-MX" sz="2800" dirty="0"/>
              <a:t>escuelas </a:t>
            </a:r>
            <a:r>
              <a:rPr lang="es-MX" sz="2800" dirty="0" smtClean="0"/>
              <a:t>se brinda protección vial de las mismas:</a:t>
            </a:r>
          </a:p>
          <a:p>
            <a:r>
              <a:rPr lang="es-MX" sz="2800" dirty="0" smtClean="0"/>
              <a:t>Primaria Hermelinda Pérez Curiel.</a:t>
            </a:r>
          </a:p>
          <a:p>
            <a:r>
              <a:rPr lang="es-MX" sz="2800" dirty="0" smtClean="0"/>
              <a:t>Primaria José Manuel Núñez.</a:t>
            </a:r>
          </a:p>
          <a:p>
            <a:r>
              <a:rPr lang="es-MX" sz="2800" dirty="0" smtClean="0"/>
              <a:t>Primaria Unión y Progreso.</a:t>
            </a:r>
          </a:p>
          <a:p>
            <a:r>
              <a:rPr lang="es-MX" sz="2800" dirty="0" smtClean="0"/>
              <a:t>Jardín de Niños María Esther Zuno.</a:t>
            </a:r>
          </a:p>
          <a:p>
            <a:r>
              <a:rPr lang="es-MX" sz="2800" dirty="0" smtClean="0"/>
              <a:t>Jardín de Niños Benito Juárez.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17536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244593"/>
            <a:ext cx="65125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SERVICIOS ESCOLARES</a:t>
            </a:r>
            <a:br>
              <a:rPr lang="es-MX" dirty="0" smtClean="0"/>
            </a:br>
            <a:endParaRPr lang="es-MX" dirty="0"/>
          </a:p>
        </p:txBody>
      </p:sp>
      <p:pic>
        <p:nvPicPr>
          <p:cNvPr id="6" name="Picture 3" descr="L:\FOTOS 2016\FOTOS SERV. ESCOLARES\DSC0086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498" y="3861048"/>
            <a:ext cx="3312622" cy="24855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RANSITO\Downloads\IMG-20180112-WA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3131840" cy="2348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RANSITO\Downloads\IMG-20180112-WA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3131840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TRANSITO\Downloads\IMG-20180112-WA0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3131840" cy="23488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304800"/>
            <a:ext cx="6512511" cy="13960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4000" dirty="0" smtClean="0"/>
              <a:t>3.-ACCIDENTES  VEHICULARES.</a:t>
            </a:r>
            <a:endParaRPr lang="es-MX" sz="4000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1110992" y="1844824"/>
            <a:ext cx="7498080" cy="147714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s-MX" sz="2800" dirty="0" smtClean="0"/>
              <a:t>Se atendieron  </a:t>
            </a:r>
            <a:r>
              <a:rPr lang="es-MX" sz="2800" dirty="0" smtClean="0">
                <a:solidFill>
                  <a:srgbClr val="FF0000"/>
                </a:solidFill>
              </a:rPr>
              <a:t>11 (once) </a:t>
            </a:r>
            <a:r>
              <a:rPr lang="es-MX" sz="2800" dirty="0" smtClean="0"/>
              <a:t>accidentes viales de los cuales algunos fueros a perito y otros solucionados. </a:t>
            </a:r>
          </a:p>
        </p:txBody>
      </p:sp>
      <p:pic>
        <p:nvPicPr>
          <p:cNvPr id="3" name="Picture 2" descr="C:\Users\TRANSITO\Downloads\IMG-20180111-WA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501008"/>
            <a:ext cx="3456384" cy="214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TRANSITO\Downloads\IMG-20180111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501008"/>
            <a:ext cx="3456384" cy="214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RANSITO\Downloads\IMG-20180111-WA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501008"/>
            <a:ext cx="3456384" cy="214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RANSITO\Downloads\IMG-20180111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76706"/>
            <a:ext cx="3893056" cy="218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10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RANSITO\Desktop\accidente tecoany\IMG-20171124-W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672408" cy="24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RANSITO\Desktop\accidente tecoany\DSC054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291746" cy="24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RANSITO\Desktop\accidente tecoany\DSC054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77" y="3501008"/>
            <a:ext cx="3419871" cy="25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802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04856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4</a:t>
            </a:r>
            <a:r>
              <a:rPr lang="es-MX" dirty="0" smtClean="0"/>
              <a:t>.- CEDULAS DE NOTIFICACIÓN DE INFRACCIONES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611560" y="2204864"/>
            <a:ext cx="7848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han elaborado </a:t>
            </a:r>
            <a:r>
              <a:rPr lang="es-MX" sz="2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 </a:t>
            </a:r>
            <a:r>
              <a:rPr lang="es-MX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Cedulas de Notificación de Infracciones, por diversas causas</a:t>
            </a:r>
            <a:r>
              <a:rPr lang="es-MX" sz="2600" dirty="0"/>
              <a:t>, </a:t>
            </a:r>
            <a:r>
              <a:rPr lang="es-ES" sz="2600" dirty="0">
                <a:solidFill>
                  <a:srgbClr val="000000"/>
                </a:solidFill>
                <a:latin typeface="Arial" panose="020B0604020202020204" pitchFamily="34" charset="0"/>
              </a:rPr>
              <a:t>esto con el fin de r</a:t>
            </a:r>
            <a:r>
              <a:rPr lang="es-E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egular la movilidad y el transporte en el municipio, así como los derechos y obligaciones de los sujetos de la movilidad, para establecer el orden y las medidas de seguridad, control de la circulación vehicular motorizada y no motorizada de personas, bienes y servicios, en las vías públicas abiertas a la circulación.</a:t>
            </a:r>
          </a:p>
        </p:txBody>
      </p:sp>
    </p:spTree>
    <p:extLst>
      <p:ext uri="{BB962C8B-B14F-4D97-AF65-F5344CB8AC3E}">
        <p14:creationId xmlns:p14="http://schemas.microsoft.com/office/powerpoint/2010/main" val="334005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512511" cy="2376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 smtClean="0"/>
              <a:t>CEDULAS DE NOTIFICACIÓN DE INFRACCIONES</a:t>
            </a:r>
            <a:endParaRPr lang="es-MX" dirty="0"/>
          </a:p>
        </p:txBody>
      </p:sp>
      <p:pic>
        <p:nvPicPr>
          <p:cNvPr id="4099" name="Picture 3" descr="L:\FOTOS 2016\INFRACCIONANDO\DSC02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26276"/>
            <a:ext cx="2435813" cy="1826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:\FOTOS 2016\INFRACCIONANDO\DSC020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89586"/>
            <a:ext cx="2484734" cy="186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TRANSITO\Desktop\FOTOS 2016\INFRACCIONES\DSC018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82" y="2821131"/>
            <a:ext cx="2442673" cy="1832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2761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1355</TotalTime>
  <Words>725</Words>
  <Application>Microsoft Office PowerPoint</Application>
  <PresentationFormat>Presentación en pantalla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Transmisión de listas</vt:lpstr>
      <vt:lpstr>Jefatura de Movilidad y Tránsito  Municipal  Mascota, Jalisco.    INFORME DE ACTIVIDADES  TRIMESTRAL  2017 DE OCTUBRE A DICIEMBRE. </vt:lpstr>
      <vt:lpstr>INTRODUCCION.</vt:lpstr>
      <vt:lpstr>1.- PROTECCIÓN VIAL EN DIFERENTES CRUCEROS.</vt:lpstr>
      <vt:lpstr>2.- SERVICIOS ESCOLARES</vt:lpstr>
      <vt:lpstr>SERVICIOS ESCOLARES </vt:lpstr>
      <vt:lpstr>3.-ACCIDENTES  VEHICULARES.</vt:lpstr>
      <vt:lpstr>Presentación de PowerPoint</vt:lpstr>
      <vt:lpstr>4.- CEDULAS DE NOTIFICACIÓN DE INFRACCIONES</vt:lpstr>
      <vt:lpstr>CEDULAS DE NOTIFICACIÓN DE INFRACCIONES</vt:lpstr>
      <vt:lpstr>5.- EVENTOS MASIVOS</vt:lpstr>
      <vt:lpstr>EVENTOS MASIVOS</vt:lpstr>
      <vt:lpstr>6.- APOYOS VARIOS</vt:lpstr>
      <vt:lpstr>7.- CORTEJOS FÚNEBRES</vt:lpstr>
      <vt:lpstr>Presentación de PowerPoint</vt:lpstr>
      <vt:lpstr>8.- CURSOS Y REUNIONES DE TRABAJO.</vt:lpstr>
      <vt:lpstr>09.- CIERRE DE CALLES.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Jefatura de Movilidad y Tránsito  Municipal  Mascota, Jalisco.    INFORME DE ACTIVIDADES  trimestral  2015 de octubre a diciembre</dc:title>
  <dc:creator>Ba-k.com</dc:creator>
  <cp:lastModifiedBy>TRANSITO</cp:lastModifiedBy>
  <cp:revision>94</cp:revision>
  <cp:lastPrinted>2018-01-12T16:50:06Z</cp:lastPrinted>
  <dcterms:created xsi:type="dcterms:W3CDTF">2015-12-28T23:09:29Z</dcterms:created>
  <dcterms:modified xsi:type="dcterms:W3CDTF">2018-01-12T17:01:47Z</dcterms:modified>
</cp:coreProperties>
</file>