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82" r:id="rId2"/>
    <p:sldId id="257" r:id="rId3"/>
    <p:sldId id="397" r:id="rId4"/>
    <p:sldId id="302" r:id="rId5"/>
  </p:sldIdLst>
  <p:sldSz cx="9144000" cy="6858000" type="screen4x3"/>
  <p:notesSz cx="6858000" cy="91074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A000"/>
    <a:srgbClr val="008E40"/>
    <a:srgbClr val="132372"/>
    <a:srgbClr val="080D43"/>
    <a:srgbClr val="EAEAEA"/>
    <a:srgbClr val="333399"/>
    <a:srgbClr val="FFFF00"/>
    <a:srgbClr val="00FF00"/>
    <a:srgbClr val="0099CC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1091"/>
        <p:guide pos="235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524" y="-84"/>
      </p:cViewPr>
      <p:guideLst>
        <p:guide orient="horz" pos="2868"/>
        <p:guide pos="2160"/>
      </p:guideLst>
    </p:cSldViewPr>
  </p:notes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45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A9C5D4-21F4-4490-A1E7-15478425834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900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25938"/>
            <a:ext cx="502920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C62168-3A08-46D4-A422-5C119101B62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396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423B7-4D65-4909-94DE-A7C757EDA545}" type="slidenum">
              <a:rPr lang="es-ES"/>
              <a:pPr/>
              <a:t>2</a:t>
            </a:fld>
            <a:endParaRPr lang="es-E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06DCDC-AB28-436A-BD12-67711E8342A8}" type="slidenum">
              <a:rPr lang="es-ES"/>
              <a:pPr/>
              <a:t>3</a:t>
            </a:fld>
            <a:endParaRPr lang="es-E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1B5A7-5CC8-427D-8CC4-5EDE543E5886}" type="slidenum">
              <a:rPr lang="es-ES"/>
              <a:pPr/>
              <a:t>4</a:t>
            </a:fld>
            <a:endParaRPr lang="es-E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61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10 Rectángulo"/>
          <p:cNvSpPr>
            <a:spLocks noChangeArrowheads="1"/>
          </p:cNvSpPr>
          <p:nvPr/>
        </p:nvSpPr>
        <p:spPr bwMode="auto">
          <a:xfrm>
            <a:off x="609600" y="25908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lnSpc>
                <a:spcPts val="2700"/>
              </a:lnSpc>
            </a:pPr>
            <a:r>
              <a:rPr lang="es-MX" sz="4000" b="1" dirty="0" smtClean="0">
                <a:solidFill>
                  <a:schemeClr val="bg1"/>
                </a:solidFill>
                <a:cs typeface="Arial" pitchFamily="34" charset="0"/>
              </a:rPr>
              <a:t>INFORME DE ACTIVIDADES SEIJAL</a:t>
            </a:r>
            <a:endParaRPr lang="es-ES" sz="4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123" name="10 Rectángulo"/>
          <p:cNvSpPr>
            <a:spLocks noChangeArrowheads="1"/>
          </p:cNvSpPr>
          <p:nvPr/>
        </p:nvSpPr>
        <p:spPr bwMode="auto">
          <a:xfrm>
            <a:off x="762000" y="3200400"/>
            <a:ext cx="7772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s-MX" sz="3200" b="1" dirty="0" smtClean="0">
                <a:solidFill>
                  <a:srgbClr val="FFFFFF"/>
                </a:solidFill>
                <a:cs typeface="Arial" pitchFamily="34" charset="0"/>
              </a:rPr>
              <a:t>Primer Trimestre 2014</a:t>
            </a:r>
            <a:endParaRPr lang="es-MX" sz="3200" dirty="0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1 Título"/>
          <p:cNvSpPr txBox="1">
            <a:spLocks/>
          </p:cNvSpPr>
          <p:nvPr/>
        </p:nvSpPr>
        <p:spPr bwMode="auto">
          <a:xfrm>
            <a:off x="431800" y="304800"/>
            <a:ext cx="8178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3600"/>
              </a:lnSpc>
            </a:pPr>
            <a:r>
              <a:rPr lang="es-MX" sz="4000" b="1" dirty="0">
                <a:solidFill>
                  <a:srgbClr val="008000"/>
                </a:solidFill>
                <a:cs typeface="Arial" pitchFamily="34" charset="0"/>
              </a:rPr>
              <a:t>POA </a:t>
            </a:r>
            <a:r>
              <a:rPr lang="es-MX" dirty="0">
                <a:solidFill>
                  <a:srgbClr val="000000"/>
                </a:solidFill>
                <a:cs typeface="Arial" pitchFamily="34" charset="0"/>
              </a:rPr>
              <a:t>(al </a:t>
            </a:r>
            <a:r>
              <a:rPr lang="es-MX" dirty="0" smtClean="0">
                <a:solidFill>
                  <a:srgbClr val="000000"/>
                </a:solidFill>
                <a:cs typeface="Arial" pitchFamily="34" charset="0"/>
              </a:rPr>
              <a:t>31 </a:t>
            </a:r>
            <a:r>
              <a:rPr lang="es-MX" dirty="0">
                <a:solidFill>
                  <a:srgbClr val="000000"/>
                </a:solidFill>
                <a:cs typeface="Arial" pitchFamily="34" charset="0"/>
              </a:rPr>
              <a:t>de </a:t>
            </a:r>
            <a:r>
              <a:rPr lang="es-MX" dirty="0" smtClean="0">
                <a:solidFill>
                  <a:srgbClr val="000000"/>
                </a:solidFill>
                <a:cs typeface="Arial" pitchFamily="34" charset="0"/>
              </a:rPr>
              <a:t>marzo de 2014)</a:t>
            </a:r>
            <a:endParaRPr lang="es-MX" dirty="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431800" y="1293813"/>
          <a:ext cx="7920683" cy="4805364"/>
        </p:xfrm>
        <a:graphic>
          <a:graphicData uri="http://schemas.openxmlformats.org/drawingml/2006/table">
            <a:tbl>
              <a:tblPr/>
              <a:tblGrid>
                <a:gridCol w="2329975"/>
                <a:gridCol w="1397570"/>
                <a:gridCol w="1312770"/>
                <a:gridCol w="2880368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COMPONENTE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META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ACUMULADO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ACCIONES Y LOGROS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Consultas especializadas, proyectos, productos y sistemas de información específica solicitadas al SEIJAL, desarrolladas y entregadas al demandante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100%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(Se estima atender al menos 254 solicitudes)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100%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Atención y asesoría a solicitudes de información.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Actividades de difusión, talleres y conferencias sobre información económica impartidas.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776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E4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228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Actividades de difusión y de impacto en el uso de información económica para toma de decisiones impartidas.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</a:tr>
              <a:tr h="12080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Productos de información socioeconómica generada y actualizada por </a:t>
                      </a:r>
                      <a:r>
                        <a:rPr kumimoji="0" lang="es-E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Seijal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Productos, estudios de coyuntura económica y sistemas inteligentes de información generados y/o actualizados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Índice de efectividad en la administración de los recursos del Organismo en apego a la normatividad aplicable, así como en materia de transparencia y rendición de cuentas.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95%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-84" charset="-128"/>
                        <a:cs typeface="Arial" pitchFamily="34" charset="0"/>
                      </a:endParaRP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2A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94%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84" charset="-128"/>
                          <a:cs typeface="Arial" pitchFamily="34" charset="0"/>
                        </a:rPr>
                        <a:t>Efectividad administrativa y rendición de cuentas.</a:t>
                      </a:r>
                    </a:p>
                  </a:txBody>
                  <a:tcPr marL="71994" marR="7199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1986" name="10 Rectángulo"/>
          <p:cNvSpPr>
            <a:spLocks noChangeArrowheads="1"/>
          </p:cNvSpPr>
          <p:nvPr/>
        </p:nvSpPr>
        <p:spPr bwMode="auto">
          <a:xfrm>
            <a:off x="3738563" y="2528888"/>
            <a:ext cx="4643437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700"/>
              </a:lnSpc>
            </a:pPr>
            <a:r>
              <a:rPr lang="es-MX" sz="3600" b="1">
                <a:solidFill>
                  <a:schemeClr val="bg1"/>
                </a:solidFill>
                <a:cs typeface="Arial" pitchFamily="34" charset="0"/>
              </a:rPr>
              <a:t>¡</a:t>
            </a:r>
            <a:r>
              <a:rPr lang="es-MX" sz="4000" b="1">
                <a:solidFill>
                  <a:schemeClr val="bg1"/>
                </a:solidFill>
                <a:cs typeface="Arial" pitchFamily="34" charset="0"/>
              </a:rPr>
              <a:t>Gracias</a:t>
            </a:r>
            <a:r>
              <a:rPr lang="es-MX" sz="3600" b="1">
                <a:solidFill>
                  <a:schemeClr val="bg1"/>
                </a:solidFill>
                <a:cs typeface="Arial" pitchFamily="34" charset="0"/>
              </a:rPr>
              <a:t>!</a:t>
            </a:r>
            <a:endParaRPr lang="es-ES" sz="3600" b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987" name="Text Box 11"/>
          <p:cNvSpPr txBox="1">
            <a:spLocks noChangeArrowheads="1"/>
          </p:cNvSpPr>
          <p:nvPr/>
        </p:nvSpPr>
        <p:spPr bwMode="auto">
          <a:xfrm>
            <a:off x="3810000" y="3200400"/>
            <a:ext cx="487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CCC00"/>
              </a:buClr>
            </a:pPr>
            <a:r>
              <a:rPr lang="es-ES" sz="2000" b="1">
                <a:solidFill>
                  <a:srgbClr val="008000"/>
                </a:solidFill>
                <a:cs typeface="Arial" pitchFamily="34" charset="0"/>
              </a:rPr>
              <a:t>Contacto</a:t>
            </a:r>
            <a:endParaRPr lang="es-MX" sz="2000">
              <a:solidFill>
                <a:srgbClr val="008000"/>
              </a:solidFill>
              <a:cs typeface="Arial" pitchFamily="34" charset="0"/>
            </a:endParaRP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2000" b="1">
                <a:solidFill>
                  <a:schemeClr val="bg1"/>
                </a:solidFill>
                <a:cs typeface="Arial" pitchFamily="34" charset="0"/>
              </a:rPr>
              <a:t>Relaciones Externas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2000">
                <a:solidFill>
                  <a:schemeClr val="bg1"/>
                </a:solidFill>
                <a:cs typeface="Arial" pitchFamily="34" charset="0"/>
              </a:rPr>
              <a:t>relaciones.externas@jalisco.gob.mx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r>
              <a:rPr lang="es-MX" sz="2000" b="1">
                <a:solidFill>
                  <a:schemeClr val="bg1"/>
                </a:solidFill>
                <a:cs typeface="Arial" pitchFamily="34" charset="0"/>
              </a:rPr>
              <a:t>Tel. </a:t>
            </a:r>
            <a:r>
              <a:rPr lang="es-MX" sz="2000">
                <a:solidFill>
                  <a:schemeClr val="bg1"/>
                </a:solidFill>
                <a:cs typeface="Arial" pitchFamily="34" charset="0"/>
              </a:rPr>
              <a:t>36 78 20 75  </a:t>
            </a:r>
            <a:r>
              <a:rPr lang="es-MX" sz="2000" b="1">
                <a:solidFill>
                  <a:schemeClr val="bg1"/>
                </a:solidFill>
                <a:cs typeface="Arial" pitchFamily="34" charset="0"/>
              </a:rPr>
              <a:t>Ext</a:t>
            </a:r>
            <a:r>
              <a:rPr lang="es-MX" sz="2000">
                <a:solidFill>
                  <a:schemeClr val="bg1"/>
                </a:solidFill>
                <a:cs typeface="Arial" pitchFamily="34" charset="0"/>
              </a:rPr>
              <a:t>. 55126</a:t>
            </a:r>
          </a:p>
          <a:p>
            <a:pPr>
              <a:buClr>
                <a:srgbClr val="CCCC00"/>
              </a:buClr>
              <a:buFont typeface="Wingdings" pitchFamily="2" charset="2"/>
              <a:buNone/>
            </a:pPr>
            <a:endParaRPr lang="es-MX" sz="160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3743</TotalTime>
  <Words>179</Words>
  <Application>Microsoft Office PowerPoint</Application>
  <PresentationFormat>Presentación en pantalla (4:3)</PresentationFormat>
  <Paragraphs>32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</vt:vector>
  </TitlesOfParts>
  <Manager>ddr</Manager>
  <Company>seijal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seijal</dc:creator>
  <dc:description>Actualizada 22 jun 2007 ddr</dc:description>
  <cp:lastModifiedBy>Sergio López Arciniega</cp:lastModifiedBy>
  <cp:revision>355</cp:revision>
  <dcterms:created xsi:type="dcterms:W3CDTF">2012-01-24T17:56:03Z</dcterms:created>
  <dcterms:modified xsi:type="dcterms:W3CDTF">2014-05-09T22:28:01Z</dcterms:modified>
</cp:coreProperties>
</file>