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.xml" ContentType="application/vnd.openxmlformats-officedocument.presentationml.notesSlide+xml"/>
  <Override PartName="/ppt/charts/chart16.xml" ContentType="application/vnd.openxmlformats-officedocument.drawingml.chart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6" r:id="rId3"/>
    <p:sldId id="257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95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58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06522795761679E-2"/>
          <c:y val="1.7123869549972033E-2"/>
          <c:w val="0.85451334208223928"/>
          <c:h val="0.8985502090936224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9.2592592592592709E-3"/>
                  <c:y val="-0.43493506243864583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413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28E-2"/>
                  <c:y val="-0.4096807684905953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1E-2"/>
                  <c:y val="-9.54051104704125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Domicilio!$B$1:$B$4</c:f>
              <c:strCache>
                <c:ptCount val="4"/>
                <c:pt idx="0">
                  <c:v>SEXO</c:v>
                </c:pt>
                <c:pt idx="1">
                  <c:v>FEM</c:v>
                </c:pt>
                <c:pt idx="2">
                  <c:v>MAS</c:v>
                </c:pt>
                <c:pt idx="3">
                  <c:v>S/D</c:v>
                </c:pt>
              </c:strCache>
            </c:strRef>
          </c:cat>
          <c:val>
            <c:numRef>
              <c:f>Domicilio!$C$1:$C$4</c:f>
              <c:numCache>
                <c:formatCode>General</c:formatCode>
                <c:ptCount val="4"/>
                <c:pt idx="1">
                  <c:v>413</c:v>
                </c:pt>
                <c:pt idx="2">
                  <c:v>385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782592"/>
        <c:axId val="136784128"/>
        <c:axId val="0"/>
      </c:bar3DChart>
      <c:catAx>
        <c:axId val="136782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6784128"/>
        <c:crosses val="autoZero"/>
        <c:auto val="1"/>
        <c:lblAlgn val="ctr"/>
        <c:lblOffset val="100"/>
        <c:noMultiLvlLbl val="0"/>
      </c:catAx>
      <c:valAx>
        <c:axId val="136784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678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209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29629629629632E-3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5.0508587896100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1728395061728392E-3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Domicilio!$Z$1:$Z$6</c:f>
              <c:strCache>
                <c:ptCount val="6"/>
                <c:pt idx="0">
                  <c:v>11. Requiere de apoyo para realizar las actividades de casa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Domicilio!$AA$1:$AA$6</c:f>
              <c:numCache>
                <c:formatCode>General</c:formatCode>
                <c:ptCount val="6"/>
                <c:pt idx="1">
                  <c:v>285</c:v>
                </c:pt>
                <c:pt idx="2">
                  <c:v>149</c:v>
                </c:pt>
                <c:pt idx="3">
                  <c:v>243</c:v>
                </c:pt>
                <c:pt idx="4">
                  <c:v>112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970048"/>
        <c:axId val="137971584"/>
        <c:axId val="0"/>
      </c:bar3DChart>
      <c:catAx>
        <c:axId val="13797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7971584"/>
        <c:crosses val="autoZero"/>
        <c:auto val="1"/>
        <c:lblAlgn val="ctr"/>
        <c:lblOffset val="100"/>
        <c:noMultiLvlLbl val="0"/>
      </c:catAx>
      <c:valAx>
        <c:axId val="137971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970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0.38162044188165073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23E-2"/>
                  <c:y val="-0.21887054754977014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0.34233598462912757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0.2357067435151371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32E-3"/>
                  <c:y val="-9.8211143131307077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Domicilio!$AB$1:$AB$6</c:f>
              <c:strCache>
                <c:ptCount val="6"/>
                <c:pt idx="0">
                  <c:v>12. Cuenta con personas o grupo de apoyo para sus necesidades cotidianas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Domicilio!$AC$1:$AC$6</c:f>
              <c:numCache>
                <c:formatCode>General</c:formatCode>
                <c:ptCount val="6"/>
                <c:pt idx="1">
                  <c:v>283</c:v>
                </c:pt>
                <c:pt idx="2">
                  <c:v>135</c:v>
                </c:pt>
                <c:pt idx="3">
                  <c:v>235</c:v>
                </c:pt>
                <c:pt idx="4">
                  <c:v>134</c:v>
                </c:pt>
                <c:pt idx="5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630464"/>
        <c:axId val="137632000"/>
        <c:axId val="0"/>
      </c:bar3DChart>
      <c:catAx>
        <c:axId val="13763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632000"/>
        <c:crosses val="autoZero"/>
        <c:auto val="1"/>
        <c:lblAlgn val="ctr"/>
        <c:lblOffset val="100"/>
        <c:noMultiLvlLbl val="0"/>
      </c:catAx>
      <c:valAx>
        <c:axId val="137632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630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Domicilio!$AD$1:$AD$6</c:f>
              <c:strCache>
                <c:ptCount val="6"/>
                <c:pt idx="0">
                  <c:v>13. La atención que recibe es oportuna y de acuerdo a sus necesidades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Domicilio!$AE$1:$AE$6</c:f>
              <c:numCache>
                <c:formatCode>General</c:formatCode>
                <c:ptCount val="6"/>
                <c:pt idx="1">
                  <c:v>511</c:v>
                </c:pt>
                <c:pt idx="2">
                  <c:v>187</c:v>
                </c:pt>
                <c:pt idx="3">
                  <c:v>69</c:v>
                </c:pt>
                <c:pt idx="4">
                  <c:v>22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645056"/>
        <c:axId val="137646848"/>
        <c:axId val="0"/>
      </c:bar3DChart>
      <c:catAx>
        <c:axId val="137645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646848"/>
        <c:crosses val="autoZero"/>
        <c:auto val="1"/>
        <c:lblAlgn val="ctr"/>
        <c:lblOffset val="100"/>
        <c:noMultiLvlLbl val="0"/>
      </c:catAx>
      <c:valAx>
        <c:axId val="13764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645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Domicilio!$AF$1:$AF$8</c:f>
              <c:strCache>
                <c:ptCount val="8"/>
                <c:pt idx="0">
                  <c:v>14. En caso de haber maltrato, agresión o violencia solicita apoyo a su DIF Municipal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  <c:pt idx="6">
                  <c:v>NO HA RECIBIDO </c:v>
                </c:pt>
                <c:pt idx="7">
                  <c:v>SI RECIBIÓ PERO NO ACUDIÓ</c:v>
                </c:pt>
              </c:strCache>
            </c:strRef>
          </c:cat>
          <c:val>
            <c:numRef>
              <c:f>Domicilio!$AG$1:$AG$8</c:f>
              <c:numCache>
                <c:formatCode>General</c:formatCode>
                <c:ptCount val="8"/>
                <c:pt idx="1">
                  <c:v>267</c:v>
                </c:pt>
                <c:pt idx="2">
                  <c:v>56</c:v>
                </c:pt>
                <c:pt idx="3">
                  <c:v>87</c:v>
                </c:pt>
                <c:pt idx="4">
                  <c:v>299</c:v>
                </c:pt>
                <c:pt idx="5">
                  <c:v>75</c:v>
                </c:pt>
                <c:pt idx="6">
                  <c:v>21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697152"/>
        <c:axId val="137698688"/>
        <c:axId val="0"/>
      </c:bar3DChart>
      <c:catAx>
        <c:axId val="137697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698688"/>
        <c:crosses val="autoZero"/>
        <c:auto val="1"/>
        <c:lblAlgn val="ctr"/>
        <c:lblOffset val="100"/>
        <c:noMultiLvlLbl val="0"/>
      </c:catAx>
      <c:valAx>
        <c:axId val="137698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697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4814814814814815E-2"/>
                  <c:y val="-6.720359843860858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32E-3"/>
                  <c:y val="-8.1374947165940167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975308641975207E-2"/>
                  <c:y val="-6.7344783861467708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Comedor!$F$1:$F$4</c:f>
              <c:strCache>
                <c:ptCount val="4"/>
                <c:pt idx="0">
                  <c:v>1. Se le facilita llegar al comedor</c:v>
                </c:pt>
                <c:pt idx="1">
                  <c:v>SI</c:v>
                </c:pt>
                <c:pt idx="2">
                  <c:v>NO</c:v>
                </c:pt>
                <c:pt idx="3">
                  <c:v>NO CONTESTÓ</c:v>
                </c:pt>
              </c:strCache>
            </c:strRef>
          </c:cat>
          <c:val>
            <c:numRef>
              <c:f>Comedor!$G$1:$G$4</c:f>
              <c:numCache>
                <c:formatCode>General</c:formatCode>
                <c:ptCount val="4"/>
                <c:pt idx="1">
                  <c:v>708</c:v>
                </c:pt>
                <c:pt idx="2">
                  <c:v>60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745920"/>
        <c:axId val="137747456"/>
        <c:axId val="0"/>
      </c:bar3DChart>
      <c:catAx>
        <c:axId val="13774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7747456"/>
        <c:crosses val="autoZero"/>
        <c:auto val="1"/>
        <c:lblAlgn val="ctr"/>
        <c:lblOffset val="100"/>
        <c:noMultiLvlLbl val="0"/>
      </c:catAx>
      <c:valAx>
        <c:axId val="137747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745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Comedor!$H$1:$H$11</c:f>
              <c:strCache>
                <c:ptCount val="11"/>
                <c:pt idx="0">
                  <c:v>2. Cuanto tiempo tarda para trasladarse al comedor</c:v>
                </c:pt>
                <c:pt idx="1">
                  <c:v>0 A 5 MIN</c:v>
                </c:pt>
                <c:pt idx="2">
                  <c:v>6 A 10 MIN</c:v>
                </c:pt>
                <c:pt idx="3">
                  <c:v>11 A 15 MIN</c:v>
                </c:pt>
                <c:pt idx="4">
                  <c:v>16 A 20 MIN</c:v>
                </c:pt>
                <c:pt idx="5">
                  <c:v>21 A 25 MIN</c:v>
                </c:pt>
                <c:pt idx="6">
                  <c:v>26 A 30 MIN</c:v>
                </c:pt>
                <c:pt idx="7">
                  <c:v>MÁS DE 1 HORA</c:v>
                </c:pt>
                <c:pt idx="8">
                  <c:v>2 HORAS</c:v>
                </c:pt>
                <c:pt idx="9">
                  <c:v>SIN DATO</c:v>
                </c:pt>
                <c:pt idx="10">
                  <c:v>ERROR</c:v>
                </c:pt>
              </c:strCache>
            </c:strRef>
          </c:cat>
          <c:val>
            <c:numRef>
              <c:f>Comedor!$I$1:$I$11</c:f>
              <c:numCache>
                <c:formatCode>General</c:formatCode>
                <c:ptCount val="11"/>
                <c:pt idx="1">
                  <c:v>179</c:v>
                </c:pt>
                <c:pt idx="2">
                  <c:v>206</c:v>
                </c:pt>
                <c:pt idx="3">
                  <c:v>124</c:v>
                </c:pt>
                <c:pt idx="4">
                  <c:v>77</c:v>
                </c:pt>
                <c:pt idx="5">
                  <c:v>21</c:v>
                </c:pt>
                <c:pt idx="6">
                  <c:v>72</c:v>
                </c:pt>
                <c:pt idx="7">
                  <c:v>38</c:v>
                </c:pt>
                <c:pt idx="8">
                  <c:v>11</c:v>
                </c:pt>
                <c:pt idx="9">
                  <c:v>34</c:v>
                </c:pt>
                <c:pt idx="1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793536"/>
        <c:axId val="137795072"/>
        <c:axId val="0"/>
      </c:bar3DChart>
      <c:catAx>
        <c:axId val="13779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795072"/>
        <c:crosses val="autoZero"/>
        <c:auto val="1"/>
        <c:lblAlgn val="ctr"/>
        <c:lblOffset val="100"/>
        <c:noMultiLvlLbl val="0"/>
      </c:catAx>
      <c:valAx>
        <c:axId val="137795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79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37318946242832"/>
          <c:y val="5.3602294141600379E-2"/>
          <c:w val="0.83644162535238653"/>
          <c:h val="0.76386064137068743"/>
        </c:manualLayout>
      </c:layout>
      <c:bar3DChart>
        <c:barDir val="col"/>
        <c:grouping val="clustered"/>
        <c:varyColors val="0"/>
        <c:ser>
          <c:idx val="1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Comedor!$K$1:$K$11</c:f>
              <c:numCache>
                <c:formatCode>General</c:formatCode>
                <c:ptCount val="11"/>
                <c:pt idx="1">
                  <c:v>682</c:v>
                </c:pt>
                <c:pt idx="2">
                  <c:v>69</c:v>
                </c:pt>
                <c:pt idx="3">
                  <c:v>33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828608"/>
        <c:axId val="137830400"/>
        <c:axId val="0"/>
      </c:bar3DChart>
      <c:catAx>
        <c:axId val="137828608"/>
        <c:scaling>
          <c:orientation val="minMax"/>
        </c:scaling>
        <c:delete val="1"/>
        <c:axPos val="b"/>
        <c:majorTickMark val="out"/>
        <c:minorTickMark val="none"/>
        <c:tickLblPos val="none"/>
        <c:crossAx val="137830400"/>
        <c:crosses val="autoZero"/>
        <c:auto val="0"/>
        <c:lblAlgn val="ctr"/>
        <c:lblOffset val="100"/>
        <c:noMultiLvlLbl val="0"/>
      </c:catAx>
      <c:valAx>
        <c:axId val="137830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828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3086E-3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Comedor!$L$1:$L$6</c:f>
              <c:strCache>
                <c:ptCount val="6"/>
                <c:pt idx="0">
                  <c:v>4. Considera suficiente la ración alimenticia que se le proporciona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Comedor!$M$1:$M$6</c:f>
              <c:numCache>
                <c:formatCode>General</c:formatCode>
                <c:ptCount val="6"/>
                <c:pt idx="1">
                  <c:v>670</c:v>
                </c:pt>
                <c:pt idx="2">
                  <c:v>80</c:v>
                </c:pt>
                <c:pt idx="3">
                  <c:v>34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109504"/>
        <c:axId val="137111040"/>
        <c:axId val="0"/>
      </c:bar3DChart>
      <c:catAx>
        <c:axId val="137109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111040"/>
        <c:crosses val="autoZero"/>
        <c:auto val="1"/>
        <c:lblAlgn val="ctr"/>
        <c:lblOffset val="100"/>
        <c:noMultiLvlLbl val="0"/>
      </c:catAx>
      <c:valAx>
        <c:axId val="137111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109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975308641975318E-2"/>
                  <c:y val="-6.4538751200573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148148148148147E-2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6.173271853967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0568E-3"/>
                  <c:y val="-2.244826128715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Comedor!$N$1:$N$6</c:f>
              <c:strCache>
                <c:ptCount val="6"/>
                <c:pt idx="0">
                  <c:v>5. Considera que el menú de alimentos es variado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Comedor!$O$1:$O$6</c:f>
              <c:numCache>
                <c:formatCode>General</c:formatCode>
                <c:ptCount val="6"/>
                <c:pt idx="1">
                  <c:v>670</c:v>
                </c:pt>
                <c:pt idx="2">
                  <c:v>72</c:v>
                </c:pt>
                <c:pt idx="3">
                  <c:v>41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129344"/>
        <c:axId val="137233536"/>
        <c:axId val="0"/>
      </c:bar3DChart>
      <c:catAx>
        <c:axId val="137129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233536"/>
        <c:crosses val="autoZero"/>
        <c:auto val="1"/>
        <c:lblAlgn val="ctr"/>
        <c:lblOffset val="100"/>
        <c:noMultiLvlLbl val="0"/>
      </c:catAx>
      <c:valAx>
        <c:axId val="137233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129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6.1728395061728392E-3"/>
                  <c:y val="-1.4030163304472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54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64197530864209E-3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316741696017811E-16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Comedor!$P$1:$P$6</c:f>
              <c:strCache>
                <c:ptCount val="6"/>
                <c:pt idx="0">
                  <c:v>6. Considera que los alimentos le han hecho provecho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Comedor!$Q$1:$Q$6</c:f>
              <c:numCache>
                <c:formatCode>General</c:formatCode>
                <c:ptCount val="6"/>
                <c:pt idx="1">
                  <c:v>683</c:v>
                </c:pt>
                <c:pt idx="2">
                  <c:v>76</c:v>
                </c:pt>
                <c:pt idx="3">
                  <c:v>22</c:v>
                </c:pt>
                <c:pt idx="4">
                  <c:v>1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287552"/>
        <c:axId val="137289088"/>
        <c:axId val="0"/>
      </c:bar3DChart>
      <c:catAx>
        <c:axId val="13728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289088"/>
        <c:crosses val="autoZero"/>
        <c:auto val="1"/>
        <c:lblAlgn val="ctr"/>
        <c:lblOffset val="100"/>
        <c:noMultiLvlLbl val="0"/>
      </c:catAx>
      <c:valAx>
        <c:axId val="137289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287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2.806032660894488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568E-3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32098765432109E-3"/>
                  <c:y val="-3.3672391930733854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4.770255523520634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107E-2"/>
                  <c:y val="-4.489674352176543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Domicilio!$J$1:$J$6</c:f>
              <c:strCache>
                <c:ptCount val="6"/>
                <c:pt idx="0">
                  <c:v>3. Los alimentos le parecen agradables en su preparación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Domicilio!$K$1:$K$6</c:f>
              <c:numCache>
                <c:formatCode>General</c:formatCode>
                <c:ptCount val="6"/>
                <c:pt idx="1">
                  <c:v>681</c:v>
                </c:pt>
                <c:pt idx="2">
                  <c:v>91</c:v>
                </c:pt>
                <c:pt idx="3">
                  <c:v>31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828032"/>
        <c:axId val="136829568"/>
        <c:axId val="0"/>
      </c:bar3DChart>
      <c:catAx>
        <c:axId val="136828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36829568"/>
        <c:crosses val="autoZero"/>
        <c:auto val="1"/>
        <c:lblAlgn val="ctr"/>
        <c:lblOffset val="100"/>
        <c:noMultiLvlLbl val="0"/>
      </c:catAx>
      <c:valAx>
        <c:axId val="136829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6828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964E-3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09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234567901234455E-2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Comedor!$R$1:$R$6</c:f>
              <c:strCache>
                <c:ptCount val="6"/>
                <c:pt idx="0">
                  <c:v>7. Al asistir al comedor te sientes más activo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Comedor!$S$1:$S$6</c:f>
              <c:numCache>
                <c:formatCode>General</c:formatCode>
                <c:ptCount val="6"/>
                <c:pt idx="1">
                  <c:v>653</c:v>
                </c:pt>
                <c:pt idx="2">
                  <c:v>89</c:v>
                </c:pt>
                <c:pt idx="3">
                  <c:v>25</c:v>
                </c:pt>
                <c:pt idx="4">
                  <c:v>10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285440"/>
        <c:axId val="138286976"/>
        <c:axId val="0"/>
      </c:bar3DChart>
      <c:catAx>
        <c:axId val="138285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38286976"/>
        <c:crosses val="autoZero"/>
        <c:auto val="1"/>
        <c:lblAlgn val="ctr"/>
        <c:lblOffset val="100"/>
        <c:noMultiLvlLbl val="0"/>
      </c:catAx>
      <c:valAx>
        <c:axId val="138286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285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-1.5432098765432109E-3"/>
                  <c:y val="-3.6478424591628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4.7702555235206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6.4538751200573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28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Comedor!$T$1:$T$6</c:f>
              <c:strCache>
                <c:ptCount val="6"/>
                <c:pt idx="0">
                  <c:v>8. Además del consumo de alimentos participas en otra actividad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Comedor!$U$1:$U$6</c:f>
              <c:numCache>
                <c:formatCode>General</c:formatCode>
                <c:ptCount val="6"/>
                <c:pt idx="1">
                  <c:v>270</c:v>
                </c:pt>
                <c:pt idx="2">
                  <c:v>160</c:v>
                </c:pt>
                <c:pt idx="3">
                  <c:v>185</c:v>
                </c:pt>
                <c:pt idx="4">
                  <c:v>166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308224"/>
        <c:axId val="138346880"/>
        <c:axId val="0"/>
      </c:bar3DChart>
      <c:catAx>
        <c:axId val="13830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346880"/>
        <c:crosses val="autoZero"/>
        <c:auto val="1"/>
        <c:lblAlgn val="ctr"/>
        <c:lblOffset val="100"/>
        <c:noMultiLvlLbl val="0"/>
      </c:catAx>
      <c:valAx>
        <c:axId val="13834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308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4.629629629629632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6.4538751200573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09E-3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79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Comedor!$V$1:$V$6</c:f>
              <c:strCache>
                <c:ptCount val="6"/>
                <c:pt idx="0">
                  <c:v>9 .Las actividades que realizan en el comedor les parecen interesantes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Comedor!$W$1:$W$6</c:f>
              <c:numCache>
                <c:formatCode>General</c:formatCode>
                <c:ptCount val="6"/>
                <c:pt idx="1">
                  <c:v>404</c:v>
                </c:pt>
                <c:pt idx="2">
                  <c:v>155</c:v>
                </c:pt>
                <c:pt idx="3">
                  <c:v>112</c:v>
                </c:pt>
                <c:pt idx="4">
                  <c:v>90</c:v>
                </c:pt>
                <c:pt idx="5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384512"/>
        <c:axId val="138386048"/>
        <c:axId val="0"/>
      </c:bar3DChart>
      <c:catAx>
        <c:axId val="13838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8386048"/>
        <c:crosses val="autoZero"/>
        <c:auto val="1"/>
        <c:lblAlgn val="ctr"/>
        <c:lblOffset val="100"/>
        <c:noMultiLvlLbl val="0"/>
      </c:catAx>
      <c:valAx>
        <c:axId val="138386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384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1.1224130643577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28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Comedor!$X$1:$X$6</c:f>
              <c:strCache>
                <c:ptCount val="6"/>
                <c:pt idx="0">
                  <c:v>10. Disfrutan de la convivencia con tus compañeros del comedor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Comedor!$Y$1:$Y$6</c:f>
              <c:numCache>
                <c:formatCode>General</c:formatCode>
                <c:ptCount val="6"/>
                <c:pt idx="1">
                  <c:v>574</c:v>
                </c:pt>
                <c:pt idx="2">
                  <c:v>115</c:v>
                </c:pt>
                <c:pt idx="3">
                  <c:v>48</c:v>
                </c:pt>
                <c:pt idx="4">
                  <c:v>31</c:v>
                </c:pt>
                <c:pt idx="5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411392"/>
        <c:axId val="138417280"/>
        <c:axId val="0"/>
      </c:bar3DChart>
      <c:catAx>
        <c:axId val="138411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8417280"/>
        <c:crosses val="autoZero"/>
        <c:auto val="1"/>
        <c:lblAlgn val="ctr"/>
        <c:lblOffset val="100"/>
        <c:noMultiLvlLbl val="0"/>
      </c:catAx>
      <c:valAx>
        <c:axId val="138417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411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5432098765432102E-3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16E-2"/>
                  <c:y val="-2.2448261287155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16E-3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16049382716051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166E-3"/>
                  <c:y val="-1.9642228626261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Comedor!$Z$1:$Z$6</c:f>
              <c:strCache>
                <c:ptCount val="6"/>
                <c:pt idx="0">
                  <c:v>11. Al venir al comedor, siente que ha mejorado su participación en la comunidad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Comedor!$AA$1:$AA$6</c:f>
              <c:numCache>
                <c:formatCode>General</c:formatCode>
                <c:ptCount val="6"/>
                <c:pt idx="1">
                  <c:v>543</c:v>
                </c:pt>
                <c:pt idx="2">
                  <c:v>143</c:v>
                </c:pt>
                <c:pt idx="3">
                  <c:v>68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450816"/>
        <c:axId val="138452352"/>
        <c:axId val="0"/>
      </c:bar3DChart>
      <c:catAx>
        <c:axId val="13845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452352"/>
        <c:crosses val="autoZero"/>
        <c:auto val="1"/>
        <c:lblAlgn val="ctr"/>
        <c:lblOffset val="100"/>
        <c:noMultiLvlLbl val="0"/>
      </c:catAx>
      <c:valAx>
        <c:axId val="138452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450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1.2967406052590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209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209E-3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Comedor!$AB$1:$AB$6</c:f>
              <c:strCache>
                <c:ptCount val="6"/>
                <c:pt idx="0">
                  <c:v>12. Cuenta con personas o grupos de apoyo a quien recurrir en caso necesario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Comedor!$AC$1:$AC$6</c:f>
              <c:numCache>
                <c:formatCode>General</c:formatCode>
                <c:ptCount val="6"/>
                <c:pt idx="1">
                  <c:v>347</c:v>
                </c:pt>
                <c:pt idx="2">
                  <c:v>138</c:v>
                </c:pt>
                <c:pt idx="3">
                  <c:v>138</c:v>
                </c:pt>
                <c:pt idx="4">
                  <c:v>94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490240"/>
        <c:axId val="138491776"/>
        <c:axId val="0"/>
      </c:bar3DChart>
      <c:catAx>
        <c:axId val="138490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38491776"/>
        <c:crosses val="autoZero"/>
        <c:auto val="1"/>
        <c:lblAlgn val="ctr"/>
        <c:lblOffset val="100"/>
        <c:noMultiLvlLbl val="0"/>
      </c:catAx>
      <c:valAx>
        <c:axId val="138491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490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646022514987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209E-3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692E-3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Comedor!$AD$1:$AD$6</c:f>
              <c:strCache>
                <c:ptCount val="6"/>
                <c:pt idx="0">
                  <c:v>13. La atención que recibe es oportuna y de acuerdo a sus necesidades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Comedor!$AE$1:$AE$6</c:f>
              <c:numCache>
                <c:formatCode>General</c:formatCode>
                <c:ptCount val="6"/>
                <c:pt idx="1">
                  <c:v>584</c:v>
                </c:pt>
                <c:pt idx="2">
                  <c:v>132</c:v>
                </c:pt>
                <c:pt idx="3">
                  <c:v>45</c:v>
                </c:pt>
                <c:pt idx="4">
                  <c:v>16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812032"/>
        <c:axId val="138826112"/>
        <c:axId val="0"/>
      </c:bar3DChart>
      <c:catAx>
        <c:axId val="138812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38826112"/>
        <c:crosses val="autoZero"/>
        <c:auto val="1"/>
        <c:lblAlgn val="ctr"/>
        <c:lblOffset val="100"/>
        <c:noMultiLvlLbl val="0"/>
      </c:catAx>
      <c:valAx>
        <c:axId val="138826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812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5.0508587896100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938271604965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604938271604965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061728395061731E-2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Comedor!$AF$1:$AF$6</c:f>
              <c:strCache>
                <c:ptCount val="6"/>
                <c:pt idx="0">
                  <c:v>14. En caso de haber recibido maltrato, agresión o violencia acude a su DIF municipal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Comedor!$AG$1:$AG$6</c:f>
              <c:numCache>
                <c:formatCode>General</c:formatCode>
                <c:ptCount val="6"/>
                <c:pt idx="1">
                  <c:v>314</c:v>
                </c:pt>
                <c:pt idx="2">
                  <c:v>66</c:v>
                </c:pt>
                <c:pt idx="3">
                  <c:v>55</c:v>
                </c:pt>
                <c:pt idx="4">
                  <c:v>320</c:v>
                </c:pt>
                <c:pt idx="5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847360"/>
        <c:axId val="138848896"/>
        <c:axId val="0"/>
      </c:bar3DChart>
      <c:catAx>
        <c:axId val="13884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38848896"/>
        <c:crosses val="autoZero"/>
        <c:auto val="1"/>
        <c:lblAlgn val="ctr"/>
        <c:lblOffset val="100"/>
        <c:noMultiLvlLbl val="0"/>
      </c:catAx>
      <c:valAx>
        <c:axId val="138848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847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3.0866359269839376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1538E-3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2.806032660894488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209E-3"/>
                  <c:y val="-3.086658021729298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173E-3"/>
                  <c:y val="-5.8926685878784378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Domicilio!$L$1:$L$6</c:f>
              <c:strCache>
                <c:ptCount val="6"/>
                <c:pt idx="0">
                  <c:v>4. Considera suficiente la ración alimenticia que se le proporciona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Domicilio!$M$1:$M$6</c:f>
              <c:numCache>
                <c:formatCode>General</c:formatCode>
                <c:ptCount val="6"/>
                <c:pt idx="1">
                  <c:v>678</c:v>
                </c:pt>
                <c:pt idx="2">
                  <c:v>93</c:v>
                </c:pt>
                <c:pt idx="3">
                  <c:v>32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919424"/>
        <c:axId val="170920960"/>
        <c:axId val="0"/>
      </c:bar3DChart>
      <c:catAx>
        <c:axId val="170919424"/>
        <c:scaling>
          <c:orientation val="minMax"/>
        </c:scaling>
        <c:delete val="0"/>
        <c:axPos val="b"/>
        <c:majorTickMark val="out"/>
        <c:minorTickMark val="none"/>
        <c:tickLblPos val="nextTo"/>
        <c:crossAx val="170920960"/>
        <c:crosses val="autoZero"/>
        <c:auto val="1"/>
        <c:lblAlgn val="ctr"/>
        <c:lblOffset val="100"/>
        <c:noMultiLvlLbl val="0"/>
      </c:catAx>
      <c:valAx>
        <c:axId val="1709209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0919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5254293948050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692E-3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3.9284457252522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4.7702555235206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107E-2"/>
                  <c:y val="-6.173271853967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Domicilio!$N$1:$N$6</c:f>
              <c:strCache>
                <c:ptCount val="6"/>
                <c:pt idx="0">
                  <c:v>5. Considera que el menú de alimentos es variado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Domicilio!$O$1:$O$6</c:f>
              <c:numCache>
                <c:formatCode>General</c:formatCode>
                <c:ptCount val="6"/>
                <c:pt idx="1">
                  <c:v>700</c:v>
                </c:pt>
                <c:pt idx="2">
                  <c:v>65</c:v>
                </c:pt>
                <c:pt idx="3">
                  <c:v>38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310208"/>
        <c:axId val="137311744"/>
        <c:axId val="0"/>
      </c:bar3DChart>
      <c:catAx>
        <c:axId val="137310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37311744"/>
        <c:crosses val="autoZero"/>
        <c:auto val="1"/>
        <c:lblAlgn val="ctr"/>
        <c:lblOffset val="100"/>
        <c:noMultiLvlLbl val="0"/>
      </c:catAx>
      <c:valAx>
        <c:axId val="137311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310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5432098765432107E-2"/>
                  <c:y val="-3.6478424591628346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21E-2"/>
                  <c:y val="-1.9642228626261429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098765432107E-2"/>
                  <c:y val="-4.770255523520643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18518518518528E-2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345679012345687E-2"/>
                  <c:y val="-4.770255523520634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Domicilio!$P$1:$P$6</c:f>
              <c:strCache>
                <c:ptCount val="6"/>
                <c:pt idx="0">
                  <c:v>6. Los alimentos llegan a tiempo para su consumo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Domicilio!$Q$1:$Q$6</c:f>
              <c:numCache>
                <c:formatCode>General</c:formatCode>
                <c:ptCount val="6"/>
                <c:pt idx="1">
                  <c:v>672</c:v>
                </c:pt>
                <c:pt idx="2">
                  <c:v>96</c:v>
                </c:pt>
                <c:pt idx="3">
                  <c:v>26</c:v>
                </c:pt>
                <c:pt idx="4">
                  <c:v>0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376128"/>
        <c:axId val="137377664"/>
        <c:axId val="0"/>
      </c:bar3DChart>
      <c:catAx>
        <c:axId val="1373761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7377664"/>
        <c:crosses val="autoZero"/>
        <c:auto val="1"/>
        <c:lblAlgn val="ctr"/>
        <c:lblOffset val="100"/>
        <c:noMultiLvlLbl val="0"/>
      </c:catAx>
      <c:valAx>
        <c:axId val="137377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376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1.1224130643577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629629629632E-3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364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Domicilio!$R$1:$R$6</c:f>
              <c:strCache>
                <c:ptCount val="6"/>
                <c:pt idx="0">
                  <c:v>7. Considera que los alimentos que recibe le han hecho provecho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Domicilio!$S$1:$S$6</c:f>
              <c:numCache>
                <c:formatCode>General</c:formatCode>
                <c:ptCount val="6"/>
                <c:pt idx="1">
                  <c:v>669</c:v>
                </c:pt>
                <c:pt idx="2">
                  <c:v>104</c:v>
                </c:pt>
                <c:pt idx="3">
                  <c:v>25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407104"/>
        <c:axId val="137408896"/>
        <c:axId val="0"/>
      </c:bar3DChart>
      <c:catAx>
        <c:axId val="13740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408896"/>
        <c:crosses val="autoZero"/>
        <c:auto val="1"/>
        <c:lblAlgn val="ctr"/>
        <c:lblOffset val="100"/>
        <c:noMultiLvlLbl val="0"/>
      </c:catAx>
      <c:valAx>
        <c:axId val="137408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407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4691358024691381E-2"/>
                  <c:y val="-9.3719281399339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816759016252E-2"/>
                  <c:y val="-1.9642449573715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61728395061731E-2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Domicilio!$T$1:$T$6</c:f>
              <c:strCache>
                <c:ptCount val="6"/>
                <c:pt idx="0">
                  <c:v>8. Está de buen animo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Domicilio!$U$1:$U$6</c:f>
              <c:numCache>
                <c:formatCode>General</c:formatCode>
                <c:ptCount val="6"/>
                <c:pt idx="1">
                  <c:v>499</c:v>
                </c:pt>
                <c:pt idx="2">
                  <c:v>205</c:v>
                </c:pt>
                <c:pt idx="3">
                  <c:v>86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450624"/>
        <c:axId val="137452160"/>
        <c:axId val="0"/>
      </c:bar3DChart>
      <c:catAx>
        <c:axId val="137450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452160"/>
        <c:crosses val="autoZero"/>
        <c:auto val="1"/>
        <c:lblAlgn val="ctr"/>
        <c:lblOffset val="100"/>
        <c:noMultiLvlLbl val="0"/>
      </c:catAx>
      <c:valAx>
        <c:axId val="137452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450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580246913580245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79E-2"/>
                  <c:y val="-6.734478386146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Domicilio!$V$1:$V$6</c:f>
              <c:strCache>
                <c:ptCount val="6"/>
                <c:pt idx="0">
                  <c:v>9. Acude al médico cuando se siente enfermo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Domicilio!$W$1:$W$6</c:f>
              <c:numCache>
                <c:formatCode>General</c:formatCode>
                <c:ptCount val="6"/>
                <c:pt idx="1">
                  <c:v>430</c:v>
                </c:pt>
                <c:pt idx="2">
                  <c:v>153</c:v>
                </c:pt>
                <c:pt idx="3">
                  <c:v>188</c:v>
                </c:pt>
                <c:pt idx="4">
                  <c:v>27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465216"/>
        <c:axId val="137491584"/>
        <c:axId val="0"/>
      </c:bar3DChart>
      <c:catAx>
        <c:axId val="137465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491584"/>
        <c:crosses val="autoZero"/>
        <c:auto val="1"/>
        <c:lblAlgn val="ctr"/>
        <c:lblOffset val="100"/>
        <c:noMultiLvlLbl val="0"/>
      </c:catAx>
      <c:valAx>
        <c:axId val="137491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465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4.629629629629632E-3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2.5778381308022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11E-2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Domicilio!$X$1:$X$6</c:f>
              <c:strCache>
                <c:ptCount val="6"/>
                <c:pt idx="0">
                  <c:v>10. De acuerdo a sus posibilidades, participa en alguna actividad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Domicilio!$Y$1:$Y$6</c:f>
              <c:numCache>
                <c:formatCode>General</c:formatCode>
                <c:ptCount val="6"/>
                <c:pt idx="1">
                  <c:v>111</c:v>
                </c:pt>
                <c:pt idx="2">
                  <c:v>74</c:v>
                </c:pt>
                <c:pt idx="3">
                  <c:v>263</c:v>
                </c:pt>
                <c:pt idx="4">
                  <c:v>341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533312"/>
        <c:axId val="137534848"/>
        <c:axId val="0"/>
      </c:bar3DChart>
      <c:catAx>
        <c:axId val="13753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534848"/>
        <c:crosses val="autoZero"/>
        <c:auto val="1"/>
        <c:lblAlgn val="ctr"/>
        <c:lblOffset val="100"/>
        <c:noMultiLvlLbl val="0"/>
      </c:catAx>
      <c:valAx>
        <c:axId val="137534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7533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E087F-2E59-4013-A236-41F8BD185457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9354A-FDC0-4DCE-AE05-0B621AF297C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437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354A-FDC0-4DCE-AE05-0B621AF297C8}" type="slidenum">
              <a:rPr lang="es-MX" smtClean="0"/>
              <a:pPr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25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354A-FDC0-4DCE-AE05-0B621AF297C8}" type="slidenum">
              <a:rPr lang="es-MX" smtClean="0"/>
              <a:pPr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66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0583-5621-40F2-AD6B-C1C1C8864D2C}" type="datetimeFigureOut">
              <a:rPr lang="es-MX" smtClean="0"/>
              <a:pPr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7" name="6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3408"/>
            <a:ext cx="9190973" cy="7101408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7" y="2276872"/>
            <a:ext cx="8424936" cy="3146040"/>
          </a:xfrm>
        </p:spPr>
        <p:txBody>
          <a:bodyPr>
            <a:normAutofit/>
          </a:bodyPr>
          <a:lstStyle/>
          <a:p>
            <a:r>
              <a:rPr lang="es-MX" sz="3800" b="1" dirty="0" smtClean="0">
                <a:solidFill>
                  <a:schemeClr val="tx1"/>
                </a:solidFill>
              </a:rPr>
              <a:t>DIRECCION PARA EL DESARROLLO INTEGRAL DEL ADULTO MAYOR</a:t>
            </a:r>
          </a:p>
          <a:p>
            <a:r>
              <a:rPr lang="es-MX" sz="3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MX" dirty="0" smtClean="0"/>
              <a:t>COMEDORES ASISTENCIALES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8. Están de buen animo</a:t>
            </a:r>
            <a:endParaRPr lang="es-MX" dirty="0"/>
          </a:p>
        </p:txBody>
      </p:sp>
      <p:graphicFrame>
        <p:nvGraphicFramePr>
          <p:cNvPr id="4" name="15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79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9. Acude al médico cuando se siente enfermo </a:t>
            </a:r>
            <a:endParaRPr lang="es-MX" dirty="0"/>
          </a:p>
        </p:txBody>
      </p:sp>
      <p:graphicFrame>
        <p:nvGraphicFramePr>
          <p:cNvPr id="4" name="1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9771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00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10. De acuerdo a sus posibilidades, participa en alguna actividad </a:t>
            </a:r>
            <a:endParaRPr lang="es-MX" dirty="0"/>
          </a:p>
        </p:txBody>
      </p:sp>
      <p:graphicFrame>
        <p:nvGraphicFramePr>
          <p:cNvPr id="4" name="17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9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11. Requiere de apoyo para realizar las actividades de casa </a:t>
            </a:r>
            <a:endParaRPr lang="es-MX" dirty="0"/>
          </a:p>
        </p:txBody>
      </p:sp>
      <p:graphicFrame>
        <p:nvGraphicFramePr>
          <p:cNvPr id="4" name="1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3308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6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12. Cuenta con personas o grupo de apoyo para sus necesidades cotidianas </a:t>
            </a:r>
            <a:endParaRPr lang="es-MX" dirty="0"/>
          </a:p>
        </p:txBody>
      </p:sp>
      <p:graphicFrame>
        <p:nvGraphicFramePr>
          <p:cNvPr id="4" name="19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36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13. La atención que recibe es oportuna y de acuerdo a sus necesidades </a:t>
            </a:r>
            <a:endParaRPr lang="es-MX" dirty="0"/>
          </a:p>
        </p:txBody>
      </p:sp>
      <p:graphicFrame>
        <p:nvGraphicFramePr>
          <p:cNvPr id="4" name="2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88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5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14. En caso de haber maltrato, agresión o violencia solicita apoyo a su DIF Municipal</a:t>
            </a:r>
            <a:endParaRPr lang="es-MX" dirty="0"/>
          </a:p>
        </p:txBody>
      </p:sp>
      <p:graphicFrame>
        <p:nvGraphicFramePr>
          <p:cNvPr id="4" name="2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41893"/>
              </p:ext>
            </p:extLst>
          </p:nvPr>
        </p:nvGraphicFramePr>
        <p:xfrm>
          <a:off x="571472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5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792 ENCUESTAS DE PERCEPCIÓN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BENEFICIARIOS QUE ACUDEN A LOS COMEDORES ASISTENCIALES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0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Se le facilita llegar al comedor</a:t>
            </a:r>
            <a:endParaRPr lang="es-MX" dirty="0"/>
          </a:p>
        </p:txBody>
      </p:sp>
      <p:graphicFrame>
        <p:nvGraphicFramePr>
          <p:cNvPr id="4" name="1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75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951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 Cuanto tiempo tarda para trasladarse al comedor</a:t>
            </a:r>
            <a:endParaRPr lang="es-MX" dirty="0"/>
          </a:p>
        </p:txBody>
      </p:sp>
      <p:graphicFrame>
        <p:nvGraphicFramePr>
          <p:cNvPr id="5" name="1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637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80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Resultados de las Encuestas de Percepción aplicadas a beneficiarios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31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3. Los alimentos le parecen agradables en su preparación</a:t>
            </a:r>
            <a:endParaRPr lang="es-MX" dirty="0"/>
          </a:p>
        </p:txBody>
      </p:sp>
      <p:graphicFrame>
        <p:nvGraphicFramePr>
          <p:cNvPr id="4" name="1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8595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25675" y="5291780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SIEMPRE</a:t>
            </a:r>
            <a:endParaRPr lang="es-MX" sz="1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355289" y="5291779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CASI SIEMPRE</a:t>
            </a:r>
            <a:endParaRPr lang="es-MX" sz="1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75856" y="5301732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A VECES</a:t>
            </a:r>
            <a:endParaRPr lang="es-MX" sz="1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923928" y="5301732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NUNCA</a:t>
            </a:r>
            <a:endParaRPr lang="es-MX" sz="1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499992" y="5306114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SIN DATO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333567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Considera suficiente la ración alimenticia que se le proporciona </a:t>
            </a:r>
            <a:endParaRPr lang="es-MX" dirty="0"/>
          </a:p>
        </p:txBody>
      </p:sp>
      <p:graphicFrame>
        <p:nvGraphicFramePr>
          <p:cNvPr id="4" name="1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4834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90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 Considera que el menú de alimentos es variado </a:t>
            </a:r>
            <a:endParaRPr lang="es-MX" dirty="0"/>
          </a:p>
        </p:txBody>
      </p:sp>
      <p:graphicFrame>
        <p:nvGraphicFramePr>
          <p:cNvPr id="4" name="1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0366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4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6. Considera que los alimentos le han hecho provecho </a:t>
            </a:r>
            <a:endParaRPr lang="es-MX" dirty="0"/>
          </a:p>
        </p:txBody>
      </p:sp>
      <p:graphicFrame>
        <p:nvGraphicFramePr>
          <p:cNvPr id="4" name="1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4260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92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7. Al asistir al comedor te sientes más activo </a:t>
            </a:r>
            <a:endParaRPr lang="es-MX" dirty="0"/>
          </a:p>
        </p:txBody>
      </p:sp>
      <p:graphicFrame>
        <p:nvGraphicFramePr>
          <p:cNvPr id="4" name="1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5326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5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8. Además del consumo de alimentos participas en otra actividad </a:t>
            </a:r>
            <a:endParaRPr lang="es-MX" dirty="0"/>
          </a:p>
        </p:txBody>
      </p:sp>
      <p:graphicFrame>
        <p:nvGraphicFramePr>
          <p:cNvPr id="4" name="19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01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11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9 .Las actividades que realizan en el comedor les parecen interesantes </a:t>
            </a:r>
            <a:endParaRPr lang="es-MX" dirty="0"/>
          </a:p>
        </p:txBody>
      </p:sp>
      <p:graphicFrame>
        <p:nvGraphicFramePr>
          <p:cNvPr id="4" name="2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7209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2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10. Disfrutan de la convivencia con tus compañeros del comedor</a:t>
            </a:r>
            <a:endParaRPr lang="es-MX" dirty="0"/>
          </a:p>
        </p:txBody>
      </p:sp>
      <p:graphicFrame>
        <p:nvGraphicFramePr>
          <p:cNvPr id="4" name="2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8145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4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11. Al venir al comedor, siente que ha mejorado su participación en la comunidad</a:t>
            </a:r>
            <a:endParaRPr lang="es-MX" dirty="0"/>
          </a:p>
        </p:txBody>
      </p:sp>
      <p:graphicFrame>
        <p:nvGraphicFramePr>
          <p:cNvPr id="4" name="2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4048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3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12. Cuenta con personas o grupos de apoyo a quien recurrir en caso necesario </a:t>
            </a:r>
            <a:endParaRPr lang="es-MX" dirty="0"/>
          </a:p>
        </p:txBody>
      </p:sp>
      <p:graphicFrame>
        <p:nvGraphicFramePr>
          <p:cNvPr id="4" name="2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3731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8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990656" cy="2979762"/>
          </a:xfrm>
        </p:spPr>
        <p:txBody>
          <a:bodyPr/>
          <a:lstStyle/>
          <a:p>
            <a:r>
              <a:rPr lang="es-MX" dirty="0" smtClean="0"/>
              <a:t>807 ENCUESTAS DE PERCEPCIÓN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BENEFICIARIOS QUE RECIBEN EL ALIMENTO EN SU DOMICILIO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6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13. La atención que recibe es oportuna y de acuerdo a sus necesidades </a:t>
            </a:r>
            <a:endParaRPr lang="es-MX" dirty="0"/>
          </a:p>
        </p:txBody>
      </p:sp>
      <p:graphicFrame>
        <p:nvGraphicFramePr>
          <p:cNvPr id="4" name="2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5882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5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s-MX" sz="3600" dirty="0" smtClean="0"/>
              <a:t>14. En caso de haber recibido maltrato, agresión o violencia acude a su DIF municipal </a:t>
            </a:r>
            <a:endParaRPr lang="es-MX" sz="3600" dirty="0"/>
          </a:p>
        </p:txBody>
      </p:sp>
      <p:graphicFrame>
        <p:nvGraphicFramePr>
          <p:cNvPr id="5" name="2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289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4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594522"/>
          </a:xfrm>
        </p:spPr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214414" y="75134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/>
              <a:t>CONCLUSIÓN </a:t>
            </a:r>
            <a:endParaRPr lang="es-MX" sz="32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1857364"/>
            <a:ext cx="71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Con  base a la aplicación y resultados de las encuestas de percepción y satisfacción a los beneficiarios de los Comedores Asistenciales, se sugiere a los Sistemas DIF Municipales  promover la incorporación de actividades recreativas, lúdicas y de manualidades  con la finalidad de que las personas tengan actividades dentro del </a:t>
            </a:r>
            <a:r>
              <a:rPr lang="es-ES" sz="2000" dirty="0" smtClean="0"/>
              <a:t>comedor. </a:t>
            </a:r>
            <a:r>
              <a:rPr lang="es-MX" sz="2000" dirty="0" smtClean="0"/>
              <a:t>El </a:t>
            </a:r>
            <a:r>
              <a:rPr lang="es-MX" sz="2000" dirty="0"/>
              <a:t>comedor favorecerá con una nutrición adecuada, además de establecer el ejercicio físico</a:t>
            </a:r>
            <a:r>
              <a:rPr lang="es-MX" sz="2000" dirty="0" smtClean="0"/>
              <a:t>.</a:t>
            </a:r>
            <a:endParaRPr lang="es-MX" sz="2000" dirty="0"/>
          </a:p>
          <a:p>
            <a:pPr algn="just"/>
            <a:r>
              <a:rPr lang="es-ES" sz="2000" dirty="0"/>
              <a:t>C</a:t>
            </a:r>
            <a:r>
              <a:rPr lang="es-ES" sz="2000" dirty="0" smtClean="0"/>
              <a:t>oadyuvando </a:t>
            </a:r>
            <a:r>
              <a:rPr lang="es-ES" sz="2000" dirty="0" smtClean="0"/>
              <a:t>en la política publica de envejecimiento activo en salud, seguridad y participación social.</a:t>
            </a:r>
            <a:r>
              <a:rPr lang="es-MX" sz="2000" dirty="0" smtClean="0"/>
              <a:t>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2227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SEXO</a:t>
            </a:r>
            <a:endParaRPr lang="es-MX" dirty="0"/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3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3. Los alimentos le parecen agradables en su preparación</a:t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4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0029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486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Considera suficiente la ración alimenticia que se le proporciona</a:t>
            </a:r>
            <a:endParaRPr lang="es-MX" dirty="0"/>
          </a:p>
        </p:txBody>
      </p:sp>
      <p:graphicFrame>
        <p:nvGraphicFramePr>
          <p:cNvPr id="4" name="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496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09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 Considera que el menú de alimentos es variado </a:t>
            </a:r>
            <a:endParaRPr lang="es-MX" dirty="0"/>
          </a:p>
        </p:txBody>
      </p:sp>
      <p:graphicFrame>
        <p:nvGraphicFramePr>
          <p:cNvPr id="4" name="1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1939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4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6. Los alimentos llegan a tiempo para su consumo </a:t>
            </a:r>
            <a:endParaRPr lang="es-MX" dirty="0"/>
          </a:p>
        </p:txBody>
      </p:sp>
      <p:graphicFrame>
        <p:nvGraphicFramePr>
          <p:cNvPr id="4" name="1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6048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44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7. Considera que los alimentos que recibe le han hecho provecho </a:t>
            </a:r>
            <a:endParaRPr lang="es-MX" dirty="0"/>
          </a:p>
        </p:txBody>
      </p:sp>
      <p:graphicFrame>
        <p:nvGraphicFramePr>
          <p:cNvPr id="4" name="1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931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76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550</Words>
  <Application>Microsoft Office PowerPoint</Application>
  <PresentationFormat>Presentación en pantalla (4:3)</PresentationFormat>
  <Paragraphs>157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Presentación de PowerPoint</vt:lpstr>
      <vt:lpstr>Resultados de las Encuestas de Percepción aplicadas a beneficiarios</vt:lpstr>
      <vt:lpstr>807 ENCUESTAS DE PERCEPCIÓN</vt:lpstr>
      <vt:lpstr>SEXO</vt:lpstr>
      <vt:lpstr>3. Los alimentos le parecen agradables en su preparación </vt:lpstr>
      <vt:lpstr>4. Considera suficiente la ración alimenticia que se le proporciona</vt:lpstr>
      <vt:lpstr>5. Considera que el menú de alimentos es variado </vt:lpstr>
      <vt:lpstr>6. Los alimentos llegan a tiempo para su consumo </vt:lpstr>
      <vt:lpstr>7. Considera que los alimentos que recibe le han hecho provecho </vt:lpstr>
      <vt:lpstr>8. Están de buen animo</vt:lpstr>
      <vt:lpstr>9. Acude al médico cuando se siente enfermo </vt:lpstr>
      <vt:lpstr>10. De acuerdo a sus posibilidades, participa en alguna actividad </vt:lpstr>
      <vt:lpstr>11. Requiere de apoyo para realizar las actividades de casa </vt:lpstr>
      <vt:lpstr>12. Cuenta con personas o grupo de apoyo para sus necesidades cotidianas </vt:lpstr>
      <vt:lpstr>13. La atención que recibe es oportuna y de acuerdo a sus necesidades </vt:lpstr>
      <vt:lpstr>14. En caso de haber maltrato, agresión o violencia solicita apoyo a su DIF Municipal</vt:lpstr>
      <vt:lpstr>792 ENCUESTAS DE PERCEPCIÓN</vt:lpstr>
      <vt:lpstr>1. Se le facilita llegar al comedor</vt:lpstr>
      <vt:lpstr>2. Cuanto tiempo tarda para trasladarse al comedor</vt:lpstr>
      <vt:lpstr>3. Los alimentos le parecen agradables en su preparación</vt:lpstr>
      <vt:lpstr>4. Considera suficiente la ración alimenticia que se le proporciona </vt:lpstr>
      <vt:lpstr>5. Considera que el menú de alimentos es variado </vt:lpstr>
      <vt:lpstr>6. Considera que los alimentos le han hecho provecho </vt:lpstr>
      <vt:lpstr>7. Al asistir al comedor te sientes más activo </vt:lpstr>
      <vt:lpstr>8. Además del consumo de alimentos participas en otra actividad </vt:lpstr>
      <vt:lpstr>9 .Las actividades que realizan en el comedor les parecen interesantes </vt:lpstr>
      <vt:lpstr>10. Disfrutan de la convivencia con tus compañeros del comedor</vt:lpstr>
      <vt:lpstr>11. Al venir al comedor, siente que ha mejorado su participación en la comunidad</vt:lpstr>
      <vt:lpstr>12. Cuenta con personas o grupos de apoyo a quien recurrir en caso necesario </vt:lpstr>
      <vt:lpstr>13. La atención que recibe es oportuna y de acuerdo a sus necesidades </vt:lpstr>
      <vt:lpstr>14. En caso de haber recibido maltrato, agresión o violencia acude a su DIF municipal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AGUSTINORO</dc:creator>
  <cp:lastModifiedBy>Romero Lima Leticia Guadalupe</cp:lastModifiedBy>
  <cp:revision>29</cp:revision>
  <dcterms:created xsi:type="dcterms:W3CDTF">2013-04-09T18:31:20Z</dcterms:created>
  <dcterms:modified xsi:type="dcterms:W3CDTF">2017-08-16T14:29:13Z</dcterms:modified>
</cp:coreProperties>
</file>