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78" r:id="rId4"/>
    <p:sldId id="276" r:id="rId5"/>
    <p:sldId id="277" r:id="rId6"/>
    <p:sldId id="271" r:id="rId7"/>
    <p:sldId id="272" r:id="rId8"/>
    <p:sldId id="273" r:id="rId9"/>
    <p:sldId id="274" r:id="rId10"/>
    <p:sldId id="275" r:id="rId11"/>
    <p:sldId id="26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20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D419-C511-4BF5-AFB5-5A27B81107EF}" type="datetimeFigureOut">
              <a:rPr lang="es-ES" smtClean="0"/>
              <a:pPr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3BCB8-C523-49AF-9A28-7B0E68B1F3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34174" y="3669306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CuadroTexto 4"/>
          <p:cNvSpPr txBox="1"/>
          <p:nvPr/>
        </p:nvSpPr>
        <p:spPr>
          <a:xfrm>
            <a:off x="2724924" y="2895600"/>
            <a:ext cx="5961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Panorama Epidemiológico del VIH, Sida e ITS en Jalisco</a:t>
            </a:r>
            <a:endParaRPr lang="es-ES_tradnl" sz="20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2724924" y="324284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Consejo Estatal para la Prevención del Sida en Jalisco</a:t>
            </a:r>
            <a:endParaRPr lang="es-ES_tradnl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n 6" descr="SSJ13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-76200"/>
            <a:ext cx="3037050" cy="1447800"/>
          </a:xfrm>
          <a:prstGeom prst="rect">
            <a:avLst/>
          </a:prstGeom>
        </p:spPr>
      </p:pic>
      <p:pic>
        <p:nvPicPr>
          <p:cNvPr id="8" name="Imagen 8" descr="coesidafondoblan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304800"/>
            <a:ext cx="892524" cy="877315"/>
          </a:xfrm>
          <a:prstGeom prst="rect">
            <a:avLst/>
          </a:prstGeom>
        </p:spPr>
      </p:pic>
      <p:pic>
        <p:nvPicPr>
          <p:cNvPr id="10" name="Imagen 9" descr="Imagen 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2752316"/>
            <a:ext cx="1905000" cy="13533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año de diagnóstico,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pic>
        <p:nvPicPr>
          <p:cNvPr id="5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pic>
        <p:nvPicPr>
          <p:cNvPr id="6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907704" y="1397000"/>
          <a:ext cx="5328591" cy="4063999"/>
        </p:xfrm>
        <a:graphic>
          <a:graphicData uri="http://schemas.openxmlformats.org/drawingml/2006/table">
            <a:tbl>
              <a:tblPr/>
              <a:tblGrid>
                <a:gridCol w="2734387"/>
                <a:gridCol w="911720"/>
                <a:gridCol w="827746"/>
                <a:gridCol w="854738"/>
              </a:tblGrid>
              <a:tr h="28084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VIH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TUXPAN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UNION DE SAN ANTONIO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UNION DE TULA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VALLE DE GUADALUPE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VALLE DE JUAREZ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CORONA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GUERRERO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HIDALGO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PURIFICACION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YAHUALICA DE GONZALEZ GALLO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ZACOALCO DE TORRES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ZAPOPAN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1724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178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1902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ZAPOTILTIC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ZAPOTITLAN DE VADILLO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ZAPOTLAN DEL REY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0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ZAPOTLANEJO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6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 DESCONOCE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1176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121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1297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12,703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1,441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14,144</a:t>
                      </a:r>
                    </a:p>
                  </a:txBody>
                  <a:tcPr marL="8260" marR="8260" marT="82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5638800"/>
            <a:ext cx="755558" cy="724915"/>
          </a:xfrm>
          <a:prstGeom prst="rect">
            <a:avLst/>
          </a:prstGeom>
        </p:spPr>
      </p:pic>
      <p:pic>
        <p:nvPicPr>
          <p:cNvPr id="16" name="Imagen 15" descr="SSJ_2013_Hori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0558" y="5449315"/>
            <a:ext cx="2403245" cy="1053684"/>
          </a:xfrm>
          <a:prstGeom prst="rect">
            <a:avLst/>
          </a:prstGeom>
        </p:spPr>
      </p:pic>
      <p:grpSp>
        <p:nvGrpSpPr>
          <p:cNvPr id="15" name="Agrupar 14"/>
          <p:cNvGrpSpPr/>
          <p:nvPr/>
        </p:nvGrpSpPr>
        <p:grpSpPr>
          <a:xfrm>
            <a:off x="1676400" y="2971800"/>
            <a:ext cx="3200400" cy="914400"/>
            <a:chOff x="2514600" y="4370326"/>
            <a:chExt cx="3200400" cy="914400"/>
          </a:xfrm>
        </p:grpSpPr>
        <p:sp>
          <p:nvSpPr>
            <p:cNvPr id="17" name="3 CuadroTexto"/>
            <p:cNvSpPr txBox="1">
              <a:spLocks noChangeArrowheads="1"/>
            </p:cNvSpPr>
            <p:nvPr/>
          </p:nvSpPr>
          <p:spPr bwMode="auto">
            <a:xfrm>
              <a:off x="3778283" y="4648200"/>
              <a:ext cx="19367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MX" sz="2000" b="1" dirty="0">
                  <a:latin typeface="Calibri" pitchFamily="34" charset="0"/>
                </a:rPr>
                <a:t>Coesida Jalisco</a:t>
              </a:r>
            </a:p>
          </p:txBody>
        </p:sp>
        <p:pic>
          <p:nvPicPr>
            <p:cNvPr id="20" name="Imagen 19" descr="FB-Twit-Log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4600" y="4370326"/>
              <a:ext cx="914400" cy="914400"/>
            </a:xfrm>
            <a:prstGeom prst="rect">
              <a:avLst/>
            </a:prstGeom>
          </p:spPr>
        </p:pic>
      </p:grpSp>
      <p:pic>
        <p:nvPicPr>
          <p:cNvPr id="22" name="Imagen 21" descr="sidatelH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2819400"/>
            <a:ext cx="2151736" cy="1266020"/>
          </a:xfrm>
          <a:prstGeom prst="rect">
            <a:avLst/>
          </a:prstGeom>
        </p:spPr>
      </p:pic>
      <p:pic>
        <p:nvPicPr>
          <p:cNvPr id="13" name="Imagen 12" descr="Imagen 8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5124" y="304800"/>
            <a:ext cx="1905000" cy="1353368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2681774" y="1307106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CuadroTexto 18"/>
          <p:cNvSpPr txBox="1"/>
          <p:nvPr/>
        </p:nvSpPr>
        <p:spPr>
          <a:xfrm>
            <a:off x="2572524" y="533400"/>
            <a:ext cx="5961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Panorama Epidemiológico del VIH, Sida e ITS en Jalisco</a:t>
            </a:r>
            <a:endParaRPr lang="es-ES_tradnl" sz="20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572524" y="88064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Consejo Estatal para la Prevención del Sida en Jalisco</a:t>
            </a:r>
            <a:endParaRPr lang="es-ES_tradnl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año de diagnóstico,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448925" y="5092383"/>
            <a:ext cx="3502377" cy="8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63888" y="3505200"/>
            <a:ext cx="1656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/>
              <a:t>N= 14,144</a:t>
            </a:r>
            <a:endParaRPr lang="es-ES" sz="25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  <p:pic>
        <p:nvPicPr>
          <p:cNvPr id="17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752600" y="990600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259632" y="1916832"/>
          <a:ext cx="1707521" cy="4064009"/>
        </p:xfrm>
        <a:graphic>
          <a:graphicData uri="http://schemas.openxmlformats.org/drawingml/2006/table">
            <a:tbl>
              <a:tblPr/>
              <a:tblGrid>
                <a:gridCol w="1116172"/>
                <a:gridCol w="591349"/>
              </a:tblGrid>
              <a:tr h="2368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SIDA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2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AÑO DE DIAGNOSTICO</a:t>
                      </a:r>
                    </a:p>
                  </a:txBody>
                  <a:tcPr marL="7403" marR="7403" marT="74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</a:t>
                      </a:r>
                    </a:p>
                  </a:txBody>
                  <a:tcPr marL="7403" marR="7403" marT="74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1983-1994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8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Otros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6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12,703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5777326" y="1916832"/>
          <a:ext cx="1747002" cy="4064009"/>
        </p:xfrm>
        <a:graphic>
          <a:graphicData uri="http://schemas.openxmlformats.org/drawingml/2006/table">
            <a:tbl>
              <a:tblPr/>
              <a:tblGrid>
                <a:gridCol w="1154798"/>
                <a:gridCol w="592204"/>
              </a:tblGrid>
              <a:tr h="2368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2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AÑO DE DIAGNOSTICO</a:t>
                      </a:r>
                    </a:p>
                  </a:txBody>
                  <a:tcPr marL="7403" marR="7403" marT="74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</a:t>
                      </a:r>
                    </a:p>
                  </a:txBody>
                  <a:tcPr marL="7403" marR="7403" marT="74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1987-1994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8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Otros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6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1,441</a:t>
                      </a:r>
                    </a:p>
                  </a:txBody>
                  <a:tcPr marL="7403" marR="7403" marT="74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grupo </a:t>
            </a:r>
            <a:r>
              <a:rPr lang="es-MX" sz="2400" b="1" dirty="0" err="1" smtClean="0"/>
              <a:t>etáreo</a:t>
            </a:r>
            <a:r>
              <a:rPr lang="es-MX" sz="2400" b="1" dirty="0" smtClean="0"/>
              <a:t> y sexo,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448925" y="5092383"/>
            <a:ext cx="3502377" cy="8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96136" y="1988840"/>
            <a:ext cx="1656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/>
              <a:t>N= 14,144</a:t>
            </a:r>
            <a:endParaRPr lang="es-ES" sz="25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0" y="6427113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 smtClean="0"/>
              <a:t>Fuente: Secretaría de Salud Jalisco, Departamento de Epidemiología</a:t>
            </a:r>
          </a:p>
          <a:p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  <p:pic>
        <p:nvPicPr>
          <p:cNvPr id="17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752600" y="990600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251520" y="1412777"/>
          <a:ext cx="4248475" cy="2974605"/>
        </p:xfrm>
        <a:graphic>
          <a:graphicData uri="http://schemas.openxmlformats.org/drawingml/2006/table">
            <a:tbl>
              <a:tblPr/>
              <a:tblGrid>
                <a:gridCol w="853135"/>
                <a:gridCol w="1091081"/>
                <a:gridCol w="1080120"/>
                <a:gridCol w="1224139"/>
              </a:tblGrid>
              <a:tr h="1778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GRUPO ETAREO</a:t>
                      </a:r>
                    </a:p>
                  </a:txBody>
                  <a:tcPr marL="9331" marR="9331" marT="93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SIDA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78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MASCULINOS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FEMENINOS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&gt;1a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1a-4a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5a-9a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10a-14a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15a-19a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20a-24a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25a-44a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8146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45a-49a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50a-59a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60a-64a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&lt;65a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5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89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10,532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2,171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12,703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4644008" y="3429000"/>
          <a:ext cx="4272139" cy="3168348"/>
        </p:xfrm>
        <a:graphic>
          <a:graphicData uri="http://schemas.openxmlformats.org/drawingml/2006/table">
            <a:tbl>
              <a:tblPr/>
              <a:tblGrid>
                <a:gridCol w="1192322"/>
                <a:gridCol w="1110577"/>
                <a:gridCol w="1125026"/>
                <a:gridCol w="844214"/>
              </a:tblGrid>
              <a:tr h="2371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GRUPO ETAREO</a:t>
                      </a:r>
                    </a:p>
                  </a:txBody>
                  <a:tcPr marL="9331" marR="9331" marT="93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719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MASCULINOS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FEMENINOS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&gt;1a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1a-4a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5a-9a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10a-14a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15a-19a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20a-24a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25a-44a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45a-49a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50a-59a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60a-64a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&lt;65a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7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1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1078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1,441</a:t>
                      </a:r>
                    </a:p>
                  </a:txBody>
                  <a:tcPr marL="9331" marR="9331" marT="93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según evolución,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448925" y="5092383"/>
            <a:ext cx="3502377" cy="8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  <p:pic>
        <p:nvPicPr>
          <p:cNvPr id="17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752600" y="990600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403648" y="2348880"/>
          <a:ext cx="6336705" cy="1944217"/>
        </p:xfrm>
        <a:graphic>
          <a:graphicData uri="http://schemas.openxmlformats.org/drawingml/2006/table">
            <a:tbl>
              <a:tblPr/>
              <a:tblGrid>
                <a:gridCol w="1922657"/>
                <a:gridCol w="1173686"/>
                <a:gridCol w="1389858"/>
                <a:gridCol w="1850504"/>
              </a:tblGrid>
              <a:tr h="5330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EVOLUCION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292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Vivos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2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Muertos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494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 desconoce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65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factor de riesgo,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448925" y="5092383"/>
            <a:ext cx="3502377" cy="8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419872" y="1700808"/>
            <a:ext cx="1656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/>
              <a:t>N= 14,144</a:t>
            </a:r>
            <a:endParaRPr lang="es-ES" sz="25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  <p:pic>
        <p:nvPicPr>
          <p:cNvPr id="17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752600" y="990600"/>
            <a:ext cx="4538950" cy="64494"/>
          </a:xfrm>
          <a:prstGeom prst="rect">
            <a:avLst/>
          </a:prstGeom>
          <a:solidFill>
            <a:srgbClr val="B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899592" y="2420888"/>
          <a:ext cx="2592288" cy="2790825"/>
        </p:xfrm>
        <a:graphic>
          <a:graphicData uri="http://schemas.openxmlformats.org/drawingml/2006/table">
            <a:tbl>
              <a:tblPr/>
              <a:tblGrid>
                <a:gridCol w="1444319"/>
                <a:gridCol w="1147969"/>
              </a:tblGrid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DE RIESGO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Heterosexual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Homosexual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Prostitución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Transfusión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Drogas 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Perinatal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Donador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Hemofílico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 desconoce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4932040" y="2420890"/>
          <a:ext cx="2942208" cy="2808309"/>
        </p:xfrm>
        <a:graphic>
          <a:graphicData uri="http://schemas.openxmlformats.org/drawingml/2006/table">
            <a:tbl>
              <a:tblPr/>
              <a:tblGrid>
                <a:gridCol w="1584176"/>
                <a:gridCol w="1358032"/>
              </a:tblGrid>
              <a:tr h="5731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DE RIESGO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Heterosexual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Homosexual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Bisexual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Prostitución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Perinatal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Drogas 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Transfunsión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1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 desconoce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02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año municipio,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pic>
        <p:nvPicPr>
          <p:cNvPr id="5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pic>
        <p:nvPicPr>
          <p:cNvPr id="6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907704" y="1390759"/>
          <a:ext cx="5184576" cy="4774544"/>
        </p:xfrm>
        <a:graphic>
          <a:graphicData uri="http://schemas.openxmlformats.org/drawingml/2006/table">
            <a:tbl>
              <a:tblPr/>
              <a:tblGrid>
                <a:gridCol w="2411132"/>
                <a:gridCol w="974713"/>
                <a:gridCol w="884937"/>
                <a:gridCol w="913794"/>
              </a:tblGrid>
              <a:tr h="2534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VIH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ACATIC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9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ACATLAN DE JUAREZ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AHUALULCO DE MERCADO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AMACUECA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AMATITAN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AMECA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ANTONIO ESCOBEDO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ARANDAS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ARENAL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9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ATEMAJAC DE BRIZUELA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ATENGO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ATENGUILLO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ATOTONILCO EL ALTO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ATOYAC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AUTLAN DE NAVARRO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AYOTLAN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AYUTLA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BOLAÑOS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9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CABO CORRIENTES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CAÑADAS DE OBREGON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CASIMIRO CASTILLO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CHAPALA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CHIQUILISTLAN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CIHUATLAN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CIUDAD GUZMAN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148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7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COCULA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012" marR="6012" marT="60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municipio,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pic>
        <p:nvPicPr>
          <p:cNvPr id="5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pic>
        <p:nvPicPr>
          <p:cNvPr id="6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835696" y="1340760"/>
          <a:ext cx="5256584" cy="4824544"/>
        </p:xfrm>
        <a:graphic>
          <a:graphicData uri="http://schemas.openxmlformats.org/drawingml/2006/table">
            <a:tbl>
              <a:tblPr/>
              <a:tblGrid>
                <a:gridCol w="2444621"/>
                <a:gridCol w="988251"/>
                <a:gridCol w="897228"/>
                <a:gridCol w="926484"/>
              </a:tblGrid>
              <a:tr h="2692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VIH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COLOTLAN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CONCEPCION DE BUENOS AIRES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CUAUTITLAN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CUAUTLA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CUQUIO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DEGOLLADO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 GRULLO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 SALTO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 LIMÓN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ENCARNACION DE DIAZ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ETZATLAN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GOMEZ FARIAS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GUACHINANGO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GUADALAJARA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5233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5743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HOSTOTIPAQUILLO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HUEJUCAR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HUEJUQUILLA EL ALTO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IXTLAHUACAN DE LOS MEMBRILLOS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IXTLAHUACAN DEL RIO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JALOSTOTITLAN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JAMAY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JESUS MARIA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JILOTLAN DE LOS DOLORES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1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JOCOTEPEC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9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JUANACATLAN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municipio,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pic>
        <p:nvPicPr>
          <p:cNvPr id="5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pic>
        <p:nvPicPr>
          <p:cNvPr id="6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763688" y="1268748"/>
          <a:ext cx="5688632" cy="4752542"/>
        </p:xfrm>
        <a:graphic>
          <a:graphicData uri="http://schemas.openxmlformats.org/drawingml/2006/table">
            <a:tbl>
              <a:tblPr/>
              <a:tblGrid>
                <a:gridCol w="2769217"/>
                <a:gridCol w="1026015"/>
                <a:gridCol w="931512"/>
                <a:gridCol w="961888"/>
              </a:tblGrid>
              <a:tr h="2652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VIH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JUCHITLAN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BARCA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HUERTA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MANZANILLA DE LA PAZ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LAGOS DE MORENO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MAGDALENA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MASCOTA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MAZAMITLA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MEXTICACAN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MEZQUITIC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MIXTLAN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OCOTLAN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OJUELOS DE JALISCO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PIHUAMO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PONCITLAN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PUERTO VALLARTA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597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QUITUPAN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JUAN DE LOS LAGOS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JULIAN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MARCOS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MARTIN DE BOLAÑOS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MARTIN HIDALGO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MIGUEL EL ALTO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0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SEBASTIAN DEL OESTE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7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SAYULA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13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152400"/>
            <a:ext cx="5638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Casos de VIH-sida por municipio, </a:t>
            </a:r>
          </a:p>
          <a:p>
            <a:r>
              <a:rPr lang="es-MX" sz="2400" b="1" dirty="0" smtClean="0"/>
              <a:t>Jalisco 1983-2013</a:t>
            </a:r>
            <a:endParaRPr lang="es-ES" sz="2400" b="1" dirty="0"/>
          </a:p>
        </p:txBody>
      </p:sp>
      <p:pic>
        <p:nvPicPr>
          <p:cNvPr id="5" name="Imagen 8" descr="coesidafondobl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64890"/>
            <a:ext cx="914400" cy="877315"/>
          </a:xfrm>
          <a:prstGeom prst="rect">
            <a:avLst/>
          </a:prstGeom>
        </p:spPr>
      </p:pic>
      <p:pic>
        <p:nvPicPr>
          <p:cNvPr id="6" name="Imagen 11" descr="Imagen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923" y="228600"/>
            <a:ext cx="1274277" cy="905284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691680" y="1268752"/>
          <a:ext cx="5688633" cy="4824554"/>
        </p:xfrm>
        <a:graphic>
          <a:graphicData uri="http://schemas.openxmlformats.org/drawingml/2006/table">
            <a:tbl>
              <a:tblPr/>
              <a:tblGrid>
                <a:gridCol w="2767271"/>
                <a:gridCol w="1026698"/>
                <a:gridCol w="932134"/>
                <a:gridCol w="962530"/>
              </a:tblGrid>
              <a:tr h="28976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VIH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TALA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TALPA DE ALLENDE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TAMAZULA DE GORDIANO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TAPALPA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TECALITLAN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TECHALUTA DE MONTENEGRO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TECOLOTLAN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TENAMAXTLAN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TEOCALTICHE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TEOCUITATLAN DE CORONA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TEPATITLAN DE MORELOS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TEQUILA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TEUCHITLAN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TIZAPAN EL ALTO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TLAJOMULCO DE ZUÑIGA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326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TLAQUEPAQUE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1029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TOLIMAN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TOMATLAN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TONALA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TONAYA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TONILA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TOTATICHE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TOTOTLAN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2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TUXCUECA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4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TUXCACUESCO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2" marR="6102" marT="61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175448" y="640080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50" dirty="0" smtClean="0"/>
              <a:t>Fuente: Secretaría de Salud Jalisco, Departamento de Epidemiología</a:t>
            </a:r>
          </a:p>
          <a:p>
            <a:pPr algn="r"/>
            <a:r>
              <a:rPr lang="es-MX" sz="1050" dirty="0" smtClean="0"/>
              <a:t>Actualizado hasta la semana epidemiológica N° 46 del 2013</a:t>
            </a:r>
            <a:endParaRPr lang="es-ES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1199</Words>
  <Application>Microsoft Office PowerPoint</Application>
  <PresentationFormat>Presentación en pantalla (4:3)</PresentationFormat>
  <Paragraphs>812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 . DE SALUD</dc:creator>
  <cp:lastModifiedBy>Cheque</cp:lastModifiedBy>
  <cp:revision>50</cp:revision>
  <cp:lastPrinted>2013-05-14T18:38:44Z</cp:lastPrinted>
  <dcterms:created xsi:type="dcterms:W3CDTF">2013-11-29T18:40:46Z</dcterms:created>
  <dcterms:modified xsi:type="dcterms:W3CDTF">2016-01-21T20:38:20Z</dcterms:modified>
</cp:coreProperties>
</file>