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style val="8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PROBLEMÁTICA</c:v>
                </c:pt>
              </c:strCache>
            </c:strRef>
          </c:tx>
          <c:dLbls>
            <c:showVal val="1"/>
          </c:dLbls>
          <c:cat>
            <c:strRef>
              <c:f>Hoja1!$A$2:$A$6</c:f>
              <c:strCache>
                <c:ptCount val="5"/>
                <c:pt idx="0">
                  <c:v>CRISTAL</c:v>
                </c:pt>
                <c:pt idx="1">
                  <c:v>MARIHUANA</c:v>
                </c:pt>
                <c:pt idx="2">
                  <c:v>SALUD MENTAL</c:v>
                </c:pt>
                <c:pt idx="3">
                  <c:v>ALCOLISMO</c:v>
                </c:pt>
                <c:pt idx="4">
                  <c:v>TABAQUISMO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15</c:v>
                </c:pt>
                <c:pt idx="1">
                  <c:v>11</c:v>
                </c:pt>
                <c:pt idx="2">
                  <c:v>3</c:v>
                </c:pt>
                <c:pt idx="3">
                  <c:v>8</c:v>
                </c:pt>
                <c:pt idx="4">
                  <c:v>1</c:v>
                </c:pt>
              </c:numCache>
            </c:numRef>
          </c:val>
        </c:ser>
        <c:dLbls>
          <c:showVal val="1"/>
        </c:dLbls>
        <c:shape val="box"/>
        <c:axId val="42360192"/>
        <c:axId val="42649856"/>
        <c:axId val="0"/>
      </c:bar3DChart>
      <c:catAx>
        <c:axId val="42360192"/>
        <c:scaling>
          <c:orientation val="minMax"/>
        </c:scaling>
        <c:axPos val="b"/>
        <c:majorTickMark val="none"/>
        <c:tickLblPos val="nextTo"/>
        <c:crossAx val="42649856"/>
        <c:crosses val="autoZero"/>
        <c:auto val="1"/>
        <c:lblAlgn val="ctr"/>
        <c:lblOffset val="100"/>
      </c:catAx>
      <c:valAx>
        <c:axId val="42649856"/>
        <c:scaling>
          <c:orientation val="minMax"/>
        </c:scaling>
        <c:delete val="1"/>
        <c:axPos val="l"/>
        <c:numFmt formatCode="General" sourceLinked="1"/>
        <c:tickLblPos val="none"/>
        <c:crossAx val="4236019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Edad</a:t>
            </a:r>
            <a:r>
              <a:rPr lang="en-US" baseline="0" dirty="0" smtClean="0"/>
              <a:t> de los </a:t>
            </a:r>
            <a:r>
              <a:rPr lang="en-US" baseline="0" dirty="0" err="1" smtClean="0"/>
              <a:t>pacientes</a:t>
            </a:r>
            <a:endParaRPr lang="en-US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MENORES DE 18</c:v>
                </c:pt>
                <c:pt idx="1">
                  <c:v>18 - 30 años</c:v>
                </c:pt>
                <c:pt idx="2">
                  <c:v>31 - 49 años</c:v>
                </c:pt>
                <c:pt idx="3">
                  <c:v>50 años en adelante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7</c:v>
                </c:pt>
                <c:pt idx="1">
                  <c:v>6</c:v>
                </c:pt>
                <c:pt idx="2">
                  <c:v>8</c:v>
                </c:pt>
                <c:pt idx="3">
                  <c:v>4</c:v>
                </c:pt>
              </c:numCache>
            </c:numRef>
          </c:val>
        </c:ser>
        <c:overlap val="100"/>
        <c:axId val="79855616"/>
        <c:axId val="79857152"/>
      </c:barChart>
      <c:catAx>
        <c:axId val="79855616"/>
        <c:scaling>
          <c:orientation val="minMax"/>
        </c:scaling>
        <c:axPos val="b"/>
        <c:tickLblPos val="nextTo"/>
        <c:crossAx val="79857152"/>
        <c:crosses val="autoZero"/>
        <c:auto val="1"/>
        <c:lblAlgn val="ctr"/>
        <c:lblOffset val="100"/>
      </c:catAx>
      <c:valAx>
        <c:axId val="79857152"/>
        <c:scaling>
          <c:orientation val="minMax"/>
        </c:scaling>
        <c:axPos val="l"/>
        <c:majorGridlines/>
        <c:numFmt formatCode="General" sourceLinked="1"/>
        <c:tickLblPos val="nextTo"/>
        <c:crossAx val="7985561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Sexo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cat>
            <c:strRef>
              <c:f>Hoja1!$A$2:$A$3</c:f>
              <c:strCache>
                <c:ptCount val="2"/>
                <c:pt idx="0">
                  <c:v>Mujeres</c:v>
                </c:pt>
                <c:pt idx="1">
                  <c:v>Hombres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5</c:v>
                </c:pt>
                <c:pt idx="1">
                  <c:v>20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</c:legend>
    <c:plotVisOnly val="1"/>
    <c:dispBlanksAs val="zero"/>
  </c:chart>
  <c:txPr>
    <a:bodyPr/>
    <a:lstStyle/>
    <a:p>
      <a:pPr>
        <a:defRPr sz="1800"/>
      </a:pPr>
      <a:endParaRPr lang="es-MX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layout/>
    </c:title>
    <c:plotArea>
      <c:layout>
        <c:manualLayout>
          <c:layoutTarget val="inner"/>
          <c:xMode val="edge"/>
          <c:yMode val="edge"/>
          <c:x val="0.10903346177761303"/>
          <c:y val="0.20956036399624692"/>
          <c:w val="0.86486539507826232"/>
          <c:h val="0.64033327763710912"/>
        </c:manualLayout>
      </c:layout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ESTADO CIVIL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CASADOS</c:v>
                </c:pt>
                <c:pt idx="1">
                  <c:v>DIVORSIADOS</c:v>
                </c:pt>
                <c:pt idx="2">
                  <c:v>SOLTEROS</c:v>
                </c:pt>
                <c:pt idx="3">
                  <c:v>UNION LIBRE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6</c:v>
                </c:pt>
                <c:pt idx="1">
                  <c:v>3</c:v>
                </c:pt>
                <c:pt idx="2">
                  <c:v>12</c:v>
                </c:pt>
                <c:pt idx="3">
                  <c:v>4</c:v>
                </c:pt>
              </c:numCache>
            </c:numRef>
          </c:val>
        </c:ser>
        <c:axId val="68479232"/>
        <c:axId val="92393472"/>
      </c:barChart>
      <c:catAx>
        <c:axId val="6847923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s-MX"/>
          </a:p>
        </c:txPr>
        <c:crossAx val="92393472"/>
        <c:crosses val="autoZero"/>
        <c:auto val="1"/>
        <c:lblAlgn val="ctr"/>
        <c:lblOffset val="100"/>
      </c:catAx>
      <c:valAx>
        <c:axId val="92393472"/>
        <c:scaling>
          <c:orientation val="minMax"/>
        </c:scaling>
        <c:axPos val="l"/>
        <c:majorGridlines/>
        <c:numFmt formatCode="General" sourceLinked="1"/>
        <c:tickLblPos val="nextTo"/>
        <c:crossAx val="6847923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style val="4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7.4239514818504174E-2"/>
          <c:y val="3.731498622500122E-2"/>
          <c:w val="0.90931927996700901"/>
          <c:h val="0.6959148733786138"/>
        </c:manualLayout>
      </c:layout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DERIVADOS</c:v>
                </c:pt>
              </c:strCache>
            </c:strRef>
          </c:tx>
          <c:dLbls>
            <c:showVal val="1"/>
          </c:dLbls>
          <c:cat>
            <c:strRef>
              <c:f>Hoja1!$A$2:$A$9</c:f>
              <c:strCache>
                <c:ptCount val="8"/>
                <c:pt idx="0">
                  <c:v>CAPA  AMECA</c:v>
                </c:pt>
                <c:pt idx="1">
                  <c:v>CISAME</c:v>
                </c:pt>
                <c:pt idx="2">
                  <c:v>Orientacion y asesoria </c:v>
                </c:pt>
                <c:pt idx="3">
                  <c:v>C. R. PARA HOMBRES ADULTOS</c:v>
                </c:pt>
                <c:pt idx="4">
                  <c:v>C. R. PARA ADOLESCENTES HOMBRES</c:v>
                </c:pt>
                <c:pt idx="5">
                  <c:v>C.R. PARA MUJERES ADULTAS</c:v>
                </c:pt>
                <c:pt idx="6">
                  <c:v>C.R. PARA ADOLESCENTES MUJERES</c:v>
                </c:pt>
                <c:pt idx="7">
                  <c:v>SALME ESTANCIA PROLONGADA</c:v>
                </c:pt>
              </c:strCache>
            </c:strRef>
          </c:cat>
          <c:val>
            <c:numRef>
              <c:f>Hoja1!$B$2:$B$9</c:f>
              <c:numCache>
                <c:formatCode>General</c:formatCode>
                <c:ptCount val="8"/>
                <c:pt idx="0">
                  <c:v>6</c:v>
                </c:pt>
                <c:pt idx="1">
                  <c:v>2</c:v>
                </c:pt>
                <c:pt idx="2">
                  <c:v>30</c:v>
                </c:pt>
                <c:pt idx="3">
                  <c:v>9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</c:ser>
        <c:dLbls>
          <c:showVal val="1"/>
        </c:dLbls>
        <c:gapWidth val="75"/>
        <c:shape val="cylinder"/>
        <c:axId val="94936064"/>
        <c:axId val="94946048"/>
        <c:axId val="0"/>
      </c:bar3DChart>
      <c:catAx>
        <c:axId val="949360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900" b="1"/>
            </a:pPr>
            <a:endParaRPr lang="es-MX"/>
          </a:p>
        </c:txPr>
        <c:crossAx val="94946048"/>
        <c:crosses val="autoZero"/>
        <c:auto val="1"/>
        <c:lblAlgn val="ctr"/>
        <c:lblOffset val="100"/>
      </c:catAx>
      <c:valAx>
        <c:axId val="94946048"/>
        <c:scaling>
          <c:orientation val="minMax"/>
        </c:scaling>
        <c:axPos val="l"/>
        <c:numFmt formatCode="General" sourceLinked="1"/>
        <c:majorTickMark val="none"/>
        <c:tickLblPos val="nextTo"/>
        <c:crossAx val="949360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4036154855643023"/>
          <c:y val="2.3802165354330638E-2"/>
          <c:w val="0.31511023622047263"/>
          <c:h val="0.10432283464566929"/>
        </c:manualLayout>
      </c:layout>
    </c:legend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style val="5"/>
  <c:chart>
    <c:title>
      <c:layout>
        <c:manualLayout>
          <c:xMode val="edge"/>
          <c:yMode val="edge"/>
          <c:x val="0.5546250000000007"/>
          <c:y val="5.3124999999999999E-2"/>
        </c:manualLayout>
      </c:layout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Hoja1!$B$1</c:f>
              <c:strCache>
                <c:ptCount val="1"/>
                <c:pt idx="0">
                  <c:v>APOYOS</c:v>
                </c:pt>
              </c:strCache>
            </c:strRef>
          </c:tx>
          <c:dLbls>
            <c:showVal val="1"/>
          </c:dLbls>
          <c:cat>
            <c:strRef>
              <c:f>Hoja1!$A$2:$A$5</c:f>
              <c:strCache>
                <c:ptCount val="4"/>
                <c:pt idx="0">
                  <c:v>TRASLADO</c:v>
                </c:pt>
                <c:pt idx="1">
                  <c:v>ECONOMICO </c:v>
                </c:pt>
                <c:pt idx="2">
                  <c:v>GASOLINA</c:v>
                </c:pt>
                <c:pt idx="3">
                  <c:v>GESTION DE CITAS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19</c:v>
                </c:pt>
                <c:pt idx="1">
                  <c:v>14</c:v>
                </c:pt>
                <c:pt idx="2">
                  <c:v>4</c:v>
                </c:pt>
                <c:pt idx="3">
                  <c:v>8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86035840"/>
        <c:axId val="97412224"/>
        <c:axId val="0"/>
      </c:bar3DChart>
      <c:catAx>
        <c:axId val="86035840"/>
        <c:scaling>
          <c:orientation val="minMax"/>
        </c:scaling>
        <c:axPos val="b"/>
        <c:majorTickMark val="none"/>
        <c:tickLblPos val="nextTo"/>
        <c:crossAx val="97412224"/>
        <c:crosses val="autoZero"/>
        <c:auto val="1"/>
        <c:lblAlgn val="ctr"/>
        <c:lblOffset val="100"/>
      </c:catAx>
      <c:valAx>
        <c:axId val="9741222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8603584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s-MX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B4F-A81F-40EA-99AA-9B963EA67C57}" type="datetimeFigureOut">
              <a:rPr lang="es-MX" smtClean="0"/>
              <a:t>18/06/2019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312D-87A0-413D-848B-24720EF1FD3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B4F-A81F-40EA-99AA-9B963EA67C57}" type="datetimeFigureOut">
              <a:rPr lang="es-MX" smtClean="0"/>
              <a:t>18/06/2019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312D-87A0-413D-848B-24720EF1FD3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B4F-A81F-40EA-99AA-9B963EA67C57}" type="datetimeFigureOut">
              <a:rPr lang="es-MX" smtClean="0"/>
              <a:t>18/06/2019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312D-87A0-413D-848B-24720EF1FD3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B4F-A81F-40EA-99AA-9B963EA67C57}" type="datetimeFigureOut">
              <a:rPr lang="es-MX" smtClean="0"/>
              <a:t>18/06/2019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312D-87A0-413D-848B-24720EF1FD3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B4F-A81F-40EA-99AA-9B963EA67C57}" type="datetimeFigureOut">
              <a:rPr lang="es-MX" smtClean="0"/>
              <a:t>18/06/2019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312D-87A0-413D-848B-24720EF1FD3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B4F-A81F-40EA-99AA-9B963EA67C57}" type="datetimeFigureOut">
              <a:rPr lang="es-MX" smtClean="0"/>
              <a:t>18/06/2019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312D-87A0-413D-848B-24720EF1FD3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B4F-A81F-40EA-99AA-9B963EA67C57}" type="datetimeFigureOut">
              <a:rPr lang="es-MX" smtClean="0"/>
              <a:t>18/06/2019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312D-87A0-413D-848B-24720EF1FD3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B4F-A81F-40EA-99AA-9B963EA67C57}" type="datetimeFigureOut">
              <a:rPr lang="es-MX" smtClean="0"/>
              <a:t>18/06/2019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312D-87A0-413D-848B-24720EF1FD3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B4F-A81F-40EA-99AA-9B963EA67C57}" type="datetimeFigureOut">
              <a:rPr lang="es-MX" smtClean="0"/>
              <a:t>18/06/2019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312D-87A0-413D-848B-24720EF1FD3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B4F-A81F-40EA-99AA-9B963EA67C57}" type="datetimeFigureOut">
              <a:rPr lang="es-MX" smtClean="0"/>
              <a:t>18/06/2019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312D-87A0-413D-848B-24720EF1FD3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4B4F-A81F-40EA-99AA-9B963EA67C57}" type="datetimeFigureOut">
              <a:rPr lang="es-MX" smtClean="0"/>
              <a:t>18/06/2019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8312D-87A0-413D-848B-24720EF1FD3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14B4F-A81F-40EA-99AA-9B963EA67C57}" type="datetimeFigureOut">
              <a:rPr lang="es-MX" smtClean="0"/>
              <a:t>18/06/2019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8312D-87A0-413D-848B-24720EF1FD37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brasPublicas\Downloads\logo admon 201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0"/>
            <a:ext cx="8875058" cy="6858000"/>
          </a:xfrm>
          <a:prstGeom prst="rect">
            <a:avLst/>
          </a:prstGeom>
          <a:noFill/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71604" y="6076984"/>
            <a:ext cx="5843606" cy="709602"/>
          </a:xfrm>
        </p:spPr>
        <p:txBody>
          <a:bodyPr/>
          <a:lstStyle/>
          <a:p>
            <a:r>
              <a:rPr lang="es-MX" dirty="0" smtClean="0"/>
              <a:t>PREVENCION DE ADICCIONES 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Población atendida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s-MX" b="1" dirty="0" smtClean="0"/>
              <a:t>25 Nuevos expedientes </a:t>
            </a:r>
            <a:r>
              <a:rPr lang="es-MX" dirty="0" smtClean="0"/>
              <a:t> en periodo </a:t>
            </a:r>
            <a:r>
              <a:rPr lang="es-MX" u="sng" dirty="0" smtClean="0"/>
              <a:t>Octubre 2018-Junio 2019</a:t>
            </a:r>
            <a:endParaRPr lang="es-MX" b="1" u="sng" dirty="0" smtClean="0"/>
          </a:p>
          <a:p>
            <a:r>
              <a:rPr lang="es-MX" dirty="0" smtClean="0"/>
              <a:t>Continuación a 15 expedientes que solicitaron apoyo para dar continuidad a su proceso de los 110 archivados de la Administración 2015-2018.</a:t>
            </a:r>
          </a:p>
          <a:p>
            <a:pPr algn="ctr">
              <a:buNone/>
            </a:pPr>
            <a:r>
              <a:rPr lang="es-MX" b="1" dirty="0" smtClean="0"/>
              <a:t>De los cuales</a:t>
            </a:r>
          </a:p>
          <a:p>
            <a:r>
              <a:rPr lang="es-MX" dirty="0" smtClean="0"/>
              <a:t>*</a:t>
            </a:r>
            <a:r>
              <a:rPr lang="es-MX" b="1" u="sng" dirty="0" smtClean="0"/>
              <a:t>1</a:t>
            </a:r>
            <a:r>
              <a:rPr lang="es-MX" dirty="0" smtClean="0"/>
              <a:t> Se envía a Salme Estancia Prolongada. </a:t>
            </a:r>
          </a:p>
          <a:p>
            <a:r>
              <a:rPr lang="es-MX" b="1" dirty="0" smtClean="0"/>
              <a:t>*</a:t>
            </a:r>
            <a:r>
              <a:rPr lang="es-MX" b="1" u="sng" dirty="0" smtClean="0"/>
              <a:t>8</a:t>
            </a:r>
            <a:r>
              <a:rPr lang="es-MX" dirty="0" smtClean="0"/>
              <a:t> Se apoya con traslado y gestión de Comunidad Terapéutica.</a:t>
            </a:r>
          </a:p>
          <a:p>
            <a:r>
              <a:rPr lang="es-MX" b="1" dirty="0" smtClean="0"/>
              <a:t>*</a:t>
            </a:r>
            <a:r>
              <a:rPr lang="es-MX" b="1" u="sng" dirty="0" smtClean="0"/>
              <a:t>4</a:t>
            </a:r>
            <a:r>
              <a:rPr lang="es-MX" dirty="0" smtClean="0"/>
              <a:t> Se apoya con traslado, para dar continuidad a tratamiento en Salud mental Estancia Breve.</a:t>
            </a:r>
          </a:p>
          <a:p>
            <a:r>
              <a:rPr lang="es-MX" b="1" dirty="0" smtClean="0"/>
              <a:t>*</a:t>
            </a:r>
            <a:r>
              <a:rPr lang="es-MX" b="1" u="sng" dirty="0" smtClean="0"/>
              <a:t>1</a:t>
            </a:r>
            <a:r>
              <a:rPr lang="es-MX" dirty="0" smtClean="0"/>
              <a:t> Se apoya con traslado a Comunidad Terapéutica para mujeres</a:t>
            </a:r>
          </a:p>
          <a:p>
            <a:r>
              <a:rPr lang="es-MX" b="1" dirty="0" smtClean="0"/>
              <a:t>*</a:t>
            </a:r>
            <a:r>
              <a:rPr lang="es-MX" b="1" u="sng" dirty="0" smtClean="0"/>
              <a:t>1</a:t>
            </a:r>
            <a:r>
              <a:rPr lang="es-MX" dirty="0" smtClean="0"/>
              <a:t> Se apoya con traslado y gestión a Comunidad Terapéutica de Menores de edad.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xmlns="" val="908884163"/>
              </p:ext>
            </p:extLst>
          </p:nvPr>
        </p:nvGraphicFramePr>
        <p:xfrm>
          <a:off x="1475656" y="1052736"/>
          <a:ext cx="66484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94992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xmlns="" val="3160918489"/>
              </p:ext>
            </p:extLst>
          </p:nvPr>
        </p:nvGraphicFramePr>
        <p:xfrm>
          <a:off x="2771800" y="256490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xmlns="" val="2876033027"/>
              </p:ext>
            </p:extLst>
          </p:nvPr>
        </p:nvGraphicFramePr>
        <p:xfrm>
          <a:off x="323528" y="332656"/>
          <a:ext cx="4128120" cy="2752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18192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xmlns="" val="2650409118"/>
              </p:ext>
            </p:extLst>
          </p:nvPr>
        </p:nvGraphicFramePr>
        <p:xfrm>
          <a:off x="1285852" y="1357298"/>
          <a:ext cx="6572296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56979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xmlns="" val="3461986940"/>
              </p:ext>
            </p:extLst>
          </p:nvPr>
        </p:nvGraphicFramePr>
        <p:xfrm>
          <a:off x="251520" y="260648"/>
          <a:ext cx="8496944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2019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xmlns="" val="348261607"/>
              </p:ext>
            </p:extLst>
          </p:nvPr>
        </p:nvGraphicFramePr>
        <p:xfrm>
          <a:off x="1428728" y="50004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500166" y="5143512"/>
            <a:ext cx="5292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TOTAL DE APOYO ECONOMICO ENTREGADO $8600.00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xmlns="" val="160347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120</Words>
  <Application>Microsoft Office PowerPoint</Application>
  <PresentationFormat>Presentación en pantalla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Población atendida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obrasPublicas</dc:creator>
  <cp:lastModifiedBy>obrasPublicas</cp:lastModifiedBy>
  <cp:revision>9</cp:revision>
  <dcterms:created xsi:type="dcterms:W3CDTF">2019-06-18T18:26:53Z</dcterms:created>
  <dcterms:modified xsi:type="dcterms:W3CDTF">2019-06-18T19:59:32Z</dcterms:modified>
</cp:coreProperties>
</file>