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907" r:id="rId3"/>
    <p:sldId id="1047" r:id="rId4"/>
    <p:sldId id="1048" r:id="rId5"/>
    <p:sldId id="1049" r:id="rId6"/>
    <p:sldId id="1050" r:id="rId7"/>
    <p:sldId id="1051" r:id="rId8"/>
    <p:sldId id="1052" r:id="rId9"/>
    <p:sldId id="1056" r:id="rId10"/>
    <p:sldId id="1057" r:id="rId11"/>
    <p:sldId id="1055" r:id="rId12"/>
    <p:sldId id="1059" r:id="rId13"/>
    <p:sldId id="1060" r:id="rId14"/>
    <p:sldId id="1058" r:id="rId15"/>
    <p:sldId id="909" r:id="rId16"/>
    <p:sldId id="540" r:id="rId17"/>
  </p:sldIdLst>
  <p:sldSz cx="9144000" cy="6858000" type="screen4x3"/>
  <p:notesSz cx="6954838" cy="92408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C9C9"/>
    <a:srgbClr val="E31303"/>
    <a:srgbClr val="66FF66"/>
    <a:srgbClr val="F44E1A"/>
    <a:srgbClr val="66FFCC"/>
    <a:srgbClr val="EAEAEA"/>
    <a:srgbClr val="E4E4E4"/>
    <a:srgbClr val="F2F2F2"/>
    <a:srgbClr val="E2E2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>
        <p:scale>
          <a:sx n="91" d="100"/>
          <a:sy n="91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5"/>
            <a:ext cx="3014093" cy="461967"/>
          </a:xfrm>
          <a:prstGeom prst="rect">
            <a:avLst/>
          </a:prstGeom>
        </p:spPr>
        <p:txBody>
          <a:bodyPr vert="horz" lIns="90559" tIns="45279" rIns="90559" bIns="4527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9114" y="5"/>
            <a:ext cx="3014093" cy="461967"/>
          </a:xfrm>
          <a:prstGeom prst="rect">
            <a:avLst/>
          </a:prstGeom>
        </p:spPr>
        <p:txBody>
          <a:bodyPr vert="horz" lIns="90559" tIns="45279" rIns="90559" bIns="45279" rtlCol="0"/>
          <a:lstStyle>
            <a:lvl1pPr algn="r">
              <a:defRPr sz="1200"/>
            </a:lvl1pPr>
          </a:lstStyle>
          <a:p>
            <a:fld id="{E3E68062-3305-45DC-AF51-406683F7AC24}" type="datetimeFigureOut">
              <a:rPr lang="es-MX" smtClean="0"/>
              <a:pPr/>
              <a:t>06/10/2017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88975"/>
            <a:ext cx="4618038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9" tIns="45279" rIns="90559" bIns="4527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815" y="4389440"/>
            <a:ext cx="5563215" cy="4157708"/>
          </a:xfrm>
          <a:prstGeom prst="rect">
            <a:avLst/>
          </a:prstGeom>
        </p:spPr>
        <p:txBody>
          <a:bodyPr vert="horz" lIns="90559" tIns="45279" rIns="90559" bIns="4527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777389"/>
            <a:ext cx="3014093" cy="461966"/>
          </a:xfrm>
          <a:prstGeom prst="rect">
            <a:avLst/>
          </a:prstGeom>
        </p:spPr>
        <p:txBody>
          <a:bodyPr vert="horz" lIns="90559" tIns="45279" rIns="90559" bIns="4527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9114" y="8777389"/>
            <a:ext cx="3014093" cy="461966"/>
          </a:xfrm>
          <a:prstGeom prst="rect">
            <a:avLst/>
          </a:prstGeom>
        </p:spPr>
        <p:txBody>
          <a:bodyPr vert="horz" lIns="90559" tIns="45279" rIns="90559" bIns="45279" rtlCol="0" anchor="b"/>
          <a:lstStyle>
            <a:lvl1pPr algn="r">
              <a:defRPr sz="1200"/>
            </a:lvl1pPr>
          </a:lstStyle>
          <a:p>
            <a:fld id="{FF1B7225-9246-49A5-84FA-2D52AC66D6CC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2258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F221F-712E-4666-B6B2-94D189193844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06/10/2017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06/10/2017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06/10/2017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03FC-439C-45D6-A7D9-364DF73BBCBA}" type="datetimeFigureOut">
              <a:rPr lang="es-ES"/>
              <a:pPr>
                <a:defRPr/>
              </a:pPr>
              <a:t>06/10/2017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2912-8749-41F9-89F3-04F0D897B3F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06/10/2017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06/10/2017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06/10/2017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06/10/2017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06/10/2017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06/10/2017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06/10/2017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F20-82B4-4F37-A76D-C08E3E809F78}" type="datetimeFigureOut">
              <a:rPr lang="es-MX" smtClean="0"/>
              <a:pPr/>
              <a:t>06/10/2017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DF20-82B4-4F37-A76D-C08E3E809F78}" type="datetimeFigureOut">
              <a:rPr lang="es-MX" smtClean="0"/>
              <a:pPr/>
              <a:t>06/10/2017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A2FC-22A6-42E0-AF8D-3C5967F0F7C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35656"/>
            <a:ext cx="2285984" cy="28575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214550" y="335656"/>
            <a:ext cx="928695" cy="2857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143243" y="335656"/>
            <a:ext cx="714380" cy="2857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857623" y="335656"/>
            <a:ext cx="5286380" cy="714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0" y="3246656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3er INFORME TRIMESTRAL DEL DIRECTOR GENERAL</a:t>
            </a:r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ES" sz="3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 INSTITUTO </a:t>
            </a:r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JALISCIENSE DE LA </a:t>
            </a:r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VIVIENDA</a:t>
            </a:r>
          </a:p>
          <a:p>
            <a:pPr algn="ctr"/>
            <a:endParaRPr lang="es-ES" sz="3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3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3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s-E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JULIO, AGOSTO Y SEPTIEMBRE</a:t>
            </a:r>
            <a:r>
              <a:rPr lang="es-E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2017</a:t>
            </a:r>
            <a:endParaRPr lang="es-E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 flipH="1">
            <a:off x="0" y="6525345"/>
            <a:ext cx="9144000" cy="332680"/>
            <a:chOff x="1928858" y="928670"/>
            <a:chExt cx="7215142" cy="285752"/>
          </a:xfrm>
        </p:grpSpPr>
        <p:sp>
          <p:nvSpPr>
            <p:cNvPr id="17" name="16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4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937056" cy="165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1928862" y="928672"/>
            <a:ext cx="7215143" cy="285752"/>
            <a:chOff x="1928858" y="928670"/>
            <a:chExt cx="7215142" cy="285752"/>
          </a:xfrm>
        </p:grpSpPr>
        <p:sp>
          <p:nvSpPr>
            <p:cNvPr id="5" name="4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" name="15 Grupo"/>
          <p:cNvGrpSpPr/>
          <p:nvPr/>
        </p:nvGrpSpPr>
        <p:grpSpPr>
          <a:xfrm flipH="1">
            <a:off x="0" y="6715124"/>
            <a:ext cx="9144000" cy="142876"/>
            <a:chOff x="1928858" y="928670"/>
            <a:chExt cx="7215142" cy="285752"/>
          </a:xfrm>
        </p:grpSpPr>
        <p:sp>
          <p:nvSpPr>
            <p:cNvPr id="10" name="9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323528" y="1556792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dirty="0" smtClean="0"/>
          </a:p>
          <a:p>
            <a:endParaRPr lang="es-MX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051720" y="314836"/>
            <a:ext cx="7092280" cy="4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8" tIns="45629" rIns="91258" bIns="45629">
            <a:spAutoFit/>
          </a:bodyPr>
          <a:lstStyle/>
          <a:p>
            <a:pPr algn="ctr"/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s-ES" sz="1200" b="1" dirty="0" smtClean="0">
                <a:solidFill>
                  <a:srgbClr val="0033CC"/>
                </a:solidFill>
              </a:rPr>
              <a:t> </a:t>
            </a:r>
            <a:endParaRPr lang="es-MX" dirty="0">
              <a:solidFill>
                <a:srgbClr val="4D4D4D"/>
              </a:solidFill>
            </a:endParaRPr>
          </a:p>
          <a:p>
            <a:endParaRPr lang="es-ES" sz="1200" dirty="0">
              <a:solidFill>
                <a:srgbClr val="4D4D4D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195736" y="260648"/>
            <a:ext cx="7092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/>
              <a:t>Convenio de Colaboración entre la Comisión Nacional de Vivienda y el Instituto Jalisciense de la Vivienda.</a:t>
            </a:r>
            <a:endParaRPr lang="es-MX" sz="1500" b="1" dirty="0"/>
          </a:p>
        </p:txBody>
      </p:sp>
      <p:pic>
        <p:nvPicPr>
          <p:cNvPr id="19" name="18 Imagen" descr="Foto avance Chap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2592288" cy="1602178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755576" y="148478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Se dio inicio a la construcción de viviendas en los Municipios de </a:t>
            </a:r>
            <a:r>
              <a:rPr lang="es-MX" dirty="0" err="1" smtClean="0"/>
              <a:t>Chapala</a:t>
            </a:r>
            <a:r>
              <a:rPr lang="es-MX" dirty="0" smtClean="0"/>
              <a:t>, </a:t>
            </a:r>
            <a:r>
              <a:rPr lang="es-MX" dirty="0" err="1" smtClean="0"/>
              <a:t>Jamay</a:t>
            </a:r>
            <a:r>
              <a:rPr lang="es-MX" dirty="0" smtClean="0"/>
              <a:t> y Tototlán.</a:t>
            </a:r>
            <a:endParaRPr lang="es-MX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23528" y="23041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/>
              <a:t>Chapala</a:t>
            </a:r>
            <a:r>
              <a:rPr lang="es-MX" b="1" dirty="0" smtClean="0"/>
              <a:t>, Jal.</a:t>
            </a:r>
            <a:endParaRPr lang="es-MX" b="1" dirty="0"/>
          </a:p>
        </p:txBody>
      </p:sp>
      <p:pic>
        <p:nvPicPr>
          <p:cNvPr id="26" name="25 Imagen" descr="Foto avance Chapal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365104"/>
            <a:ext cx="2843808" cy="1596907"/>
          </a:xfrm>
          <a:prstGeom prst="rect">
            <a:avLst/>
          </a:prstGeom>
        </p:spPr>
      </p:pic>
      <p:pic>
        <p:nvPicPr>
          <p:cNvPr id="27" name="26 Imagen" descr="Foto avance Jamay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708920"/>
            <a:ext cx="2627784" cy="1584176"/>
          </a:xfrm>
          <a:prstGeom prst="rect">
            <a:avLst/>
          </a:prstGeom>
        </p:spPr>
      </p:pic>
      <p:pic>
        <p:nvPicPr>
          <p:cNvPr id="28" name="27 Imagen" descr="Foto avance Jamay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221088"/>
            <a:ext cx="2771800" cy="1559138"/>
          </a:xfrm>
          <a:prstGeom prst="rect">
            <a:avLst/>
          </a:prstGeom>
        </p:spPr>
      </p:pic>
      <p:pic>
        <p:nvPicPr>
          <p:cNvPr id="29" name="28 Imagen" descr="Foto avance Chapa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708920"/>
            <a:ext cx="2628000" cy="1624250"/>
          </a:xfrm>
          <a:prstGeom prst="rect">
            <a:avLst/>
          </a:prstGeom>
        </p:spPr>
      </p:pic>
      <p:pic>
        <p:nvPicPr>
          <p:cNvPr id="32" name="31 Imagen" descr="Foto avance Jamay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365104"/>
            <a:ext cx="2771800" cy="1559138"/>
          </a:xfrm>
          <a:prstGeom prst="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4716016" y="227861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/>
              <a:t>Jamay</a:t>
            </a:r>
            <a:r>
              <a:rPr lang="es-MX" b="1" dirty="0" smtClean="0"/>
              <a:t>, Jal.</a:t>
            </a:r>
          </a:p>
          <a:p>
            <a:pPr algn="ctr"/>
            <a:endParaRPr lang="es-MX" b="1" dirty="0"/>
          </a:p>
        </p:txBody>
      </p:sp>
      <p:sp>
        <p:nvSpPr>
          <p:cNvPr id="24" name="23 Rectángulo"/>
          <p:cNvSpPr/>
          <p:nvPr/>
        </p:nvSpPr>
        <p:spPr>
          <a:xfrm>
            <a:off x="1928862" y="928672"/>
            <a:ext cx="3723258" cy="34008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AUTOPRODUCCIÓN DE VIVIENDA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xmlns="" val="37020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1928862" y="908720"/>
            <a:ext cx="7215143" cy="285752"/>
            <a:chOff x="1928858" y="928670"/>
            <a:chExt cx="7215142" cy="285752"/>
          </a:xfrm>
        </p:grpSpPr>
        <p:sp>
          <p:nvSpPr>
            <p:cNvPr id="4" name="3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" name="15 Grupo"/>
          <p:cNvGrpSpPr/>
          <p:nvPr/>
        </p:nvGrpSpPr>
        <p:grpSpPr>
          <a:xfrm flipH="1">
            <a:off x="0" y="6715149"/>
            <a:ext cx="9144000" cy="142876"/>
            <a:chOff x="1928858" y="928670"/>
            <a:chExt cx="7215142" cy="285752"/>
          </a:xfrm>
        </p:grpSpPr>
        <p:sp>
          <p:nvSpPr>
            <p:cNvPr id="17" name="16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908720"/>
            <a:ext cx="8964488" cy="8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8" tIns="45629" rIns="91258" bIns="45629">
            <a:spAutoFit/>
          </a:bodyPr>
          <a:lstStyle/>
          <a:p>
            <a:r>
              <a:rPr lang="es-E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s-ES" sz="20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051720" y="260648"/>
            <a:ext cx="69127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 Programa  de Apoyo a la Vivienda (FONHAPO/Corazón Urbano) Mejoramiento de Fachada</a:t>
            </a:r>
          </a:p>
          <a:p>
            <a:endParaRPr lang="es-MX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67544" y="141277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Con referencia al Convenio de Ejecución firmado con el Fideicomiso Fondo Nacional de Habitaciones Populares (FONHAPO), se dio inicio a las entregas de acciones en los Municipios de Guadalajara, Tonalá y San Pedro Tlaquepaque ,  de lo cual ya se tiene un avance del 50%.</a:t>
            </a:r>
            <a:endParaRPr lang="es-MX" dirty="0"/>
          </a:p>
        </p:txBody>
      </p:sp>
      <p:pic>
        <p:nvPicPr>
          <p:cNvPr id="16" name="15 Imagen" descr="IMG_0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2747797" cy="2060848"/>
          </a:xfrm>
          <a:prstGeom prst="rect">
            <a:avLst/>
          </a:prstGeom>
        </p:spPr>
      </p:pic>
      <p:pic>
        <p:nvPicPr>
          <p:cNvPr id="22" name="21 Imagen" descr="IMG_0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789040"/>
            <a:ext cx="2880320" cy="2160240"/>
          </a:xfrm>
          <a:prstGeom prst="rect">
            <a:avLst/>
          </a:prstGeom>
        </p:spPr>
      </p:pic>
      <p:pic>
        <p:nvPicPr>
          <p:cNvPr id="24" name="23 Imagen" descr="IMG_0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636912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02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1928862" y="908720"/>
            <a:ext cx="7215143" cy="285752"/>
            <a:chOff x="1928858" y="928670"/>
            <a:chExt cx="7215142" cy="285752"/>
          </a:xfrm>
        </p:grpSpPr>
        <p:sp>
          <p:nvSpPr>
            <p:cNvPr id="4" name="3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" name="15 Grupo"/>
          <p:cNvGrpSpPr/>
          <p:nvPr/>
        </p:nvGrpSpPr>
        <p:grpSpPr>
          <a:xfrm flipH="1">
            <a:off x="0" y="6715149"/>
            <a:ext cx="9144000" cy="142876"/>
            <a:chOff x="1928858" y="928670"/>
            <a:chExt cx="7215142" cy="285752"/>
          </a:xfrm>
        </p:grpSpPr>
        <p:sp>
          <p:nvSpPr>
            <p:cNvPr id="17" name="16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908720"/>
            <a:ext cx="8964488" cy="8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8" tIns="45629" rIns="91258" bIns="45629">
            <a:spAutoFit/>
          </a:bodyPr>
          <a:lstStyle/>
          <a:p>
            <a:r>
              <a:rPr lang="es-E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s-ES" sz="20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471592" y="260648"/>
            <a:ext cx="3672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CALENTADORES SOLARES</a:t>
            </a:r>
          </a:p>
          <a:p>
            <a:endParaRPr lang="es-MX" dirty="0"/>
          </a:p>
        </p:txBody>
      </p: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1907704" y="5229200"/>
          <a:ext cx="6096000" cy="731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048000"/>
              </a:tblGrid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 de Acciones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Acciones</a:t>
                      </a:r>
                      <a:r>
                        <a:rPr lang="es-MX" baseline="0" dirty="0" smtClean="0"/>
                        <a:t> entregadas</a:t>
                      </a:r>
                      <a:endParaRPr lang="es-ES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16,446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4,035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2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36912"/>
            <a:ext cx="4347989" cy="241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6791" y="1412776"/>
            <a:ext cx="3903682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902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1928862" y="908720"/>
            <a:ext cx="7215143" cy="285752"/>
            <a:chOff x="1928858" y="928670"/>
            <a:chExt cx="7215142" cy="285752"/>
          </a:xfrm>
        </p:grpSpPr>
        <p:sp>
          <p:nvSpPr>
            <p:cNvPr id="4" name="3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MUNICIPIOS </a:t>
              </a:r>
              <a:endParaRPr lang="es-MX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" name="15 Grupo"/>
          <p:cNvGrpSpPr/>
          <p:nvPr/>
        </p:nvGrpSpPr>
        <p:grpSpPr>
          <a:xfrm flipH="1">
            <a:off x="0" y="6715149"/>
            <a:ext cx="9144000" cy="142876"/>
            <a:chOff x="1928858" y="928670"/>
            <a:chExt cx="7215142" cy="285752"/>
          </a:xfrm>
        </p:grpSpPr>
        <p:sp>
          <p:nvSpPr>
            <p:cNvPr id="17" name="16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908720"/>
            <a:ext cx="8964488" cy="8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8" tIns="45629" rIns="91258" bIns="45629">
            <a:spAutoFit/>
          </a:bodyPr>
          <a:lstStyle/>
          <a:p>
            <a:r>
              <a:rPr lang="es-E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s-ES" sz="20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471592" y="260648"/>
            <a:ext cx="3672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CALENTADORES SOLARES</a:t>
            </a:r>
          </a:p>
          <a:p>
            <a:endParaRPr lang="es-MX" dirty="0"/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8719375"/>
              </p:ext>
            </p:extLst>
          </p:nvPr>
        </p:nvGraphicFramePr>
        <p:xfrm>
          <a:off x="251520" y="1340768"/>
          <a:ext cx="3838442" cy="489107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48072"/>
                <a:gridCol w="1886148"/>
                <a:gridCol w="1304222"/>
              </a:tblGrid>
              <a:tr h="163517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Municipio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Calentadores entregados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Concepción </a:t>
                      </a:r>
                      <a:r>
                        <a:rPr lang="es-MX" sz="1000" u="none" strike="noStrike" dirty="0">
                          <a:effectLst/>
                        </a:rPr>
                        <a:t>de Buenos Aires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117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La Manzanilla de la Paz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160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Mazamitla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127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Quitupán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Santa </a:t>
                      </a:r>
                      <a:r>
                        <a:rPr lang="es-MX" sz="1000" u="none" strike="noStrike" dirty="0" smtClean="0">
                          <a:effectLst/>
                        </a:rPr>
                        <a:t>María </a:t>
                      </a:r>
                      <a:r>
                        <a:rPr lang="es-MX" sz="1000" u="none" strike="noStrike" dirty="0">
                          <a:effectLst/>
                        </a:rPr>
                        <a:t>del Oro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158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Tizapán </a:t>
                      </a:r>
                      <a:r>
                        <a:rPr lang="es-MX" sz="1000" u="none" strike="noStrike" dirty="0">
                          <a:effectLst/>
                        </a:rPr>
                        <a:t>el Alto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103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Valle de Juarez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101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Bolaños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140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Chimaltitán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177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Colotlán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57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Mezquitic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400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Totatiche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132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Villa Guerrero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66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San Diego de </a:t>
                      </a:r>
                      <a:r>
                        <a:rPr lang="es-MX" sz="1000" u="none" strike="noStrike" dirty="0" smtClean="0">
                          <a:effectLst/>
                        </a:rPr>
                        <a:t>Alejandría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208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Unión </a:t>
                      </a:r>
                      <a:r>
                        <a:rPr lang="es-MX" sz="1000" u="none" strike="noStrike" dirty="0">
                          <a:effectLst/>
                        </a:rPr>
                        <a:t>de San Antonio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302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Acatic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91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Cañadas de </a:t>
                      </a:r>
                      <a:r>
                        <a:rPr lang="es-MX" sz="1000" u="none" strike="noStrike" dirty="0" smtClean="0">
                          <a:effectLst/>
                        </a:rPr>
                        <a:t>Obregón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108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Jesús María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133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Mexticacán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223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San </a:t>
                      </a:r>
                      <a:r>
                        <a:rPr lang="es-MX" sz="1000" u="none" strike="noStrike" dirty="0" smtClean="0">
                          <a:effectLst/>
                        </a:rPr>
                        <a:t>Julián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107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Valle de Guadalupe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88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Yahualica de </a:t>
                      </a:r>
                      <a:r>
                        <a:rPr lang="es-MX" sz="1000" u="none" strike="noStrike" dirty="0" smtClean="0">
                          <a:effectLst/>
                        </a:rPr>
                        <a:t>González </a:t>
                      </a:r>
                      <a:r>
                        <a:rPr lang="es-MX" sz="1000" u="none" strike="noStrike" dirty="0">
                          <a:effectLst/>
                        </a:rPr>
                        <a:t>Gallo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90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El Salto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474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Tonalá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210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Lagos de Moreno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110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San Juan de los Lagos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110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San Ignacio Cerro Gordo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  <a:tr h="163517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 dirty="0">
                          <a:effectLst/>
                        </a:rPr>
                        <a:t>Total entregados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4035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3" marR="7803" marT="7803" marB="0" anchor="b"/>
                </a:tc>
              </a:tr>
            </a:tbl>
          </a:graphicData>
        </a:graphic>
      </p:graphicFrame>
      <p:pic>
        <p:nvPicPr>
          <p:cNvPr id="24" name="2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916832"/>
            <a:ext cx="3960690" cy="2967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902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44" name="Picture 8" descr="Resultado de imagen para transparencia va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6115050" cy="32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11 Grupo"/>
          <p:cNvGrpSpPr/>
          <p:nvPr/>
        </p:nvGrpSpPr>
        <p:grpSpPr>
          <a:xfrm>
            <a:off x="1928862" y="908720"/>
            <a:ext cx="7215143" cy="285752"/>
            <a:chOff x="1928858" y="928670"/>
            <a:chExt cx="7215142" cy="285752"/>
          </a:xfrm>
        </p:grpSpPr>
        <p:sp>
          <p:nvSpPr>
            <p:cNvPr id="4" name="3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" name="15 Grupo"/>
          <p:cNvGrpSpPr/>
          <p:nvPr/>
        </p:nvGrpSpPr>
        <p:grpSpPr>
          <a:xfrm flipH="1">
            <a:off x="0" y="6715149"/>
            <a:ext cx="9144000" cy="142876"/>
            <a:chOff x="1928858" y="928670"/>
            <a:chExt cx="7215142" cy="285752"/>
          </a:xfrm>
        </p:grpSpPr>
        <p:sp>
          <p:nvSpPr>
            <p:cNvPr id="17" name="16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908720"/>
            <a:ext cx="8964488" cy="8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8" tIns="45629" rIns="91258" bIns="45629">
            <a:spAutoFit/>
          </a:bodyPr>
          <a:lstStyle/>
          <a:p>
            <a:r>
              <a:rPr lang="es-E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s-ES" sz="20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479704" y="404664"/>
            <a:ext cx="266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TRANSPARENCIA</a:t>
            </a:r>
          </a:p>
          <a:p>
            <a:endParaRPr lang="es-MX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67544" y="141277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De acuerdo al último monitoreo realizado por la Coordinación General de Transparencia de Gobierno del Estado, este Organismo tuvo una calificación de </a:t>
            </a:r>
            <a:r>
              <a:rPr lang="es-MX" sz="2400" b="1" dirty="0" smtClean="0"/>
              <a:t>99.11%.</a:t>
            </a:r>
            <a:endParaRPr lang="es-MX" b="1" dirty="0" smtClean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54340" name="AutoShape 4" descr="Resultado de imagen para transparencia val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54342" name="AutoShape 6" descr="Resultado de imagen para transparencia val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902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1928862" y="928672"/>
            <a:ext cx="7215143" cy="285752"/>
            <a:chOff x="1928858" y="928670"/>
            <a:chExt cx="7215142" cy="285752"/>
          </a:xfrm>
        </p:grpSpPr>
        <p:sp>
          <p:nvSpPr>
            <p:cNvPr id="5" name="4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" name="15 Grupo"/>
          <p:cNvGrpSpPr/>
          <p:nvPr/>
        </p:nvGrpSpPr>
        <p:grpSpPr>
          <a:xfrm flipH="1">
            <a:off x="0" y="6715124"/>
            <a:ext cx="9144000" cy="142876"/>
            <a:chOff x="1928858" y="928670"/>
            <a:chExt cx="7215142" cy="285752"/>
          </a:xfrm>
        </p:grpSpPr>
        <p:sp>
          <p:nvSpPr>
            <p:cNvPr id="10" name="9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4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2581330" cy="720080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323528" y="162880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dirty="0" smtClean="0"/>
          </a:p>
          <a:p>
            <a:endParaRPr lang="es-MX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051720" y="314836"/>
            <a:ext cx="7092280" cy="4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8" tIns="45629" rIns="91258" bIns="45629">
            <a:spAutoFit/>
          </a:bodyPr>
          <a:lstStyle/>
          <a:p>
            <a:pPr algn="ctr"/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s-ES" sz="1200" b="1" dirty="0" smtClean="0">
                <a:solidFill>
                  <a:srgbClr val="0033CC"/>
                </a:solidFill>
              </a:rPr>
              <a:t> </a:t>
            </a:r>
            <a:endParaRPr lang="es-MX" dirty="0">
              <a:solidFill>
                <a:srgbClr val="4D4D4D"/>
              </a:solidFill>
            </a:endParaRPr>
          </a:p>
          <a:p>
            <a:endParaRPr lang="es-ES" sz="1200" dirty="0">
              <a:solidFill>
                <a:srgbClr val="4D4D4D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1412776"/>
            <a:ext cx="8892480" cy="316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8" tIns="45629" rIns="91258" bIns="45629">
            <a:spAutoFit/>
          </a:bodyPr>
          <a:lstStyle/>
          <a:p>
            <a:pPr marL="400050" lvl="0" indent="-400050" algn="just"/>
            <a:endParaRPr lang="es-ES" sz="2000" b="1" dirty="0" smtClean="0"/>
          </a:p>
          <a:p>
            <a:pPr marL="177800" lvl="0" indent="354013" algn="just"/>
            <a:endParaRPr lang="es-MX" sz="2000" dirty="0" smtClean="0"/>
          </a:p>
          <a:p>
            <a:pPr marL="177800" lvl="0" indent="-82550" algn="just"/>
            <a:r>
              <a:rPr lang="es-ES" sz="2000" b="1" dirty="0" smtClean="0"/>
              <a:t> </a:t>
            </a:r>
          </a:p>
          <a:p>
            <a:pPr marL="177800" lvl="0" indent="-82550" algn="just"/>
            <a:r>
              <a:rPr lang="es-ES" sz="2000" dirty="0" smtClean="0"/>
              <a:t> </a:t>
            </a:r>
          </a:p>
          <a:p>
            <a:pPr marL="177800" lvl="0" indent="-82550" algn="just"/>
            <a:r>
              <a:rPr lang="es-ES" sz="2000" dirty="0" smtClean="0"/>
              <a:t>	Los Miembros de la Junta de Gobierno aprueban de conformidad con el artículo 9 fracción XX de la Ley Orgánica del IJALVI, el informe del Director General correspondiente a los meses Julio, Agosto y Septiembre 2017 presentado en virtud de lo previsto por el artículo 19 Fracción VIII del ordenamiento legal en cita.</a:t>
            </a:r>
          </a:p>
          <a:p>
            <a:pPr algn="just"/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s-ES" sz="2000" b="1" dirty="0" smtClean="0">
                <a:solidFill>
                  <a:srgbClr val="0033CC"/>
                </a:solidFill>
              </a:rPr>
              <a:t> </a:t>
            </a:r>
            <a:endParaRPr lang="es-MX" sz="2000" dirty="0">
              <a:solidFill>
                <a:srgbClr val="4D4D4D"/>
              </a:solidFill>
            </a:endParaRPr>
          </a:p>
          <a:p>
            <a:pPr algn="just"/>
            <a:endParaRPr lang="es-E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0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928672"/>
            <a:ext cx="2285984" cy="28575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214550" y="928672"/>
            <a:ext cx="928695" cy="2857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143243" y="928672"/>
            <a:ext cx="714380" cy="2857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857623" y="928672"/>
            <a:ext cx="5286380" cy="714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" name="7 Grupo"/>
          <p:cNvGrpSpPr/>
          <p:nvPr/>
        </p:nvGrpSpPr>
        <p:grpSpPr>
          <a:xfrm flipH="1">
            <a:off x="0" y="6525345"/>
            <a:ext cx="9144000" cy="332680"/>
            <a:chOff x="1928858" y="928670"/>
            <a:chExt cx="7215142" cy="285752"/>
          </a:xfrm>
        </p:grpSpPr>
        <p:sp>
          <p:nvSpPr>
            <p:cNvPr id="9" name="8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6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937056" cy="1656183"/>
          </a:xfrm>
          <a:prstGeom prst="rect">
            <a:avLst/>
          </a:prstGeom>
          <a:noFill/>
        </p:spPr>
      </p:pic>
      <p:pic>
        <p:nvPicPr>
          <p:cNvPr id="15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7384"/>
            <a:ext cx="258133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1928862" y="908720"/>
            <a:ext cx="7215143" cy="285752"/>
            <a:chOff x="1928858" y="928670"/>
            <a:chExt cx="7215142" cy="285752"/>
          </a:xfrm>
        </p:grpSpPr>
        <p:sp>
          <p:nvSpPr>
            <p:cNvPr id="4" name="3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" name="15 Grupo"/>
          <p:cNvGrpSpPr/>
          <p:nvPr/>
        </p:nvGrpSpPr>
        <p:grpSpPr>
          <a:xfrm flipH="1">
            <a:off x="0" y="6715149"/>
            <a:ext cx="9144000" cy="142876"/>
            <a:chOff x="1928858" y="928670"/>
            <a:chExt cx="7215142" cy="285752"/>
          </a:xfrm>
        </p:grpSpPr>
        <p:sp>
          <p:nvSpPr>
            <p:cNvPr id="17" name="16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6" name="Picture 1" descr="C:\Documents and Settings\GLADYS\Escritorio\calvario\INFORMACIÓN EQUIPO DE CÓMPUTO (ENTREGA-RECEPCIÓN)IPROVIPE\IJALVI\Logos\Logo instituto bienest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2581330" cy="720080"/>
          </a:xfrm>
          <a:prstGeom prst="rect">
            <a:avLst/>
          </a:prstGeom>
          <a:noFill/>
        </p:spPr>
      </p:pic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179512" y="2060848"/>
            <a:ext cx="8712968" cy="104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8" tIns="45629" rIns="91258" bIns="45629">
            <a:spAutoFit/>
          </a:bodyPr>
          <a:lstStyle/>
          <a:p>
            <a:r>
              <a:rPr lang="es-E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531813" lvl="0" indent="-354013" algn="just"/>
            <a:r>
              <a:rPr lang="es-ES" sz="3200" b="1" dirty="0" smtClean="0"/>
              <a:t>C) Tercer Informe Trimestral del Director General</a:t>
            </a:r>
            <a:endParaRPr lang="es-ES" b="1" dirty="0">
              <a:solidFill>
                <a:srgbClr val="4D4D4D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2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"/>
          <p:cNvSpPr/>
          <p:nvPr/>
        </p:nvSpPr>
        <p:spPr>
          <a:xfrm>
            <a:off x="0" y="6011162"/>
            <a:ext cx="9144000" cy="10126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s-MX" dirty="0"/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33699" y="1772816"/>
            <a:ext cx="42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marL="457177" indent="-457177" algn="just"/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1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43" name="42 Rectángulo"/>
          <p:cNvSpPr/>
          <p:nvPr/>
        </p:nvSpPr>
        <p:spPr bwMode="auto">
          <a:xfrm>
            <a:off x="0" y="0"/>
            <a:ext cx="9144000" cy="79620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/>
            <a:endParaRPr lang="es-ES" dirty="0" smtClean="0"/>
          </a:p>
        </p:txBody>
      </p:sp>
      <p:grpSp>
        <p:nvGrpSpPr>
          <p:cNvPr id="2" name="28 Grupo"/>
          <p:cNvGrpSpPr/>
          <p:nvPr/>
        </p:nvGrpSpPr>
        <p:grpSpPr>
          <a:xfrm>
            <a:off x="-3636912" y="253083"/>
            <a:ext cx="12709506" cy="599454"/>
            <a:chOff x="-5064556" y="324711"/>
            <a:chExt cx="17903660" cy="844441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57984" y="449072"/>
              <a:ext cx="675076" cy="46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361052" y="449072"/>
              <a:ext cx="9478052" cy="460587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5 CuadroTexto"/>
            <p:cNvSpPr txBox="1">
              <a:spLocks noChangeArrowheads="1"/>
            </p:cNvSpPr>
            <p:nvPr/>
          </p:nvSpPr>
          <p:spPr bwMode="auto">
            <a:xfrm>
              <a:off x="-5064556" y="324711"/>
              <a:ext cx="10342876" cy="705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046" tIns="65023" rIns="130046" bIns="65023">
              <a:spAutoFit/>
            </a:bodyPr>
            <a:lstStyle/>
            <a:p>
              <a:pPr algn="r"/>
              <a:r>
                <a:rPr lang="es-ES" sz="2400" b="1" dirty="0" smtClean="0">
                  <a:solidFill>
                    <a:schemeClr val="bg1"/>
                  </a:solidFill>
                  <a:latin typeface="AvenirNext LT Pro Cn" pitchFamily="34" charset="0"/>
                </a:rPr>
                <a:t> </a:t>
              </a:r>
              <a:endParaRPr lang="es-ES" sz="2400" b="1" dirty="0">
                <a:solidFill>
                  <a:schemeClr val="bg1"/>
                </a:solidFill>
                <a:latin typeface="AvenirNext LT Pro Cn" pitchFamily="34" charset="0"/>
              </a:endParaRPr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2743265" y="997503"/>
              <a:ext cx="3198679" cy="17164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5841984" y="997503"/>
              <a:ext cx="1299482" cy="1716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7141466" y="997503"/>
              <a:ext cx="999601" cy="1716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8141067" y="997503"/>
              <a:ext cx="4698037" cy="4291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7" name="56 Triángulo rectángulo"/>
            <p:cNvSpPr/>
            <p:nvPr/>
          </p:nvSpPr>
          <p:spPr bwMode="auto">
            <a:xfrm rot="5400000" flipV="1">
              <a:off x="12263040" y="446575"/>
              <a:ext cx="576064" cy="576064"/>
            </a:xfrm>
            <a:prstGeom prst="rtTriangl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66" name="5 CuadroTexto"/>
          <p:cNvSpPr txBox="1">
            <a:spLocks noChangeArrowheads="1"/>
          </p:cNvSpPr>
          <p:nvPr/>
        </p:nvSpPr>
        <p:spPr bwMode="auto">
          <a:xfrm>
            <a:off x="-72952" y="233510"/>
            <a:ext cx="7556546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  <a:latin typeface="AvenirNext LT Pro Cn" pitchFamily="34" charset="0"/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latin typeface="AvenirNext LT Pro Cn" pitchFamily="34" charset="0"/>
              </a:rPr>
              <a:t>Instituto Jalisciense de la Vivienda </a:t>
            </a:r>
          </a:p>
          <a:p>
            <a:pPr algn="r"/>
            <a:endParaRPr lang="es-ES" sz="2000" b="1" dirty="0" smtClean="0">
              <a:solidFill>
                <a:schemeClr val="bg1"/>
              </a:solidFill>
              <a:latin typeface="AvenirNext LT Pro Cn" pitchFamily="34" charset="0"/>
            </a:endParaRPr>
          </a:p>
          <a:p>
            <a:pPr algn="r"/>
            <a:r>
              <a:rPr lang="es-ES" sz="2000" b="1" dirty="0" smtClean="0">
                <a:solidFill>
                  <a:schemeClr val="bg1"/>
                </a:solidFill>
                <a:latin typeface="AvenirNext LT Pro Cn" pitchFamily="34" charset="0"/>
              </a:rPr>
              <a:t> </a:t>
            </a:r>
            <a:endParaRPr lang="es-ES" sz="2000" b="1" dirty="0">
              <a:solidFill>
                <a:schemeClr val="bg1"/>
              </a:solidFill>
              <a:latin typeface="AvenirNext LT Pro Cn" pitchFamily="34" charset="0"/>
            </a:endParaRPr>
          </a:p>
        </p:txBody>
      </p:sp>
      <p:sp>
        <p:nvSpPr>
          <p:cNvPr id="24" name="1 Título"/>
          <p:cNvSpPr>
            <a:spLocks noGrp="1"/>
          </p:cNvSpPr>
          <p:nvPr>
            <p:ph type="ctrTitle"/>
          </p:nvPr>
        </p:nvSpPr>
        <p:spPr>
          <a:xfrm>
            <a:off x="-36512" y="2564904"/>
            <a:ext cx="9144000" cy="172819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venirNext LT Pro Bold" pitchFamily="34" charset="0"/>
              </a:rPr>
              <a:t>PROGRAMA DE CONSOLIDACIÓN DE RESERVAS URBANAS 2017</a:t>
            </a:r>
            <a:endParaRPr lang="es-ES" sz="3200" dirty="0">
              <a:latin typeface="AvenirNext LT Pro Bold" pitchFamily="34" charset="0"/>
            </a:endParaRPr>
          </a:p>
        </p:txBody>
      </p:sp>
      <p:pic>
        <p:nvPicPr>
          <p:cNvPr id="25" name="24 Imagen" descr="MISIÓN LA CASTELLANA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09120"/>
            <a:ext cx="2560284" cy="1440160"/>
          </a:xfrm>
          <a:prstGeom prst="rect">
            <a:avLst/>
          </a:prstGeom>
        </p:spPr>
      </p:pic>
      <p:pic>
        <p:nvPicPr>
          <p:cNvPr id="27" name="26 Imagen" descr="JARDIN CENTRAL SEGUNDA ETAPA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509120"/>
            <a:ext cx="2304256" cy="1429212"/>
          </a:xfrm>
          <a:prstGeom prst="rect">
            <a:avLst/>
          </a:prstGeom>
        </p:spPr>
      </p:pic>
      <p:pic>
        <p:nvPicPr>
          <p:cNvPr id="28" name="27 Imagen" descr="HABITACIONAL SAN ANDR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509120"/>
            <a:ext cx="2016224" cy="1440160"/>
          </a:xfrm>
          <a:prstGeom prst="rect">
            <a:avLst/>
          </a:prstGeom>
        </p:spPr>
      </p:pic>
      <p:pic>
        <p:nvPicPr>
          <p:cNvPr id="32" name="31 Imagen" descr="ALTOS TONALA I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1264" y="4509120"/>
            <a:ext cx="2052736" cy="1440160"/>
          </a:xfrm>
          <a:prstGeom prst="rect">
            <a:avLst/>
          </a:prstGeom>
        </p:spPr>
      </p:pic>
      <p:pic>
        <p:nvPicPr>
          <p:cNvPr id="23" name="Picture 1" descr="https://www.quadratin.com.mx/www/contenido/uploads/2015/04/sedat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6516" y="1196752"/>
            <a:ext cx="237734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2555776" y="404664"/>
            <a:ext cx="6588229" cy="360040"/>
            <a:chOff x="1928858" y="928670"/>
            <a:chExt cx="7215142" cy="285752"/>
          </a:xfrm>
        </p:grpSpPr>
        <p:sp>
          <p:nvSpPr>
            <p:cNvPr id="7" name="6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4" name="13 Rectángulo"/>
          <p:cNvSpPr/>
          <p:nvPr/>
        </p:nvSpPr>
        <p:spPr>
          <a:xfrm>
            <a:off x="5148064" y="0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PROYECTOS ENVIADOS PCRU 2017</a:t>
            </a:r>
            <a:endParaRPr lang="es-ES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611560" y="1052737"/>
          <a:ext cx="8064896" cy="4392492"/>
        </p:xfrm>
        <a:graphic>
          <a:graphicData uri="http://schemas.openxmlformats.org/drawingml/2006/table">
            <a:tbl>
              <a:tblPr/>
              <a:tblGrid>
                <a:gridCol w="350771"/>
                <a:gridCol w="1960355"/>
                <a:gridCol w="1663332"/>
                <a:gridCol w="1663332"/>
                <a:gridCol w="602533"/>
                <a:gridCol w="611019"/>
                <a:gridCol w="1213554"/>
              </a:tblGrid>
              <a:tr h="2773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Proyectos Enviados del Programa de Consolidación de Reservas Urbanas 2017 SEDATU - IJALVI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7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Nombre del desarrollo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Constructora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 Acciones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Polígono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Monto de Subsidio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</a:tr>
              <a:tr h="1789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Misión La Valenciana 2A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Habita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Tonalá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Misión La Valenciana 3A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Habita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Tonalá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$4,750,000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Misión La Valenciana 4A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Habita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Tonalá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$4,750,000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Altos Tonalá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Casillas &amp; Casillas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Tonalá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$4,320,000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Jardín Central II paquete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Inmobiliaria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Cása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Solida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Pedro Tlaquepaque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$1,920,000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Jardines San Francisco paquete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Constructora y Desarrolladora Los Membrillos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Zapopan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$3,600,000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Villas San Gilberto 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Vivienda de Calidad San Gilberto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Tlajomulco de Zúñiga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$3,250,000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Villas San Gilberto 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Vivienda de Calidad San Gilberto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Tlajomulco de Zúñiga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$9,125,000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Jardines de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Toluquilla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(Paquete 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Inmobiliaria Cása Solida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Pedro Tlaquepaque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Jardines La Magdalena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Constructora de Viviendas Sólidas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Zapopan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$1,120,000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Villas de Santiago Etapa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Desarrolladora Urbana Integral, S.A. de C.V.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Tonalá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$2,200,000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Villas de Santiago Etapa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Desarrolladora Urbana Integral, S.A. de C.V.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Tonalá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$2,400,000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Villas de Santiago Etapa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Desarrolladora Urbana Integral, S.A. de C.V.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Tonalá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$2,400,000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$45,835,000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917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1928862" y="908720"/>
            <a:ext cx="7215143" cy="285752"/>
            <a:chOff x="1928858" y="928670"/>
            <a:chExt cx="7215142" cy="285752"/>
          </a:xfrm>
        </p:grpSpPr>
        <p:sp>
          <p:nvSpPr>
            <p:cNvPr id="4" name="3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" name="15 Grupo"/>
          <p:cNvGrpSpPr/>
          <p:nvPr/>
        </p:nvGrpSpPr>
        <p:grpSpPr>
          <a:xfrm flipH="1">
            <a:off x="0" y="6715149"/>
            <a:ext cx="9144000" cy="142876"/>
            <a:chOff x="1928858" y="928670"/>
            <a:chExt cx="7215142" cy="285752"/>
          </a:xfrm>
        </p:grpSpPr>
        <p:sp>
          <p:nvSpPr>
            <p:cNvPr id="17" name="16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971600" y="1556792"/>
          <a:ext cx="7560839" cy="3528393"/>
        </p:xfrm>
        <a:graphic>
          <a:graphicData uri="http://schemas.openxmlformats.org/drawingml/2006/table">
            <a:tbl>
              <a:tblPr/>
              <a:tblGrid>
                <a:gridCol w="414292"/>
                <a:gridCol w="2315361"/>
                <a:gridCol w="1964548"/>
                <a:gridCol w="711648"/>
                <a:gridCol w="721670"/>
                <a:gridCol w="1433320"/>
              </a:tblGrid>
              <a:tr h="63965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Proyectos aprobados del Programa de Consolidación de Reservas Urbanas 2017 SEDATU - IJALVI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2535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Nombre del desarrollo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# Acciones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Polígono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Monto de Subsidio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5A5A"/>
                    </a:solidFill>
                  </a:tcPr>
                </a:tc>
              </a:tr>
              <a:tr h="4126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Misión La Valenciana 2A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Tonalá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Jardín Central II paquete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Pedro Tlaquepaque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$1,920,000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3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Jardines San Francisco paquete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Zapopan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$3,600,000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78"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$9,520,000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5292080" y="476672"/>
            <a:ext cx="368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PROYECTOS APROBADOS PCRU 2017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902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 redondeado"/>
          <p:cNvSpPr/>
          <p:nvPr/>
        </p:nvSpPr>
        <p:spPr>
          <a:xfrm>
            <a:off x="323528" y="1484785"/>
            <a:ext cx="6533888" cy="3240359"/>
          </a:xfrm>
          <a:prstGeom prst="roundRect">
            <a:avLst>
              <a:gd name="adj" fmla="val 2429"/>
            </a:avLst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es-MX" dirty="0"/>
          </a:p>
        </p:txBody>
      </p:sp>
      <p:sp>
        <p:nvSpPr>
          <p:cNvPr id="43" name="42 Rectángulo"/>
          <p:cNvSpPr/>
          <p:nvPr/>
        </p:nvSpPr>
        <p:spPr bwMode="auto">
          <a:xfrm>
            <a:off x="0" y="0"/>
            <a:ext cx="9144000" cy="79620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/>
            <a:endParaRPr lang="es-ES" dirty="0" smtClean="0"/>
          </a:p>
        </p:txBody>
      </p:sp>
      <p:sp>
        <p:nvSpPr>
          <p:cNvPr id="56" name="55 Rectángulo"/>
          <p:cNvSpPr/>
          <p:nvPr/>
        </p:nvSpPr>
        <p:spPr>
          <a:xfrm>
            <a:off x="0" y="6011162"/>
            <a:ext cx="9144000" cy="10126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s-MX" dirty="0"/>
          </a:p>
        </p:txBody>
      </p:sp>
      <p:sp>
        <p:nvSpPr>
          <p:cNvPr id="17" name="19 CuadroTexto"/>
          <p:cNvSpPr txBox="1">
            <a:spLocks noChangeArrowheads="1"/>
          </p:cNvSpPr>
          <p:nvPr/>
        </p:nvSpPr>
        <p:spPr bwMode="auto">
          <a:xfrm>
            <a:off x="323528" y="1124744"/>
            <a:ext cx="6408355" cy="32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algn="just"/>
            <a:r>
              <a:rPr lang="es-MX" sz="1800" b="1" i="1" dirty="0">
                <a:solidFill>
                  <a:prstClr val="black"/>
                </a:solidFill>
              </a:rPr>
              <a:t>Introducción:</a:t>
            </a:r>
          </a:p>
          <a:p>
            <a:pPr algn="just">
              <a:lnSpc>
                <a:spcPct val="150000"/>
              </a:lnSpc>
            </a:pPr>
            <a:r>
              <a:rPr lang="es-MX" sz="1800" i="1" dirty="0" smtClean="0">
                <a:solidFill>
                  <a:prstClr val="black"/>
                </a:solidFill>
              </a:rPr>
              <a:t>En </a:t>
            </a:r>
            <a:r>
              <a:rPr lang="es-MX" sz="1800" i="1" dirty="0">
                <a:solidFill>
                  <a:prstClr val="black"/>
                </a:solidFill>
              </a:rPr>
              <a:t>el </a:t>
            </a:r>
            <a:r>
              <a:rPr lang="es-MX" sz="1800" i="1" dirty="0" smtClean="0">
                <a:solidFill>
                  <a:prstClr val="black"/>
                </a:solidFill>
              </a:rPr>
              <a:t>Instituto </a:t>
            </a:r>
            <a:r>
              <a:rPr lang="es-MX" sz="1800" i="1" dirty="0">
                <a:solidFill>
                  <a:prstClr val="black"/>
                </a:solidFill>
              </a:rPr>
              <a:t>Jalisciense de la Vivienda, se han realizado acciones conducentes a propiciar certeza jurídica y beneficiar a usuarios de Programas de Vivienda generados por esta dependencia, a través de diferentes programas y subsidios integrando fraccionamientos </a:t>
            </a:r>
            <a:r>
              <a:rPr lang="es-MX" sz="1800" i="1" dirty="0" smtClean="0">
                <a:solidFill>
                  <a:prstClr val="black"/>
                </a:solidFill>
              </a:rPr>
              <a:t>en diferentes Municipios del Estado que </a:t>
            </a:r>
            <a:r>
              <a:rPr lang="es-MX" sz="1800" i="1" dirty="0">
                <a:solidFill>
                  <a:prstClr val="black"/>
                </a:solidFill>
              </a:rPr>
              <a:t>hasta la presente fecha se mantenían como irregulares </a:t>
            </a:r>
            <a:r>
              <a:rPr lang="es-MX" sz="1800" i="1" dirty="0" smtClean="0">
                <a:solidFill>
                  <a:prstClr val="black"/>
                </a:solidFill>
              </a:rPr>
              <a:t>ante el </a:t>
            </a:r>
            <a:r>
              <a:rPr lang="es-MX" sz="1800" i="1" dirty="0">
                <a:solidFill>
                  <a:prstClr val="black"/>
                </a:solidFill>
              </a:rPr>
              <a:t>Registro Publico de la Propiedad.</a:t>
            </a:r>
          </a:p>
        </p:txBody>
      </p:sp>
      <p:grpSp>
        <p:nvGrpSpPr>
          <p:cNvPr id="2" name="28 Grupo"/>
          <p:cNvGrpSpPr/>
          <p:nvPr/>
        </p:nvGrpSpPr>
        <p:grpSpPr>
          <a:xfrm>
            <a:off x="1905734" y="339592"/>
            <a:ext cx="7166860" cy="512945"/>
            <a:chOff x="2743265" y="446575"/>
            <a:chExt cx="10095839" cy="72257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57984" y="449072"/>
              <a:ext cx="675076" cy="46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361052" y="449072"/>
              <a:ext cx="9478052" cy="460587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22 Rectángulo"/>
            <p:cNvSpPr/>
            <p:nvPr/>
          </p:nvSpPr>
          <p:spPr>
            <a:xfrm>
              <a:off x="2743265" y="997503"/>
              <a:ext cx="3198679" cy="17164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5841984" y="997503"/>
              <a:ext cx="1299482" cy="1716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7141466" y="997503"/>
              <a:ext cx="999601" cy="1716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8141067" y="997503"/>
              <a:ext cx="4698037" cy="4291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7" name="26 Triángulo rectángulo"/>
            <p:cNvSpPr/>
            <p:nvPr/>
          </p:nvSpPr>
          <p:spPr bwMode="auto">
            <a:xfrm rot="5400000" flipV="1">
              <a:off x="12263040" y="446575"/>
              <a:ext cx="576064" cy="576064"/>
            </a:xfrm>
            <a:prstGeom prst="rtTriangl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28" name="5 CuadroTexto"/>
          <p:cNvSpPr txBox="1">
            <a:spLocks noChangeArrowheads="1"/>
          </p:cNvSpPr>
          <p:nvPr/>
        </p:nvSpPr>
        <p:spPr bwMode="auto">
          <a:xfrm>
            <a:off x="3587860" y="1772816"/>
            <a:ext cx="7342232" cy="45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r"/>
            <a:endParaRPr lang="es-ES" sz="2100" b="1" dirty="0">
              <a:solidFill>
                <a:schemeClr val="bg1"/>
              </a:solidFill>
              <a:latin typeface="AvenirNext LT Pro Cn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44290" y="323364"/>
            <a:ext cx="631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b="1" dirty="0" smtClean="0">
                <a:solidFill>
                  <a:schemeClr val="bg1"/>
                </a:solidFill>
                <a:latin typeface="AvenirNext LT Pro Cn" pitchFamily="34" charset="0"/>
              </a:rPr>
              <a:t>Regularización</a:t>
            </a:r>
            <a:endParaRPr lang="es-MX" b="1" dirty="0">
              <a:solidFill>
                <a:schemeClr val="bg1"/>
              </a:solidFill>
              <a:latin typeface="AvenirNext LT Pro Cn" pitchFamily="34" charset="0"/>
            </a:endParaRPr>
          </a:p>
        </p:txBody>
      </p:sp>
      <p:pic>
        <p:nvPicPr>
          <p:cNvPr id="21" name="Picture 2" descr="C:\Users\Gladys\Downloads\FB_IMG_1458752854305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70" y="1196752"/>
            <a:ext cx="2124330" cy="141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14" name="Picture 2" descr="C:\Users\Oscar Alvarado\Downloads\tamazula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36491"/>
            <a:ext cx="4325100" cy="2432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8032" y="548680"/>
            <a:ext cx="7772400" cy="1080120"/>
          </a:xfrm>
        </p:spPr>
        <p:txBody>
          <a:bodyPr>
            <a:normAutofit/>
          </a:bodyPr>
          <a:lstStyle/>
          <a:p>
            <a:r>
              <a:rPr lang="es-MX" sz="2800" dirty="0"/>
              <a:t>ACCIONES DE ESCRITURACIÓN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827584" y="58772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Generando un total de acciones de escrituración a favor de familias Jaliscienses de 66 </a:t>
            </a:r>
            <a:r>
              <a:rPr lang="es-MX" dirty="0"/>
              <a:t>E</a:t>
            </a:r>
            <a:r>
              <a:rPr lang="es-MX" dirty="0" smtClean="0"/>
              <a:t>scrituras Publicas.</a:t>
            </a:r>
            <a:endParaRPr lang="es-MX" dirty="0"/>
          </a:p>
        </p:txBody>
      </p:sp>
      <p:grpSp>
        <p:nvGrpSpPr>
          <p:cNvPr id="3" name="11 Grupo"/>
          <p:cNvGrpSpPr/>
          <p:nvPr/>
        </p:nvGrpSpPr>
        <p:grpSpPr>
          <a:xfrm>
            <a:off x="1928862" y="404664"/>
            <a:ext cx="7215143" cy="285752"/>
            <a:chOff x="1928858" y="928670"/>
            <a:chExt cx="7215142" cy="285752"/>
          </a:xfrm>
        </p:grpSpPr>
        <p:sp>
          <p:nvSpPr>
            <p:cNvPr id="6" name="5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4" name="15 Grupo"/>
          <p:cNvGrpSpPr/>
          <p:nvPr/>
        </p:nvGrpSpPr>
        <p:grpSpPr>
          <a:xfrm flipH="1">
            <a:off x="0" y="6715124"/>
            <a:ext cx="9144000" cy="142876"/>
            <a:chOff x="1928858" y="928670"/>
            <a:chExt cx="7215142" cy="285752"/>
          </a:xfrm>
        </p:grpSpPr>
        <p:sp>
          <p:nvSpPr>
            <p:cNvPr id="13" name="12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1524000" y="1474879"/>
          <a:ext cx="6096000" cy="3908241"/>
        </p:xfrm>
        <a:graphic>
          <a:graphicData uri="http://schemas.openxmlformats.org/drawingml/2006/table">
            <a:tbl>
              <a:tblPr/>
              <a:tblGrid>
                <a:gridCol w="3073190"/>
                <a:gridCol w="3022810"/>
              </a:tblGrid>
              <a:tr h="2361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JULIO A SEPTIEMBRE DE 2017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06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FRACCIONAMIENTO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 PORVENIR 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AMECA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 MEZQUITES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AMECA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CEIBAS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AUTLAN DE NAVARRO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LLANO DE SANTO TORIBIO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GOMEZ FARIAS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 BARRO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GUADALAJARA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LOMAS DE LA MINA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JULIAN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 GAMBOA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TALA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ACUEDUCTO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TECALITLAN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LOMA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TEPATITLAN DE MORELOS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LOMITA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TEUCHITLAN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BASILIO VADILLO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TONALA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CONSTANCIO HERNANDEZ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TONALA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LADRILLERA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TONALA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REAL DEL VALLE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ZACOALCO DE TORRES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53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Social\Desktop\fondos presentacion standar\linea delgada ro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2195513" y="692150"/>
            <a:ext cx="6964362" cy="285750"/>
            <a:chOff x="1928858" y="928670"/>
            <a:chExt cx="7215142" cy="285752"/>
          </a:xfrm>
        </p:grpSpPr>
        <p:sp>
          <p:nvSpPr>
            <p:cNvPr id="4" name="3 Rectángulo"/>
            <p:cNvSpPr/>
            <p:nvPr/>
          </p:nvSpPr>
          <p:spPr>
            <a:xfrm>
              <a:off x="1928858" y="928670"/>
              <a:ext cx="2286083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144220" y="928670"/>
              <a:ext cx="927591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071811" y="928670"/>
              <a:ext cx="71543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787241" y="928670"/>
              <a:ext cx="3356759" cy="7143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</p:grpSp>
      <p:pic>
        <p:nvPicPr>
          <p:cNvPr id="2052" name="Picture 24" descr="Escudo instituto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188913"/>
            <a:ext cx="25923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5" descr="Logo instituto bienesta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6165850"/>
            <a:ext cx="345598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5 CuadroTexto"/>
          <p:cNvSpPr txBox="1">
            <a:spLocks noChangeArrowheads="1"/>
          </p:cNvSpPr>
          <p:nvPr/>
        </p:nvSpPr>
        <p:spPr bwMode="auto">
          <a:xfrm>
            <a:off x="467544" y="1340768"/>
            <a:ext cx="83529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000" b="1" dirty="0" smtClean="0">
                <a:latin typeface="AvenirNext LT Pro Cn" pitchFamily="34" charset="0"/>
              </a:rPr>
              <a:t>CONVENIO  DE COLABORACIÓN CONAVI – IJALVI</a:t>
            </a:r>
            <a:endParaRPr lang="es-ES" sz="3000" b="1" dirty="0">
              <a:latin typeface="AvenirNext LT Pro Cn" pitchFamily="34" charset="0"/>
            </a:endParaRPr>
          </a:p>
        </p:txBody>
      </p:sp>
      <p:pic>
        <p:nvPicPr>
          <p:cNvPr id="11" name="10 Imagen" descr="IMG-20171002-WA0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420888"/>
            <a:ext cx="4307971" cy="3230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1928862" y="928672"/>
            <a:ext cx="7215143" cy="285752"/>
            <a:chOff x="1928858" y="928670"/>
            <a:chExt cx="7215142" cy="285752"/>
          </a:xfrm>
        </p:grpSpPr>
        <p:sp>
          <p:nvSpPr>
            <p:cNvPr id="5" name="4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" name="15 Grupo"/>
          <p:cNvGrpSpPr/>
          <p:nvPr/>
        </p:nvGrpSpPr>
        <p:grpSpPr>
          <a:xfrm flipH="1">
            <a:off x="0" y="6715124"/>
            <a:ext cx="9144000" cy="142876"/>
            <a:chOff x="1928858" y="928670"/>
            <a:chExt cx="7215142" cy="285752"/>
          </a:xfrm>
        </p:grpSpPr>
        <p:sp>
          <p:nvSpPr>
            <p:cNvPr id="10" name="9 Rectángulo"/>
            <p:cNvSpPr/>
            <p:nvPr/>
          </p:nvSpPr>
          <p:spPr>
            <a:xfrm>
              <a:off x="1928858" y="928670"/>
              <a:ext cx="2285984" cy="28575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143404" y="928670"/>
              <a:ext cx="928694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072098" y="928670"/>
              <a:ext cx="714380" cy="2857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786478" y="928670"/>
              <a:ext cx="3357522" cy="71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323528" y="162880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dirty="0" smtClean="0"/>
          </a:p>
          <a:p>
            <a:endParaRPr lang="es-MX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051720" y="314836"/>
            <a:ext cx="7092280" cy="4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8" tIns="45629" rIns="91258" bIns="45629">
            <a:spAutoFit/>
          </a:bodyPr>
          <a:lstStyle/>
          <a:p>
            <a:pPr algn="ctr"/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s-ES" sz="1200" b="1" dirty="0" smtClean="0">
                <a:solidFill>
                  <a:srgbClr val="0033CC"/>
                </a:solidFill>
              </a:rPr>
              <a:t> </a:t>
            </a:r>
            <a:endParaRPr lang="es-MX" dirty="0">
              <a:solidFill>
                <a:srgbClr val="4D4D4D"/>
              </a:solidFill>
            </a:endParaRPr>
          </a:p>
          <a:p>
            <a:endParaRPr lang="es-ES" sz="1200" dirty="0">
              <a:solidFill>
                <a:srgbClr val="4D4D4D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195736" y="260648"/>
            <a:ext cx="7092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/>
              <a:t>Convenio de Colaboración entre la Comisión Nacional de Vivienda y este Instituto Jalisciense de la Vivienda.</a:t>
            </a:r>
            <a:endParaRPr lang="es-MX" sz="1500" b="1" dirty="0"/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1331640" y="2564904"/>
          <a:ext cx="6768752" cy="2736301"/>
        </p:xfrm>
        <a:graphic>
          <a:graphicData uri="http://schemas.openxmlformats.org/drawingml/2006/table">
            <a:tbl>
              <a:tblPr/>
              <a:tblGrid>
                <a:gridCol w="4441993"/>
                <a:gridCol w="2326759"/>
              </a:tblGrid>
              <a:tr h="6959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DE ACCESO AL FINANCIAMIENTO PARA SOLUCIONES HABITACIONALES, PARA EL EJERCICIO FISCAL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9084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INSTITUTO JALISCIENSE DE LA VIVIENDA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$26,620,800.00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084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OTRAS ENTIDADES EJECUTORAS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$7,247,281.73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084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INFONAVIT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$630,860,451.00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774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$664,728,532.73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1259632" y="134076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dirty="0" smtClean="0"/>
          </a:p>
          <a:p>
            <a:pPr algn="ctr"/>
            <a:r>
              <a:rPr lang="es-MX" dirty="0" smtClean="0"/>
              <a:t>Recursos asignados al Estado de Jalisco, establecidos en el Convenio de Coordinación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7020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22622</TotalTime>
  <Words>845</Words>
  <Application>Microsoft Office PowerPoint</Application>
  <PresentationFormat>Presentación en pantalla (4:3)</PresentationFormat>
  <Paragraphs>317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PROGRAMA DE CONSOLIDACIÓN DE RESERVAS URBANAS 2017</vt:lpstr>
      <vt:lpstr>Diapositiva 4</vt:lpstr>
      <vt:lpstr>Diapositiva 5</vt:lpstr>
      <vt:lpstr>Diapositiva 6</vt:lpstr>
      <vt:lpstr>ACCIONES DE ESCRITURACIÓN 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portatil</dc:creator>
  <cp:lastModifiedBy>Usuario</cp:lastModifiedBy>
  <cp:revision>1502</cp:revision>
  <cp:lastPrinted>2014-05-08T10:07:00Z</cp:lastPrinted>
  <dcterms:created xsi:type="dcterms:W3CDTF">2013-06-11T14:36:56Z</dcterms:created>
  <dcterms:modified xsi:type="dcterms:W3CDTF">2017-10-06T16:33:07Z</dcterms:modified>
</cp:coreProperties>
</file>