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58" r:id="rId4"/>
    <p:sldId id="261" r:id="rId5"/>
    <p:sldId id="267" r:id="rId6"/>
    <p:sldId id="266" r:id="rId7"/>
    <p:sldId id="270" r:id="rId8"/>
    <p:sldId id="268" r:id="rId9"/>
    <p:sldId id="262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61" autoAdjust="0"/>
  </p:normalViewPr>
  <p:slideViewPr>
    <p:cSldViewPr showGuides="1">
      <p:cViewPr>
        <p:scale>
          <a:sx n="90" d="100"/>
          <a:sy n="90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2B2FC-6E6B-4FE7-85CF-8F69B79CC8A2}" type="datetimeFigureOut">
              <a:rPr lang="es-ES" smtClean="0"/>
              <a:pPr/>
              <a:t>09/09/2015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9459A-2DEB-4905-AFAA-355B1B0C3D3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7861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9459A-2DEB-4905-AFAA-355B1B0C3D3A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41716256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10851545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49144608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120860730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01885822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0832775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2247820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9516126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624005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54975809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32924599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83B8-1D80-40DF-80F0-87A45CD56B22}" type="datetimeFigureOut">
              <a:rPr lang="es-MX" smtClean="0"/>
              <a:pPr/>
              <a:t>09/09/2015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522DB-F365-4764-A5FE-5B1D975348B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1365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1920" y="836712"/>
            <a:ext cx="1584176" cy="216024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s-MX" sz="800" dirty="0" smtClean="0"/>
              <a:t>AYUNTAMIENTO</a:t>
            </a:r>
            <a:endParaRPr lang="es-MX" sz="8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06596" y="1740298"/>
            <a:ext cx="1331032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SECRETARIO PARTICULAR</a:t>
            </a:r>
            <a:endParaRPr lang="es-MX" sz="800" dirty="0"/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6479824" y="1740298"/>
            <a:ext cx="1331032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REGIDORES</a:t>
            </a:r>
            <a:endParaRPr lang="es-MX" sz="800" dirty="0"/>
          </a:p>
        </p:txBody>
      </p:sp>
      <p:sp>
        <p:nvSpPr>
          <p:cNvPr id="76" name="1 Título"/>
          <p:cNvSpPr txBox="1">
            <a:spLocks/>
          </p:cNvSpPr>
          <p:nvPr/>
        </p:nvSpPr>
        <p:spPr>
          <a:xfrm>
            <a:off x="3949483" y="3482887"/>
            <a:ext cx="1331032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SINDICO MUNICIPAL</a:t>
            </a:r>
            <a:endParaRPr lang="es-MX" sz="800" dirty="0"/>
          </a:p>
        </p:txBody>
      </p:sp>
      <p:sp>
        <p:nvSpPr>
          <p:cNvPr id="97" name="1 Título"/>
          <p:cNvSpPr txBox="1">
            <a:spLocks/>
          </p:cNvSpPr>
          <p:nvPr/>
        </p:nvSpPr>
        <p:spPr>
          <a:xfrm>
            <a:off x="6298133" y="3482887"/>
            <a:ext cx="1331032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HACIENDA PUBLICA MUNICIPAL</a:t>
            </a:r>
            <a:endParaRPr lang="es-MX" sz="800" dirty="0"/>
          </a:p>
        </p:txBody>
      </p:sp>
      <p:sp>
        <p:nvSpPr>
          <p:cNvPr id="99" name="1 Título"/>
          <p:cNvSpPr txBox="1">
            <a:spLocks/>
          </p:cNvSpPr>
          <p:nvPr/>
        </p:nvSpPr>
        <p:spPr>
          <a:xfrm>
            <a:off x="1446647" y="3490084"/>
            <a:ext cx="1331032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SECRETARIO GENERAL</a:t>
            </a:r>
            <a:endParaRPr lang="es-MX" sz="800" dirty="0"/>
          </a:p>
        </p:txBody>
      </p:sp>
      <p:sp>
        <p:nvSpPr>
          <p:cNvPr id="98" name="1 Título"/>
          <p:cNvSpPr txBox="1">
            <a:spLocks/>
          </p:cNvSpPr>
          <p:nvPr/>
        </p:nvSpPr>
        <p:spPr>
          <a:xfrm>
            <a:off x="3851920" y="1740298"/>
            <a:ext cx="1584176" cy="2160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PRESIDENTE</a:t>
            </a:r>
            <a:endParaRPr lang="es-MX" sz="800" dirty="0"/>
          </a:p>
        </p:txBody>
      </p:sp>
      <p:sp>
        <p:nvSpPr>
          <p:cNvPr id="105" name="1 Título"/>
          <p:cNvSpPr txBox="1">
            <a:spLocks/>
          </p:cNvSpPr>
          <p:nvPr/>
        </p:nvSpPr>
        <p:spPr>
          <a:xfrm>
            <a:off x="1331640" y="4149080"/>
            <a:ext cx="6192688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DIR. DE PLANEACION EVALUACION Y SEGUIMIENTO</a:t>
            </a:r>
            <a:endParaRPr lang="es-MX" sz="800" dirty="0"/>
          </a:p>
        </p:txBody>
      </p:sp>
      <p:sp>
        <p:nvSpPr>
          <p:cNvPr id="107" name="1 Título"/>
          <p:cNvSpPr txBox="1">
            <a:spLocks/>
          </p:cNvSpPr>
          <p:nvPr/>
        </p:nvSpPr>
        <p:spPr>
          <a:xfrm>
            <a:off x="6300192" y="4797152"/>
            <a:ext cx="133103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CONTRALORIA</a:t>
            </a:r>
            <a:endParaRPr lang="es-MX" sz="800" dirty="0"/>
          </a:p>
        </p:txBody>
      </p:sp>
      <p:sp>
        <p:nvSpPr>
          <p:cNvPr id="110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1331640" y="5589240"/>
            <a:ext cx="133103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u="sng" dirty="0" smtClean="0">
                <a:solidFill>
                  <a:srgbClr val="0070C0"/>
                </a:solidFill>
              </a:rPr>
              <a:t>AREAS DE DESARROLLO</a:t>
            </a:r>
            <a:endParaRPr lang="es-MX" sz="800" u="sng" dirty="0">
              <a:solidFill>
                <a:srgbClr val="0070C0"/>
              </a:solidFill>
            </a:endParaRPr>
          </a:p>
        </p:txBody>
      </p:sp>
      <p:sp>
        <p:nvSpPr>
          <p:cNvPr id="111" name="1 Título">
            <a:hlinkClick r:id="rId4" action="ppaction://hlinksldjump"/>
          </p:cNvPr>
          <p:cNvSpPr txBox="1">
            <a:spLocks/>
          </p:cNvSpPr>
          <p:nvPr/>
        </p:nvSpPr>
        <p:spPr>
          <a:xfrm>
            <a:off x="3923928" y="5589240"/>
            <a:ext cx="133103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800" u="sng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AREAS DE JUSTICIA MUNICIPAL</a:t>
            </a:r>
            <a:endParaRPr lang="es-MX" dirty="0"/>
          </a:p>
        </p:txBody>
      </p:sp>
      <p:sp>
        <p:nvSpPr>
          <p:cNvPr id="112" name="1 Título">
            <a:hlinkClick r:id="rId5" action="ppaction://hlinksldjump"/>
          </p:cNvPr>
          <p:cNvSpPr txBox="1">
            <a:spLocks/>
          </p:cNvSpPr>
          <p:nvPr/>
        </p:nvSpPr>
        <p:spPr>
          <a:xfrm>
            <a:off x="6300192" y="5589240"/>
            <a:ext cx="133103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u="sng" dirty="0" smtClean="0">
                <a:solidFill>
                  <a:srgbClr val="0070C0"/>
                </a:solidFill>
              </a:rPr>
              <a:t>AREAS CONTABLES Y DE RECAUDACION </a:t>
            </a:r>
            <a:endParaRPr lang="es-MX" sz="800" u="sng" dirty="0">
              <a:solidFill>
                <a:srgbClr val="0070C0"/>
              </a:solidFill>
            </a:endParaRPr>
          </a:p>
        </p:txBody>
      </p:sp>
      <p:cxnSp>
        <p:nvCxnSpPr>
          <p:cNvPr id="5" name="4 Conector recto"/>
          <p:cNvCxnSpPr>
            <a:stCxn id="2" idx="2"/>
          </p:cNvCxnSpPr>
          <p:nvPr/>
        </p:nvCxnSpPr>
        <p:spPr>
          <a:xfrm>
            <a:off x="4644008" y="1052736"/>
            <a:ext cx="0" cy="343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41668" y="1396517"/>
            <a:ext cx="2503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644008" y="1396517"/>
            <a:ext cx="0" cy="343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7145340" y="1396517"/>
            <a:ext cx="0" cy="343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>
            <a:stCxn id="4" idx="3"/>
            <a:endCxn id="98" idx="1"/>
          </p:cNvCxnSpPr>
          <p:nvPr/>
        </p:nvCxnSpPr>
        <p:spPr>
          <a:xfrm>
            <a:off x="2837628" y="1848310"/>
            <a:ext cx="10142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094052" y="3230420"/>
            <a:ext cx="48695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2097218" y="3230420"/>
            <a:ext cx="0" cy="269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6963649" y="3230420"/>
            <a:ext cx="0" cy="24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98" idx="2"/>
          </p:cNvCxnSpPr>
          <p:nvPr/>
        </p:nvCxnSpPr>
        <p:spPr>
          <a:xfrm>
            <a:off x="4644008" y="1956322"/>
            <a:ext cx="2340" cy="1274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4646348" y="3238336"/>
            <a:ext cx="0" cy="24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99" idx="2"/>
          </p:cNvCxnSpPr>
          <p:nvPr/>
        </p:nvCxnSpPr>
        <p:spPr>
          <a:xfrm>
            <a:off x="2112163" y="3706108"/>
            <a:ext cx="11565" cy="442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endCxn id="110" idx="0"/>
          </p:cNvCxnSpPr>
          <p:nvPr/>
        </p:nvCxnSpPr>
        <p:spPr>
          <a:xfrm>
            <a:off x="1979712" y="4509120"/>
            <a:ext cx="1744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4644008" y="4509120"/>
            <a:ext cx="1744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4644008" y="3717032"/>
            <a:ext cx="11565" cy="442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948264" y="3717032"/>
            <a:ext cx="11565" cy="442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endCxn id="107" idx="0"/>
          </p:cNvCxnSpPr>
          <p:nvPr/>
        </p:nvCxnSpPr>
        <p:spPr>
          <a:xfrm>
            <a:off x="6948264" y="4509120"/>
            <a:ext cx="1744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>
            <a:stCxn id="107" idx="2"/>
            <a:endCxn id="112" idx="0"/>
          </p:cNvCxnSpPr>
          <p:nvPr/>
        </p:nvCxnSpPr>
        <p:spPr>
          <a:xfrm>
            <a:off x="6965708" y="51571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35 Imagen" descr="escudo aren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  <p:sp>
        <p:nvSpPr>
          <p:cNvPr id="37" name="36 CuadroTexto"/>
          <p:cNvSpPr txBox="1"/>
          <p:nvPr/>
        </p:nvSpPr>
        <p:spPr>
          <a:xfrm>
            <a:off x="0" y="1886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ORGANIGRAMA H. AYUNTAMIENTO DE EL ARENAL </a:t>
            </a:r>
            <a:r>
              <a:rPr lang="es-ES" dirty="0" smtClean="0"/>
              <a:t>2015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0" y="61653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INSTRUCCIONES: Presiones la tecla F5 para correr la presentación, las áreas marcadas en azul contienen mayor detalle, para visualizarlas debe dar </a:t>
            </a:r>
            <a:r>
              <a:rPr lang="es-ES" sz="1400" dirty="0" err="1" smtClean="0"/>
              <a:t>click</a:t>
            </a:r>
            <a:r>
              <a:rPr lang="es-ES" sz="1400" dirty="0" smtClean="0"/>
              <a:t> en cada una de ellas y para regresar a la diapositiva anterior de un </a:t>
            </a:r>
            <a:r>
              <a:rPr lang="es-ES" sz="1400" dirty="0" err="1" smtClean="0"/>
              <a:t>click</a:t>
            </a:r>
            <a:r>
              <a:rPr lang="es-ES" sz="1400" dirty="0" smtClean="0"/>
              <a:t> en el botón REGRESAR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xmlns="" val="1631788638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18 Conector recto"/>
          <p:cNvCxnSpPr/>
          <p:nvPr/>
        </p:nvCxnSpPr>
        <p:spPr>
          <a:xfrm>
            <a:off x="9732886" y="1994762"/>
            <a:ext cx="1646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531539" y="2198906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u="sng" dirty="0" smtClean="0">
                <a:solidFill>
                  <a:srgbClr val="0070C0"/>
                </a:solidFill>
              </a:rPr>
              <a:t>DIR. DE GOBIERNO ABIERTO</a:t>
            </a:r>
            <a:endParaRPr lang="es-MX" sz="800" u="sng" dirty="0">
              <a:solidFill>
                <a:srgbClr val="0070C0"/>
              </a:solidFill>
            </a:endParaRPr>
          </a:p>
        </p:txBody>
      </p:sp>
      <p:sp>
        <p:nvSpPr>
          <p:cNvPr id="89" name="1 Título"/>
          <p:cNvSpPr txBox="1">
            <a:spLocks/>
          </p:cNvSpPr>
          <p:nvPr/>
        </p:nvSpPr>
        <p:spPr>
          <a:xfrm>
            <a:off x="5634418" y="4224845"/>
            <a:ext cx="686313" cy="27455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EDUCACION</a:t>
            </a:r>
            <a:endParaRPr lang="es-MX" sz="800" dirty="0"/>
          </a:p>
        </p:txBody>
      </p:sp>
      <p:cxnSp>
        <p:nvCxnSpPr>
          <p:cNvPr id="153" name="152 Conector recto"/>
          <p:cNvCxnSpPr/>
          <p:nvPr/>
        </p:nvCxnSpPr>
        <p:spPr>
          <a:xfrm>
            <a:off x="1014434" y="1844824"/>
            <a:ext cx="6509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1 Título"/>
          <p:cNvSpPr txBox="1">
            <a:spLocks/>
          </p:cNvSpPr>
          <p:nvPr/>
        </p:nvSpPr>
        <p:spPr>
          <a:xfrm>
            <a:off x="2144894" y="4199973"/>
            <a:ext cx="758432" cy="318147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PARTICIPACION CIUDADANA</a:t>
            </a:r>
            <a:endParaRPr lang="es-MX" sz="800" dirty="0"/>
          </a:p>
        </p:txBody>
      </p:sp>
      <p:sp>
        <p:nvSpPr>
          <p:cNvPr id="171" name="1 Título"/>
          <p:cNvSpPr txBox="1">
            <a:spLocks/>
          </p:cNvSpPr>
          <p:nvPr/>
        </p:nvSpPr>
        <p:spPr>
          <a:xfrm>
            <a:off x="1495646" y="4199972"/>
            <a:ext cx="595187" cy="31465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ATENCION CIUDADANA</a:t>
            </a:r>
            <a:endParaRPr lang="es-MX" sz="800" dirty="0"/>
          </a:p>
        </p:txBody>
      </p:sp>
      <p:sp>
        <p:nvSpPr>
          <p:cNvPr id="172" name="1 Título"/>
          <p:cNvSpPr txBox="1">
            <a:spLocks/>
          </p:cNvSpPr>
          <p:nvPr/>
        </p:nvSpPr>
        <p:spPr>
          <a:xfrm>
            <a:off x="6425612" y="4224844"/>
            <a:ext cx="774234" cy="28584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TURISMO</a:t>
            </a:r>
            <a:endParaRPr lang="es-MX" sz="800" dirty="0"/>
          </a:p>
        </p:txBody>
      </p:sp>
      <p:sp>
        <p:nvSpPr>
          <p:cNvPr id="175" name="1 Título"/>
          <p:cNvSpPr txBox="1">
            <a:spLocks/>
          </p:cNvSpPr>
          <p:nvPr/>
        </p:nvSpPr>
        <p:spPr>
          <a:xfrm>
            <a:off x="7299567" y="4224843"/>
            <a:ext cx="774234" cy="28422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DEPORTES</a:t>
            </a:r>
            <a:endParaRPr lang="es-MX" sz="800" dirty="0"/>
          </a:p>
        </p:txBody>
      </p:sp>
      <p:cxnSp>
        <p:nvCxnSpPr>
          <p:cNvPr id="94" name="93 Conector recto"/>
          <p:cNvCxnSpPr/>
          <p:nvPr/>
        </p:nvCxnSpPr>
        <p:spPr>
          <a:xfrm>
            <a:off x="9269110" y="236931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1 Título"/>
          <p:cNvSpPr txBox="1">
            <a:spLocks/>
          </p:cNvSpPr>
          <p:nvPr/>
        </p:nvSpPr>
        <p:spPr>
          <a:xfrm>
            <a:off x="3635896" y="692696"/>
            <a:ext cx="1803829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SECRETARIO GENERAL</a:t>
            </a:r>
            <a:endParaRPr lang="es-MX" sz="800" dirty="0"/>
          </a:p>
        </p:txBody>
      </p:sp>
      <p:sp>
        <p:nvSpPr>
          <p:cNvPr id="102" name="1 Título"/>
          <p:cNvSpPr txBox="1">
            <a:spLocks/>
          </p:cNvSpPr>
          <p:nvPr/>
        </p:nvSpPr>
        <p:spPr>
          <a:xfrm>
            <a:off x="791031" y="4201768"/>
            <a:ext cx="642557" cy="31814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UNIDAD TRANSPARENCIA</a:t>
            </a:r>
            <a:endParaRPr lang="es-MX" sz="800" dirty="0"/>
          </a:p>
        </p:txBody>
      </p:sp>
      <p:sp>
        <p:nvSpPr>
          <p:cNvPr id="104" name="1 Título"/>
          <p:cNvSpPr txBox="1">
            <a:spLocks/>
          </p:cNvSpPr>
          <p:nvPr/>
        </p:nvSpPr>
        <p:spPr>
          <a:xfrm>
            <a:off x="81146" y="4194202"/>
            <a:ext cx="684531" cy="293597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COORDI.  DE COM SOCIAL</a:t>
            </a:r>
            <a:endParaRPr lang="es-MX" sz="800" dirty="0"/>
          </a:p>
        </p:txBody>
      </p:sp>
      <p:sp>
        <p:nvSpPr>
          <p:cNvPr id="90" name="1 Título">
            <a:hlinkClick r:id="rId4" action="ppaction://hlinksldjump"/>
          </p:cNvPr>
          <p:cNvSpPr txBox="1">
            <a:spLocks/>
          </p:cNvSpPr>
          <p:nvPr/>
        </p:nvSpPr>
        <p:spPr>
          <a:xfrm>
            <a:off x="7020272" y="2204864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u="sng" dirty="0">
                <a:solidFill>
                  <a:srgbClr val="0070C0"/>
                </a:solidFill>
              </a:rPr>
              <a:t>DIR. DE FOMENTO CULTURAL</a:t>
            </a:r>
          </a:p>
        </p:txBody>
      </p:sp>
      <p:sp>
        <p:nvSpPr>
          <p:cNvPr id="105" name="1 Título"/>
          <p:cNvSpPr txBox="1">
            <a:spLocks/>
          </p:cNvSpPr>
          <p:nvPr/>
        </p:nvSpPr>
        <p:spPr>
          <a:xfrm>
            <a:off x="1597366" y="2169190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DIR. DESARROLLO HUMANO</a:t>
            </a:r>
          </a:p>
        </p:txBody>
      </p:sp>
      <p:sp>
        <p:nvSpPr>
          <p:cNvPr id="107" name="1 Título"/>
          <p:cNvSpPr txBox="1">
            <a:spLocks/>
          </p:cNvSpPr>
          <p:nvPr/>
        </p:nvSpPr>
        <p:spPr>
          <a:xfrm>
            <a:off x="2690442" y="2189486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DIR. DESARROLLO AGROPECUARIO</a:t>
            </a:r>
          </a:p>
        </p:txBody>
      </p:sp>
      <p:sp>
        <p:nvSpPr>
          <p:cNvPr id="110" name="1 Título"/>
          <p:cNvSpPr txBox="1">
            <a:spLocks/>
          </p:cNvSpPr>
          <p:nvPr/>
        </p:nvSpPr>
        <p:spPr>
          <a:xfrm>
            <a:off x="5076056" y="2204864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DIR. ECOLOGIA</a:t>
            </a:r>
          </a:p>
        </p:txBody>
      </p:sp>
      <p:sp>
        <p:nvSpPr>
          <p:cNvPr id="111" name="1 Título"/>
          <p:cNvSpPr txBox="1">
            <a:spLocks/>
          </p:cNvSpPr>
          <p:nvPr/>
        </p:nvSpPr>
        <p:spPr>
          <a:xfrm>
            <a:off x="3811828" y="2204675"/>
            <a:ext cx="942222" cy="64826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DIR. PROMOCION ECONOMICA Y DESARROLLO SOCIAL</a:t>
            </a:r>
            <a:endParaRPr lang="es-MX" sz="800" dirty="0"/>
          </a:p>
        </p:txBody>
      </p:sp>
      <p:cxnSp>
        <p:nvCxnSpPr>
          <p:cNvPr id="113" name="112 Conector recto"/>
          <p:cNvCxnSpPr/>
          <p:nvPr/>
        </p:nvCxnSpPr>
        <p:spPr>
          <a:xfrm>
            <a:off x="5552902" y="1832598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>
            <a:off x="4256758" y="1832598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3076817" y="1832598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>
            <a:off x="2068477" y="1832598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>
            <a:off x="7524328" y="1844824"/>
            <a:ext cx="4051" cy="359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"/>
          <p:cNvCxnSpPr/>
          <p:nvPr/>
        </p:nvCxnSpPr>
        <p:spPr>
          <a:xfrm>
            <a:off x="997159" y="1844821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82" idx="2"/>
          </p:cNvCxnSpPr>
          <p:nvPr/>
        </p:nvCxnSpPr>
        <p:spPr>
          <a:xfrm>
            <a:off x="1002650" y="2680725"/>
            <a:ext cx="11784" cy="1256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23411" y="3933056"/>
            <a:ext cx="2100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>
            <a:endCxn id="170" idx="0"/>
          </p:cNvCxnSpPr>
          <p:nvPr/>
        </p:nvCxnSpPr>
        <p:spPr>
          <a:xfrm>
            <a:off x="2524110" y="3933056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>
            <a:off x="1793239" y="3933056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124 Conector recto"/>
          <p:cNvCxnSpPr/>
          <p:nvPr/>
        </p:nvCxnSpPr>
        <p:spPr>
          <a:xfrm>
            <a:off x="1115967" y="3933055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430727" y="3937122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"/>
          <p:cNvCxnSpPr/>
          <p:nvPr/>
        </p:nvCxnSpPr>
        <p:spPr>
          <a:xfrm flipH="1">
            <a:off x="7380312" y="2708920"/>
            <a:ext cx="1" cy="126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5174562" y="3963697"/>
            <a:ext cx="2512122" cy="12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endCxn id="175" idx="0"/>
          </p:cNvCxnSpPr>
          <p:nvPr/>
        </p:nvCxnSpPr>
        <p:spPr>
          <a:xfrm>
            <a:off x="7686684" y="3975757"/>
            <a:ext cx="0" cy="249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6795511" y="3967765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5977574" y="3963697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1 Título"/>
          <p:cNvSpPr txBox="1">
            <a:spLocks/>
          </p:cNvSpPr>
          <p:nvPr/>
        </p:nvSpPr>
        <p:spPr>
          <a:xfrm>
            <a:off x="2310068" y="260648"/>
            <a:ext cx="4650009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AREAS DE DESARROLLO</a:t>
            </a:r>
            <a:endParaRPr lang="es-MX" sz="2800" dirty="0"/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4831405" y="4245737"/>
            <a:ext cx="686313" cy="27455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COORD. CULTURA</a:t>
            </a:r>
            <a:endParaRPr lang="es-MX" sz="800" dirty="0"/>
          </a:p>
        </p:txBody>
      </p:sp>
      <p:cxnSp>
        <p:nvCxnSpPr>
          <p:cNvPr id="43" name="42 Conector recto"/>
          <p:cNvCxnSpPr/>
          <p:nvPr/>
        </p:nvCxnSpPr>
        <p:spPr>
          <a:xfrm>
            <a:off x="5174561" y="3984589"/>
            <a:ext cx="0" cy="266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 Título">
            <a:hlinkClick r:id="rId5" action="ppaction://hlinksldjump"/>
          </p:cNvPr>
          <p:cNvSpPr txBox="1">
            <a:spLocks/>
          </p:cNvSpPr>
          <p:nvPr/>
        </p:nvSpPr>
        <p:spPr>
          <a:xfrm>
            <a:off x="6876255" y="520162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cxnSp>
        <p:nvCxnSpPr>
          <p:cNvPr id="41" name="40 Conector recto"/>
          <p:cNvCxnSpPr/>
          <p:nvPr/>
        </p:nvCxnSpPr>
        <p:spPr>
          <a:xfrm>
            <a:off x="6588224" y="1844824"/>
            <a:ext cx="25708" cy="339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1 Título"/>
          <p:cNvSpPr txBox="1">
            <a:spLocks/>
          </p:cNvSpPr>
          <p:nvPr/>
        </p:nvSpPr>
        <p:spPr>
          <a:xfrm>
            <a:off x="6156176" y="2204864"/>
            <a:ext cx="768731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DIR. REGISTRO CIVIL</a:t>
            </a:r>
            <a:endParaRPr lang="es-MX" sz="900" dirty="0"/>
          </a:p>
        </p:txBody>
      </p:sp>
      <p:sp>
        <p:nvSpPr>
          <p:cNvPr id="46" name="1 Título"/>
          <p:cNvSpPr txBox="1">
            <a:spLocks/>
          </p:cNvSpPr>
          <p:nvPr/>
        </p:nvSpPr>
        <p:spPr>
          <a:xfrm>
            <a:off x="3851920" y="1268760"/>
            <a:ext cx="1440160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DIR. DE PLANEACION EVALUACION Y SEGUIMIENTO</a:t>
            </a:r>
            <a:endParaRPr lang="es-MX" sz="800" dirty="0"/>
          </a:p>
        </p:txBody>
      </p:sp>
      <p:cxnSp>
        <p:nvCxnSpPr>
          <p:cNvPr id="51" name="50 Conector recto"/>
          <p:cNvCxnSpPr/>
          <p:nvPr/>
        </p:nvCxnSpPr>
        <p:spPr>
          <a:xfrm>
            <a:off x="4499992" y="9807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499992" y="155679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46 Imagen" descr="escudo aren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3815800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18 Conector recto"/>
          <p:cNvCxnSpPr/>
          <p:nvPr/>
        </p:nvCxnSpPr>
        <p:spPr>
          <a:xfrm>
            <a:off x="9732886" y="1994762"/>
            <a:ext cx="1646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1 Título"/>
          <p:cNvSpPr txBox="1">
            <a:spLocks/>
          </p:cNvSpPr>
          <p:nvPr/>
        </p:nvSpPr>
        <p:spPr>
          <a:xfrm>
            <a:off x="2987824" y="691694"/>
            <a:ext cx="316835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/>
              <a:t>DIR. DE GOBIERNO ABIERTO</a:t>
            </a:r>
            <a:endParaRPr lang="es-MX" sz="1800" dirty="0"/>
          </a:p>
        </p:txBody>
      </p:sp>
      <p:cxnSp>
        <p:nvCxnSpPr>
          <p:cNvPr id="94" name="93 Conector recto"/>
          <p:cNvCxnSpPr/>
          <p:nvPr/>
        </p:nvCxnSpPr>
        <p:spPr>
          <a:xfrm>
            <a:off x="9269110" y="236931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 Título"/>
          <p:cNvSpPr txBox="1">
            <a:spLocks/>
          </p:cNvSpPr>
          <p:nvPr/>
        </p:nvSpPr>
        <p:spPr>
          <a:xfrm>
            <a:off x="2524110" y="2631318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UNIDAD </a:t>
            </a:r>
            <a:r>
              <a:rPr lang="es-MX" dirty="0" smtClean="0"/>
              <a:t>TRANSPARENCIA</a:t>
            </a:r>
          </a:p>
          <a:p>
            <a:endParaRPr lang="es-MX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1192561"/>
            <a:ext cx="0" cy="101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1433587" y="2204864"/>
            <a:ext cx="5139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>
            <a:endCxn id="134" idx="0"/>
          </p:cNvCxnSpPr>
          <p:nvPr/>
        </p:nvCxnSpPr>
        <p:spPr>
          <a:xfrm>
            <a:off x="1433588" y="2204864"/>
            <a:ext cx="0" cy="41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 Título"/>
          <p:cNvSpPr txBox="1">
            <a:spLocks/>
          </p:cNvSpPr>
          <p:nvPr/>
        </p:nvSpPr>
        <p:spPr>
          <a:xfrm>
            <a:off x="584515" y="2616587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COORD.  </a:t>
            </a:r>
            <a:r>
              <a:rPr lang="es-MX" dirty="0"/>
              <a:t>DE COM </a:t>
            </a:r>
            <a:r>
              <a:rPr lang="es-MX" dirty="0" smtClean="0"/>
              <a:t>SOCIAL</a:t>
            </a:r>
          </a:p>
        </p:txBody>
      </p:sp>
      <p:sp>
        <p:nvSpPr>
          <p:cNvPr id="135" name="1 Título"/>
          <p:cNvSpPr txBox="1">
            <a:spLocks/>
          </p:cNvSpPr>
          <p:nvPr/>
        </p:nvSpPr>
        <p:spPr>
          <a:xfrm>
            <a:off x="4499992" y="2636912"/>
            <a:ext cx="792088" cy="71819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COORD. ATENCION </a:t>
            </a:r>
            <a:r>
              <a:rPr lang="es-MX" sz="800" dirty="0" smtClean="0"/>
              <a:t>CIUDADANA</a:t>
            </a:r>
          </a:p>
        </p:txBody>
      </p:sp>
      <p:sp>
        <p:nvSpPr>
          <p:cNvPr id="136" name="1 Título"/>
          <p:cNvSpPr txBox="1">
            <a:spLocks/>
          </p:cNvSpPr>
          <p:nvPr/>
        </p:nvSpPr>
        <p:spPr>
          <a:xfrm>
            <a:off x="6084168" y="2636912"/>
            <a:ext cx="792088" cy="71819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COORD. PARTICIPACION </a:t>
            </a:r>
            <a:r>
              <a:rPr lang="es-MX" sz="800" dirty="0" smtClean="0"/>
              <a:t>CIUDADANA</a:t>
            </a:r>
          </a:p>
        </p:txBody>
      </p:sp>
      <p:cxnSp>
        <p:nvCxnSpPr>
          <p:cNvPr id="138" name="137 Conector recto"/>
          <p:cNvCxnSpPr>
            <a:endCxn id="104" idx="0"/>
          </p:cNvCxnSpPr>
          <p:nvPr/>
        </p:nvCxnSpPr>
        <p:spPr>
          <a:xfrm>
            <a:off x="3373182" y="2204864"/>
            <a:ext cx="1" cy="42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 flipH="1">
            <a:off x="4932040" y="2204864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6876256" y="465313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H="1">
            <a:off x="6516216" y="2204864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15 Imagen" descr="escudo aren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880880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18 Conector recto"/>
          <p:cNvCxnSpPr/>
          <p:nvPr/>
        </p:nvCxnSpPr>
        <p:spPr>
          <a:xfrm>
            <a:off x="9732886" y="1994762"/>
            <a:ext cx="1646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1 Título"/>
          <p:cNvSpPr txBox="1">
            <a:spLocks/>
          </p:cNvSpPr>
          <p:nvPr/>
        </p:nvSpPr>
        <p:spPr>
          <a:xfrm>
            <a:off x="2987824" y="691694"/>
            <a:ext cx="316835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/>
              <a:t>DIR. DE FOMENTO CULTURAL</a:t>
            </a:r>
          </a:p>
        </p:txBody>
      </p:sp>
      <p:cxnSp>
        <p:nvCxnSpPr>
          <p:cNvPr id="94" name="93 Conector recto"/>
          <p:cNvCxnSpPr/>
          <p:nvPr/>
        </p:nvCxnSpPr>
        <p:spPr>
          <a:xfrm>
            <a:off x="9269110" y="236931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 Título"/>
          <p:cNvSpPr txBox="1">
            <a:spLocks/>
          </p:cNvSpPr>
          <p:nvPr/>
        </p:nvSpPr>
        <p:spPr>
          <a:xfrm>
            <a:off x="2524110" y="2631318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COORD.   </a:t>
            </a:r>
            <a:r>
              <a:rPr lang="es-MX" dirty="0"/>
              <a:t>EDUCACION</a:t>
            </a:r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1192561"/>
            <a:ext cx="0" cy="101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1433587" y="2204864"/>
            <a:ext cx="5730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>
            <a:endCxn id="134" idx="0"/>
          </p:cNvCxnSpPr>
          <p:nvPr/>
        </p:nvCxnSpPr>
        <p:spPr>
          <a:xfrm>
            <a:off x="1433588" y="2204864"/>
            <a:ext cx="0" cy="41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 Título"/>
          <p:cNvSpPr txBox="1">
            <a:spLocks/>
          </p:cNvSpPr>
          <p:nvPr/>
        </p:nvSpPr>
        <p:spPr>
          <a:xfrm>
            <a:off x="584515" y="2616587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COORD. CULTURA</a:t>
            </a:r>
          </a:p>
          <a:p>
            <a:endParaRPr lang="es-MX" dirty="0"/>
          </a:p>
        </p:txBody>
      </p:sp>
      <p:sp>
        <p:nvSpPr>
          <p:cNvPr id="137" name="1 Título"/>
          <p:cNvSpPr txBox="1">
            <a:spLocks/>
          </p:cNvSpPr>
          <p:nvPr/>
        </p:nvSpPr>
        <p:spPr>
          <a:xfrm>
            <a:off x="4458031" y="2658892"/>
            <a:ext cx="1698145" cy="54849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/>
              <a:t>COORD. TURISMO</a:t>
            </a:r>
          </a:p>
        </p:txBody>
      </p:sp>
      <p:cxnSp>
        <p:nvCxnSpPr>
          <p:cNvPr id="138" name="137 Conector recto"/>
          <p:cNvCxnSpPr>
            <a:endCxn id="104" idx="0"/>
          </p:cNvCxnSpPr>
          <p:nvPr/>
        </p:nvCxnSpPr>
        <p:spPr>
          <a:xfrm>
            <a:off x="3373182" y="2204864"/>
            <a:ext cx="1" cy="42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 flipH="1">
            <a:off x="5307104" y="2225652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1 Título"/>
          <p:cNvSpPr txBox="1">
            <a:spLocks/>
          </p:cNvSpPr>
          <p:nvPr/>
        </p:nvSpPr>
        <p:spPr>
          <a:xfrm>
            <a:off x="6308576" y="2658892"/>
            <a:ext cx="1698145" cy="54849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/>
              <a:t>COORD. DEPORTES</a:t>
            </a:r>
          </a:p>
        </p:txBody>
      </p:sp>
      <p:cxnSp>
        <p:nvCxnSpPr>
          <p:cNvPr id="34" name="33 Conector recto"/>
          <p:cNvCxnSpPr/>
          <p:nvPr/>
        </p:nvCxnSpPr>
        <p:spPr>
          <a:xfrm flipH="1">
            <a:off x="7157649" y="2225652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6876256" y="465313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pic>
        <p:nvPicPr>
          <p:cNvPr id="16" name="15 Imagen" descr="escudo aren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7223722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57 Conector recto"/>
          <p:cNvCxnSpPr/>
          <p:nvPr/>
        </p:nvCxnSpPr>
        <p:spPr>
          <a:xfrm flipV="1">
            <a:off x="891418" y="2204864"/>
            <a:ext cx="6992950" cy="11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4340820" y="223687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2551197" y="223687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891418" y="2216438"/>
            <a:ext cx="0" cy="256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1 Título"/>
          <p:cNvSpPr txBox="1">
            <a:spLocks/>
          </p:cNvSpPr>
          <p:nvPr/>
        </p:nvSpPr>
        <p:spPr>
          <a:xfrm>
            <a:off x="1861515" y="2464563"/>
            <a:ext cx="1388456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JUEZ MUNICIPAL</a:t>
            </a:r>
            <a:endParaRPr lang="es-MX" sz="900" dirty="0"/>
          </a:p>
        </p:txBody>
      </p:sp>
      <p:sp>
        <p:nvSpPr>
          <p:cNvPr id="91" name="1 Título"/>
          <p:cNvSpPr txBox="1">
            <a:spLocks/>
          </p:cNvSpPr>
          <p:nvPr/>
        </p:nvSpPr>
        <p:spPr>
          <a:xfrm>
            <a:off x="179513" y="2473345"/>
            <a:ext cx="1584176" cy="37959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DIR. JURIDICA</a:t>
            </a:r>
            <a:endParaRPr lang="es-MX" sz="900" dirty="0"/>
          </a:p>
        </p:txBody>
      </p:sp>
      <p:sp>
        <p:nvSpPr>
          <p:cNvPr id="174" name="1 Título"/>
          <p:cNvSpPr txBox="1">
            <a:spLocks/>
          </p:cNvSpPr>
          <p:nvPr/>
        </p:nvSpPr>
        <p:spPr>
          <a:xfrm>
            <a:off x="4979667" y="3789315"/>
            <a:ext cx="984755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COORD. SISTEMAS</a:t>
            </a:r>
            <a:endParaRPr lang="es-MX" sz="900" dirty="0"/>
          </a:p>
        </p:txBody>
      </p:sp>
      <p:sp>
        <p:nvSpPr>
          <p:cNvPr id="176" name="1 Título"/>
          <p:cNvSpPr txBox="1">
            <a:spLocks/>
          </p:cNvSpPr>
          <p:nvPr/>
        </p:nvSpPr>
        <p:spPr>
          <a:xfrm>
            <a:off x="3951594" y="3778048"/>
            <a:ext cx="762671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TRANSITO </a:t>
            </a:r>
          </a:p>
          <a:p>
            <a:r>
              <a:rPr lang="es-MX" sz="900" dirty="0" smtClean="0"/>
              <a:t>Y</a:t>
            </a:r>
          </a:p>
          <a:p>
            <a:r>
              <a:rPr lang="es-MX" sz="900" dirty="0" smtClean="0"/>
              <a:t>VIALIDAD</a:t>
            </a:r>
            <a:endParaRPr lang="es-MX" sz="900" dirty="0"/>
          </a:p>
        </p:txBody>
      </p:sp>
      <p:sp>
        <p:nvSpPr>
          <p:cNvPr id="76" name="1 Título"/>
          <p:cNvSpPr txBox="1">
            <a:spLocks/>
          </p:cNvSpPr>
          <p:nvPr/>
        </p:nvSpPr>
        <p:spPr>
          <a:xfrm>
            <a:off x="3131840" y="1052736"/>
            <a:ext cx="2736305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SINDICO MUNICIPAL</a:t>
            </a:r>
          </a:p>
        </p:txBody>
      </p:sp>
      <p:sp>
        <p:nvSpPr>
          <p:cNvPr id="103" name="1 Título"/>
          <p:cNvSpPr txBox="1">
            <a:spLocks/>
          </p:cNvSpPr>
          <p:nvPr/>
        </p:nvSpPr>
        <p:spPr>
          <a:xfrm>
            <a:off x="3577170" y="2464563"/>
            <a:ext cx="1527301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DIRECCION DE SEGURIDAD PUBLICA</a:t>
            </a:r>
            <a:endParaRPr lang="es-MX" sz="900" dirty="0"/>
          </a:p>
        </p:txBody>
      </p:sp>
      <p:cxnSp>
        <p:nvCxnSpPr>
          <p:cNvPr id="115" name="114 Conector recto"/>
          <p:cNvCxnSpPr/>
          <p:nvPr/>
        </p:nvCxnSpPr>
        <p:spPr>
          <a:xfrm>
            <a:off x="7884368" y="2204864"/>
            <a:ext cx="13663" cy="276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7452320" y="2492896"/>
            <a:ext cx="984755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u="sng" dirty="0" smtClean="0">
                <a:solidFill>
                  <a:srgbClr val="0070C0"/>
                </a:solidFill>
              </a:rPr>
              <a:t>SERVICIOS MEDICOS MUNICIPALES</a:t>
            </a:r>
            <a:endParaRPr lang="es-MX" sz="900" u="sng" dirty="0">
              <a:solidFill>
                <a:srgbClr val="0070C0"/>
              </a:solidFill>
            </a:endParaRPr>
          </a:p>
        </p:txBody>
      </p:sp>
      <p:cxnSp>
        <p:nvCxnSpPr>
          <p:cNvPr id="111" name="110 Conector recto"/>
          <p:cNvCxnSpPr/>
          <p:nvPr/>
        </p:nvCxnSpPr>
        <p:spPr>
          <a:xfrm flipH="1">
            <a:off x="5299971" y="2220534"/>
            <a:ext cx="1" cy="1557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"/>
          <p:cNvCxnSpPr>
            <a:stCxn id="103" idx="2"/>
            <a:endCxn id="176" idx="0"/>
          </p:cNvCxnSpPr>
          <p:nvPr/>
        </p:nvCxnSpPr>
        <p:spPr>
          <a:xfrm flipH="1">
            <a:off x="4332930" y="2865571"/>
            <a:ext cx="7891" cy="912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1 Título"/>
          <p:cNvSpPr txBox="1">
            <a:spLocks/>
          </p:cNvSpPr>
          <p:nvPr/>
        </p:nvSpPr>
        <p:spPr>
          <a:xfrm>
            <a:off x="1691680" y="260648"/>
            <a:ext cx="5760640" cy="50405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AREAS DE JUSTICIA MUNICIPAL</a:t>
            </a:r>
            <a:endParaRPr lang="es-MX" sz="2800" dirty="0"/>
          </a:p>
        </p:txBody>
      </p:sp>
      <p:sp>
        <p:nvSpPr>
          <p:cNvPr id="25" name="1 Título">
            <a:hlinkClick r:id="rId4" action="ppaction://hlinksldjump"/>
          </p:cNvPr>
          <p:cNvSpPr txBox="1">
            <a:spLocks/>
          </p:cNvSpPr>
          <p:nvPr/>
        </p:nvSpPr>
        <p:spPr>
          <a:xfrm>
            <a:off x="7160674" y="5213735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3779912" y="1628800"/>
            <a:ext cx="1440160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DIR. DE PLANEACION EVALUACION Y SEGUIMIENTO</a:t>
            </a:r>
            <a:endParaRPr lang="es-MX" sz="800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4427984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4427984" y="19168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Título"/>
          <p:cNvSpPr txBox="1">
            <a:spLocks/>
          </p:cNvSpPr>
          <p:nvPr/>
        </p:nvSpPr>
        <p:spPr>
          <a:xfrm>
            <a:off x="6300192" y="3789040"/>
            <a:ext cx="984755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dirty="0" smtClean="0"/>
              <a:t>DELEGADOS Y AGENTES MUNICIPALES</a:t>
            </a:r>
            <a:endParaRPr lang="es-MX" sz="900" dirty="0"/>
          </a:p>
        </p:txBody>
      </p:sp>
      <p:cxnSp>
        <p:nvCxnSpPr>
          <p:cNvPr id="26" name="25 Conector recto"/>
          <p:cNvCxnSpPr/>
          <p:nvPr/>
        </p:nvCxnSpPr>
        <p:spPr>
          <a:xfrm flipH="1">
            <a:off x="6620496" y="2220259"/>
            <a:ext cx="1" cy="1557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26 Imagen" descr="escudo arena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5953989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1 Título"/>
          <p:cNvSpPr txBox="1">
            <a:spLocks/>
          </p:cNvSpPr>
          <p:nvPr/>
        </p:nvSpPr>
        <p:spPr>
          <a:xfrm>
            <a:off x="3419872" y="691694"/>
            <a:ext cx="244827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/>
              <a:t>DIR. DE </a:t>
            </a:r>
            <a:r>
              <a:rPr lang="es-MX" sz="1800" dirty="0" smtClean="0"/>
              <a:t>SERVICIOS MEDICOS MUNICIPALES</a:t>
            </a:r>
            <a:endParaRPr lang="es-MX" sz="1800" dirty="0"/>
          </a:p>
        </p:txBody>
      </p:sp>
      <p:sp>
        <p:nvSpPr>
          <p:cNvPr id="104" name="1 Título"/>
          <p:cNvSpPr txBox="1">
            <a:spLocks/>
          </p:cNvSpPr>
          <p:nvPr/>
        </p:nvSpPr>
        <p:spPr>
          <a:xfrm>
            <a:off x="3722927" y="2631318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COORDINACION DE PROTECCION CIVIL Y BOMBEROS</a:t>
            </a:r>
            <a:endParaRPr lang="es-MX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1192561"/>
            <a:ext cx="0" cy="101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051720" y="2204864"/>
            <a:ext cx="5112499" cy="7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2051720" y="2219595"/>
            <a:ext cx="0" cy="41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 Título"/>
          <p:cNvSpPr txBox="1">
            <a:spLocks/>
          </p:cNvSpPr>
          <p:nvPr/>
        </p:nvSpPr>
        <p:spPr>
          <a:xfrm>
            <a:off x="1202647" y="2631318"/>
            <a:ext cx="1698145" cy="57606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MEDICO MUNICIPAL</a:t>
            </a:r>
          </a:p>
        </p:txBody>
      </p:sp>
      <p:sp>
        <p:nvSpPr>
          <p:cNvPr id="137" name="1 Título"/>
          <p:cNvSpPr txBox="1">
            <a:spLocks/>
          </p:cNvSpPr>
          <p:nvPr/>
        </p:nvSpPr>
        <p:spPr>
          <a:xfrm>
            <a:off x="6315146" y="2645105"/>
            <a:ext cx="1698145" cy="54849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RASTRO MUNICIPAL</a:t>
            </a:r>
            <a:endParaRPr lang="es-MX" sz="1100" dirty="0"/>
          </a:p>
        </p:txBody>
      </p:sp>
      <p:cxnSp>
        <p:nvCxnSpPr>
          <p:cNvPr id="138" name="137 Conector recto"/>
          <p:cNvCxnSpPr>
            <a:endCxn id="104" idx="0"/>
          </p:cNvCxnSpPr>
          <p:nvPr/>
        </p:nvCxnSpPr>
        <p:spPr>
          <a:xfrm>
            <a:off x="4571999" y="2204864"/>
            <a:ext cx="1" cy="42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 flipH="1">
            <a:off x="7164219" y="2211865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6876256" y="465313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3419871" y="220486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 Título"/>
          <p:cNvSpPr txBox="1">
            <a:spLocks/>
          </p:cNvSpPr>
          <p:nvPr/>
        </p:nvSpPr>
        <p:spPr>
          <a:xfrm>
            <a:off x="2570799" y="4149079"/>
            <a:ext cx="1698145" cy="77830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CENTROS DE SALUD</a:t>
            </a:r>
          </a:p>
          <a:p>
            <a:r>
              <a:rPr lang="es-MX" dirty="0" smtClean="0"/>
              <a:t>HUAXTLA</a:t>
            </a:r>
          </a:p>
          <a:p>
            <a:r>
              <a:rPr lang="es-MX" dirty="0" smtClean="0"/>
              <a:t>SANTA CRUZ </a:t>
            </a:r>
          </a:p>
          <a:p>
            <a:r>
              <a:rPr lang="es-MX" dirty="0" smtClean="0"/>
              <a:t>ARENAL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668413" y="682938"/>
            <a:ext cx="2483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GESTIONA PROYECTOS BAJA RECURSOS</a:t>
            </a:r>
            <a:endParaRPr lang="es-MX" sz="1200" dirty="0"/>
          </a:p>
        </p:txBody>
      </p:sp>
      <p:sp>
        <p:nvSpPr>
          <p:cNvPr id="21" name="20 Rectángulo"/>
          <p:cNvSpPr/>
          <p:nvPr/>
        </p:nvSpPr>
        <p:spPr>
          <a:xfrm>
            <a:off x="417024" y="775270"/>
            <a:ext cx="24837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VINCULO CON REGION SANITARIA</a:t>
            </a:r>
            <a:endParaRPr lang="es-MX" sz="1200" dirty="0"/>
          </a:p>
        </p:txBody>
      </p:sp>
      <p:cxnSp>
        <p:nvCxnSpPr>
          <p:cNvPr id="6" name="5 Conector recto de flecha"/>
          <p:cNvCxnSpPr>
            <a:stCxn id="82" idx="1"/>
          </p:cNvCxnSpPr>
          <p:nvPr/>
        </p:nvCxnSpPr>
        <p:spPr>
          <a:xfrm flipH="1" flipV="1">
            <a:off x="2699792" y="932603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>
            <a:stCxn id="82" idx="3"/>
          </p:cNvCxnSpPr>
          <p:nvPr/>
        </p:nvCxnSpPr>
        <p:spPr>
          <a:xfrm flipV="1">
            <a:off x="5868144" y="932603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17 Imagen" descr="escudo aren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5543452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18 Conector recto"/>
          <p:cNvCxnSpPr/>
          <p:nvPr/>
        </p:nvCxnSpPr>
        <p:spPr>
          <a:xfrm>
            <a:off x="9732886" y="1994762"/>
            <a:ext cx="1646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52 Conector recto"/>
          <p:cNvCxnSpPr/>
          <p:nvPr/>
        </p:nvCxnSpPr>
        <p:spPr>
          <a:xfrm>
            <a:off x="1187624" y="2996952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9269110" y="236931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1 Título"/>
          <p:cNvSpPr txBox="1">
            <a:spLocks/>
          </p:cNvSpPr>
          <p:nvPr/>
        </p:nvSpPr>
        <p:spPr>
          <a:xfrm>
            <a:off x="3640398" y="980728"/>
            <a:ext cx="1803829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HACIENDA PUBLICA MUNICIPAL</a:t>
            </a:r>
            <a:endParaRPr lang="es-MX" sz="800" dirty="0"/>
          </a:p>
        </p:txBody>
      </p:sp>
      <p:sp>
        <p:nvSpPr>
          <p:cNvPr id="105" name="1 Título"/>
          <p:cNvSpPr txBox="1">
            <a:spLocks/>
          </p:cNvSpPr>
          <p:nvPr/>
        </p:nvSpPr>
        <p:spPr>
          <a:xfrm>
            <a:off x="2195736" y="3356993"/>
            <a:ext cx="942222" cy="43204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 .OBRA PUBLICA</a:t>
            </a:r>
            <a:endParaRPr lang="es-MX" sz="800" dirty="0"/>
          </a:p>
        </p:txBody>
      </p:sp>
      <p:sp>
        <p:nvSpPr>
          <p:cNvPr id="107" name="1 Título"/>
          <p:cNvSpPr txBox="1">
            <a:spLocks/>
          </p:cNvSpPr>
          <p:nvPr/>
        </p:nvSpPr>
        <p:spPr>
          <a:xfrm>
            <a:off x="3275856" y="3356993"/>
            <a:ext cx="942222" cy="43204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DIR. DESARROLLO </a:t>
            </a:r>
            <a:r>
              <a:rPr lang="es-MX" sz="800" dirty="0" smtClean="0"/>
              <a:t>URBANO</a:t>
            </a:r>
            <a:endParaRPr lang="es-MX" sz="800" dirty="0"/>
          </a:p>
        </p:txBody>
      </p:sp>
      <p:cxnSp>
        <p:nvCxnSpPr>
          <p:cNvPr id="113" name="112 Conector recto"/>
          <p:cNvCxnSpPr/>
          <p:nvPr/>
        </p:nvCxnSpPr>
        <p:spPr>
          <a:xfrm>
            <a:off x="6833422" y="2996952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>
            <a:off x="4889206" y="2996952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3709265" y="2996952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>
            <a:off x="2700925" y="2996952"/>
            <a:ext cx="0" cy="37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"/>
          <p:cNvCxnSpPr/>
          <p:nvPr/>
        </p:nvCxnSpPr>
        <p:spPr>
          <a:xfrm>
            <a:off x="1187624" y="2996952"/>
            <a:ext cx="0" cy="300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"/>
          <p:cNvCxnSpPr/>
          <p:nvPr/>
        </p:nvCxnSpPr>
        <p:spPr>
          <a:xfrm flipH="1">
            <a:off x="4499992" y="2204864"/>
            <a:ext cx="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1 Título"/>
          <p:cNvSpPr txBox="1">
            <a:spLocks/>
          </p:cNvSpPr>
          <p:nvPr/>
        </p:nvSpPr>
        <p:spPr>
          <a:xfrm>
            <a:off x="2310068" y="116632"/>
            <a:ext cx="4854220" cy="79208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AREAS CONTABLES Y DE RECAUDACION </a:t>
            </a:r>
            <a:endParaRPr lang="es-MX" sz="2800" dirty="0"/>
          </a:p>
        </p:txBody>
      </p:sp>
      <p:sp>
        <p:nvSpPr>
          <p:cNvPr id="44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6876255" y="520162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sp>
        <p:nvSpPr>
          <p:cNvPr id="41" name="1 Título"/>
          <p:cNvSpPr txBox="1">
            <a:spLocks/>
          </p:cNvSpPr>
          <p:nvPr/>
        </p:nvSpPr>
        <p:spPr>
          <a:xfrm>
            <a:off x="3995936" y="1844825"/>
            <a:ext cx="100811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CONTRALORIA</a:t>
            </a:r>
            <a:endParaRPr lang="es-MX" sz="800" dirty="0"/>
          </a:p>
        </p:txBody>
      </p:sp>
      <p:sp>
        <p:nvSpPr>
          <p:cNvPr id="45" name="1 Título">
            <a:hlinkClick r:id="rId4" action="ppaction://hlinksldjump"/>
          </p:cNvPr>
          <p:cNvSpPr txBox="1">
            <a:spLocks/>
          </p:cNvSpPr>
          <p:nvPr/>
        </p:nvSpPr>
        <p:spPr>
          <a:xfrm>
            <a:off x="755576" y="3284984"/>
            <a:ext cx="94222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u="sng" dirty="0">
                <a:solidFill>
                  <a:srgbClr val="0070C0"/>
                </a:solidFill>
              </a:rPr>
              <a:t>DIR. AGUA POTABLE</a:t>
            </a:r>
          </a:p>
        </p:txBody>
      </p:sp>
      <p:sp>
        <p:nvSpPr>
          <p:cNvPr id="46" name="1 Título">
            <a:hlinkClick r:id="rId5" action="ppaction://hlinksldjump"/>
          </p:cNvPr>
          <p:cNvSpPr txBox="1">
            <a:spLocks/>
          </p:cNvSpPr>
          <p:nvPr/>
        </p:nvSpPr>
        <p:spPr>
          <a:xfrm>
            <a:off x="6372200" y="3356992"/>
            <a:ext cx="1123493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00" u="sng" dirty="0" smtClean="0">
                <a:solidFill>
                  <a:srgbClr val="0070C0"/>
                </a:solidFill>
              </a:rPr>
              <a:t>OFICIAL MAYOR</a:t>
            </a:r>
            <a:endParaRPr lang="es-MX" sz="900" u="sng" dirty="0">
              <a:solidFill>
                <a:srgbClr val="0070C0"/>
              </a:solidFill>
            </a:endParaRPr>
          </a:p>
        </p:txBody>
      </p:sp>
      <p:sp>
        <p:nvSpPr>
          <p:cNvPr id="49" name="1 Título"/>
          <p:cNvSpPr txBox="1">
            <a:spLocks/>
          </p:cNvSpPr>
          <p:nvPr/>
        </p:nvSpPr>
        <p:spPr>
          <a:xfrm>
            <a:off x="4572000" y="3356993"/>
            <a:ext cx="94222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/>
              <a:t>DIR. </a:t>
            </a:r>
            <a:r>
              <a:rPr lang="es-MX" sz="800" dirty="0" smtClean="0"/>
              <a:t>CATASTRO</a:t>
            </a:r>
            <a:endParaRPr lang="es-MX" sz="800" dirty="0"/>
          </a:p>
        </p:txBody>
      </p:sp>
      <p:cxnSp>
        <p:nvCxnSpPr>
          <p:cNvPr id="51" name="50 Conector recto"/>
          <p:cNvCxnSpPr/>
          <p:nvPr/>
        </p:nvCxnSpPr>
        <p:spPr>
          <a:xfrm flipH="1">
            <a:off x="4860032" y="2204864"/>
            <a:ext cx="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1 Título"/>
          <p:cNvSpPr txBox="1">
            <a:spLocks/>
          </p:cNvSpPr>
          <p:nvPr/>
        </p:nvSpPr>
        <p:spPr>
          <a:xfrm>
            <a:off x="4716016" y="2492896"/>
            <a:ext cx="864096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INSPECTORES</a:t>
            </a:r>
            <a:endParaRPr lang="es-MX" sz="800" dirty="0"/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5868144" y="980728"/>
            <a:ext cx="1008112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CONTABILIDAD</a:t>
            </a:r>
            <a:endParaRPr lang="es-MX" sz="800" dirty="0"/>
          </a:p>
        </p:txBody>
      </p:sp>
      <p:cxnSp>
        <p:nvCxnSpPr>
          <p:cNvPr id="28" name="27 Conector recto"/>
          <p:cNvCxnSpPr>
            <a:stCxn id="99" idx="3"/>
            <a:endCxn id="26" idx="1"/>
          </p:cNvCxnSpPr>
          <p:nvPr/>
        </p:nvCxnSpPr>
        <p:spPr>
          <a:xfrm>
            <a:off x="5444227" y="1124744"/>
            <a:ext cx="423917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1 Título"/>
          <p:cNvSpPr txBox="1">
            <a:spLocks/>
          </p:cNvSpPr>
          <p:nvPr/>
        </p:nvSpPr>
        <p:spPr>
          <a:xfrm>
            <a:off x="3851920" y="1412776"/>
            <a:ext cx="1440160" cy="2880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800" dirty="0" smtClean="0"/>
              <a:t>DIR. DE PLANEACION EVALUACION Y SEGUIMIENTO</a:t>
            </a:r>
            <a:endParaRPr lang="es-MX" sz="800" dirty="0"/>
          </a:p>
        </p:txBody>
      </p:sp>
      <p:cxnSp>
        <p:nvCxnSpPr>
          <p:cNvPr id="27" name="26 Conector recto"/>
          <p:cNvCxnSpPr/>
          <p:nvPr/>
        </p:nvCxnSpPr>
        <p:spPr>
          <a:xfrm>
            <a:off x="4499992" y="12687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4499992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28 Imagen" descr="escudo aren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3815800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57 Conector recto"/>
          <p:cNvCxnSpPr/>
          <p:nvPr/>
        </p:nvCxnSpPr>
        <p:spPr>
          <a:xfrm>
            <a:off x="891418" y="2216438"/>
            <a:ext cx="7564040" cy="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4340820" y="223687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2551197" y="223687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891418" y="2216438"/>
            <a:ext cx="0" cy="256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H="1">
            <a:off x="7440280" y="2201179"/>
            <a:ext cx="1" cy="251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1 Título"/>
          <p:cNvSpPr txBox="1">
            <a:spLocks/>
          </p:cNvSpPr>
          <p:nvPr/>
        </p:nvSpPr>
        <p:spPr>
          <a:xfrm>
            <a:off x="5436096" y="2464563"/>
            <a:ext cx="1123493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ASEO PUBLICO</a:t>
            </a:r>
            <a:endParaRPr lang="es-MX" sz="1100" dirty="0"/>
          </a:p>
        </p:txBody>
      </p:sp>
      <p:sp>
        <p:nvSpPr>
          <p:cNvPr id="53" name="1 Título"/>
          <p:cNvSpPr txBox="1">
            <a:spLocks/>
          </p:cNvSpPr>
          <p:nvPr/>
        </p:nvSpPr>
        <p:spPr>
          <a:xfrm>
            <a:off x="1861515" y="2464563"/>
            <a:ext cx="1388456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PARQUE VEHICULAR</a:t>
            </a:r>
            <a:endParaRPr lang="es-MX" sz="1100" dirty="0"/>
          </a:p>
        </p:txBody>
      </p:sp>
      <p:sp>
        <p:nvSpPr>
          <p:cNvPr id="59" name="1 Título"/>
          <p:cNvSpPr txBox="1">
            <a:spLocks/>
          </p:cNvSpPr>
          <p:nvPr/>
        </p:nvSpPr>
        <p:spPr>
          <a:xfrm>
            <a:off x="6732241" y="2473344"/>
            <a:ext cx="1091024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CEMENTERIOS</a:t>
            </a:r>
            <a:endParaRPr lang="es-MX" sz="1100" dirty="0"/>
          </a:p>
        </p:txBody>
      </p:sp>
      <p:sp>
        <p:nvSpPr>
          <p:cNvPr id="91" name="1 Título"/>
          <p:cNvSpPr txBox="1">
            <a:spLocks/>
          </p:cNvSpPr>
          <p:nvPr/>
        </p:nvSpPr>
        <p:spPr>
          <a:xfrm>
            <a:off x="179513" y="2473345"/>
            <a:ext cx="1368151" cy="4242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RECURSOS HUMANOS</a:t>
            </a:r>
            <a:endParaRPr lang="es-MX" sz="1100" dirty="0"/>
          </a:p>
        </p:txBody>
      </p:sp>
      <p:sp>
        <p:nvSpPr>
          <p:cNvPr id="76" name="1 Título"/>
          <p:cNvSpPr txBox="1">
            <a:spLocks/>
          </p:cNvSpPr>
          <p:nvPr/>
        </p:nvSpPr>
        <p:spPr>
          <a:xfrm>
            <a:off x="2773372" y="1052736"/>
            <a:ext cx="3410711" cy="50405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OFICIAL MAYOR</a:t>
            </a:r>
            <a:endParaRPr lang="es-MX" dirty="0"/>
          </a:p>
        </p:txBody>
      </p:sp>
      <p:sp>
        <p:nvSpPr>
          <p:cNvPr id="103" name="1 Título"/>
          <p:cNvSpPr txBox="1">
            <a:spLocks/>
          </p:cNvSpPr>
          <p:nvPr/>
        </p:nvSpPr>
        <p:spPr>
          <a:xfrm>
            <a:off x="3577170" y="2464563"/>
            <a:ext cx="1527301" cy="4010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SERVICIO DE TRANSPORTE</a:t>
            </a:r>
            <a:endParaRPr lang="es-MX" sz="1100" dirty="0"/>
          </a:p>
        </p:txBody>
      </p:sp>
      <p:cxnSp>
        <p:nvCxnSpPr>
          <p:cNvPr id="115" name="114 Conector recto"/>
          <p:cNvCxnSpPr/>
          <p:nvPr/>
        </p:nvCxnSpPr>
        <p:spPr>
          <a:xfrm>
            <a:off x="8455458" y="2209318"/>
            <a:ext cx="0" cy="243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1 Título"/>
          <p:cNvSpPr txBox="1">
            <a:spLocks/>
          </p:cNvSpPr>
          <p:nvPr/>
        </p:nvSpPr>
        <p:spPr>
          <a:xfrm>
            <a:off x="8009747" y="2464032"/>
            <a:ext cx="984755" cy="4015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100" dirty="0" smtClean="0"/>
              <a:t>ALUMBRADO PUBLICO</a:t>
            </a:r>
            <a:endParaRPr lang="es-MX" sz="1100" dirty="0"/>
          </a:p>
        </p:txBody>
      </p:sp>
      <p:cxnSp>
        <p:nvCxnSpPr>
          <p:cNvPr id="107" name="106 Conector recto"/>
          <p:cNvCxnSpPr/>
          <p:nvPr/>
        </p:nvCxnSpPr>
        <p:spPr>
          <a:xfrm>
            <a:off x="5973653" y="223687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"/>
          <p:cNvCxnSpPr/>
          <p:nvPr/>
        </p:nvCxnSpPr>
        <p:spPr>
          <a:xfrm>
            <a:off x="4340820" y="1556792"/>
            <a:ext cx="834" cy="685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6876256" y="465313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pic>
        <p:nvPicPr>
          <p:cNvPr id="18" name="17 Imagen" descr="escudo aren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7423985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1 Título"/>
          <p:cNvSpPr txBox="1">
            <a:spLocks/>
          </p:cNvSpPr>
          <p:nvPr/>
        </p:nvSpPr>
        <p:spPr>
          <a:xfrm>
            <a:off x="2987824" y="691694"/>
            <a:ext cx="3168352" cy="48181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/>
              <a:t>DIR. DE </a:t>
            </a:r>
            <a:r>
              <a:rPr lang="es-MX" sz="1800" dirty="0" smtClean="0"/>
              <a:t>AGUA POTABLE</a:t>
            </a:r>
            <a:endParaRPr lang="es-MX" sz="18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1192561"/>
            <a:ext cx="0" cy="101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1433587" y="2204864"/>
            <a:ext cx="5730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>
            <a:endCxn id="134" idx="0"/>
          </p:cNvCxnSpPr>
          <p:nvPr/>
        </p:nvCxnSpPr>
        <p:spPr>
          <a:xfrm>
            <a:off x="1433588" y="2204864"/>
            <a:ext cx="0" cy="41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 Título"/>
          <p:cNvSpPr txBox="1">
            <a:spLocks/>
          </p:cNvSpPr>
          <p:nvPr/>
        </p:nvSpPr>
        <p:spPr>
          <a:xfrm>
            <a:off x="584515" y="2616587"/>
            <a:ext cx="1698145" cy="81021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100"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es-MX" dirty="0" smtClean="0"/>
              <a:t>JEFE DE CUADRILLA</a:t>
            </a:r>
          </a:p>
          <a:p>
            <a:r>
              <a:rPr lang="es-MX" dirty="0" smtClean="0"/>
              <a:t>AGUA POTABLE</a:t>
            </a:r>
          </a:p>
          <a:p>
            <a:r>
              <a:rPr lang="es-MX" dirty="0" smtClean="0"/>
              <a:t>ALCANTARILLADO</a:t>
            </a:r>
          </a:p>
        </p:txBody>
      </p:sp>
      <p:cxnSp>
        <p:nvCxnSpPr>
          <p:cNvPr id="138" name="137 Conector recto"/>
          <p:cNvCxnSpPr/>
          <p:nvPr/>
        </p:nvCxnSpPr>
        <p:spPr>
          <a:xfrm>
            <a:off x="8392868" y="2638104"/>
            <a:ext cx="1" cy="42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 flipH="1">
            <a:off x="5932748" y="2616587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1 Título"/>
          <p:cNvSpPr txBox="1">
            <a:spLocks/>
          </p:cNvSpPr>
          <p:nvPr/>
        </p:nvSpPr>
        <p:spPr>
          <a:xfrm>
            <a:off x="5091079" y="3064558"/>
            <a:ext cx="1698145" cy="72448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es-MX" sz="1100" dirty="0" smtClean="0"/>
              <a:t>INGRESOS</a:t>
            </a:r>
          </a:p>
          <a:p>
            <a:r>
              <a:rPr lang="es-MX" sz="1100" dirty="0" smtClean="0"/>
              <a:t>E. ZAPATA</a:t>
            </a:r>
          </a:p>
          <a:p>
            <a:r>
              <a:rPr lang="es-MX" sz="1100" dirty="0" smtClean="0"/>
              <a:t>HUAXTLA </a:t>
            </a:r>
          </a:p>
          <a:p>
            <a:r>
              <a:rPr lang="es-MX" sz="1100" dirty="0" smtClean="0"/>
              <a:t>SANTA CRUZ</a:t>
            </a:r>
            <a:endParaRPr lang="es-MX" sz="1100" dirty="0"/>
          </a:p>
        </p:txBody>
      </p:sp>
      <p:cxnSp>
        <p:nvCxnSpPr>
          <p:cNvPr id="34" name="33 Conector recto"/>
          <p:cNvCxnSpPr/>
          <p:nvPr/>
        </p:nvCxnSpPr>
        <p:spPr>
          <a:xfrm flipH="1">
            <a:off x="7157649" y="2204864"/>
            <a:ext cx="6570" cy="4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>
            <a:off x="5940152" y="2638104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2533002" y="3683461"/>
            <a:ext cx="175153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 smtClean="0"/>
              <a:t>INFORMA LAS TOMAS PAGADAS POR INSTALARSE</a:t>
            </a:r>
          </a:p>
          <a:p>
            <a:endParaRPr lang="es-MX" sz="900" dirty="0" smtClean="0"/>
          </a:p>
          <a:p>
            <a:r>
              <a:rPr lang="es-MX" sz="900" dirty="0" smtClean="0"/>
              <a:t>INFORMA QUEJAS PARA SOLUCIONAR </a:t>
            </a:r>
          </a:p>
          <a:p>
            <a:endParaRPr lang="es-MX" sz="900" dirty="0" smtClean="0"/>
          </a:p>
          <a:p>
            <a:endParaRPr lang="es-MX" sz="900" dirty="0"/>
          </a:p>
        </p:txBody>
      </p:sp>
      <p:sp>
        <p:nvSpPr>
          <p:cNvPr id="21" name="20 Rectángulo"/>
          <p:cNvSpPr/>
          <p:nvPr/>
        </p:nvSpPr>
        <p:spPr>
          <a:xfrm>
            <a:off x="598567" y="1768770"/>
            <a:ext cx="1258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OPERATIVO</a:t>
            </a:r>
            <a:endParaRPr lang="es-MX" dirty="0"/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7308304" y="3064558"/>
            <a:ext cx="1698145" cy="72448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es-MX" sz="1100" dirty="0" smtClean="0"/>
              <a:t>AT. DE QUEJAS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dirty="0" smtClean="0"/>
              <a:t>AVISOS DE CORTE O FALLA DE SERVICIO</a:t>
            </a:r>
            <a:endParaRPr lang="es-MX" sz="1100" dirty="0"/>
          </a:p>
        </p:txBody>
      </p:sp>
      <p:cxnSp>
        <p:nvCxnSpPr>
          <p:cNvPr id="8" name="7 Conector angular"/>
          <p:cNvCxnSpPr/>
          <p:nvPr/>
        </p:nvCxnSpPr>
        <p:spPr>
          <a:xfrm rot="10800000">
            <a:off x="2340083" y="3238314"/>
            <a:ext cx="2780574" cy="3769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angular"/>
          <p:cNvCxnSpPr/>
          <p:nvPr/>
        </p:nvCxnSpPr>
        <p:spPr>
          <a:xfrm>
            <a:off x="2282660" y="2708920"/>
            <a:ext cx="2808419" cy="48373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3730370" y="2343500"/>
            <a:ext cx="17515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 smtClean="0"/>
              <a:t>INFORMA CORTES PROGRAMADOS Y FALLAS DE SERVICIO PARA DIFUSION</a:t>
            </a:r>
            <a:endParaRPr lang="es-MX" sz="900" dirty="0"/>
          </a:p>
        </p:txBody>
      </p:sp>
      <p:sp>
        <p:nvSpPr>
          <p:cNvPr id="24" name="1 Título">
            <a:hlinkClick r:id="rId3" action="ppaction://hlinksldjump"/>
          </p:cNvPr>
          <p:cNvSpPr txBox="1">
            <a:spLocks/>
          </p:cNvSpPr>
          <p:nvPr/>
        </p:nvSpPr>
        <p:spPr>
          <a:xfrm>
            <a:off x="7028656" y="4805536"/>
            <a:ext cx="1698145" cy="5484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bg1"/>
                </a:solidFill>
              </a:rPr>
              <a:t>REGRESAR</a:t>
            </a:r>
            <a:endParaRPr lang="es-MX" sz="1800" dirty="0">
              <a:solidFill>
                <a:schemeClr val="bg1"/>
              </a:solidFill>
            </a:endParaRPr>
          </a:p>
        </p:txBody>
      </p:sp>
      <p:cxnSp>
        <p:nvCxnSpPr>
          <p:cNvPr id="23" name="22 Conector recto"/>
          <p:cNvCxnSpPr>
            <a:stCxn id="33" idx="3"/>
            <a:endCxn id="22" idx="1"/>
          </p:cNvCxnSpPr>
          <p:nvPr/>
        </p:nvCxnSpPr>
        <p:spPr>
          <a:xfrm>
            <a:off x="6789224" y="3426799"/>
            <a:ext cx="519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25 Imagen" descr="escudo aren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187624" cy="137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1814457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373</Words>
  <Application>Microsoft Office PowerPoint</Application>
  <PresentationFormat>Presentación en pantalla (4:3)</PresentationFormat>
  <Paragraphs>114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AYUNTAMIENTO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PRESIDENTE</dc:title>
  <dc:creator>officedepot</dc:creator>
  <cp:lastModifiedBy>Arenal 2012</cp:lastModifiedBy>
  <cp:revision>74</cp:revision>
  <dcterms:created xsi:type="dcterms:W3CDTF">2012-11-29T03:51:45Z</dcterms:created>
  <dcterms:modified xsi:type="dcterms:W3CDTF">2015-09-09T14:48:22Z</dcterms:modified>
</cp:coreProperties>
</file>