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82" r:id="rId2"/>
    <p:sldId id="257"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2" r:id="rId60"/>
    <p:sldId id="302" r:id="rId61"/>
  </p:sldIdLst>
  <p:sldSz cx="9144000" cy="6858000" type="screen4x3"/>
  <p:notesSz cx="6858000" cy="9107488"/>
  <p:defaultTextStyle>
    <a:defPPr>
      <a:defRPr lang="es-ES"/>
    </a:defPPr>
    <a:lvl1pPr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372"/>
    <a:srgbClr val="080D43"/>
    <a:srgbClr val="EAEAEA"/>
    <a:srgbClr val="333399"/>
    <a:srgbClr val="FFFF00"/>
    <a:srgbClr val="00FF00"/>
    <a:srgbClr val="0099CC"/>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498"/>
      </p:cViewPr>
      <p:guideLst>
        <p:guide orient="horz" pos="1091"/>
        <p:guide pos="235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1" d="100"/>
          <a:sy n="41" d="100"/>
        </p:scale>
        <p:origin x="-1524" y="-84"/>
      </p:cViewPr>
      <p:guideLst>
        <p:guide orient="horz" pos="2868"/>
        <p:guide pos="2160"/>
      </p:guideLst>
    </p:cSldViewPr>
  </p:notesViewPr>
  <p:gridSpacing cx="184343675" cy="18434367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view3D>
      <c:hPercent val="75"/>
      <c:depthPercent val="100"/>
      <c:rAngAx val="1"/>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2.2522522522522594E-2"/>
          <c:y val="2.3880597014925457E-2"/>
          <c:w val="0.97747747747747793"/>
          <c:h val="0.91343283582089552"/>
        </c:manualLayout>
      </c:layout>
      <c:bar3DChart>
        <c:barDir val="col"/>
        <c:grouping val="clustered"/>
        <c:ser>
          <c:idx val="0"/>
          <c:order val="0"/>
          <c:tx>
            <c:strRef>
              <c:f>Sheet1!$A$2</c:f>
              <c:strCache>
                <c:ptCount val="1"/>
                <c:pt idx="0">
                  <c:v>Consultas</c:v>
                </c:pt>
              </c:strCache>
            </c:strRef>
          </c:tx>
          <c:spPr>
            <a:solidFill>
              <a:srgbClr val="C3D69B"/>
            </a:solidFill>
            <a:ln w="37106">
              <a:noFill/>
            </a:ln>
          </c:spPr>
          <c:dLbls>
            <c:dLbl>
              <c:idx val="0"/>
              <c:layout>
                <c:manualLayout>
                  <c:x val="-2.7836276029884335E-2"/>
                  <c:y val="-1.477851749975392E-2"/>
                </c:manualLayout>
              </c:layout>
              <c:showVal val="1"/>
            </c:dLbl>
            <c:dLbl>
              <c:idx val="1"/>
              <c:layout>
                <c:manualLayout>
                  <c:x val="-2.35646994841066E-2"/>
                  <c:y val="-1.7923267255973895E-2"/>
                </c:manualLayout>
              </c:layout>
              <c:showVal val="1"/>
            </c:dLbl>
            <c:dLbl>
              <c:idx val="2"/>
              <c:layout>
                <c:manualLayout>
                  <c:x val="-1.2536366181572296E-2"/>
                  <c:y val="-2.4093592476011217E-2"/>
                </c:manualLayout>
              </c:layout>
              <c:showVal val="1"/>
            </c:dLbl>
            <c:dLbl>
              <c:idx val="3"/>
              <c:layout>
                <c:manualLayout>
                  <c:x val="-1.0517041888046978E-2"/>
                  <c:y val="-2.9702454952308003E-2"/>
                </c:manualLayout>
              </c:layout>
              <c:showVal val="1"/>
            </c:dLbl>
            <c:dLbl>
              <c:idx val="4"/>
              <c:layout>
                <c:manualLayout>
                  <c:x val="-3.9933601304606809E-3"/>
                  <c:y val="-3.300582213427445E-2"/>
                </c:manualLayout>
              </c:layout>
              <c:showVal val="1"/>
            </c:dLbl>
            <c:dLbl>
              <c:idx val="5"/>
              <c:layout>
                <c:manualLayout>
                  <c:x val="-3.2552518772991278E-2"/>
                  <c:y val="-1.0490742711215141E-2"/>
                </c:manualLayout>
              </c:layout>
              <c:showVal val="1"/>
            </c:dLbl>
            <c:dLbl>
              <c:idx val="6"/>
              <c:layout>
                <c:manualLayout>
                  <c:x val="-1.2539152001866361E-3"/>
                  <c:y val="-1.3767057455857585E-2"/>
                </c:manualLayout>
              </c:layout>
              <c:showVal val="1"/>
            </c:dLbl>
            <c:dLbl>
              <c:idx val="7"/>
              <c:layout>
                <c:manualLayout>
                  <c:x val="5.2699135978432109E-3"/>
                  <c:y val="-3.2834842599092362E-2"/>
                </c:manualLayout>
              </c:layout>
              <c:showVal val="1"/>
            </c:dLbl>
            <c:dLbl>
              <c:idx val="8"/>
              <c:layout>
                <c:manualLayout>
                  <c:x val="2.7847333868640228E-3"/>
                  <c:y val="-2.6639805865331889E-2"/>
                </c:manualLayout>
              </c:layout>
              <c:showVal val="1"/>
            </c:dLbl>
            <c:dLbl>
              <c:idx val="9"/>
              <c:layout>
                <c:manualLayout>
                  <c:x val="1.156081443714611E-2"/>
                  <c:y val="-2.4670647613179188E-2"/>
                </c:manualLayout>
              </c:layout>
              <c:showVal val="1"/>
            </c:dLbl>
            <c:dLbl>
              <c:idx val="10"/>
              <c:layout>
                <c:manualLayout>
                  <c:x val="-2.1856270350943856E-3"/>
                  <c:y val="-3.7973322364555306E-2"/>
                </c:manualLayout>
              </c:layout>
              <c:showVal val="1"/>
            </c:dLbl>
            <c:dLbl>
              <c:idx val="11"/>
              <c:layout>
                <c:manualLayout>
                  <c:x val="-6.0398332561371129E-3"/>
                  <c:y val="-1.0701851457757016E-2"/>
                </c:manualLayout>
              </c:layout>
              <c:showVal val="1"/>
            </c:dLbl>
            <c:dLbl>
              <c:idx val="12"/>
              <c:layout>
                <c:manualLayout>
                  <c:x val="3.5480859010270857E-2"/>
                  <c:y val="-1.8919131730155404E-2"/>
                </c:manualLayout>
              </c:layout>
              <c:showVal val="1"/>
            </c:dLbl>
            <c:numFmt formatCode="#,##0" sourceLinked="0"/>
            <c:spPr>
              <a:noFill/>
              <a:ln w="37106">
                <a:noFill/>
              </a:ln>
            </c:spPr>
            <c:txPr>
              <a:bodyPr/>
              <a:lstStyle/>
              <a:p>
                <a:pPr>
                  <a:defRPr sz="1169" b="1" i="0" u="none" strike="noStrike" baseline="0">
                    <a:solidFill>
                      <a:schemeClr val="tx1"/>
                    </a:solidFill>
                    <a:latin typeface="Arial" pitchFamily="34" charset="0"/>
                    <a:ea typeface="Times New Roman"/>
                    <a:cs typeface="Arial" pitchFamily="34" charset="0"/>
                  </a:defRPr>
                </a:pPr>
                <a:endParaRPr lang="es-MX"/>
              </a:p>
            </c:txPr>
            <c:showVal val="1"/>
          </c:dLbls>
          <c:cat>
            <c:numRef>
              <c:f>Sheet1!$B$1:$N$1</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Sheet1!$B$2:$N$2</c:f>
              <c:numCache>
                <c:formatCode>General</c:formatCode>
                <c:ptCount val="13"/>
                <c:pt idx="0">
                  <c:v>23583</c:v>
                </c:pt>
                <c:pt idx="1">
                  <c:v>37067</c:v>
                </c:pt>
                <c:pt idx="2">
                  <c:v>64062</c:v>
                </c:pt>
                <c:pt idx="3">
                  <c:v>77664</c:v>
                </c:pt>
                <c:pt idx="4">
                  <c:v>84352</c:v>
                </c:pt>
                <c:pt idx="5" formatCode="#,##0">
                  <c:v>106351</c:v>
                </c:pt>
                <c:pt idx="6">
                  <c:v>103581</c:v>
                </c:pt>
                <c:pt idx="7">
                  <c:v>106699</c:v>
                </c:pt>
                <c:pt idx="8">
                  <c:v>115538</c:v>
                </c:pt>
                <c:pt idx="9">
                  <c:v>121392</c:v>
                </c:pt>
                <c:pt idx="10">
                  <c:v>162320</c:v>
                </c:pt>
                <c:pt idx="11">
                  <c:v>193088</c:v>
                </c:pt>
                <c:pt idx="12">
                  <c:v>194676</c:v>
                </c:pt>
              </c:numCache>
            </c:numRef>
          </c:val>
        </c:ser>
        <c:dLbls>
          <c:showVal val="1"/>
        </c:dLbls>
        <c:gapWidth val="40"/>
        <c:gapDepth val="0"/>
        <c:shape val="box"/>
        <c:axId val="163113216"/>
        <c:axId val="165285888"/>
        <c:axId val="0"/>
      </c:bar3DChart>
      <c:catAx>
        <c:axId val="163113216"/>
        <c:scaling>
          <c:orientation val="minMax"/>
        </c:scaling>
        <c:axPos val="b"/>
        <c:numFmt formatCode="General" sourceLinked="1"/>
        <c:tickLblPos val="low"/>
        <c:spPr>
          <a:ln w="4638">
            <a:solidFill>
              <a:schemeClr val="tx1"/>
            </a:solidFill>
            <a:prstDash val="solid"/>
          </a:ln>
        </c:spPr>
        <c:txPr>
          <a:bodyPr rot="0" vert="horz"/>
          <a:lstStyle/>
          <a:p>
            <a:pPr>
              <a:defRPr sz="1100" b="1" i="0" u="none" strike="noStrike" baseline="0">
                <a:solidFill>
                  <a:schemeClr val="tx1"/>
                </a:solidFill>
                <a:latin typeface="Arial" pitchFamily="34" charset="0"/>
                <a:ea typeface="Times New Roman"/>
                <a:cs typeface="Arial" pitchFamily="34" charset="0"/>
              </a:defRPr>
            </a:pPr>
            <a:endParaRPr lang="es-MX"/>
          </a:p>
        </c:txPr>
        <c:crossAx val="165285888"/>
        <c:crosses val="autoZero"/>
        <c:auto val="1"/>
        <c:lblAlgn val="ctr"/>
        <c:lblOffset val="100"/>
        <c:tickMarkSkip val="1"/>
      </c:catAx>
      <c:valAx>
        <c:axId val="165285888"/>
        <c:scaling>
          <c:orientation val="minMax"/>
        </c:scaling>
        <c:delete val="1"/>
        <c:axPos val="l"/>
        <c:numFmt formatCode="General" sourceLinked="1"/>
        <c:tickLblPos val="nextTo"/>
        <c:crossAx val="163113216"/>
        <c:crosses val="autoZero"/>
        <c:crossBetween val="between"/>
      </c:valAx>
      <c:spPr>
        <a:noFill/>
        <a:ln w="37106">
          <a:noFill/>
        </a:ln>
      </c:spPr>
    </c:plotArea>
    <c:plotVisOnly val="1"/>
    <c:dispBlanksAs val="gap"/>
  </c:chart>
  <c:spPr>
    <a:noFill/>
    <a:ln>
      <a:noFill/>
    </a:ln>
  </c:spPr>
  <c:txPr>
    <a:bodyPr/>
    <a:lstStyle/>
    <a:p>
      <a:pPr>
        <a:defRPr sz="1461" b="1" i="0" u="none" strike="noStrike" baseline="0">
          <a:solidFill>
            <a:schemeClr val="tx1"/>
          </a:solidFill>
          <a:latin typeface="Arial"/>
          <a:ea typeface="Arial"/>
          <a:cs typeface="Arial"/>
        </a:defRPr>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24238227146814403"/>
          <c:y val="6.7641681901279713E-2"/>
          <c:w val="0.53739612188365449"/>
          <c:h val="0.7093235831809872"/>
        </c:manualLayout>
      </c:layout>
      <c:doughnutChart>
        <c:varyColors val="1"/>
        <c:ser>
          <c:idx val="0"/>
          <c:order val="0"/>
          <c:tx>
            <c:strRef>
              <c:f>Sheet1!$A$2</c:f>
              <c:strCache>
                <c:ptCount val="1"/>
                <c:pt idx="0">
                  <c:v>Este</c:v>
                </c:pt>
              </c:strCache>
            </c:strRef>
          </c:tx>
          <c:spPr>
            <a:ln w="22170">
              <a:noFill/>
            </a:ln>
          </c:spPr>
          <c:dPt>
            <c:idx val="0"/>
            <c:spPr>
              <a:solidFill>
                <a:srgbClr val="C0504D"/>
              </a:solidFill>
              <a:ln w="22170">
                <a:noFill/>
              </a:ln>
            </c:spPr>
          </c:dPt>
          <c:dPt>
            <c:idx val="1"/>
            <c:spPr>
              <a:solidFill>
                <a:srgbClr val="C3D69B"/>
              </a:solidFill>
              <a:ln w="22170">
                <a:noFill/>
              </a:ln>
            </c:spPr>
          </c:dPt>
          <c:dLbls>
            <c:dLbl>
              <c:idx val="0"/>
              <c:layout>
                <c:manualLayout>
                  <c:x val="5.0642704068269456E-2"/>
                  <c:y val="-0.23405233423594091"/>
                </c:manualLayout>
              </c:layout>
              <c:showCatName val="1"/>
              <c:showPercent val="1"/>
            </c:dLbl>
            <c:dLbl>
              <c:idx val="1"/>
              <c:layout>
                <c:manualLayout>
                  <c:x val="9.4727199088892905E-2"/>
                  <c:y val="-0.27028455964912484"/>
                </c:manualLayout>
              </c:layout>
              <c:showCatName val="1"/>
              <c:showPercent val="1"/>
            </c:dLbl>
            <c:dLbl>
              <c:idx val="2"/>
              <c:layout>
                <c:manualLayout>
                  <c:x val="0.18714760709118924"/>
                  <c:y val="4.2466809902195514E-2"/>
                </c:manualLayout>
              </c:layout>
              <c:showCatName val="1"/>
              <c:showPercent val="1"/>
            </c:dLbl>
            <c:dLbl>
              <c:idx val="3"/>
              <c:layout>
                <c:manualLayout>
                  <c:x val="0.21128914150190686"/>
                  <c:y val="-8.7483553710121398E-2"/>
                </c:manualLayout>
              </c:layout>
              <c:showCatName val="1"/>
              <c:showPercent val="1"/>
            </c:dLbl>
            <c:dLbl>
              <c:idx val="4"/>
              <c:layout>
                <c:manualLayout>
                  <c:x val="0.14395341483470311"/>
                  <c:y val="0.120574846819604"/>
                </c:manualLayout>
              </c:layout>
              <c:showCatName val="1"/>
              <c:showPercent val="1"/>
            </c:dLbl>
            <c:dLbl>
              <c:idx val="5"/>
              <c:layout>
                <c:manualLayout>
                  <c:x val="-0.17994176854337893"/>
                  <c:y val="0"/>
                </c:manualLayout>
              </c:layout>
              <c:showCatName val="1"/>
              <c:showPercent val="1"/>
            </c:dLbl>
            <c:dLbl>
              <c:idx val="7"/>
              <c:layout>
                <c:manualLayout>
                  <c:xMode val="edge"/>
                  <c:yMode val="edge"/>
                  <c:x val="0.10941828254847646"/>
                  <c:y val="6.581352833638042E-2"/>
                </c:manualLayout>
              </c:layout>
              <c:showCatName val="1"/>
              <c:showPercent val="1"/>
            </c:dLbl>
            <c:dLbl>
              <c:idx val="11"/>
              <c:layout>
                <c:manualLayout>
                  <c:xMode val="edge"/>
                  <c:yMode val="edge"/>
                  <c:x val="0.32825484764543006"/>
                  <c:y val="4.9360146252285193E-2"/>
                </c:manualLayout>
              </c:layout>
              <c:showCatName val="1"/>
              <c:showPercent val="1"/>
            </c:dLbl>
            <c:numFmt formatCode="0.0%" sourceLinked="0"/>
            <c:spPr>
              <a:noFill/>
              <a:ln w="22170">
                <a:noFill/>
              </a:ln>
            </c:spPr>
            <c:txPr>
              <a:bodyPr/>
              <a:lstStyle/>
              <a:p>
                <a:pPr>
                  <a:defRPr sz="1047" b="1" i="0" u="none" strike="noStrike" baseline="0">
                    <a:solidFill>
                      <a:schemeClr val="tx1"/>
                    </a:solidFill>
                    <a:latin typeface="Arial"/>
                    <a:ea typeface="Arial"/>
                    <a:cs typeface="Arial"/>
                  </a:defRPr>
                </a:pPr>
                <a:endParaRPr lang="es-MX"/>
              </a:p>
            </c:txPr>
            <c:showCatName val="1"/>
            <c:showPercent val="1"/>
          </c:dLbls>
          <c:cat>
            <c:strRef>
              <c:f>Sheet1!$B$1:$E$1</c:f>
              <c:strCache>
                <c:ptCount val="2"/>
                <c:pt idx="0">
                  <c:v>Mailchimp</c:v>
                </c:pt>
                <c:pt idx="1">
                  <c:v>Sitios Web</c:v>
                </c:pt>
              </c:strCache>
            </c:strRef>
          </c:cat>
          <c:val>
            <c:numRef>
              <c:f>Sheet1!$B$2:$E$2</c:f>
              <c:numCache>
                <c:formatCode>General</c:formatCode>
                <c:ptCount val="2"/>
                <c:pt idx="0">
                  <c:v>83648</c:v>
                </c:pt>
                <c:pt idx="1">
                  <c:v>105836</c:v>
                </c:pt>
              </c:numCache>
            </c:numRef>
          </c:val>
        </c:ser>
        <c:firstSliceAng val="0"/>
        <c:holeSize val="50"/>
      </c:doughnutChart>
      <c:spPr>
        <a:noFill/>
        <a:ln w="22170">
          <a:noFill/>
        </a:ln>
      </c:spPr>
    </c:plotArea>
    <c:plotVisOnly val="1"/>
    <c:dispBlanksAs val="zero"/>
  </c:chart>
  <c:spPr>
    <a:noFill/>
    <a:ln>
      <a:noFill/>
    </a:ln>
  </c:spPr>
  <c:txPr>
    <a:bodyPr/>
    <a:lstStyle/>
    <a:p>
      <a:pPr>
        <a:defRPr sz="1789" b="1" i="0" u="none" strike="noStrike" baseline="0">
          <a:solidFill>
            <a:schemeClr val="tx1"/>
          </a:solidFill>
          <a:latin typeface="Arial"/>
          <a:ea typeface="Arial"/>
          <a:cs typeface="Arial"/>
        </a:defRPr>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24826130429952267"/>
          <c:y val="0.21888265140883084"/>
          <c:w val="0.53739612188365449"/>
          <c:h val="0.7093235831809872"/>
        </c:manualLayout>
      </c:layout>
      <c:doughnutChart>
        <c:varyColors val="1"/>
        <c:ser>
          <c:idx val="0"/>
          <c:order val="0"/>
          <c:tx>
            <c:strRef>
              <c:f>Sheet1!$A$2</c:f>
              <c:strCache>
                <c:ptCount val="1"/>
                <c:pt idx="0">
                  <c:v>Este</c:v>
                </c:pt>
              </c:strCache>
            </c:strRef>
          </c:tx>
          <c:spPr>
            <a:ln w="22170">
              <a:noFill/>
            </a:ln>
          </c:spPr>
          <c:dPt>
            <c:idx val="0"/>
            <c:spPr>
              <a:solidFill>
                <a:srgbClr val="C0504D"/>
              </a:solidFill>
              <a:ln w="22170">
                <a:noFill/>
              </a:ln>
            </c:spPr>
          </c:dPt>
          <c:dPt>
            <c:idx val="1"/>
            <c:spPr>
              <a:solidFill>
                <a:srgbClr val="C3D69B"/>
              </a:solidFill>
              <a:ln w="22170">
                <a:noFill/>
              </a:ln>
            </c:spPr>
          </c:dPt>
          <c:dPt>
            <c:idx val="2"/>
            <c:spPr>
              <a:solidFill>
                <a:srgbClr val="948A54"/>
              </a:solidFill>
              <a:ln w="22170">
                <a:noFill/>
              </a:ln>
            </c:spPr>
          </c:dPt>
          <c:dPt>
            <c:idx val="3"/>
            <c:spPr>
              <a:solidFill>
                <a:srgbClr val="FFCC66"/>
              </a:solidFill>
              <a:ln w="22170">
                <a:noFill/>
              </a:ln>
            </c:spPr>
          </c:dPt>
          <c:dLbls>
            <c:dLbl>
              <c:idx val="0"/>
              <c:layout>
                <c:manualLayout>
                  <c:x val="5.6178044893850865E-2"/>
                  <c:y val="0.18421268247551142"/>
                </c:manualLayout>
              </c:layout>
              <c:numFmt formatCode="0.0%" sourceLinked="0"/>
              <c:spPr>
                <a:noFill/>
                <a:ln w="22170">
                  <a:noFill/>
                </a:ln>
              </c:spPr>
              <c:txPr>
                <a:bodyPr/>
                <a:lstStyle/>
                <a:p>
                  <a:pPr>
                    <a:defRPr sz="950" b="1" i="0" u="none" strike="noStrike" baseline="0">
                      <a:solidFill>
                        <a:schemeClr val="tx1"/>
                      </a:solidFill>
                      <a:latin typeface="Arial"/>
                      <a:ea typeface="Arial"/>
                      <a:cs typeface="Arial"/>
                    </a:defRPr>
                  </a:pPr>
                  <a:endParaRPr lang="es-MX"/>
                </a:p>
              </c:txPr>
              <c:showCatName val="1"/>
              <c:showPercent val="1"/>
            </c:dLbl>
            <c:dLbl>
              <c:idx val="1"/>
              <c:layout>
                <c:manualLayout>
                  <c:x val="-2.0946746657778812E-4"/>
                  <c:y val="1.6773274600864061E-2"/>
                </c:manualLayout>
              </c:layout>
              <c:showCatName val="1"/>
              <c:showPercent val="1"/>
            </c:dLbl>
            <c:dLbl>
              <c:idx val="2"/>
              <c:layout>
                <c:manualLayout>
                  <c:x val="-0.11425969253830835"/>
                  <c:y val="-0.11684160839236862"/>
                </c:manualLayout>
              </c:layout>
              <c:showCatName val="1"/>
              <c:showPercent val="1"/>
            </c:dLbl>
            <c:dLbl>
              <c:idx val="3"/>
              <c:layout>
                <c:manualLayout>
                  <c:x val="5.0425574604480577E-3"/>
                  <c:y val="-0.16754647099811892"/>
                </c:manualLayout>
              </c:layout>
              <c:showCatName val="1"/>
              <c:showPercent val="1"/>
            </c:dLbl>
            <c:dLbl>
              <c:idx val="4"/>
              <c:layout>
                <c:manualLayout>
                  <c:x val="0.14395341483470311"/>
                  <c:y val="0.120574846819604"/>
                </c:manualLayout>
              </c:layout>
              <c:showCatName val="1"/>
              <c:showPercent val="1"/>
            </c:dLbl>
            <c:dLbl>
              <c:idx val="5"/>
              <c:layout>
                <c:manualLayout>
                  <c:x val="-0.17994176854337893"/>
                  <c:y val="0"/>
                </c:manualLayout>
              </c:layout>
              <c:showCatName val="1"/>
              <c:showPercent val="1"/>
            </c:dLbl>
            <c:dLbl>
              <c:idx val="7"/>
              <c:layout>
                <c:manualLayout>
                  <c:xMode val="edge"/>
                  <c:yMode val="edge"/>
                  <c:x val="0.10941828254847646"/>
                  <c:y val="6.581352833638042E-2"/>
                </c:manualLayout>
              </c:layout>
              <c:showCatName val="1"/>
              <c:showPercent val="1"/>
            </c:dLbl>
            <c:dLbl>
              <c:idx val="11"/>
              <c:layout>
                <c:manualLayout>
                  <c:xMode val="edge"/>
                  <c:yMode val="edge"/>
                  <c:x val="0.32825484764543006"/>
                  <c:y val="4.9360146252285193E-2"/>
                </c:manualLayout>
              </c:layout>
              <c:showCatName val="1"/>
              <c:showPercent val="1"/>
            </c:dLbl>
            <c:numFmt formatCode="0.0%" sourceLinked="0"/>
            <c:spPr>
              <a:noFill/>
              <a:ln w="22170">
                <a:noFill/>
              </a:ln>
            </c:spPr>
            <c:txPr>
              <a:bodyPr/>
              <a:lstStyle/>
              <a:p>
                <a:pPr>
                  <a:defRPr sz="1050" b="1" i="0" u="none" strike="noStrike" baseline="0">
                    <a:solidFill>
                      <a:schemeClr val="tx1"/>
                    </a:solidFill>
                    <a:latin typeface="Arial"/>
                    <a:ea typeface="Arial"/>
                    <a:cs typeface="Arial"/>
                  </a:defRPr>
                </a:pPr>
                <a:endParaRPr lang="es-MX"/>
              </a:p>
            </c:txPr>
            <c:showCatName val="1"/>
            <c:showPercent val="1"/>
          </c:dLbls>
          <c:cat>
            <c:strRef>
              <c:f>Sheet1!$B$1:$G$1</c:f>
              <c:strCache>
                <c:ptCount val="4"/>
                <c:pt idx="0">
                  <c:v>Consultas Especializadas</c:v>
                </c:pt>
                <c:pt idx="1">
                  <c:v>Twitters</c:v>
                </c:pt>
                <c:pt idx="2">
                  <c:v>Comunicados de Prensa</c:v>
                </c:pt>
                <c:pt idx="3">
                  <c:v>Capacitación</c:v>
                </c:pt>
              </c:strCache>
            </c:strRef>
          </c:cat>
          <c:val>
            <c:numRef>
              <c:f>Sheet1!$B$2:$G$2</c:f>
              <c:numCache>
                <c:formatCode>General</c:formatCode>
                <c:ptCount val="4"/>
                <c:pt idx="0">
                  <c:v>1608</c:v>
                </c:pt>
                <c:pt idx="1">
                  <c:v>288</c:v>
                </c:pt>
                <c:pt idx="2">
                  <c:v>252</c:v>
                </c:pt>
                <c:pt idx="3">
                  <c:v>44</c:v>
                </c:pt>
              </c:numCache>
            </c:numRef>
          </c:val>
        </c:ser>
        <c:firstSliceAng val="0"/>
        <c:holeSize val="50"/>
      </c:doughnutChart>
      <c:spPr>
        <a:noFill/>
        <a:ln w="22170">
          <a:noFill/>
        </a:ln>
      </c:spPr>
    </c:plotArea>
    <c:plotVisOnly val="1"/>
    <c:dispBlanksAs val="zero"/>
  </c:chart>
  <c:spPr>
    <a:noFill/>
    <a:ln>
      <a:noFill/>
    </a:ln>
  </c:spPr>
  <c:txPr>
    <a:bodyPr/>
    <a:lstStyle/>
    <a:p>
      <a:pPr>
        <a:defRPr sz="1789" b="1" i="0" u="none" strike="noStrike" baseline="0">
          <a:solidFill>
            <a:schemeClr val="tx1"/>
          </a:solidFill>
          <a:latin typeface="Arial"/>
          <a:ea typeface="Arial"/>
          <a:cs typeface="Arial"/>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24238227146814403"/>
          <c:y val="6.7641681901279713E-2"/>
          <c:w val="0.53739612188365449"/>
          <c:h val="0.7093235831809872"/>
        </c:manualLayout>
      </c:layout>
      <c:doughnutChart>
        <c:varyColors val="1"/>
        <c:ser>
          <c:idx val="0"/>
          <c:order val="0"/>
          <c:tx>
            <c:strRef>
              <c:f>Sheet1!$A$2</c:f>
              <c:strCache>
                <c:ptCount val="1"/>
                <c:pt idx="0">
                  <c:v>Este</c:v>
                </c:pt>
              </c:strCache>
            </c:strRef>
          </c:tx>
          <c:spPr>
            <a:ln w="22170">
              <a:noFill/>
            </a:ln>
          </c:spPr>
          <c:dPt>
            <c:idx val="0"/>
            <c:spPr>
              <a:solidFill>
                <a:srgbClr val="C0504D"/>
              </a:solidFill>
              <a:ln w="22170">
                <a:noFill/>
              </a:ln>
            </c:spPr>
          </c:dPt>
          <c:dPt>
            <c:idx val="1"/>
            <c:spPr>
              <a:solidFill>
                <a:srgbClr val="C3D69B"/>
              </a:solidFill>
              <a:ln w="22170">
                <a:noFill/>
              </a:ln>
            </c:spPr>
          </c:dPt>
          <c:dPt>
            <c:idx val="2"/>
            <c:spPr>
              <a:solidFill>
                <a:srgbClr val="948A54"/>
              </a:solidFill>
              <a:ln w="22170">
                <a:noFill/>
              </a:ln>
            </c:spPr>
          </c:dPt>
          <c:dPt>
            <c:idx val="3"/>
            <c:spPr>
              <a:solidFill>
                <a:srgbClr val="FFCC66"/>
              </a:solidFill>
              <a:ln w="22170">
                <a:noFill/>
              </a:ln>
            </c:spPr>
          </c:dPt>
          <c:dPt>
            <c:idx val="4"/>
            <c:spPr>
              <a:solidFill>
                <a:schemeClr val="bg1">
                  <a:lumMod val="75000"/>
                </a:schemeClr>
              </a:solidFill>
              <a:ln w="22170">
                <a:noFill/>
              </a:ln>
            </c:spPr>
          </c:dPt>
          <c:dLbls>
            <c:dLbl>
              <c:idx val="0"/>
              <c:layout>
                <c:manualLayout>
                  <c:x val="0.1530945233526744"/>
                  <c:y val="6.1746862592145036E-3"/>
                </c:manualLayout>
              </c:layout>
              <c:showCatName val="1"/>
              <c:showPercent val="1"/>
            </c:dLbl>
            <c:dLbl>
              <c:idx val="1"/>
              <c:layout>
                <c:manualLayout>
                  <c:x val="4.6471816151686496E-2"/>
                  <c:y val="0.16969391740634041"/>
                </c:manualLayout>
              </c:layout>
              <c:showCatName val="1"/>
              <c:showPercent val="1"/>
            </c:dLbl>
            <c:dLbl>
              <c:idx val="2"/>
              <c:layout>
                <c:manualLayout>
                  <c:x val="-7.7472640766720294E-2"/>
                  <c:y val="0.16304165672179941"/>
                </c:manualLayout>
              </c:layout>
              <c:showCatName val="1"/>
              <c:showPercent val="1"/>
            </c:dLbl>
            <c:dLbl>
              <c:idx val="3"/>
              <c:layout>
                <c:manualLayout>
                  <c:x val="-0.18034882532779994"/>
                  <c:y val="-9.0287619915228684E-2"/>
                </c:manualLayout>
              </c:layout>
              <c:showCatName val="1"/>
              <c:showPercent val="1"/>
            </c:dLbl>
            <c:dLbl>
              <c:idx val="4"/>
              <c:layout>
                <c:manualLayout>
                  <c:x val="-0.1249007569889337"/>
                  <c:y val="-0.120574846819604"/>
                </c:manualLayout>
              </c:layout>
              <c:showCatName val="1"/>
              <c:showPercent val="1"/>
            </c:dLbl>
            <c:dLbl>
              <c:idx val="7"/>
              <c:layout>
                <c:manualLayout>
                  <c:xMode val="edge"/>
                  <c:yMode val="edge"/>
                  <c:x val="0.10941828254847646"/>
                  <c:y val="6.581352833638042E-2"/>
                </c:manualLayout>
              </c:layout>
              <c:showCatName val="1"/>
              <c:showPercent val="1"/>
            </c:dLbl>
            <c:dLbl>
              <c:idx val="11"/>
              <c:layout>
                <c:manualLayout>
                  <c:xMode val="edge"/>
                  <c:yMode val="edge"/>
                  <c:x val="0.32825484764543006"/>
                  <c:y val="4.9360146252285193E-2"/>
                </c:manualLayout>
              </c:layout>
              <c:showCatName val="1"/>
              <c:showPercent val="1"/>
            </c:dLbl>
            <c:numFmt formatCode="0%" sourceLinked="0"/>
            <c:spPr>
              <a:noFill/>
              <a:ln w="22170">
                <a:noFill/>
              </a:ln>
            </c:spPr>
            <c:txPr>
              <a:bodyPr/>
              <a:lstStyle/>
              <a:p>
                <a:pPr>
                  <a:defRPr sz="1047" b="1" i="0" u="none" strike="noStrike" baseline="0">
                    <a:solidFill>
                      <a:schemeClr val="tx1"/>
                    </a:solidFill>
                    <a:latin typeface="Arial"/>
                    <a:ea typeface="Arial"/>
                    <a:cs typeface="Arial"/>
                  </a:defRPr>
                </a:pPr>
                <a:endParaRPr lang="es-MX"/>
              </a:p>
            </c:txPr>
            <c:showCatName val="1"/>
            <c:showPercent val="1"/>
          </c:dLbls>
          <c:cat>
            <c:strRef>
              <c:f>Sheet1!$B$1:$H$1</c:f>
              <c:strCache>
                <c:ptCount val="5"/>
                <c:pt idx="0">
                  <c:v>Gobierno</c:v>
                </c:pt>
                <c:pt idx="1">
                  <c:v>Organismos Empresariales</c:v>
                </c:pt>
                <c:pt idx="2">
                  <c:v>Instituciones Educativas</c:v>
                </c:pt>
                <c:pt idx="3">
                  <c:v>Municipios</c:v>
                </c:pt>
                <c:pt idx="4">
                  <c:v>Particulares</c:v>
                </c:pt>
              </c:strCache>
            </c:strRef>
          </c:cat>
          <c:val>
            <c:numRef>
              <c:f>Sheet1!$B$2:$H$2</c:f>
              <c:numCache>
                <c:formatCode>General</c:formatCode>
                <c:ptCount val="5"/>
                <c:pt idx="0">
                  <c:v>85</c:v>
                </c:pt>
                <c:pt idx="1">
                  <c:v>20</c:v>
                </c:pt>
                <c:pt idx="2">
                  <c:v>8</c:v>
                </c:pt>
                <c:pt idx="3">
                  <c:v>44</c:v>
                </c:pt>
                <c:pt idx="4">
                  <c:v>42</c:v>
                </c:pt>
              </c:numCache>
            </c:numRef>
          </c:val>
        </c:ser>
        <c:firstSliceAng val="0"/>
        <c:holeSize val="50"/>
      </c:doughnutChart>
      <c:spPr>
        <a:noFill/>
        <a:ln w="22170">
          <a:noFill/>
        </a:ln>
      </c:spPr>
    </c:plotArea>
    <c:plotVisOnly val="1"/>
    <c:dispBlanksAs val="zero"/>
  </c:chart>
  <c:spPr>
    <a:noFill/>
    <a:ln>
      <a:noFill/>
    </a:ln>
  </c:spPr>
  <c:txPr>
    <a:bodyPr/>
    <a:lstStyle/>
    <a:p>
      <a:pPr>
        <a:defRPr sz="1789" b="1" i="0" u="none" strike="noStrike" baseline="0">
          <a:solidFill>
            <a:schemeClr val="tx1"/>
          </a:solidFill>
          <a:latin typeface="Arial"/>
          <a:ea typeface="Arial"/>
          <a:cs typeface="Arial"/>
        </a:defRPr>
      </a:pPr>
      <a:endParaRPr lang="es-MX"/>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24576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s-ES_tradnl"/>
          </a:p>
        </p:txBody>
      </p:sp>
      <p:sp>
        <p:nvSpPr>
          <p:cNvPr id="245764" name="Rectangle 4"/>
          <p:cNvSpPr>
            <a:spLocks noGrp="1" noChangeArrowheads="1"/>
          </p:cNvSpPr>
          <p:nvPr>
            <p:ph type="ftr" sz="quarter" idx="2"/>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245765" name="Rectangle 5"/>
          <p:cNvSpPr>
            <a:spLocks noGrp="1" noChangeArrowheads="1"/>
          </p:cNvSpPr>
          <p:nvPr>
            <p:ph type="sldNum" sz="quarter" idx="3"/>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A9C5D4-21F4-4490-A1E7-15478425834C}" type="slidenum">
              <a:rPr lang="es-ES"/>
              <a:pPr/>
              <a:t>‹Nº›</a:t>
            </a:fld>
            <a:endParaRPr lang="es-ES"/>
          </a:p>
        </p:txBody>
      </p:sp>
    </p:spTree>
    <p:extLst>
      <p:ext uri="{BB962C8B-B14F-4D97-AF65-F5344CB8AC3E}">
        <p14:creationId xmlns:p14="http://schemas.microsoft.com/office/powerpoint/2010/main" xmlns="" val="168090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91139"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s-ES_tradnl"/>
          </a:p>
        </p:txBody>
      </p:sp>
      <p:sp>
        <p:nvSpPr>
          <p:cNvPr id="3076"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14400" y="4325938"/>
            <a:ext cx="5029200" cy="409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1142" name="Rectangle 6"/>
          <p:cNvSpPr>
            <a:spLocks noGrp="1" noChangeArrowheads="1"/>
          </p:cNvSpPr>
          <p:nvPr>
            <p:ph type="ftr" sz="quarter" idx="4"/>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_tradnl"/>
          </a:p>
        </p:txBody>
      </p:sp>
      <p:sp>
        <p:nvSpPr>
          <p:cNvPr id="91143" name="Rectangle 7"/>
          <p:cNvSpPr>
            <a:spLocks noGrp="1" noChangeArrowheads="1"/>
          </p:cNvSpPr>
          <p:nvPr>
            <p:ph type="sldNum" sz="quarter" idx="5"/>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C62168-3A08-46D4-A422-5C119101B622}" type="slidenum">
              <a:rPr lang="es-ES"/>
              <a:pPr/>
              <a:t>‹Nº›</a:t>
            </a:fld>
            <a:endParaRPr lang="es-ES"/>
          </a:p>
        </p:txBody>
      </p:sp>
    </p:spTree>
    <p:extLst>
      <p:ext uri="{BB962C8B-B14F-4D97-AF65-F5344CB8AC3E}">
        <p14:creationId xmlns:p14="http://schemas.microsoft.com/office/powerpoint/2010/main" xmlns="" val="654396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p>
            <a:fld id="{905423B7-4D65-4909-94DE-A7C757EDA545}" type="slidenum">
              <a:rPr lang="es-ES"/>
              <a:pPr/>
              <a:t>2</a:t>
            </a:fld>
            <a:endParaRPr lang="es-E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es-ES_tradnl" smtClean="0">
              <a:latin typeface="Times New Roman" pitchFamily="18"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11</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12</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20</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21</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22</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29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30</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31</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32</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39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40</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41</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42</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49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50</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51</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52</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53</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54</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55</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56</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59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8531B5A7-5CC8-427D-8CC4-5EDE543E5886}" type="slidenum">
              <a:rPr lang="es-ES"/>
              <a:pPr/>
              <a:t>60</a:t>
            </a:fld>
            <a:endParaRPr lang="es-E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s-ES_tradnl" smtClean="0">
              <a:latin typeface="Times New Roman" pitchFamily="18"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7</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8</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9</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D8D598-06A0-4849-BFBB-283DD0B2AE69}" type="slidenum">
              <a:rPr lang="es-ES"/>
              <a:pPr/>
              <a:t>10</a:t>
            </a:fld>
            <a:endParaRPr lang="es-ES" dirty="0"/>
          </a:p>
        </p:txBody>
      </p:sp>
      <p:sp>
        <p:nvSpPr>
          <p:cNvPr id="22531" name="Rectangle 2"/>
          <p:cNvSpPr>
            <a:spLocks noGrp="1" noRot="1" noChangeAspect="1" noChangeArrowheads="1" noTextEdit="1"/>
          </p:cNvSpPr>
          <p:nvPr>
            <p:ph type="sldImg"/>
          </p:nvPr>
        </p:nvSpPr>
        <p:spPr>
          <a:xfrm>
            <a:off x="1152525" y="682625"/>
            <a:ext cx="4554538" cy="3416300"/>
          </a:xfrm>
          <a:ln/>
        </p:spPr>
      </p:sp>
      <p:sp>
        <p:nvSpPr>
          <p:cNvPr id="22532" name="Rectangle 3"/>
          <p:cNvSpPr>
            <a:spLocks noGrp="1" noChangeArrowheads="1"/>
          </p:cNvSpPr>
          <p:nvPr>
            <p:ph type="body" idx="1"/>
          </p:nvPr>
        </p:nvSpPr>
        <p:spPr>
          <a:noFill/>
          <a:ln/>
        </p:spPr>
        <p:txBody>
          <a:bodyPr/>
          <a:lstStyle/>
          <a:p>
            <a:pPr eaLnBrk="1" hangingPunct="1"/>
            <a:endParaRPr lang="es-ES_tradnl"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p:cNvPicPr>
            <a:picLocks noChangeAspect="1" noChangeArrowheads="1"/>
          </p:cNvPicPr>
          <p:nvPr userDrawn="1"/>
        </p:nvPicPr>
        <p:blipFill>
          <a:blip r:embed="rId14" cstate="print"/>
          <a:srcRect/>
          <a:stretch>
            <a:fillRect/>
          </a:stretch>
        </p:blipFill>
        <p:spPr bwMode="auto">
          <a:xfrm>
            <a:off x="4763" y="0"/>
            <a:ext cx="9134475" cy="6858000"/>
          </a:xfrm>
          <a:prstGeom prst="rect">
            <a:avLst/>
          </a:prstGeom>
          <a:noFill/>
          <a:ln w="9525">
            <a:solidFill>
              <a:srgbClr val="000000"/>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eg.gob.mx/stratego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pages/All-Saints-C-of-E-Primary-School/532789810128124?ref=hl" TargetMode="External"/><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twitter.com/greeningUT" TargetMode="External"/><Relationship Id="rId5" Type="http://schemas.microsoft.com/office/2007/relationships/hdphoto" Target="../media/hdphoto1.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Hoja_de_c_lculo_de_Microsoft_Office_Excel1.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Hoja_de_c_lculo_de_Microsoft_Office_Excel2.xlsx"/></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empleojalisco.gob.mx/"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hyperlink" Target="http://www.vozinsurgentes.com/wp-content/uploads/2013/06/1365188860332_ES_1.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oralespaez.com/wp/wp-content/uploads/2013/05/comercio-exterior1.pn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upload.wikimedia.org/wikipedia/commons/8/89/INEGI.png" TargetMode="External"/><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com/url?sa=i&amp;rct=j&amp;q=&amp;esrc=s&amp;frm=1&amp;source=images&amp;cd=&amp;cad=rja&amp;docid=ZxVr9gm6xfHBqM&amp;tbnid=qsSiRTqF2MfrwM:&amp;ved=0CAUQjRw&amp;url=http://www.aztecanoticias.com.mx/notas/mexico/150317/hacienda-preve-un-crecimiento-economico-de-4-puntos&amp;ei=joiPUqy5D4qA2gXUwoHwDw&amp;bvm=bv.56988011,d.b2I&amp;psig=AFQjCNF37Y9S5UXTOh71n49QhbqAECqNzg&amp;ust=1385224702403892" TargetMode="External"/><Relationship Id="rId4" Type="http://schemas.openxmlformats.org/officeDocument/2006/relationships/image" Target="../media/image25.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www.google.com/url?sa=i&amp;rct=j&amp;q=&amp;esrc=s&amp;frm=1&amp;source=images&amp;cd=&amp;cad=rja&amp;docid=u0m-sLC3NmuCJM&amp;tbnid=pnhf4HwBgzUHrM:&amp;ved=0CAUQjRw&amp;url=http://consultaciudadana.planjalisco.mx/&amp;ei=WNKUUr75DYbNkAearYGwCw&amp;bvm=bv.57155469,d.aWM&amp;psig=AFQjCNHs0C1cj4MWB2QAbzs4uKFWf5-4mg&amp;ust=138557125711226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upload.wikimedia.org/wikipedia/commons/8/89/INEGI.png" TargetMode="External"/><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hyperlink" Target="http://www.google.com/url?sa=i&amp;rct=j&amp;q=&amp;esrc=s&amp;frm=1&amp;source=images&amp;cd=&amp;cad=rja&amp;docid=SlruRsVVt0HXCM&amp;tbnid=I4DKkFC1xMN8ZM:&amp;ved=0CAUQjRw&amp;url=http://definicion.de/banco-mundial/&amp;ei=hbmPUrT1PObP2QWqooAg&amp;bvm=bv.56988011,d.b2I&amp;psig=AFQjCNGfYF7FUHXTfOwBC0jqNZQ6HRlbtw&amp;ust=1385237239369766" TargetMode="Externa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BSDU3PxO_naTM&amp;tbnid=emZZoReYRXdwKM:&amp;ved=0CAUQjRw&amp;url=http://www.eoi.es/blogs/catherinerojas/2012/05/28/%C2%BFcomo-reducir-costes-en-tiempos-de-crisis/&amp;ei=pLWPUuLwOYmy2wXfn4CACA&amp;bvm=bv.56988011,d.b2I&amp;psig=AFQjCNEj9KhnaUeRXVLcOkprvz3ru-3m6w&amp;ust=1385236226320199"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upload.wikimedia.org/wikipedia/commons/8/89/INEGI.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p:cNvPicPr>
            <a:picLocks noChangeAspect="1" noChangeArrowheads="1"/>
          </p:cNvPicPr>
          <p:nvPr/>
        </p:nvPicPr>
        <p:blipFill>
          <a:blip r:embed="rId2" cstate="print"/>
          <a:srcRect/>
          <a:stretch>
            <a:fillRect/>
          </a:stretch>
        </p:blipFill>
        <p:spPr bwMode="auto">
          <a:xfrm>
            <a:off x="3175" y="0"/>
            <a:ext cx="9137650" cy="6861175"/>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7" name="6 Tabla"/>
          <p:cNvGraphicFramePr>
            <a:graphicFrameLocks noGrp="1"/>
          </p:cNvGraphicFramePr>
          <p:nvPr>
            <p:extLst>
              <p:ext uri="{D42A27DB-BD31-4B8C-83A1-F6EECF244321}">
                <p14:modId xmlns="" xmlns:p14="http://schemas.microsoft.com/office/powerpoint/2010/main" val="3861743320"/>
              </p:ext>
            </p:extLst>
          </p:nvPr>
        </p:nvGraphicFramePr>
        <p:xfrm>
          <a:off x="200024" y="1247835"/>
          <a:ext cx="8724901" cy="4619564"/>
        </p:xfrm>
        <a:graphic>
          <a:graphicData uri="http://schemas.openxmlformats.org/drawingml/2006/table">
            <a:tbl>
              <a:tblPr/>
              <a:tblGrid>
                <a:gridCol w="907390"/>
                <a:gridCol w="628193"/>
                <a:gridCol w="1046989"/>
                <a:gridCol w="1116787"/>
                <a:gridCol w="1675181"/>
                <a:gridCol w="907390"/>
                <a:gridCol w="767791"/>
                <a:gridCol w="837590"/>
                <a:gridCol w="837590"/>
              </a:tblGrid>
              <a:tr h="246954">
                <a:tc gridSpan="6">
                  <a:txBody>
                    <a:bodyPr/>
                    <a:lstStyle/>
                    <a:p>
                      <a:pPr algn="ctr" fontAlgn="ctr"/>
                      <a:r>
                        <a:rPr lang="es-ES" sz="1400" b="1" i="0" u="none" strike="noStrike" dirty="0" smtClean="0">
                          <a:solidFill>
                            <a:srgbClr val="000000"/>
                          </a:solidFill>
                          <a:latin typeface="Arial"/>
                        </a:rPr>
                        <a:t>SISTEMA</a:t>
                      </a:r>
                      <a:r>
                        <a:rPr lang="es-ES" sz="1400" b="1" i="0" u="none" strike="noStrike" baseline="0" dirty="0" smtClean="0">
                          <a:solidFill>
                            <a:srgbClr val="000000"/>
                          </a:solidFill>
                          <a:latin typeface="Arial"/>
                        </a:rPr>
                        <a:t> ESTATAL DE INFORMACIÓN JALISCO (SEIJAL</a:t>
                      </a:r>
                      <a:endParaRPr lang="es-ES" sz="1400" b="1" i="0" u="none" strike="noStrike" dirty="0">
                        <a:solidFill>
                          <a:srgbClr val="000000"/>
                        </a:solidFill>
                        <a:latin typeface="Arial"/>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MX"/>
                    </a:p>
                  </a:txBody>
                  <a:tcPr/>
                </a:tc>
                <a:tc rowSpan="2">
                  <a:txBody>
                    <a:bodyPr/>
                    <a:lstStyle/>
                    <a:p>
                      <a:pPr algn="ctr" fontAlgn="ctr"/>
                      <a:r>
                        <a:rPr lang="es-ES" sz="1000" b="1" i="0" u="none" strike="noStrike" dirty="0">
                          <a:solidFill>
                            <a:srgbClr val="FFFFFF"/>
                          </a:solidFill>
                          <a:latin typeface="Tahoma"/>
                        </a:rPr>
                        <a:t>Meta 2013</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735"/>
                    </a:solidFill>
                  </a:tcPr>
                </a:tc>
                <a:tc rowSpan="2">
                  <a:txBody>
                    <a:bodyPr/>
                    <a:lstStyle/>
                    <a:p>
                      <a:pPr algn="ctr" fontAlgn="ctr"/>
                      <a:r>
                        <a:rPr lang="es-ES" sz="1000" b="1" i="0" u="none" strike="noStrike" dirty="0">
                          <a:solidFill>
                            <a:srgbClr val="FFFFFF"/>
                          </a:solidFill>
                          <a:latin typeface="Tahoma"/>
                        </a:rPr>
                        <a:t>Avance Acumulado </a:t>
                      </a:r>
                      <a:r>
                        <a:rPr lang="es-ES" sz="1000" b="1" i="0" u="none" strike="noStrike" dirty="0" smtClean="0">
                          <a:solidFill>
                            <a:srgbClr val="FFFFFF"/>
                          </a:solidFill>
                          <a:latin typeface="Tahoma"/>
                        </a:rPr>
                        <a:t>a</a:t>
                      </a:r>
                      <a:r>
                        <a:rPr lang="es-ES" sz="1000" b="1" i="0" u="none" strike="noStrike" baseline="0" dirty="0" smtClean="0">
                          <a:solidFill>
                            <a:srgbClr val="FFFFFF"/>
                          </a:solidFill>
                          <a:latin typeface="Tahoma"/>
                        </a:rPr>
                        <a:t> Diciembre</a:t>
                      </a:r>
                      <a:endParaRPr lang="es-ES" sz="1000" b="1" i="0" u="none" strike="noStrike" dirty="0">
                        <a:solidFill>
                          <a:srgbClr val="FFFFFF"/>
                        </a:solidFill>
                        <a:latin typeface="Tahoma"/>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fontAlgn="ctr"/>
                      <a:r>
                        <a:rPr lang="es-ES" sz="1000" b="1" i="0" u="none" strike="noStrike" dirty="0">
                          <a:solidFill>
                            <a:srgbClr val="FFFFFF"/>
                          </a:solidFill>
                          <a:latin typeface="Tahoma"/>
                        </a:rPr>
                        <a:t>% de Avance Acumulado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548597">
                <a:tc>
                  <a:txBody>
                    <a:bodyPr/>
                    <a:lstStyle/>
                    <a:p>
                      <a:pPr algn="ctr" fontAlgn="ctr"/>
                      <a:r>
                        <a:rPr lang="es-ES" sz="1050" b="1" i="0" u="none" strike="noStrike" dirty="0">
                          <a:solidFill>
                            <a:srgbClr val="FFFFFF"/>
                          </a:solidFill>
                          <a:latin typeface="Arial"/>
                        </a:rPr>
                        <a:t>Dirección </a:t>
                      </a:r>
                      <a:r>
                        <a:rPr lang="es-ES" sz="1050" b="1" i="0" u="none" strike="noStrike" dirty="0" smtClean="0">
                          <a:solidFill>
                            <a:srgbClr val="FFFFFF"/>
                          </a:solidFill>
                          <a:latin typeface="Arial"/>
                        </a:rPr>
                        <a:t>Relaciones</a:t>
                      </a:r>
                      <a:r>
                        <a:rPr lang="es-ES" sz="1050" b="1" i="0" u="none" strike="noStrike" baseline="0" dirty="0" smtClean="0">
                          <a:solidFill>
                            <a:srgbClr val="FFFFFF"/>
                          </a:solidFill>
                          <a:latin typeface="Arial"/>
                        </a:rPr>
                        <a:t> Externas</a:t>
                      </a:r>
                      <a:endParaRPr lang="es-ES" sz="1050" b="1" i="0" u="none" strike="noStrike" dirty="0">
                        <a:solidFill>
                          <a:srgbClr val="FFFFFF"/>
                        </a:solidFill>
                        <a:latin typeface="Arial"/>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Proyecto / Proceso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Objetivo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Componente</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Indicador</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Unidad de Medida</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517103">
                <a:tc rowSpan="9">
                  <a:txBody>
                    <a:bodyPr/>
                    <a:lstStyle/>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s-ES" sz="1000" b="0" i="0" u="none" strike="noStrike" kern="1200" dirty="0" smtClean="0">
                          <a:solidFill>
                            <a:srgbClr val="000000"/>
                          </a:solidFill>
                          <a:effectLst/>
                          <a:latin typeface="Arial Narrow"/>
                          <a:ea typeface="+mn-ea"/>
                          <a:cs typeface="+mn-cs"/>
                        </a:rPr>
                        <a:t>Relaciones Externas</a:t>
                      </a:r>
                    </a:p>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fontAlgn="ctr"/>
                      <a:r>
                        <a:rPr kumimoji="0" lang="es-MX" sz="1000" b="0" i="0" u="none" strike="noStrike" kern="1200" dirty="0" smtClean="0">
                          <a:solidFill>
                            <a:srgbClr val="000000"/>
                          </a:solidFill>
                          <a:effectLst/>
                          <a:latin typeface="Arial Narrow"/>
                          <a:ea typeface="+mn-ea"/>
                          <a:cs typeface="+mn-cs"/>
                        </a:rPr>
                        <a:t> Impulsar un sistema de planeación, seguimiento, evaluación y rendición de cuentas, que permita eficientar las tareas internas, y una mayor eficacia e impacto en la asignación de los recursos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fontAlgn="ctr"/>
                      <a:r>
                        <a:rPr kumimoji="0" lang="es-MX" sz="1000" b="0" i="0" u="none" strike="noStrike" kern="1200" dirty="0" smtClean="0">
                          <a:solidFill>
                            <a:srgbClr val="000000"/>
                          </a:solidFill>
                          <a:effectLst/>
                          <a:latin typeface="Arial Narrow"/>
                          <a:ea typeface="+mn-ea"/>
                          <a:cs typeface="+mn-cs"/>
                        </a:rPr>
                        <a:t>Actividades de difusión, talleres y conferencias sobre información económica impartidas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municipios, cámaras, universidades y dependencias prospectadas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Solicitud</a:t>
                      </a:r>
                      <a:r>
                        <a:rPr kumimoji="0" lang="es-MX" sz="1000" b="0" i="0" u="none" strike="noStrike" kern="1200" baseline="0" dirty="0" smtClean="0">
                          <a:solidFill>
                            <a:srgbClr val="000000"/>
                          </a:solidFill>
                          <a:effectLst/>
                          <a:latin typeface="Arial Narrow"/>
                          <a:ea typeface="+mn-ea"/>
                          <a:cs typeface="+mn-cs"/>
                        </a:rPr>
                        <a:t> atendida</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88655">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Número de volúmenes publicados de la revista institucional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Revista</a:t>
                      </a:r>
                      <a:r>
                        <a:rPr kumimoji="0" lang="es-MX" sz="1000" b="0" i="0" u="none" strike="noStrike" kern="1200" baseline="0" dirty="0" smtClean="0">
                          <a:solidFill>
                            <a:srgbClr val="000000"/>
                          </a:solidFill>
                          <a:effectLst/>
                          <a:latin typeface="Arial Narrow"/>
                          <a:ea typeface="+mn-ea"/>
                          <a:cs typeface="+mn-cs"/>
                        </a:rPr>
                        <a:t> </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651541">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destinatarios (vía electrónica) de la revista institucional.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Edición </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07213">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volúmenes de boletín mensual supervisados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Documento</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88655">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documentos de boletín de prensa supervisados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Documento</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50374">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conferencias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Número de eventos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238%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50374">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a:solidFill>
                            <a:srgbClr val="000000"/>
                          </a:solidFill>
                          <a:effectLst/>
                          <a:latin typeface="Arial Narrow"/>
                          <a:ea typeface="+mn-ea"/>
                          <a:cs typeface="+mn-cs"/>
                        </a:rPr>
                        <a:t>Número de expos en las que participa </a:t>
                      </a:r>
                      <a:r>
                        <a:rPr kumimoji="0" lang="es-MX" sz="1000" b="0" i="0" u="none" strike="noStrike" kern="1200" dirty="0" smtClean="0">
                          <a:solidFill>
                            <a:srgbClr val="000000"/>
                          </a:solidFill>
                          <a:effectLst/>
                          <a:latin typeface="Arial Narrow"/>
                          <a:ea typeface="+mn-ea"/>
                          <a:cs typeface="+mn-cs"/>
                        </a:rPr>
                        <a:t>SEIJAL</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Número</a:t>
                      </a:r>
                      <a:r>
                        <a:rPr kumimoji="0" lang="es-MX" sz="1000" b="0" i="0" u="none" strike="noStrike" kern="1200" baseline="0" dirty="0" smtClean="0">
                          <a:solidFill>
                            <a:srgbClr val="000000"/>
                          </a:solidFill>
                          <a:effectLst/>
                          <a:latin typeface="Arial Narrow"/>
                          <a:ea typeface="+mn-ea"/>
                          <a:cs typeface="+mn-cs"/>
                        </a:rPr>
                        <a:t> de eventos</a:t>
                      </a:r>
                      <a:endParaRPr kumimoji="0" lang="es-MX" sz="1000" b="0" i="0" u="none" strike="noStrike" kern="1200" dirty="0" smtClean="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244328">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s-MX" sz="1000" b="0" i="0" u="none" strike="noStrike" kern="1200" dirty="0">
                          <a:solidFill>
                            <a:srgbClr val="000000"/>
                          </a:solidFill>
                          <a:effectLst/>
                          <a:latin typeface="Arial Narrow"/>
                          <a:ea typeface="+mn-ea"/>
                          <a:cs typeface="+mn-cs"/>
                        </a:rPr>
                        <a:t>Número de seguidores en Twitter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Nuevo seguidor</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25770">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s-MX" sz="1000" b="0" i="0" u="none" strike="noStrike" kern="1200" dirty="0">
                          <a:solidFill>
                            <a:srgbClr val="000000"/>
                          </a:solidFill>
                          <a:effectLst/>
                          <a:latin typeface="Arial Narrow"/>
                          <a:ea typeface="+mn-ea"/>
                          <a:cs typeface="+mn-cs"/>
                        </a:rPr>
                        <a:t>Número de seguidores en Facebook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Nuevo seguidor</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latin typeface="Arial Narrow"/>
                          <a:ea typeface="+mn-ea"/>
                          <a:cs typeface="+mn-cs"/>
                        </a:rPr>
                        <a:t>371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a:solidFill>
                            <a:srgbClr val="000000"/>
                          </a:solidFill>
                          <a:effectLst>
                            <a:outerShdw blurRad="38100" dist="38100" dir="2700000" algn="tl">
                              <a:srgbClr val="000000">
                                <a:alpha val="43137"/>
                              </a:srgbClr>
                            </a:outerShdw>
                          </a:effectLst>
                          <a:latin typeface="Arial Narrow"/>
                          <a:ea typeface="+mn-ea"/>
                          <a:cs typeface="+mn-cs"/>
                        </a:rPr>
                        <a:t>186%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Tree>
    <p:extLst>
      <p:ext uri="{BB962C8B-B14F-4D97-AF65-F5344CB8AC3E}">
        <p14:creationId xmlns="" xmlns:p14="http://schemas.microsoft.com/office/powerpoint/2010/main" val="3347025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4" name="3 Tabla"/>
          <p:cNvGraphicFramePr>
            <a:graphicFrameLocks noGrp="1"/>
          </p:cNvGraphicFramePr>
          <p:nvPr>
            <p:extLst>
              <p:ext uri="{D42A27DB-BD31-4B8C-83A1-F6EECF244321}">
                <p14:modId xmlns="" xmlns:p14="http://schemas.microsoft.com/office/powerpoint/2010/main" val="1700360298"/>
              </p:ext>
            </p:extLst>
          </p:nvPr>
        </p:nvGraphicFramePr>
        <p:xfrm>
          <a:off x="1187624" y="1484784"/>
          <a:ext cx="6768752" cy="4555300"/>
        </p:xfrm>
        <a:graphic>
          <a:graphicData uri="http://schemas.openxmlformats.org/drawingml/2006/table">
            <a:tbl>
              <a:tblPr/>
              <a:tblGrid>
                <a:gridCol w="6768752"/>
              </a:tblGrid>
              <a:tr h="754885">
                <a:tc>
                  <a:txBody>
                    <a:bodyPr/>
                    <a:lstStyle/>
                    <a:p>
                      <a:pPr algn="ctr" fontAlgn="ctr"/>
                      <a:r>
                        <a:rPr lang="es-ES" sz="1600" b="1" i="0" u="none" strike="noStrike" dirty="0" smtClean="0">
                          <a:solidFill>
                            <a:srgbClr val="000000"/>
                          </a:solidFill>
                          <a:latin typeface="Calibri" panose="020F0502020204030204" pitchFamily="34" charset="0"/>
                        </a:rPr>
                        <a:t>SISTEMA</a:t>
                      </a:r>
                      <a:r>
                        <a:rPr lang="es-ES" sz="1600" b="1" i="0" u="none" strike="noStrike" baseline="0" dirty="0" smtClean="0">
                          <a:solidFill>
                            <a:srgbClr val="000000"/>
                          </a:solidFill>
                          <a:latin typeface="Calibri" panose="020F0502020204030204" pitchFamily="34" charset="0"/>
                        </a:rPr>
                        <a:t> ESTATAL DE INFORMACIÓN JALISCO (SEIJAL)</a:t>
                      </a:r>
                      <a:endParaRPr lang="es-ES" sz="1600" b="1" i="0" u="none" strike="noStrike" dirty="0">
                        <a:solidFill>
                          <a:srgbClr val="000000"/>
                        </a:solidFill>
                        <a:latin typeface="Calibri" panose="020F0502020204030204" pitchFamily="34" charset="0"/>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25509">
                <a:tc>
                  <a:txBody>
                    <a:bodyPr/>
                    <a:lstStyle/>
                    <a:p>
                      <a:pPr algn="ctr" fontAlgn="ctr"/>
                      <a:r>
                        <a:rPr lang="es-ES" sz="1600" b="1" i="0" u="none" strike="noStrike" dirty="0">
                          <a:solidFill>
                            <a:srgbClr val="FFFFFF"/>
                          </a:solidFill>
                          <a:latin typeface="Calibri" panose="020F0502020204030204" pitchFamily="34" charset="0"/>
                        </a:rPr>
                        <a:t>Dirección </a:t>
                      </a:r>
                      <a:r>
                        <a:rPr lang="es-ES" sz="1600" b="1" i="0" u="none" strike="noStrike" dirty="0" smtClean="0">
                          <a:solidFill>
                            <a:srgbClr val="FFFFFF"/>
                          </a:solidFill>
                          <a:latin typeface="Calibri" panose="020F0502020204030204" pitchFamily="34" charset="0"/>
                        </a:rPr>
                        <a:t>Relaciones</a:t>
                      </a:r>
                      <a:r>
                        <a:rPr lang="es-ES" sz="1600" b="1" i="0" u="none" strike="noStrike" baseline="0" dirty="0" smtClean="0">
                          <a:solidFill>
                            <a:srgbClr val="FFFFFF"/>
                          </a:solidFill>
                          <a:latin typeface="Calibri" panose="020F0502020204030204" pitchFamily="34" charset="0"/>
                        </a:rPr>
                        <a:t> Externas</a:t>
                      </a:r>
                      <a:endParaRPr lang="es-ES" sz="1600" b="1" i="0" u="none" strike="noStrike" dirty="0">
                        <a:solidFill>
                          <a:srgbClr val="FFFFFF"/>
                        </a:solidFill>
                        <a:latin typeface="Calibri" panose="020F0502020204030204" pitchFamily="34" charset="0"/>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940086">
                <a:tc>
                  <a:txBody>
                    <a:bodyPr/>
                    <a:lstStyle/>
                    <a:p>
                      <a:pPr algn="ctr" fontAlgn="ctr"/>
                      <a:r>
                        <a:rPr kumimoji="0" lang="es-MX" sz="1600" b="1" i="0" u="none" strike="noStrike" kern="1200" dirty="0" smtClean="0">
                          <a:solidFill>
                            <a:srgbClr val="000000"/>
                          </a:solidFill>
                          <a:effectLst/>
                          <a:latin typeface="Calibri" panose="020F0502020204030204" pitchFamily="34" charset="0"/>
                          <a:ea typeface="+mn-ea"/>
                          <a:cs typeface="+mn-cs"/>
                        </a:rPr>
                        <a:t>El cumplimiento acumulado supera la meta establecida debido a lo siguiente:</a:t>
                      </a:r>
                      <a:r>
                        <a:rPr kumimoji="0" lang="es-MX" sz="1600" b="0" i="0" u="none" strike="noStrike" kern="1200" dirty="0" smtClean="0">
                          <a:solidFill>
                            <a:srgbClr val="000000"/>
                          </a:solidFill>
                          <a:effectLst/>
                          <a:latin typeface="Calibri" panose="020F0502020204030204" pitchFamily="34" charset="0"/>
                          <a:ea typeface="+mn-ea"/>
                          <a:cs typeface="+mn-cs"/>
                        </a:rPr>
                        <a:t/>
                      </a:r>
                      <a:br>
                        <a:rPr kumimoji="0" lang="es-MX" sz="1600" b="0" i="0" u="none" strike="noStrike" kern="1200" dirty="0" smtClean="0">
                          <a:solidFill>
                            <a:srgbClr val="000000"/>
                          </a:solidFill>
                          <a:effectLst/>
                          <a:latin typeface="Calibri" panose="020F0502020204030204" pitchFamily="34" charset="0"/>
                          <a:ea typeface="+mn-ea"/>
                          <a:cs typeface="+mn-cs"/>
                        </a:rPr>
                      </a:br>
                      <a:r>
                        <a:rPr kumimoji="0" lang="es-MX" sz="1600" b="0" i="0" u="none" strike="noStrike" kern="1200" dirty="0" smtClean="0">
                          <a:solidFill>
                            <a:srgbClr val="000000"/>
                          </a:solidFill>
                          <a:effectLst/>
                          <a:latin typeface="Calibri" panose="020F0502020204030204" pitchFamily="34" charset="0"/>
                          <a:ea typeface="+mn-ea"/>
                          <a:cs typeface="+mn-cs"/>
                        </a:rPr>
                        <a:t>Debido al cambio de administración, se suspendieron por algunos meses las actividades de difusión, en tanto se autorizaba el ejercicio del presupuesto, se definían criterios y se realizaba el cambio de directivos. Por lo anterior, en los meses de enero a junio no se alcanzaron las metas propuestas, pero a partir de julio, mes en que se tenían ya definidos todos los criterios, se redoblaron esfuerzos en las actividades de difusión para recuperar el avance que en el primer semestre no se tuvo. </a:t>
                      </a:r>
                      <a:br>
                        <a:rPr kumimoji="0" lang="es-MX" sz="1600" b="0" i="0" u="none" strike="noStrike" kern="1200" dirty="0" smtClean="0">
                          <a:solidFill>
                            <a:srgbClr val="000000"/>
                          </a:solidFill>
                          <a:effectLst/>
                          <a:latin typeface="Calibri" panose="020F0502020204030204" pitchFamily="34" charset="0"/>
                          <a:ea typeface="+mn-ea"/>
                          <a:cs typeface="+mn-cs"/>
                        </a:rPr>
                      </a:br>
                      <a:r>
                        <a:rPr kumimoji="0" lang="es-MX" sz="1600" b="0" i="0" u="none" strike="noStrike" kern="1200" dirty="0" smtClean="0">
                          <a:solidFill>
                            <a:srgbClr val="000000"/>
                          </a:solidFill>
                          <a:effectLst/>
                          <a:latin typeface="Calibri" panose="020F0502020204030204" pitchFamily="34" charset="0"/>
                          <a:ea typeface="+mn-ea"/>
                          <a:cs typeface="+mn-cs"/>
                        </a:rPr>
                        <a:t>Derivado de lo anterior, se incrementaron los seguidores de SEIJAL en redes sociales, se prospectaron un mayor número de instituciones para intercambiar información y se emitieron más boletines de prensa de los inicialmente programados.</a:t>
                      </a:r>
                      <a:r>
                        <a:rPr lang="es-MX" sz="1600" dirty="0" smtClean="0">
                          <a:latin typeface="Calibri" panose="020F0502020204030204" pitchFamily="34" charset="0"/>
                        </a:rPr>
                        <a:t/>
                      </a:r>
                      <a:br>
                        <a:rPr lang="es-MX" sz="1600" dirty="0" smtClean="0">
                          <a:latin typeface="Calibri" panose="020F0502020204030204" pitchFamily="34" charset="0"/>
                        </a:rPr>
                      </a:br>
                      <a:endParaRPr kumimoji="0" lang="es-ES" sz="1600" b="0" i="0" u="none" strike="noStrike" kern="1200" dirty="0">
                        <a:solidFill>
                          <a:srgbClr val="000000"/>
                        </a:solidFill>
                        <a:effectLst/>
                        <a:latin typeface="Calibri" panose="020F0502020204030204" pitchFamily="34" charset="0"/>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93005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7" name="6 CuadroTexto"/>
          <p:cNvSpPr txBox="1"/>
          <p:nvPr/>
        </p:nvSpPr>
        <p:spPr>
          <a:xfrm>
            <a:off x="179512" y="1434256"/>
            <a:ext cx="8712968" cy="4493538"/>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r>
              <a:rPr lang="es-ES" sz="2200" dirty="0" smtClean="0">
                <a:latin typeface="Calibri" panose="020F0502020204030204" pitchFamily="34" charset="0"/>
                <a:cs typeface="Avenir Medium"/>
              </a:rPr>
              <a:t> </a:t>
            </a: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a:pPr>
            <a:r>
              <a:rPr lang="es-MX" sz="2200" dirty="0" smtClean="0">
                <a:latin typeface="Calibri" panose="020F0502020204030204" pitchFamily="34" charset="0"/>
                <a:cs typeface="Avenir Medium"/>
              </a:rPr>
              <a:t>Para la difusión de información socioeconómica, en el mes de septiembre se migró la revista </a:t>
            </a:r>
            <a:r>
              <a:rPr lang="es-MX" sz="2200" dirty="0" err="1" smtClean="0">
                <a:latin typeface="Calibri" panose="020F0502020204030204" pitchFamily="34" charset="0"/>
                <a:cs typeface="Avenir Medium"/>
              </a:rPr>
              <a:t>Strategos</a:t>
            </a:r>
            <a:r>
              <a:rPr lang="es-MX" sz="2200" dirty="0" smtClean="0">
                <a:latin typeface="Calibri" panose="020F0502020204030204" pitchFamily="34" charset="0"/>
                <a:cs typeface="Avenir Medium"/>
              </a:rPr>
              <a:t> de un formato impreso a una plataforma digital, con un alcance de </a:t>
            </a:r>
            <a:r>
              <a:rPr lang="es-MX" sz="2200" b="1" i="1" dirty="0" smtClean="0">
                <a:solidFill>
                  <a:srgbClr val="730F26"/>
                </a:solidFill>
                <a:latin typeface="Calibri" panose="020F0502020204030204" pitchFamily="34" charset="0"/>
                <a:cs typeface="Avenir Medium"/>
              </a:rPr>
              <a:t>981</a:t>
            </a:r>
            <a:r>
              <a:rPr lang="es-MX" sz="2200" i="1" dirty="0" smtClean="0">
                <a:solidFill>
                  <a:srgbClr val="730F26"/>
                </a:solidFill>
                <a:latin typeface="Calibri" panose="020F0502020204030204" pitchFamily="34" charset="0"/>
                <a:cs typeface="Avenir Medium"/>
              </a:rPr>
              <a:t> suscriptores activos</a:t>
            </a:r>
            <a:r>
              <a:rPr lang="es-MX" sz="2200" dirty="0" smtClean="0">
                <a:latin typeface="Calibri" panose="020F0502020204030204" pitchFamily="34" charset="0"/>
                <a:cs typeface="Avenir Medium"/>
              </a:rPr>
              <a:t>.</a:t>
            </a:r>
          </a:p>
          <a:p>
            <a:pPr marL="457200" indent="-457200" algn="just">
              <a:buClr>
                <a:srgbClr val="730F26"/>
              </a:buClr>
              <a:buFont typeface="+mj-lt"/>
              <a:buAutoNum type="arabicPeriod"/>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a:pPr>
            <a:endParaRPr lang="es-MX" sz="2200" dirty="0" smtClean="0">
              <a:latin typeface="Calibri" panose="020F0502020204030204" pitchFamily="34" charset="0"/>
              <a:cs typeface="Avenir Medium"/>
            </a:endParaRPr>
          </a:p>
          <a:p>
            <a:pPr algn="just">
              <a:buClr>
                <a:srgbClr val="730F26"/>
              </a:buClr>
            </a:pPr>
            <a:r>
              <a:rPr lang="es-MX" sz="2200" dirty="0" smtClean="0">
                <a:latin typeface="Calibri" panose="020F0502020204030204" pitchFamily="34" charset="0"/>
                <a:cs typeface="Avenir Medium"/>
              </a:rPr>
              <a:t> </a:t>
            </a:r>
          </a:p>
          <a:p>
            <a:pPr marL="457200" indent="-457200" algn="just">
              <a:buClr>
                <a:srgbClr val="730F26"/>
              </a:buClr>
              <a:buFont typeface="+mj-lt"/>
              <a:buAutoNum type="arabicPeriod" startAt="2"/>
            </a:pPr>
            <a:r>
              <a:rPr lang="es-MX" sz="2200" dirty="0" smtClean="0">
                <a:latin typeface="Calibri" panose="020F0502020204030204" pitchFamily="34" charset="0"/>
                <a:cs typeface="Avenir Medium"/>
              </a:rPr>
              <a:t>En el mes de junio, se realizó en Guadalajara la </a:t>
            </a:r>
            <a:r>
              <a:rPr lang="es-MX" sz="2200" b="1" i="1" dirty="0" smtClean="0">
                <a:solidFill>
                  <a:srgbClr val="730F26"/>
                </a:solidFill>
                <a:latin typeface="Calibri" panose="020F0502020204030204" pitchFamily="34" charset="0"/>
                <a:cs typeface="Avenir Medium"/>
              </a:rPr>
              <a:t>XXXVII Reunión Ordinaria de la Comisión Nacional de Información y Estadística (CNIE), </a:t>
            </a:r>
            <a:r>
              <a:rPr lang="es-MX" sz="2200" i="1" dirty="0" smtClean="0">
                <a:solidFill>
                  <a:srgbClr val="730F26"/>
                </a:solidFill>
                <a:latin typeface="Calibri" panose="020F0502020204030204" pitchFamily="34" charset="0"/>
                <a:cs typeface="Avenir Medium"/>
              </a:rPr>
              <a:t>de la Asociación Mexicana de Secretarios de Desarrollo Económico (AMSDE)</a:t>
            </a:r>
            <a:r>
              <a:rPr lang="es-MX" sz="2200" dirty="0" smtClean="0">
                <a:latin typeface="Calibri" panose="020F0502020204030204" pitchFamily="34" charset="0"/>
                <a:cs typeface="Avenir Medium"/>
              </a:rPr>
              <a:t> dónde se recibieron a los representantes de los diversos estados.</a:t>
            </a:r>
          </a:p>
        </p:txBody>
      </p:sp>
      <p:pic>
        <p:nvPicPr>
          <p:cNvPr id="8" name="Picture 6" descr="logo">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5576" y="3184894"/>
            <a:ext cx="2735884" cy="65370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AMSD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916921" y="5518337"/>
            <a:ext cx="1007007" cy="1007007"/>
          </a:xfrm>
          <a:prstGeom prst="ellipse">
            <a:avLst/>
          </a:prstGeom>
          <a:ln>
            <a:noFill/>
          </a:ln>
          <a:effectLst>
            <a:softEdge rad="127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04554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11" name="10 CuadroTexto"/>
          <p:cNvSpPr txBox="1"/>
          <p:nvPr/>
        </p:nvSpPr>
        <p:spPr>
          <a:xfrm>
            <a:off x="179512" y="1434256"/>
            <a:ext cx="8712968" cy="4154984"/>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r>
              <a:rPr lang="es-ES" sz="2200" dirty="0" smtClean="0">
                <a:latin typeface="Calibri" panose="020F0502020204030204" pitchFamily="34" charset="0"/>
                <a:cs typeface="Avenir Medium"/>
              </a:rPr>
              <a:t> </a:t>
            </a: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3"/>
            </a:pPr>
            <a:r>
              <a:rPr lang="es-MX" sz="2200" dirty="0" smtClean="0">
                <a:latin typeface="Calibri" panose="020F0502020204030204" pitchFamily="34" charset="0"/>
                <a:cs typeface="Avenir Medium"/>
              </a:rPr>
              <a:t>Con el fin de generar una cultura de información, se realizó una gestión de </a:t>
            </a:r>
            <a:r>
              <a:rPr lang="es-MX" sz="2200" b="1" i="1" dirty="0" smtClean="0">
                <a:solidFill>
                  <a:srgbClr val="730F26"/>
                </a:solidFill>
                <a:latin typeface="Calibri" panose="020F0502020204030204" pitchFamily="34" charset="0"/>
                <a:cs typeface="Avenir Medium"/>
              </a:rPr>
              <a:t>imagen institucional </a:t>
            </a:r>
            <a:r>
              <a:rPr lang="es-MX" sz="2200" dirty="0" smtClean="0">
                <a:latin typeface="Calibri" panose="020F0502020204030204" pitchFamily="34" charset="0"/>
                <a:cs typeface="Avenir Medium"/>
              </a:rPr>
              <a:t>que constó de acciones de difusión en diversos 	canales como folletería e impresos, páginas web y documentos electrónicos.</a:t>
            </a:r>
          </a:p>
          <a:p>
            <a:pPr marL="457200" indent="-457200" algn="just">
              <a:buClr>
                <a:srgbClr val="730F26"/>
              </a:buClr>
              <a:buFont typeface="+mj-lt"/>
              <a:buAutoNum type="arabicPeriod" startAt="3"/>
            </a:pPr>
            <a:endParaRPr lang="es-MX" sz="2200" dirty="0" smtClean="0">
              <a:latin typeface="Calibri" panose="020F0502020204030204" pitchFamily="34" charset="0"/>
              <a:cs typeface="Avenir Medium"/>
            </a:endParaRPr>
          </a:p>
          <a:p>
            <a:pPr algn="just">
              <a:buClr>
                <a:srgbClr val="730F26"/>
              </a:buClr>
            </a:pPr>
            <a:r>
              <a:rPr lang="es-MX" sz="2200" dirty="0" smtClean="0">
                <a:latin typeface="Calibri" panose="020F0502020204030204" pitchFamily="34" charset="0"/>
                <a:cs typeface="Avenir Medium"/>
              </a:rPr>
              <a:t> </a:t>
            </a:r>
          </a:p>
          <a:p>
            <a:pPr marL="457200" indent="-457200" algn="just">
              <a:buClr>
                <a:srgbClr val="730F26"/>
              </a:buClr>
              <a:buFont typeface="+mj-lt"/>
              <a:buAutoNum type="arabicPeriod" startAt="4"/>
            </a:pPr>
            <a:r>
              <a:rPr lang="es-MX" sz="2200" dirty="0" smtClean="0">
                <a:latin typeface="Calibri" panose="020F0502020204030204" pitchFamily="34" charset="0"/>
                <a:cs typeface="Avenir Medium"/>
              </a:rPr>
              <a:t>Para el apoyo al fomento de las exportaciones de empresas jaliscienses, se otorgó asistencia en la organización del evento </a:t>
            </a:r>
            <a:r>
              <a:rPr lang="es-MX" sz="2200" b="1" i="1" dirty="0" smtClean="0">
                <a:solidFill>
                  <a:srgbClr val="730F26"/>
                </a:solidFill>
                <a:latin typeface="Calibri" panose="020F0502020204030204" pitchFamily="34" charset="0"/>
                <a:cs typeface="Avenir Medium"/>
              </a:rPr>
              <a:t>“Jalisco Unido por una cultura exportadora”, </a:t>
            </a:r>
            <a:r>
              <a:rPr lang="es-MX" sz="2200" dirty="0" smtClean="0">
                <a:latin typeface="Calibri" panose="020F0502020204030204" pitchFamily="34" charset="0"/>
                <a:cs typeface="Avenir Medium"/>
              </a:rPr>
              <a:t>del Instituto de Fomento al Comercio Exterior del Estado (</a:t>
            </a:r>
            <a:r>
              <a:rPr lang="es-MX" sz="2200" dirty="0" err="1" smtClean="0">
                <a:latin typeface="Calibri" panose="020F0502020204030204" pitchFamily="34" charset="0"/>
                <a:cs typeface="Avenir Medium"/>
              </a:rPr>
              <a:t>Jaltrade</a:t>
            </a:r>
            <a:r>
              <a:rPr lang="es-MX" sz="2200" dirty="0" smtClean="0">
                <a:latin typeface="Calibri" panose="020F0502020204030204" pitchFamily="34" charset="0"/>
                <a:cs typeface="Avenir Medium"/>
              </a:rPr>
              <a:t>).</a:t>
            </a:r>
            <a:endParaRPr lang="es-MX" sz="2200" dirty="0" smtClean="0">
              <a:solidFill>
                <a:srgbClr val="FF0000"/>
              </a:solidFill>
              <a:latin typeface="Calibri" panose="020F0502020204030204" pitchFamily="34" charset="0"/>
              <a:cs typeface="Avenir Medium"/>
            </a:endParaRPr>
          </a:p>
        </p:txBody>
      </p:sp>
    </p:spTree>
    <p:extLst>
      <p:ext uri="{BB962C8B-B14F-4D97-AF65-F5344CB8AC3E}">
        <p14:creationId xmlns="" xmlns:p14="http://schemas.microsoft.com/office/powerpoint/2010/main" val="3203711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2" y="1453768"/>
            <a:ext cx="8712968" cy="3477875"/>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5"/>
            </a:pPr>
            <a:r>
              <a:rPr lang="es-ES" sz="2200" dirty="0" smtClean="0">
                <a:latin typeface="Calibri" panose="020F0502020204030204" pitchFamily="34" charset="0"/>
                <a:cs typeface="Avenir Medium"/>
              </a:rPr>
              <a:t>Con el objetivo de incrementar la a</a:t>
            </a:r>
            <a:r>
              <a:rPr lang="es-MX" sz="2200" dirty="0" smtClean="0">
                <a:latin typeface="Calibri" panose="020F0502020204030204" pitchFamily="34" charset="0"/>
                <a:cs typeface="Avenir Medium"/>
              </a:rPr>
              <a:t>tención a usuarios. Se realizaron firmas de </a:t>
            </a:r>
            <a:r>
              <a:rPr lang="es-MX" sz="2200" b="1" i="1" dirty="0" smtClean="0">
                <a:solidFill>
                  <a:srgbClr val="730F26"/>
                </a:solidFill>
                <a:latin typeface="Calibri" panose="020F0502020204030204" pitchFamily="34" charset="0"/>
                <a:cs typeface="Avenir Medium"/>
              </a:rPr>
              <a:t>convenios</a:t>
            </a:r>
            <a:r>
              <a:rPr lang="es-MX" sz="2200" dirty="0" smtClean="0">
                <a:latin typeface="Calibri" panose="020F0502020204030204" pitchFamily="34" charset="0"/>
                <a:cs typeface="Avenir Medium"/>
              </a:rPr>
              <a:t> y se obtuvo un alcance de </a:t>
            </a:r>
            <a:r>
              <a:rPr lang="es-MX" sz="2200" b="1" i="1" dirty="0" smtClean="0">
                <a:solidFill>
                  <a:srgbClr val="730F26"/>
                </a:solidFill>
                <a:latin typeface="Calibri" panose="020F0502020204030204" pitchFamily="34" charset="0"/>
                <a:cs typeface="Avenir Medium"/>
              </a:rPr>
              <a:t>20 municipios</a:t>
            </a:r>
            <a:r>
              <a:rPr lang="es-MX" sz="2200" dirty="0" smtClean="0">
                <a:latin typeface="Calibri" panose="020F0502020204030204" pitchFamily="34" charset="0"/>
                <a:cs typeface="Avenir Medium"/>
              </a:rPr>
              <a:t>, </a:t>
            </a:r>
            <a:r>
              <a:rPr lang="es-MX" sz="2200" b="1" i="1" dirty="0" smtClean="0">
                <a:solidFill>
                  <a:srgbClr val="730F26"/>
                </a:solidFill>
                <a:latin typeface="Calibri" panose="020F0502020204030204" pitchFamily="34" charset="0"/>
                <a:cs typeface="Avenir Medium"/>
              </a:rPr>
              <a:t>seis cámaras empresariales y ocho universidades	</a:t>
            </a:r>
          </a:p>
          <a:p>
            <a:pPr algn="just">
              <a:buClr>
                <a:srgbClr val="730F26"/>
              </a:buClr>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6"/>
            </a:pPr>
            <a:r>
              <a:rPr lang="es-MX" sz="2200" dirty="0" smtClean="0">
                <a:latin typeface="Calibri" panose="020F0502020204030204" pitchFamily="34" charset="0"/>
                <a:cs typeface="Avenir Medium"/>
              </a:rPr>
              <a:t>En la consigna de añadir valor a la información ofrecida a los usuarios, se realizaron </a:t>
            </a:r>
            <a:r>
              <a:rPr lang="es-MX" sz="2200" b="1" i="1" dirty="0" smtClean="0">
                <a:solidFill>
                  <a:srgbClr val="730F26"/>
                </a:solidFill>
                <a:latin typeface="Calibri" panose="020F0502020204030204" pitchFamily="34" charset="0"/>
                <a:cs typeface="Avenir Medium"/>
              </a:rPr>
              <a:t>capacitaciones regionales </a:t>
            </a:r>
            <a:r>
              <a:rPr lang="es-MX" sz="2200" dirty="0" smtClean="0">
                <a:latin typeface="Calibri" panose="020F0502020204030204" pitchFamily="34" charset="0"/>
                <a:cs typeface="Avenir Medium"/>
              </a:rPr>
              <a:t>en el tema de Inteligencia de Negocios, se atendió a las regiones </a:t>
            </a:r>
            <a:r>
              <a:rPr lang="es-MX" sz="2200" dirty="0" smtClean="0">
                <a:solidFill>
                  <a:srgbClr val="730F26"/>
                </a:solidFill>
                <a:latin typeface="Calibri" panose="020F0502020204030204" pitchFamily="34" charset="0"/>
                <a:cs typeface="Avenir Medium"/>
              </a:rPr>
              <a:t>Altos Norte, Altos Sur, Sur y Valles; así como a 10 universidades</a:t>
            </a:r>
            <a:r>
              <a:rPr lang="es-MX" sz="2200" dirty="0" smtClean="0">
                <a:latin typeface="Calibri" panose="020F0502020204030204" pitchFamily="34" charset="0"/>
                <a:cs typeface="Avenir Medium"/>
              </a:rPr>
              <a:t>.</a:t>
            </a:r>
          </a:p>
        </p:txBody>
      </p:sp>
      <p:pic>
        <p:nvPicPr>
          <p:cNvPr id="7" name="Picture 4" descr="http://www.ensegundos.net/wp-content/uploads/2011/04/ESTUDIANTES3-300x18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42770" y="4725143"/>
            <a:ext cx="2781558" cy="17152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2008025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7" name="6 CuadroTexto"/>
          <p:cNvSpPr txBox="1"/>
          <p:nvPr/>
        </p:nvSpPr>
        <p:spPr>
          <a:xfrm>
            <a:off x="179513" y="1189196"/>
            <a:ext cx="8712968" cy="4832092"/>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7"/>
            </a:pPr>
            <a:r>
              <a:rPr lang="es-ES" sz="2200" dirty="0" smtClean="0">
                <a:latin typeface="Calibri" panose="020F0502020204030204" pitchFamily="34" charset="0"/>
                <a:ea typeface="ＭＳ Ｐゴシック" pitchFamily="-84" charset="-128"/>
              </a:rPr>
              <a:t>En atención al trabajo de desarrollo y bienestar del estado, se participó en la instalación de los </a:t>
            </a:r>
            <a:r>
              <a:rPr lang="es-ES" sz="2200" b="1" i="1" dirty="0" smtClean="0">
                <a:solidFill>
                  <a:srgbClr val="730F26"/>
                </a:solidFill>
                <a:latin typeface="Calibri" panose="020F0502020204030204" pitchFamily="34" charset="0"/>
                <a:ea typeface="ＭＳ Ｐゴシック" pitchFamily="-84" charset="-128"/>
              </a:rPr>
              <a:t>comités regionales </a:t>
            </a:r>
            <a:r>
              <a:rPr lang="es-ES" sz="2200" dirty="0" smtClean="0">
                <a:latin typeface="Calibri" panose="020F0502020204030204" pitchFamily="34" charset="0"/>
                <a:ea typeface="ＭＳ Ｐゴシック" pitchFamily="-84" charset="-128"/>
              </a:rPr>
              <a:t>de la Secretaría de Desarrollo Económico (SEDECO) de las  siguientes regiones:</a:t>
            </a:r>
            <a:endParaRPr lang="es-MX" sz="2200" dirty="0" smtClean="0">
              <a:latin typeface="Calibri" panose="020F0502020204030204" pitchFamily="34" charset="0"/>
              <a:cs typeface="Avenir Medium"/>
            </a:endParaRPr>
          </a:p>
          <a:p>
            <a:pPr marL="612000" lvl="1" eaLnBrk="0" fontAlgn="base" hangingPunct="0">
              <a:spcBef>
                <a:spcPct val="0"/>
              </a:spcBef>
              <a:spcAft>
                <a:spcPct val="0"/>
              </a:spcAft>
              <a:buFont typeface="Arial" pitchFamily="34" charset="0"/>
              <a:buChar char="•"/>
            </a:pPr>
            <a:r>
              <a:rPr lang="es-ES" sz="2200" dirty="0" smtClean="0">
                <a:latin typeface="Calibri" panose="020F0502020204030204" pitchFamily="34" charset="0"/>
                <a:cs typeface="Avenir Medium"/>
              </a:rPr>
              <a:t> Región Ciénega (Jocotepec)</a:t>
            </a:r>
          </a:p>
          <a:p>
            <a:pPr marL="612000" lvl="1" eaLnBrk="0" fontAlgn="base" hangingPunct="0">
              <a:spcBef>
                <a:spcPct val="0"/>
              </a:spcBef>
              <a:spcAft>
                <a:spcPct val="0"/>
              </a:spcAft>
              <a:buFont typeface="Arial" pitchFamily="34" charset="0"/>
              <a:buChar char="•"/>
            </a:pPr>
            <a:r>
              <a:rPr lang="es-ES" sz="2200" dirty="0" smtClean="0">
                <a:latin typeface="Calibri" panose="020F0502020204030204" pitchFamily="34" charset="0"/>
                <a:cs typeface="Avenir Medium"/>
              </a:rPr>
              <a:t> Región Valles (El Arenal)</a:t>
            </a:r>
          </a:p>
          <a:p>
            <a:pPr marL="612000" lvl="1" eaLnBrk="0" fontAlgn="base" hangingPunct="0">
              <a:spcBef>
                <a:spcPct val="0"/>
              </a:spcBef>
              <a:spcAft>
                <a:spcPct val="0"/>
              </a:spcAft>
              <a:buFont typeface="Arial" pitchFamily="34" charset="0"/>
              <a:buChar char="•"/>
            </a:pPr>
            <a:r>
              <a:rPr lang="es-ES" sz="2200" dirty="0" smtClean="0">
                <a:latin typeface="Calibri" panose="020F0502020204030204" pitchFamily="34" charset="0"/>
                <a:cs typeface="Avenir Medium"/>
              </a:rPr>
              <a:t> Región Altos Sur (Amatitán)</a:t>
            </a:r>
          </a:p>
          <a:p>
            <a:pPr marL="612000" lvl="1" eaLnBrk="0" fontAlgn="base" hangingPunct="0">
              <a:spcBef>
                <a:spcPct val="0"/>
              </a:spcBef>
              <a:spcAft>
                <a:spcPct val="0"/>
              </a:spcAft>
              <a:buFont typeface="Arial" pitchFamily="34" charset="0"/>
              <a:buChar char="•"/>
            </a:pPr>
            <a:r>
              <a:rPr lang="es-ES" sz="2200" dirty="0" smtClean="0">
                <a:latin typeface="Calibri" panose="020F0502020204030204" pitchFamily="34" charset="0"/>
                <a:cs typeface="Avenir Medium"/>
              </a:rPr>
              <a:t> Región Sur (Zapotlán el Grande)</a:t>
            </a:r>
          </a:p>
          <a:p>
            <a:pPr lvl="1" eaLnBrk="0" fontAlgn="base" hangingPunct="0">
              <a:spcBef>
                <a:spcPct val="0"/>
              </a:spcBef>
              <a:spcAft>
                <a:spcPct val="0"/>
              </a:spcAft>
              <a:buFont typeface="Arial" pitchFamily="34" charset="0"/>
              <a:buChar char="•"/>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8"/>
            </a:pPr>
            <a:r>
              <a:rPr lang="es-MX" sz="2200" dirty="0" smtClean="0">
                <a:latin typeface="Calibri" panose="020F0502020204030204" pitchFamily="34" charset="0"/>
                <a:cs typeface="Avenir Medium"/>
              </a:rPr>
              <a:t>Para impulsar el empleo en el estado, se apoyó con la actualización y difusión de la </a:t>
            </a:r>
            <a:r>
              <a:rPr lang="es-MX" sz="2200" b="1" i="1" dirty="0" smtClean="0">
                <a:solidFill>
                  <a:srgbClr val="730F26"/>
                </a:solidFill>
                <a:latin typeface="Calibri" panose="020F0502020204030204" pitchFamily="34" charset="0"/>
                <a:cs typeface="Avenir Medium"/>
              </a:rPr>
              <a:t>IV Etapa del Portal Empleo Jalisco</a:t>
            </a:r>
            <a:r>
              <a:rPr lang="es-MX" sz="2200" dirty="0" smtClean="0">
                <a:latin typeface="Calibri" panose="020F0502020204030204" pitchFamily="34" charset="0"/>
                <a:cs typeface="Avenir Medium"/>
              </a:rPr>
              <a:t>, con el fin de incrementar los convenios con instituciones, así como el número de usuarios.</a:t>
            </a:r>
          </a:p>
        </p:txBody>
      </p:sp>
    </p:spTree>
    <p:extLst>
      <p:ext uri="{BB962C8B-B14F-4D97-AF65-F5344CB8AC3E}">
        <p14:creationId xmlns="" xmlns:p14="http://schemas.microsoft.com/office/powerpoint/2010/main" val="4239543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79513" y="1340768"/>
            <a:ext cx="8500662" cy="4832092"/>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pPr>
            <a:r>
              <a:rPr lang="es-ES" sz="2200" dirty="0" smtClean="0">
                <a:solidFill>
                  <a:srgbClr val="730F26"/>
                </a:solidFill>
                <a:latin typeface="Calibri" panose="020F0502020204030204" pitchFamily="34" charset="0"/>
              </a:rPr>
              <a:t>9. </a:t>
            </a:r>
            <a:r>
              <a:rPr lang="es-ES" sz="2200" dirty="0" smtClean="0">
                <a:latin typeface="Calibri" panose="020F0502020204030204" pitchFamily="34" charset="0"/>
                <a:cs typeface="Avenir Medium"/>
              </a:rPr>
              <a:t>	Para coadyuvar en la difusión de la economía de Jalisco entre la sociedad con la más alta calidad se revisó un total de </a:t>
            </a:r>
            <a:r>
              <a:rPr lang="es-ES" sz="2200" b="1" i="1" dirty="0" smtClean="0">
                <a:solidFill>
                  <a:srgbClr val="730F26"/>
                </a:solidFill>
                <a:latin typeface="Calibri" panose="020F0502020204030204" pitchFamily="34" charset="0"/>
                <a:cs typeface="Avenir Medium"/>
              </a:rPr>
              <a:t>65 publicaciones   </a:t>
            </a:r>
            <a:r>
              <a:rPr lang="es-ES" sz="2200" dirty="0" smtClean="0">
                <a:latin typeface="Calibri" panose="020F0502020204030204" pitchFamily="34" charset="0"/>
                <a:cs typeface="Avenir Medium"/>
              </a:rPr>
              <a:t>entre boletines de prensa y fichas técnicas de los principales indicadores económicos e industrias pujantes de la entidad.</a:t>
            </a:r>
          </a:p>
          <a:p>
            <a:pPr eaLnBrk="0" hangingPunct="0"/>
            <a:endParaRPr lang="es-ES" sz="2200" dirty="0" smtClean="0">
              <a:latin typeface="Calibri" panose="020F0502020204030204" pitchFamily="34" charset="0"/>
              <a:cs typeface="Avenir Medium"/>
            </a:endParaRPr>
          </a:p>
          <a:p>
            <a:pPr marL="457200" indent="-457200" algn="just">
              <a:buClr>
                <a:srgbClr val="730F26"/>
              </a:buClr>
            </a:pPr>
            <a:r>
              <a:rPr lang="es-MX" sz="2200" dirty="0" smtClean="0">
                <a:solidFill>
                  <a:srgbClr val="730F26"/>
                </a:solidFill>
                <a:latin typeface="Calibri" panose="020F0502020204030204" pitchFamily="34" charset="0"/>
                <a:cs typeface="Avenir Medium"/>
              </a:rPr>
              <a:t>10.</a:t>
            </a:r>
            <a:r>
              <a:rPr lang="es-MX" sz="2200" dirty="0" smtClean="0">
                <a:latin typeface="Calibri" panose="020F0502020204030204" pitchFamily="34" charset="0"/>
                <a:cs typeface="Avenir Medium"/>
              </a:rPr>
              <a:t>	En sintonía con la política de la accesibilidad, d</a:t>
            </a:r>
            <a:r>
              <a:rPr lang="es-ES" sz="2200" dirty="0" smtClean="0">
                <a:latin typeface="Calibri" panose="020F0502020204030204" pitchFamily="34" charset="0"/>
                <a:cs typeface="Avenir Medium"/>
              </a:rPr>
              <a:t>esde el mes de junio del año en curso, se adoptó una herramienta para hacer envío masivo de correos electrónicos   de   forma   personalizada y se logró la </a:t>
            </a:r>
            <a:r>
              <a:rPr lang="es-ES" sz="2200" b="1" i="1" dirty="0" smtClean="0">
                <a:solidFill>
                  <a:srgbClr val="730F26"/>
                </a:solidFill>
                <a:latin typeface="Calibri" panose="020F0502020204030204" pitchFamily="34" charset="0"/>
                <a:cs typeface="Avenir Medium"/>
              </a:rPr>
              <a:t>difusión</a:t>
            </a:r>
            <a:r>
              <a:rPr lang="es-ES" sz="2200" dirty="0" smtClean="0">
                <a:latin typeface="Calibri" panose="020F0502020204030204" pitchFamily="34" charset="0"/>
                <a:cs typeface="Avenir Medium"/>
              </a:rPr>
              <a:t> de más de </a:t>
            </a:r>
            <a:r>
              <a:rPr lang="es-ES" sz="2200" b="1" i="1" dirty="0" smtClean="0">
                <a:solidFill>
                  <a:srgbClr val="730F26"/>
                </a:solidFill>
                <a:latin typeface="Calibri" panose="020F0502020204030204" pitchFamily="34" charset="0"/>
                <a:cs typeface="Avenir Medium"/>
              </a:rPr>
              <a:t>14 mil 722 envíos, 950 registros en base de datos</a:t>
            </a:r>
            <a:r>
              <a:rPr lang="es-ES" sz="2200" dirty="0" smtClean="0">
                <a:latin typeface="Calibri" panose="020F0502020204030204" pitchFamily="34" charset="0"/>
                <a:cs typeface="Avenir Medium"/>
              </a:rPr>
              <a:t>, así como estadísticas detalladas de apertura y visitas a la web.</a:t>
            </a: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9"/>
            </a:pPr>
            <a:endParaRPr lang="es-MX" sz="2200" dirty="0" smtClean="0">
              <a:latin typeface="Calibri" panose="020F0502020204030204" pitchFamily="34" charset="0"/>
              <a:cs typeface="Avenir Medium"/>
            </a:endParaRPr>
          </a:p>
        </p:txBody>
      </p:sp>
    </p:spTree>
    <p:extLst>
      <p:ext uri="{BB962C8B-B14F-4D97-AF65-F5344CB8AC3E}">
        <p14:creationId xmlns="" xmlns:p14="http://schemas.microsoft.com/office/powerpoint/2010/main" val="2248644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2" y="1607309"/>
            <a:ext cx="8712967" cy="3477875"/>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pPr>
            <a:r>
              <a:rPr lang="es-ES" sz="2200" dirty="0" smtClean="0">
                <a:solidFill>
                  <a:srgbClr val="730F26"/>
                </a:solidFill>
                <a:latin typeface="Calibri" panose="020F0502020204030204" pitchFamily="34" charset="0"/>
              </a:rPr>
              <a:t>11. </a:t>
            </a:r>
            <a:r>
              <a:rPr lang="es-ES" sz="2200" dirty="0" smtClean="0">
                <a:latin typeface="Calibri" panose="020F0502020204030204" pitchFamily="34" charset="0"/>
                <a:cs typeface="Avenir Medium"/>
              </a:rPr>
              <a:t>Para el acercamiento en tiempo real con usuarios y una difusión social de la cultura económica de Jalisco s</a:t>
            </a:r>
            <a:r>
              <a:rPr lang="es-MX" sz="2200" dirty="0" smtClean="0">
                <a:latin typeface="Calibri" panose="020F0502020204030204" pitchFamily="34" charset="0"/>
                <a:cs typeface="Avenir Medium"/>
              </a:rPr>
              <a:t>e sumó un total de </a:t>
            </a:r>
            <a:r>
              <a:rPr lang="es-MX" sz="2200" b="1" i="1" dirty="0" smtClean="0">
                <a:solidFill>
                  <a:srgbClr val="730F26"/>
                </a:solidFill>
                <a:latin typeface="Calibri" panose="020F0502020204030204" pitchFamily="34" charset="0"/>
                <a:cs typeface="Avenir Medium"/>
              </a:rPr>
              <a:t>3,199 seguidores en Facebook y 1,544   en   </a:t>
            </a:r>
            <a:r>
              <a:rPr lang="es-MX" sz="2200" b="1" i="1" dirty="0" err="1" smtClean="0">
                <a:solidFill>
                  <a:srgbClr val="730F26"/>
                </a:solidFill>
                <a:latin typeface="Calibri" panose="020F0502020204030204" pitchFamily="34" charset="0"/>
                <a:cs typeface="Avenir Medium"/>
              </a:rPr>
              <a:t>Twitter</a:t>
            </a:r>
            <a:r>
              <a:rPr lang="es-MX" sz="2200" dirty="0" smtClean="0">
                <a:latin typeface="Calibri" panose="020F0502020204030204" pitchFamily="34" charset="0"/>
                <a:cs typeface="Avenir Medium"/>
              </a:rPr>
              <a:t>, la   tasa más alta de crecimiento fue 40% superior a la presentada durante 2012.</a:t>
            </a:r>
            <a:endParaRPr lang="en-US" sz="2200" dirty="0" smtClean="0">
              <a:latin typeface="Calibri" panose="020F0502020204030204" pitchFamily="34" charset="0"/>
              <a:cs typeface="Avenir Medium"/>
            </a:endParaRPr>
          </a:p>
          <a:p>
            <a:pPr eaLnBrk="0" hangingPunct="0"/>
            <a:endParaRPr lang="es-ES" sz="2200" dirty="0" smtClean="0">
              <a:latin typeface="Calibri" panose="020F0502020204030204" pitchFamily="34" charset="0"/>
              <a:cs typeface="Avenir Medium"/>
            </a:endParaRPr>
          </a:p>
          <a:p>
            <a:pPr marL="457200" indent="-457200" algn="just">
              <a:buClr>
                <a:srgbClr val="730F26"/>
              </a:buClr>
            </a:pPr>
            <a:endParaRPr lang="es-MX" sz="2200" dirty="0" smtClean="0">
              <a:latin typeface="Calibri" panose="020F0502020204030204" pitchFamily="34" charset="0"/>
              <a:cs typeface="Avenir Medium"/>
            </a:endParaRPr>
          </a:p>
          <a:p>
            <a:pPr marL="457200" indent="-457200" algn="just">
              <a:buClr>
                <a:srgbClr val="730F26"/>
              </a:buClr>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9"/>
            </a:pPr>
            <a:endParaRPr lang="es-MX" sz="2200" dirty="0" smtClean="0">
              <a:latin typeface="Calibri" panose="020F0502020204030204" pitchFamily="34" charset="0"/>
              <a:cs typeface="Avenir Medium"/>
            </a:endParaRPr>
          </a:p>
        </p:txBody>
      </p:sp>
      <p:pic>
        <p:nvPicPr>
          <p:cNvPr id="7" name="Picture 4" descr="Facebook Logo">
            <a:hlinkClick r:id="rId3"/>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2128" b="98480" l="17447" r="81277"/>
                    </a14:imgEffect>
                  </a14:imgLayer>
                </a14:imgProps>
              </a:ext>
              <a:ext uri="{28A0092B-C50C-407E-A947-70E740481C1C}">
                <a14:useLocalDpi xmlns="" xmlns:a14="http://schemas.microsoft.com/office/drawing/2010/main" val="0"/>
              </a:ext>
            </a:extLst>
          </a:blip>
          <a:srcRect/>
          <a:stretch>
            <a:fillRect/>
          </a:stretch>
        </p:blipFill>
        <p:spPr bwMode="auto">
          <a:xfrm>
            <a:off x="2555776" y="4078264"/>
            <a:ext cx="1952799" cy="1366960"/>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8" name="Picture 6" descr="Twitter Logo">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644008" y="4078264"/>
            <a:ext cx="1389740" cy="1366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66400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9" name="8 CuadroTexto"/>
          <p:cNvSpPr txBox="1"/>
          <p:nvPr/>
        </p:nvSpPr>
        <p:spPr>
          <a:xfrm>
            <a:off x="179512" y="1772816"/>
            <a:ext cx="8712968" cy="3139321"/>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RELACIONES EXTERNAS: </a:t>
            </a:r>
            <a:r>
              <a:rPr lang="es-ES" sz="2200" b="1" dirty="0" smtClean="0">
                <a:solidFill>
                  <a:srgbClr val="730F26"/>
                </a:solidFill>
                <a:latin typeface="Calibri" panose="020F0502020204030204" pitchFamily="34" charset="0"/>
                <a:cs typeface="Avenir Medium"/>
              </a:rPr>
              <a:t>(ver en anexo; fotos informe 2013)</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AutoNum type="arabicPeriod"/>
            </a:pPr>
            <a:r>
              <a:rPr lang="es-ES" sz="2200" dirty="0" smtClean="0">
                <a:latin typeface="Calibri" panose="020F0502020204030204" pitchFamily="34" charset="0"/>
              </a:rPr>
              <a:t>CNIE AMSDE</a:t>
            </a:r>
          </a:p>
          <a:p>
            <a:pPr marL="457200" indent="-457200" algn="just">
              <a:buClr>
                <a:srgbClr val="730F26"/>
              </a:buClr>
              <a:buAutoNum type="arabicPeriod"/>
            </a:pPr>
            <a:r>
              <a:rPr lang="es-ES" sz="2200" dirty="0" smtClean="0">
                <a:latin typeface="Calibri" panose="020F0502020204030204" pitchFamily="34" charset="0"/>
                <a:cs typeface="Avenir Medium"/>
              </a:rPr>
              <a:t>CNIE AMSDE 2</a:t>
            </a:r>
          </a:p>
          <a:p>
            <a:pPr marL="457200" indent="-457200" algn="just">
              <a:buClr>
                <a:srgbClr val="730F26"/>
              </a:buClr>
              <a:buAutoNum type="arabicPeriod"/>
            </a:pPr>
            <a:r>
              <a:rPr lang="es-ES" sz="2200" dirty="0" smtClean="0">
                <a:latin typeface="Calibri" panose="020F0502020204030204" pitchFamily="34" charset="0"/>
                <a:cs typeface="Avenir Medium"/>
              </a:rPr>
              <a:t>Comité Regional Sur</a:t>
            </a:r>
          </a:p>
          <a:p>
            <a:pPr marL="457200" indent="-457200" algn="just">
              <a:buClr>
                <a:srgbClr val="730F26"/>
              </a:buClr>
              <a:buAutoNum type="arabicPeriod"/>
            </a:pPr>
            <a:r>
              <a:rPr lang="es-ES" sz="2200" dirty="0" smtClean="0">
                <a:latin typeface="Calibri" panose="020F0502020204030204" pitchFamily="34" charset="0"/>
                <a:cs typeface="Avenir Medium"/>
              </a:rPr>
              <a:t>Curso INEGI</a:t>
            </a:r>
          </a:p>
          <a:p>
            <a:pPr marL="457200" indent="-457200" algn="just">
              <a:buClr>
                <a:srgbClr val="730F26"/>
              </a:buClr>
              <a:buAutoNum type="arabicPeriod"/>
            </a:pPr>
            <a:r>
              <a:rPr lang="es-ES" sz="2200" dirty="0" smtClean="0">
                <a:latin typeface="Calibri" panose="020F0502020204030204" pitchFamily="34" charset="0"/>
                <a:cs typeface="Avenir Medium"/>
              </a:rPr>
              <a:t>Cursos </a:t>
            </a:r>
          </a:p>
          <a:p>
            <a:pPr marL="457200" indent="-457200" algn="just">
              <a:buClr>
                <a:srgbClr val="730F26"/>
              </a:buClr>
              <a:buAutoNum type="arabicPeriod"/>
            </a:pPr>
            <a:r>
              <a:rPr lang="es-ES" sz="2200" dirty="0" smtClean="0">
                <a:latin typeface="Calibri" panose="020F0502020204030204" pitchFamily="34" charset="0"/>
                <a:cs typeface="Avenir Medium"/>
              </a:rPr>
              <a:t>JALTRADE Jalisco unido</a:t>
            </a:r>
          </a:p>
          <a:p>
            <a:pPr marL="457200" indent="-457200" algn="just">
              <a:buClr>
                <a:srgbClr val="730F26"/>
              </a:buClr>
              <a:buAutoNum type="arabicPeriod"/>
            </a:pPr>
            <a:r>
              <a:rPr lang="es-ES" sz="2200" dirty="0" smtClean="0">
                <a:latin typeface="Calibri" panose="020F0502020204030204" pitchFamily="34" charset="0"/>
                <a:cs typeface="Avenir Medium"/>
              </a:rPr>
              <a:t>Presentación servicios cámaras</a:t>
            </a:r>
            <a:endParaRPr lang="es-MX" sz="2200" dirty="0" smtClean="0">
              <a:latin typeface="Calibri" panose="020F0502020204030204" pitchFamily="34" charset="0"/>
              <a:cs typeface="Avenir Medium"/>
            </a:endParaRPr>
          </a:p>
        </p:txBody>
      </p:sp>
    </p:spTree>
    <p:extLst>
      <p:ext uri="{BB962C8B-B14F-4D97-AF65-F5344CB8AC3E}">
        <p14:creationId xmlns="" xmlns:p14="http://schemas.microsoft.com/office/powerpoint/2010/main" val="1414304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POA Y LOGROS 2013</a:t>
            </a:r>
          </a:p>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ESTADÍSTICAS</a:t>
            </a: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11928886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2" name="10 Rectángulo"/>
          <p:cNvSpPr>
            <a:spLocks noChangeArrowheads="1"/>
          </p:cNvSpPr>
          <p:nvPr/>
        </p:nvSpPr>
        <p:spPr bwMode="auto">
          <a:xfrm>
            <a:off x="609600" y="2590800"/>
            <a:ext cx="7924800" cy="762000"/>
          </a:xfrm>
          <a:prstGeom prst="rect">
            <a:avLst/>
          </a:prstGeom>
          <a:noFill/>
          <a:ln w="9525">
            <a:noFill/>
            <a:miter lim="800000"/>
            <a:headEnd/>
            <a:tailEnd/>
          </a:ln>
        </p:spPr>
        <p:txBody>
          <a:bodyPr wrap="none"/>
          <a:lstStyle/>
          <a:p>
            <a:pPr algn="ctr">
              <a:lnSpc>
                <a:spcPts val="2700"/>
              </a:lnSpc>
            </a:pPr>
            <a:r>
              <a:rPr lang="es-MX" sz="4000" b="1" dirty="0" smtClean="0">
                <a:solidFill>
                  <a:schemeClr val="bg1"/>
                </a:solidFill>
                <a:cs typeface="Arial" pitchFamily="34" charset="0"/>
              </a:rPr>
              <a:t>INFORME DE ACTIVIDADES SEIJAL</a:t>
            </a:r>
            <a:endParaRPr lang="es-ES" sz="4000" dirty="0">
              <a:solidFill>
                <a:schemeClr val="bg1"/>
              </a:solidFill>
              <a:cs typeface="Arial" pitchFamily="34" charset="0"/>
            </a:endParaRPr>
          </a:p>
        </p:txBody>
      </p:sp>
      <p:sp>
        <p:nvSpPr>
          <p:cNvPr id="5123" name="10 Rectángulo"/>
          <p:cNvSpPr>
            <a:spLocks noChangeArrowheads="1"/>
          </p:cNvSpPr>
          <p:nvPr/>
        </p:nvSpPr>
        <p:spPr bwMode="auto">
          <a:xfrm>
            <a:off x="762000" y="3200400"/>
            <a:ext cx="7772400" cy="981075"/>
          </a:xfrm>
          <a:prstGeom prst="rect">
            <a:avLst/>
          </a:prstGeom>
          <a:noFill/>
          <a:ln w="9525">
            <a:noFill/>
            <a:miter lim="800000"/>
            <a:headEnd/>
            <a:tailEnd/>
          </a:ln>
        </p:spPr>
        <p:txBody>
          <a:bodyPr wrap="none"/>
          <a:lstStyle/>
          <a:p>
            <a:pPr algn="ctr"/>
            <a:r>
              <a:rPr lang="es-MX" sz="3200" b="1" dirty="0" smtClean="0">
                <a:solidFill>
                  <a:srgbClr val="FFFFFF"/>
                </a:solidFill>
                <a:cs typeface="Arial" pitchFamily="34" charset="0"/>
              </a:rPr>
              <a:t>Tercer Cuatrimestre 2013</a:t>
            </a:r>
            <a:endParaRPr lang="es-MX" sz="3200" dirty="0">
              <a:solidFill>
                <a:srgbClr val="FFFFFF"/>
              </a:solidFill>
              <a:cs typeface="Arial" pitchFamily="34" charset="0"/>
            </a:endParaRPr>
          </a:p>
          <a:p>
            <a:pPr algn="ctr"/>
            <a:r>
              <a:rPr lang="es-MX" sz="1800" dirty="0" smtClean="0">
                <a:solidFill>
                  <a:srgbClr val="FFFFFF"/>
                </a:solidFill>
                <a:cs typeface="Arial" pitchFamily="34" charset="0"/>
              </a:rPr>
              <a:t>31 de diciembre de </a:t>
            </a:r>
            <a:r>
              <a:rPr lang="es-MX" sz="1800" dirty="0">
                <a:solidFill>
                  <a:srgbClr val="FFFFFF"/>
                </a:solidFill>
                <a:cs typeface="Arial" pitchFamily="34" charset="0"/>
              </a:rPr>
              <a:t>2013</a:t>
            </a:r>
            <a:endParaRPr lang="es-ES" sz="1800" dirty="0">
              <a:solidFill>
                <a:srgbClr val="FFFFFF"/>
              </a:solidFill>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2" name="1 Objeto"/>
          <p:cNvGraphicFramePr>
            <a:graphicFrameLocks noChangeAspect="1"/>
          </p:cNvGraphicFramePr>
          <p:nvPr>
            <p:extLst>
              <p:ext uri="{D42A27DB-BD31-4B8C-83A1-F6EECF244321}">
                <p14:modId xmlns="" xmlns:p14="http://schemas.microsoft.com/office/powerpoint/2010/main" val="332102076"/>
              </p:ext>
            </p:extLst>
          </p:nvPr>
        </p:nvGraphicFramePr>
        <p:xfrm>
          <a:off x="186408" y="1196752"/>
          <a:ext cx="8784976" cy="4499322"/>
        </p:xfrm>
        <a:graphic>
          <a:graphicData uri="http://schemas.openxmlformats.org/presentationml/2006/ole">
            <p:oleObj spid="_x0000_s1026" name="Hoja de cálculo" r:id="rId4" imgW="10448793" imgH="4267290" progId="Excel.Sheet.12">
              <p:embed/>
            </p:oleObj>
          </a:graphicData>
        </a:graphic>
      </p:graphicFrame>
    </p:spTree>
    <p:extLst>
      <p:ext uri="{BB962C8B-B14F-4D97-AF65-F5344CB8AC3E}">
        <p14:creationId xmlns="" xmlns:p14="http://schemas.microsoft.com/office/powerpoint/2010/main" val="654257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2656"/>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5" name="4 Objeto"/>
          <p:cNvGraphicFramePr>
            <a:graphicFrameLocks noChangeAspect="1"/>
          </p:cNvGraphicFramePr>
          <p:nvPr>
            <p:extLst>
              <p:ext uri="{D42A27DB-BD31-4B8C-83A1-F6EECF244321}">
                <p14:modId xmlns="" xmlns:p14="http://schemas.microsoft.com/office/powerpoint/2010/main" val="315836037"/>
              </p:ext>
            </p:extLst>
          </p:nvPr>
        </p:nvGraphicFramePr>
        <p:xfrm>
          <a:off x="179512" y="893316"/>
          <a:ext cx="8856984" cy="5416004"/>
        </p:xfrm>
        <a:graphic>
          <a:graphicData uri="http://schemas.openxmlformats.org/presentationml/2006/ole">
            <p:oleObj spid="_x0000_s2050" name="Hoja de cálculo" r:id="rId4" imgW="10220310" imgH="6600825" progId="Excel.Sheet.12">
              <p:embed/>
            </p:oleObj>
          </a:graphicData>
        </a:graphic>
      </p:graphicFrame>
    </p:spTree>
    <p:extLst>
      <p:ext uri="{BB962C8B-B14F-4D97-AF65-F5344CB8AC3E}">
        <p14:creationId xmlns="" xmlns:p14="http://schemas.microsoft.com/office/powerpoint/2010/main" val="17656668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7" name="6 CuadroTexto"/>
          <p:cNvSpPr txBox="1"/>
          <p:nvPr/>
        </p:nvSpPr>
        <p:spPr>
          <a:xfrm>
            <a:off x="179512" y="969190"/>
            <a:ext cx="8712968" cy="4832092"/>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a:pPr>
            <a:r>
              <a:rPr lang="es-ES" sz="2200" dirty="0" smtClean="0">
                <a:latin typeface="Calibri" panose="020F0502020204030204" pitchFamily="34" charset="0"/>
                <a:cs typeface="Avenir Medium"/>
              </a:rPr>
              <a:t>Se atendieron </a:t>
            </a:r>
            <a:r>
              <a:rPr lang="es-ES" sz="2200" b="1" i="1" dirty="0" smtClean="0">
                <a:solidFill>
                  <a:srgbClr val="730F26"/>
                </a:solidFill>
                <a:latin typeface="Calibri" panose="020F0502020204030204" pitchFamily="34" charset="0"/>
                <a:cs typeface="Avenir Medium"/>
              </a:rPr>
              <a:t>194,676 solicitudes</a:t>
            </a:r>
            <a:r>
              <a:rPr lang="es-ES" sz="2200" dirty="0" smtClean="0">
                <a:latin typeface="Calibri" panose="020F0502020204030204" pitchFamily="34" charset="0"/>
                <a:cs typeface="Avenir Medium"/>
              </a:rPr>
              <a:t> de información estadística  tanto del Sector Gubernamental (Estado y Municipios), Sector Privado, el Académico y de la Sociedad Civil como parte del soporte a las tomas de decisiones de la sociedad jalisciense. </a:t>
            </a:r>
          </a:p>
          <a:p>
            <a:pPr marL="457200" indent="-457200" algn="just">
              <a:buClr>
                <a:srgbClr val="730F26"/>
              </a:buClr>
              <a:buFont typeface="+mj-lt"/>
              <a:buAutoNum type="arabicPeriod"/>
            </a:pPr>
            <a:endParaRPr lang="es-ES" sz="2200" dirty="0" smtClean="0">
              <a:latin typeface="Calibri" panose="020F0502020204030204" pitchFamily="34" charset="0"/>
              <a:cs typeface="Avenir Medium"/>
            </a:endParaRPr>
          </a:p>
          <a:p>
            <a:pPr marL="457200" indent="-457200" algn="just">
              <a:buClr>
                <a:srgbClr val="730F26"/>
              </a:buClr>
              <a:buFont typeface="+mj-lt"/>
              <a:buAutoNum type="arabicPeriod"/>
            </a:pPr>
            <a:endParaRPr lang="es-ES" sz="2200" dirty="0">
              <a:latin typeface="Calibri" panose="020F0502020204030204" pitchFamily="34" charset="0"/>
              <a:cs typeface="Avenir Medium"/>
            </a:endParaRPr>
          </a:p>
          <a:p>
            <a:pPr lvl="1" algn="just">
              <a:buClr>
                <a:srgbClr val="730F26"/>
              </a:buClr>
            </a:pPr>
            <a:r>
              <a:rPr lang="es-ES" sz="2200" dirty="0" smtClean="0">
                <a:latin typeface="Calibri" panose="020F0502020204030204" pitchFamily="34" charset="0"/>
                <a:cs typeface="Avenir Medium"/>
              </a:rPr>
              <a:t>Como parte de la atención </a:t>
            </a:r>
          </a:p>
          <a:p>
            <a:pPr lvl="1" algn="just">
              <a:buClr>
                <a:srgbClr val="730F26"/>
              </a:buClr>
            </a:pPr>
            <a:r>
              <a:rPr lang="es-ES" sz="2200" dirty="0" smtClean="0">
                <a:latin typeface="Calibri" panose="020F0502020204030204" pitchFamily="34" charset="0"/>
                <a:cs typeface="Avenir Medium"/>
              </a:rPr>
              <a:t>a solicitudes de información</a:t>
            </a:r>
          </a:p>
          <a:p>
            <a:pPr lvl="1" algn="just">
              <a:buClr>
                <a:srgbClr val="730F26"/>
              </a:buClr>
            </a:pPr>
            <a:r>
              <a:rPr lang="es-ES" sz="2200" dirty="0" smtClean="0">
                <a:latin typeface="Calibri" panose="020F0502020204030204" pitchFamily="34" charset="0"/>
                <a:cs typeface="Avenir Medium"/>
              </a:rPr>
              <a:t>y </a:t>
            </a:r>
            <a:r>
              <a:rPr lang="es-ES" sz="2200" b="1" i="1" dirty="0">
                <a:solidFill>
                  <a:srgbClr val="730F26"/>
                </a:solidFill>
                <a:latin typeface="Calibri" panose="020F0502020204030204" pitchFamily="34" charset="0"/>
                <a:cs typeface="Avenir Medium"/>
              </a:rPr>
              <a:t>asesorías específicas </a:t>
            </a:r>
            <a:r>
              <a:rPr lang="es-ES" sz="2200" dirty="0" smtClean="0">
                <a:latin typeface="Calibri" panose="020F0502020204030204" pitchFamily="34" charset="0"/>
                <a:cs typeface="Avenir Medium"/>
              </a:rPr>
              <a:t>(a la </a:t>
            </a:r>
          </a:p>
          <a:p>
            <a:pPr lvl="1" algn="just">
              <a:buClr>
                <a:srgbClr val="730F26"/>
              </a:buClr>
            </a:pPr>
            <a:r>
              <a:rPr lang="es-ES" sz="2200" dirty="0" smtClean="0">
                <a:latin typeface="Calibri" panose="020F0502020204030204" pitchFamily="34" charset="0"/>
                <a:cs typeface="Avenir Medium"/>
              </a:rPr>
              <a:t>medida del requerimiento </a:t>
            </a:r>
          </a:p>
          <a:p>
            <a:pPr lvl="1" algn="just">
              <a:buClr>
                <a:srgbClr val="730F26"/>
              </a:buClr>
            </a:pPr>
            <a:r>
              <a:rPr lang="es-ES" sz="2200" dirty="0" smtClean="0">
                <a:latin typeface="Calibri" panose="020F0502020204030204" pitchFamily="34" charset="0"/>
                <a:cs typeface="Avenir Medium"/>
              </a:rPr>
              <a:t>del usuario) se atendieron</a:t>
            </a:r>
          </a:p>
          <a:p>
            <a:pPr lvl="1" algn="just">
              <a:buClr>
                <a:srgbClr val="730F26"/>
              </a:buClr>
            </a:pPr>
            <a:r>
              <a:rPr lang="es-ES" sz="2200" b="1" i="1" dirty="0" smtClean="0">
                <a:solidFill>
                  <a:srgbClr val="730F26"/>
                </a:solidFill>
                <a:latin typeface="Calibri" panose="020F0502020204030204" pitchFamily="34" charset="0"/>
                <a:cs typeface="Avenir Medium"/>
              </a:rPr>
              <a:t>2,094</a:t>
            </a:r>
            <a:r>
              <a:rPr lang="es-ES" sz="2200" dirty="0" smtClean="0">
                <a:latin typeface="Calibri" panose="020F0502020204030204" pitchFamily="34" charset="0"/>
                <a:cs typeface="Avenir Medium"/>
              </a:rPr>
              <a:t> solicitudes de este tipo.</a:t>
            </a:r>
            <a:endParaRPr lang="es-MX" sz="2200" dirty="0" smtClean="0">
              <a:latin typeface="Calibri" panose="020F0502020204030204" pitchFamily="34" charset="0"/>
              <a:cs typeface="Avenir Medium"/>
            </a:endParaRPr>
          </a:p>
        </p:txBody>
      </p:sp>
      <p:pic>
        <p:nvPicPr>
          <p:cNvPr id="8" name="Picture 4" descr="Information Technolog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04566" y="3356992"/>
            <a:ext cx="4039842" cy="2693228"/>
          </a:xfrm>
          <a:prstGeom prst="rect">
            <a:avLst/>
          </a:prstGeom>
          <a:ln>
            <a:noFill/>
          </a:ln>
          <a:effectLst>
            <a:outerShdw blurRad="184150" dist="241300" dir="11520000" sx="110000" sy="110000" algn="ctr">
              <a:srgbClr val="000000">
                <a:alpha val="18000"/>
              </a:srgbClr>
            </a:outerShdw>
            <a:reflection blurRad="12700" stA="30000" endPos="30000" dist="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8382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5" name="1 Objeto"/>
          <p:cNvGraphicFramePr>
            <a:graphicFrameLocks noChangeAspect="1"/>
          </p:cNvGraphicFramePr>
          <p:nvPr>
            <p:extLst>
              <p:ext uri="{D42A27DB-BD31-4B8C-83A1-F6EECF244321}">
                <p14:modId xmlns="" xmlns:p14="http://schemas.microsoft.com/office/powerpoint/2010/main" val="1623687333"/>
              </p:ext>
            </p:extLst>
          </p:nvPr>
        </p:nvGraphicFramePr>
        <p:xfrm>
          <a:off x="2133600" y="901899"/>
          <a:ext cx="6800850" cy="470008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p:cNvSpPr>
            <a:spLocks noChangeArrowheads="1"/>
          </p:cNvSpPr>
          <p:nvPr/>
        </p:nvSpPr>
        <p:spPr bwMode="auto">
          <a:xfrm>
            <a:off x="38100" y="1448135"/>
            <a:ext cx="2133600" cy="762176"/>
          </a:xfrm>
          <a:prstGeom prst="rect">
            <a:avLst/>
          </a:prstGeom>
          <a:solidFill>
            <a:srgbClr val="808080"/>
          </a:solidFill>
          <a:ln w="9525">
            <a:solidFill>
              <a:srgbClr val="808080"/>
            </a:solidFill>
            <a:miter lim="800000"/>
            <a:headEnd/>
            <a:tailEnd/>
          </a:ln>
        </p:spPr>
        <p:txBody>
          <a:bodyPr wrap="none" anchor="ctr"/>
          <a:lstStyle/>
          <a:p>
            <a:endParaRPr lang="es-ES"/>
          </a:p>
        </p:txBody>
      </p:sp>
      <p:sp>
        <p:nvSpPr>
          <p:cNvPr id="10" name="Line 6"/>
          <p:cNvSpPr>
            <a:spLocks noChangeShapeType="1"/>
          </p:cNvSpPr>
          <p:nvPr/>
        </p:nvSpPr>
        <p:spPr bwMode="auto">
          <a:xfrm>
            <a:off x="2339752" y="1448135"/>
            <a:ext cx="0" cy="3048706"/>
          </a:xfrm>
          <a:prstGeom prst="line">
            <a:avLst/>
          </a:prstGeom>
          <a:noFill/>
          <a:ln w="38100">
            <a:solidFill>
              <a:srgbClr val="C00000"/>
            </a:solidFill>
            <a:round/>
            <a:headEnd/>
            <a:tailEnd/>
          </a:ln>
          <a:extLst>
            <a:ext uri="{909E8E84-426E-40DD-AFC4-6F175D3DCCD1}">
              <a14:hiddenFill xmlns="" xmlns:a14="http://schemas.microsoft.com/office/drawing/2010/main">
                <a:noFill/>
              </a14:hiddenFill>
            </a:ext>
          </a:extLst>
        </p:spPr>
        <p:txBody>
          <a:bodyPr/>
          <a:lstStyle/>
          <a:p>
            <a:endParaRPr lang="es-MX"/>
          </a:p>
        </p:txBody>
      </p:sp>
      <p:sp>
        <p:nvSpPr>
          <p:cNvPr id="11" name="10 CuadroTexto"/>
          <p:cNvSpPr txBox="1"/>
          <p:nvPr/>
        </p:nvSpPr>
        <p:spPr>
          <a:xfrm>
            <a:off x="2286000" y="5703532"/>
            <a:ext cx="6174432" cy="461772"/>
          </a:xfrm>
          <a:prstGeom prst="rect">
            <a:avLst/>
          </a:prstGeom>
          <a:noFill/>
        </p:spPr>
        <p:txBody>
          <a:bodyPr wrap="square" rtlCol="0">
            <a:spAutoFit/>
          </a:bodyPr>
          <a:lstStyle/>
          <a:p>
            <a:r>
              <a:rPr lang="es-MX" sz="1200" b="1" dirty="0" smtClean="0">
                <a:latin typeface="Calibri" panose="020F0502020204030204" pitchFamily="34" charset="0"/>
              </a:rPr>
              <a:t>1/</a:t>
            </a:r>
            <a:r>
              <a:rPr lang="es-MX" sz="1200" dirty="0" smtClean="0">
                <a:latin typeface="Calibri" panose="020F0502020204030204" pitchFamily="34" charset="0"/>
              </a:rPr>
              <a:t> Los </a:t>
            </a:r>
            <a:r>
              <a:rPr lang="es-MX" sz="1200" b="1" dirty="0" smtClean="0">
                <a:latin typeface="Calibri" panose="020F0502020204030204" pitchFamily="34" charset="0"/>
              </a:rPr>
              <a:t>servicios de información de SEIJAL</a:t>
            </a:r>
            <a:r>
              <a:rPr lang="es-MX" sz="1200" dirty="0" smtClean="0">
                <a:latin typeface="Calibri" panose="020F0502020204030204" pitchFamily="34" charset="0"/>
              </a:rPr>
              <a:t> comprenden: Consultas especializadas, Atención al Público,  </a:t>
            </a:r>
            <a:r>
              <a:rPr lang="es-MX" sz="1200" dirty="0" err="1" smtClean="0">
                <a:latin typeface="Calibri" panose="020F0502020204030204" pitchFamily="34" charset="0"/>
              </a:rPr>
              <a:t>Strategos</a:t>
            </a:r>
            <a:r>
              <a:rPr lang="es-MX" sz="1200" dirty="0" smtClean="0">
                <a:latin typeface="Calibri" panose="020F0502020204030204" pitchFamily="34" charset="0"/>
              </a:rPr>
              <a:t>, </a:t>
            </a:r>
            <a:r>
              <a:rPr lang="es-MX" sz="1200" dirty="0" err="1" smtClean="0">
                <a:latin typeface="Calibri" panose="020F0502020204030204" pitchFamily="34" charset="0"/>
              </a:rPr>
              <a:t>Twitters</a:t>
            </a:r>
            <a:r>
              <a:rPr lang="es-MX" sz="1200" dirty="0" smtClean="0">
                <a:latin typeface="Calibri" panose="020F0502020204030204" pitchFamily="34" charset="0"/>
              </a:rPr>
              <a:t>, Comunicados de Prensa, Capacitaciones y Consultas Páginas Web.</a:t>
            </a:r>
            <a:endParaRPr lang="es-MX" sz="1200" dirty="0">
              <a:latin typeface="Calibri" panose="020F0502020204030204" pitchFamily="34" charset="0"/>
            </a:endParaRPr>
          </a:p>
        </p:txBody>
      </p:sp>
      <p:sp>
        <p:nvSpPr>
          <p:cNvPr id="16" name="Text Box 5"/>
          <p:cNvSpPr txBox="1">
            <a:spLocks noChangeArrowheads="1"/>
          </p:cNvSpPr>
          <p:nvPr/>
        </p:nvSpPr>
        <p:spPr bwMode="auto">
          <a:xfrm>
            <a:off x="-495300" y="1412776"/>
            <a:ext cx="2667000" cy="73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s-MX" sz="1200" b="1" dirty="0">
                <a:solidFill>
                  <a:schemeClr val="bg1"/>
                </a:solidFill>
              </a:rPr>
              <a:t>Evolución de </a:t>
            </a:r>
            <a:r>
              <a:rPr lang="es-MX" sz="1200" b="1" dirty="0" smtClean="0">
                <a:solidFill>
                  <a:schemeClr val="bg1"/>
                </a:solidFill>
              </a:rPr>
              <a:t>Servicios de Información</a:t>
            </a:r>
            <a:endParaRPr lang="es-MX" sz="1200" b="1" dirty="0">
              <a:solidFill>
                <a:schemeClr val="bg1"/>
              </a:solidFill>
            </a:endParaRPr>
          </a:p>
          <a:p>
            <a:pPr algn="r" eaLnBrk="1" hangingPunct="1">
              <a:spcBef>
                <a:spcPct val="50000"/>
              </a:spcBef>
            </a:pPr>
            <a:r>
              <a:rPr lang="es-MX" sz="1200" b="1" dirty="0" smtClean="0">
                <a:solidFill>
                  <a:schemeClr val="bg1"/>
                </a:solidFill>
              </a:rPr>
              <a:t>SEIJAL 2001-2013</a:t>
            </a:r>
            <a:endParaRPr lang="es-ES" sz="900" b="1" dirty="0">
              <a:solidFill>
                <a:schemeClr val="bg1"/>
              </a:solidFill>
            </a:endParaRPr>
          </a:p>
        </p:txBody>
      </p:sp>
    </p:spTree>
    <p:extLst>
      <p:ext uri="{BB962C8B-B14F-4D97-AF65-F5344CB8AC3E}">
        <p14:creationId xmlns="" xmlns:p14="http://schemas.microsoft.com/office/powerpoint/2010/main" val="6613132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8" name="Object 9"/>
          <p:cNvGraphicFramePr>
            <a:graphicFrameLocks noChangeAspect="1"/>
          </p:cNvGraphicFramePr>
          <p:nvPr>
            <p:extLst>
              <p:ext uri="{D42A27DB-BD31-4B8C-83A1-F6EECF244321}">
                <p14:modId xmlns="" xmlns:p14="http://schemas.microsoft.com/office/powerpoint/2010/main" val="2772901661"/>
              </p:ext>
            </p:extLst>
          </p:nvPr>
        </p:nvGraphicFramePr>
        <p:xfrm>
          <a:off x="4932040" y="2341018"/>
          <a:ext cx="4780116" cy="36096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7"/>
          <p:cNvSpPr txBox="1">
            <a:spLocks noChangeArrowheads="1"/>
          </p:cNvSpPr>
          <p:nvPr/>
        </p:nvSpPr>
        <p:spPr bwMode="auto">
          <a:xfrm>
            <a:off x="-36512" y="2537413"/>
            <a:ext cx="2226892" cy="1385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MX" sz="1400" dirty="0" smtClean="0">
                <a:solidFill>
                  <a:srgbClr val="003366"/>
                </a:solidFill>
              </a:rPr>
              <a:t>Sitios Web</a:t>
            </a:r>
          </a:p>
          <a:p>
            <a:pPr algn="r" eaLnBrk="1" hangingPunct="1"/>
            <a:r>
              <a:rPr lang="es-MX" sz="1400" dirty="0" err="1" smtClean="0">
                <a:solidFill>
                  <a:srgbClr val="003366"/>
                </a:solidFill>
              </a:rPr>
              <a:t>Mailchimp</a:t>
            </a:r>
            <a:endParaRPr lang="es-MX" sz="1400" dirty="0" smtClean="0">
              <a:solidFill>
                <a:srgbClr val="003366"/>
              </a:solidFill>
            </a:endParaRPr>
          </a:p>
          <a:p>
            <a:pPr algn="r" eaLnBrk="1" hangingPunct="1"/>
            <a:r>
              <a:rPr lang="es-MX" sz="1400" dirty="0" smtClean="0">
                <a:solidFill>
                  <a:srgbClr val="003366"/>
                </a:solidFill>
              </a:rPr>
              <a:t>Comunicados de Prensa</a:t>
            </a:r>
          </a:p>
          <a:p>
            <a:pPr algn="r" eaLnBrk="1" hangingPunct="1"/>
            <a:r>
              <a:rPr lang="es-MX" sz="1400" dirty="0" err="1" smtClean="0">
                <a:solidFill>
                  <a:srgbClr val="003366"/>
                </a:solidFill>
              </a:rPr>
              <a:t>Twitters</a:t>
            </a:r>
            <a:endParaRPr lang="es-MX" sz="1400" dirty="0" smtClean="0">
              <a:solidFill>
                <a:srgbClr val="003366"/>
              </a:solidFill>
            </a:endParaRPr>
          </a:p>
          <a:p>
            <a:pPr algn="r" eaLnBrk="1" hangingPunct="1"/>
            <a:r>
              <a:rPr lang="es-MX" sz="1400" dirty="0" smtClean="0">
                <a:solidFill>
                  <a:srgbClr val="003366"/>
                </a:solidFill>
              </a:rPr>
              <a:t>Capacitación</a:t>
            </a:r>
          </a:p>
          <a:p>
            <a:pPr algn="r" eaLnBrk="1" hangingPunct="1"/>
            <a:r>
              <a:rPr lang="es-MX" sz="1400" dirty="0" smtClean="0">
                <a:solidFill>
                  <a:srgbClr val="003366"/>
                </a:solidFill>
              </a:rPr>
              <a:t>Consultas Especializadas</a:t>
            </a:r>
            <a:endParaRPr lang="es-MX" sz="1400" dirty="0">
              <a:solidFill>
                <a:srgbClr val="003366"/>
              </a:solidFill>
            </a:endParaRPr>
          </a:p>
        </p:txBody>
      </p:sp>
      <p:graphicFrame>
        <p:nvGraphicFramePr>
          <p:cNvPr id="13" name="Object 9"/>
          <p:cNvGraphicFramePr>
            <a:graphicFrameLocks noChangeAspect="1"/>
          </p:cNvGraphicFramePr>
          <p:nvPr>
            <p:extLst>
              <p:ext uri="{D42A27DB-BD31-4B8C-83A1-F6EECF244321}">
                <p14:modId xmlns="" xmlns:p14="http://schemas.microsoft.com/office/powerpoint/2010/main" val="4248990198"/>
              </p:ext>
            </p:extLst>
          </p:nvPr>
        </p:nvGraphicFramePr>
        <p:xfrm>
          <a:off x="1619672" y="1564294"/>
          <a:ext cx="4824536" cy="413843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1"/>
          <p:cNvSpPr>
            <a:spLocks noChangeArrowheads="1"/>
          </p:cNvSpPr>
          <p:nvPr/>
        </p:nvSpPr>
        <p:spPr bwMode="auto">
          <a:xfrm>
            <a:off x="33561" y="1448135"/>
            <a:ext cx="2133600" cy="762176"/>
          </a:xfrm>
          <a:prstGeom prst="rect">
            <a:avLst/>
          </a:prstGeom>
          <a:solidFill>
            <a:srgbClr val="808080"/>
          </a:solidFill>
          <a:ln w="9525">
            <a:solidFill>
              <a:srgbClr val="808080"/>
            </a:solidFill>
            <a:miter lim="800000"/>
            <a:headEnd/>
            <a:tailEnd/>
          </a:ln>
        </p:spPr>
        <p:txBody>
          <a:bodyPr wrap="none" anchor="ctr"/>
          <a:lstStyle/>
          <a:p>
            <a:endParaRPr lang="es-ES"/>
          </a:p>
        </p:txBody>
      </p:sp>
      <p:sp>
        <p:nvSpPr>
          <p:cNvPr id="15" name="Text Box 12"/>
          <p:cNvSpPr txBox="1">
            <a:spLocks noChangeArrowheads="1"/>
          </p:cNvSpPr>
          <p:nvPr/>
        </p:nvSpPr>
        <p:spPr bwMode="auto">
          <a:xfrm>
            <a:off x="-532631" y="1413103"/>
            <a:ext cx="2667000" cy="554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s-MX" sz="1200" b="1" dirty="0" smtClean="0">
                <a:solidFill>
                  <a:schemeClr val="bg1"/>
                </a:solidFill>
              </a:rPr>
              <a:t>Servicios de Información</a:t>
            </a:r>
          </a:p>
          <a:p>
            <a:pPr algn="r" eaLnBrk="1" hangingPunct="1">
              <a:spcBef>
                <a:spcPct val="50000"/>
              </a:spcBef>
            </a:pPr>
            <a:r>
              <a:rPr lang="es-MX" sz="1200" b="1" dirty="0" smtClean="0">
                <a:solidFill>
                  <a:schemeClr val="bg1"/>
                </a:solidFill>
              </a:rPr>
              <a:t>2013</a:t>
            </a:r>
            <a:endParaRPr lang="es-MX" sz="1200" b="1" dirty="0">
              <a:solidFill>
                <a:schemeClr val="bg1"/>
              </a:solidFill>
            </a:endParaRPr>
          </a:p>
        </p:txBody>
      </p:sp>
      <p:sp>
        <p:nvSpPr>
          <p:cNvPr id="17" name="Line 13"/>
          <p:cNvSpPr>
            <a:spLocks noChangeShapeType="1"/>
          </p:cNvSpPr>
          <p:nvPr/>
        </p:nvSpPr>
        <p:spPr bwMode="auto">
          <a:xfrm>
            <a:off x="2339752" y="1448135"/>
            <a:ext cx="0" cy="3887100"/>
          </a:xfrm>
          <a:prstGeom prst="line">
            <a:avLst/>
          </a:prstGeom>
          <a:noFill/>
          <a:ln w="38100">
            <a:solidFill>
              <a:srgbClr val="C00000"/>
            </a:solidFill>
            <a:round/>
            <a:headEnd/>
            <a:tailEnd/>
          </a:ln>
          <a:extLst>
            <a:ext uri="{909E8E84-426E-40DD-AFC4-6F175D3DCCD1}">
              <a14:hiddenFill xmlns="" xmlns:a14="http://schemas.microsoft.com/office/drawing/2010/main">
                <a:noFill/>
              </a14:hiddenFill>
            </a:ext>
          </a:extLst>
        </p:spPr>
        <p:txBody>
          <a:bodyPr/>
          <a:lstStyle/>
          <a:p>
            <a:endParaRPr lang="es-MX"/>
          </a:p>
        </p:txBody>
      </p:sp>
      <p:sp>
        <p:nvSpPr>
          <p:cNvPr id="18" name="Text Box 7"/>
          <p:cNvSpPr txBox="1">
            <a:spLocks noChangeArrowheads="1"/>
          </p:cNvSpPr>
          <p:nvPr/>
        </p:nvSpPr>
        <p:spPr bwMode="auto">
          <a:xfrm>
            <a:off x="6740001" y="1294211"/>
            <a:ext cx="1923925" cy="307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MX" sz="1400" b="1" dirty="0" smtClean="0">
                <a:solidFill>
                  <a:srgbClr val="730F26"/>
                </a:solidFill>
                <a:effectLst>
                  <a:outerShdw blurRad="38100" dist="38100" dir="2700000" algn="tl">
                    <a:srgbClr val="000000">
                      <a:alpha val="43137"/>
                    </a:srgbClr>
                  </a:outerShdw>
                </a:effectLst>
              </a:rPr>
              <a:t>Medios Electrónicos</a:t>
            </a:r>
            <a:endParaRPr lang="es-MX" sz="1400" b="1" dirty="0">
              <a:solidFill>
                <a:srgbClr val="730F26"/>
              </a:solidFill>
              <a:effectLst>
                <a:outerShdw blurRad="38100" dist="38100" dir="2700000" algn="tl">
                  <a:srgbClr val="000000">
                    <a:alpha val="43137"/>
                  </a:srgbClr>
                </a:outerShdw>
              </a:effectLst>
            </a:endParaRPr>
          </a:p>
        </p:txBody>
      </p:sp>
      <p:sp>
        <p:nvSpPr>
          <p:cNvPr id="19" name="Text Box 7"/>
          <p:cNvSpPr txBox="1">
            <a:spLocks noChangeArrowheads="1"/>
          </p:cNvSpPr>
          <p:nvPr/>
        </p:nvSpPr>
        <p:spPr bwMode="auto">
          <a:xfrm>
            <a:off x="3191971" y="1151433"/>
            <a:ext cx="2460149" cy="523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1400" b="1" dirty="0">
                <a:solidFill>
                  <a:srgbClr val="730F26"/>
                </a:solidFill>
                <a:effectLst>
                  <a:outerShdw blurRad="38100" dist="38100" dir="2700000" algn="tl">
                    <a:srgbClr val="000000">
                      <a:alpha val="43137"/>
                    </a:srgbClr>
                  </a:outerShdw>
                </a:effectLst>
              </a:rPr>
              <a:t>Servicios</a:t>
            </a:r>
            <a:r>
              <a:rPr lang="es-MX" sz="1400" b="1" dirty="0" smtClean="0">
                <a:solidFill>
                  <a:srgbClr val="990033"/>
                </a:solidFill>
                <a:effectLst>
                  <a:outerShdw blurRad="38100" dist="38100" dir="2700000" algn="tl">
                    <a:srgbClr val="000000">
                      <a:alpha val="43137"/>
                    </a:srgbClr>
                  </a:outerShdw>
                </a:effectLst>
              </a:rPr>
              <a:t> de información personalizados</a:t>
            </a:r>
            <a:endParaRPr lang="es-MX" sz="1400" b="1" dirty="0">
              <a:solidFill>
                <a:srgbClr val="9900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41063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3" name="Text Box 7"/>
          <p:cNvSpPr txBox="1">
            <a:spLocks noChangeArrowheads="1"/>
          </p:cNvSpPr>
          <p:nvPr/>
        </p:nvSpPr>
        <p:spPr bwMode="auto">
          <a:xfrm>
            <a:off x="-108997" y="2537413"/>
            <a:ext cx="2343975" cy="1169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MX" sz="1400" dirty="0" smtClean="0">
                <a:solidFill>
                  <a:srgbClr val="003366"/>
                </a:solidFill>
              </a:rPr>
              <a:t>Gobierno</a:t>
            </a:r>
          </a:p>
          <a:p>
            <a:pPr algn="r" eaLnBrk="1" hangingPunct="1"/>
            <a:r>
              <a:rPr lang="es-MX" sz="1400" dirty="0" smtClean="0">
                <a:solidFill>
                  <a:srgbClr val="003366"/>
                </a:solidFill>
              </a:rPr>
              <a:t>Organismos Empresariales</a:t>
            </a:r>
          </a:p>
          <a:p>
            <a:pPr algn="r" eaLnBrk="1" hangingPunct="1"/>
            <a:r>
              <a:rPr lang="es-MX" sz="1400" dirty="0" smtClean="0">
                <a:solidFill>
                  <a:srgbClr val="003366"/>
                </a:solidFill>
              </a:rPr>
              <a:t>Instituciones Educativas</a:t>
            </a:r>
          </a:p>
          <a:p>
            <a:pPr algn="r" eaLnBrk="1" hangingPunct="1"/>
            <a:r>
              <a:rPr lang="es-MX" sz="1400" dirty="0" smtClean="0">
                <a:solidFill>
                  <a:srgbClr val="003366"/>
                </a:solidFill>
              </a:rPr>
              <a:t>Municipios</a:t>
            </a:r>
          </a:p>
          <a:p>
            <a:pPr algn="r" eaLnBrk="1" hangingPunct="1"/>
            <a:r>
              <a:rPr lang="es-MX" sz="1400" dirty="0" smtClean="0">
                <a:solidFill>
                  <a:srgbClr val="003366"/>
                </a:solidFill>
              </a:rPr>
              <a:t>Particulares</a:t>
            </a:r>
            <a:endParaRPr lang="es-MX" sz="1400" dirty="0">
              <a:solidFill>
                <a:srgbClr val="003366"/>
              </a:solidFill>
            </a:endParaRPr>
          </a:p>
        </p:txBody>
      </p:sp>
      <p:graphicFrame>
        <p:nvGraphicFramePr>
          <p:cNvPr id="4" name="Object 9"/>
          <p:cNvGraphicFramePr>
            <a:graphicFrameLocks noChangeAspect="1"/>
          </p:cNvGraphicFramePr>
          <p:nvPr>
            <p:extLst>
              <p:ext uri="{D42A27DB-BD31-4B8C-83A1-F6EECF244321}">
                <p14:modId xmlns="" xmlns:p14="http://schemas.microsoft.com/office/powerpoint/2010/main" val="2230417008"/>
              </p:ext>
            </p:extLst>
          </p:nvPr>
        </p:nvGraphicFramePr>
        <p:xfrm>
          <a:off x="2627784" y="1448135"/>
          <a:ext cx="5999163" cy="453018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p:cNvSpPr>
            <a:spLocks noChangeArrowheads="1"/>
          </p:cNvSpPr>
          <p:nvPr/>
        </p:nvSpPr>
        <p:spPr bwMode="auto">
          <a:xfrm>
            <a:off x="34702" y="1448135"/>
            <a:ext cx="2133600" cy="762176"/>
          </a:xfrm>
          <a:prstGeom prst="rect">
            <a:avLst/>
          </a:prstGeom>
          <a:solidFill>
            <a:srgbClr val="808080"/>
          </a:solidFill>
          <a:ln w="9525">
            <a:solidFill>
              <a:srgbClr val="808080"/>
            </a:solidFill>
            <a:miter lim="800000"/>
            <a:headEnd/>
            <a:tailEnd/>
          </a:ln>
        </p:spPr>
        <p:txBody>
          <a:bodyPr wrap="none" anchor="ctr"/>
          <a:lstStyle/>
          <a:p>
            <a:endParaRPr lang="es-ES"/>
          </a:p>
        </p:txBody>
      </p:sp>
      <p:sp>
        <p:nvSpPr>
          <p:cNvPr id="7" name="Text Box 12"/>
          <p:cNvSpPr txBox="1">
            <a:spLocks noChangeArrowheads="1"/>
          </p:cNvSpPr>
          <p:nvPr/>
        </p:nvSpPr>
        <p:spPr bwMode="auto">
          <a:xfrm>
            <a:off x="-540568" y="1413104"/>
            <a:ext cx="2667000" cy="831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s-MX" sz="1200" b="1" dirty="0">
                <a:solidFill>
                  <a:schemeClr val="bg1"/>
                </a:solidFill>
              </a:rPr>
              <a:t>Usuarios</a:t>
            </a:r>
          </a:p>
          <a:p>
            <a:pPr algn="r" eaLnBrk="1" hangingPunct="1">
              <a:spcBef>
                <a:spcPct val="50000"/>
              </a:spcBef>
            </a:pPr>
            <a:r>
              <a:rPr lang="es-MX" sz="1200" b="1" dirty="0" smtClean="0">
                <a:solidFill>
                  <a:schemeClr val="bg1"/>
                </a:solidFill>
              </a:rPr>
              <a:t>Consultas Especializadas</a:t>
            </a:r>
          </a:p>
          <a:p>
            <a:pPr algn="r" eaLnBrk="1" hangingPunct="1">
              <a:spcBef>
                <a:spcPct val="50000"/>
              </a:spcBef>
            </a:pPr>
            <a:r>
              <a:rPr lang="es-MX" sz="1200" b="1" dirty="0" smtClean="0">
                <a:solidFill>
                  <a:schemeClr val="bg1"/>
                </a:solidFill>
              </a:rPr>
              <a:t>2013</a:t>
            </a:r>
            <a:endParaRPr lang="es-MX" sz="1200" b="1" dirty="0">
              <a:solidFill>
                <a:schemeClr val="bg1"/>
              </a:solidFill>
            </a:endParaRPr>
          </a:p>
        </p:txBody>
      </p:sp>
      <p:sp>
        <p:nvSpPr>
          <p:cNvPr id="8" name="Line 13"/>
          <p:cNvSpPr>
            <a:spLocks noChangeShapeType="1"/>
          </p:cNvSpPr>
          <p:nvPr/>
        </p:nvSpPr>
        <p:spPr bwMode="auto">
          <a:xfrm>
            <a:off x="2339752" y="1448135"/>
            <a:ext cx="0" cy="3887100"/>
          </a:xfrm>
          <a:prstGeom prst="line">
            <a:avLst/>
          </a:prstGeom>
          <a:noFill/>
          <a:ln w="38100">
            <a:solidFill>
              <a:srgbClr val="C00000"/>
            </a:solidFill>
            <a:round/>
            <a:headEnd/>
            <a:tailEnd/>
          </a:ln>
          <a:extLst>
            <a:ext uri="{909E8E84-426E-40DD-AFC4-6F175D3DCCD1}">
              <a14:hiddenFill xmlns="" xmlns:a14="http://schemas.microsoft.com/office/drawing/2010/main">
                <a:noFill/>
              </a14:hiddenFill>
            </a:ext>
          </a:extLst>
        </p:spPr>
        <p:txBody>
          <a:bodyPr/>
          <a:lstStyle/>
          <a:p>
            <a:endParaRPr lang="es-MX"/>
          </a:p>
        </p:txBody>
      </p:sp>
    </p:spTree>
    <p:extLst>
      <p:ext uri="{BB962C8B-B14F-4D97-AF65-F5344CB8AC3E}">
        <p14:creationId xmlns="" xmlns:p14="http://schemas.microsoft.com/office/powerpoint/2010/main" val="2139358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3" name="2 CuadroTexto"/>
          <p:cNvSpPr txBox="1"/>
          <p:nvPr/>
        </p:nvSpPr>
        <p:spPr>
          <a:xfrm>
            <a:off x="179512" y="976660"/>
            <a:ext cx="8712968" cy="2308324"/>
          </a:xfrm>
          <a:prstGeom prst="rect">
            <a:avLst/>
          </a:prstGeom>
          <a:noFill/>
          <a:ln>
            <a:noFill/>
          </a:ln>
        </p:spPr>
        <p:txBody>
          <a:bodyPr wrap="square" rtlCol="0">
            <a:spAutoFit/>
          </a:bodyPr>
          <a:lstStyle/>
          <a:p>
            <a:pPr algn="just">
              <a:buClr>
                <a:srgbClr val="730F26"/>
              </a:buClr>
            </a:pPr>
            <a:r>
              <a:rPr lang="es-ES" sz="24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endParaRPr lang="es-ES" sz="24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2"/>
            </a:pPr>
            <a:r>
              <a:rPr lang="es-ES" sz="2400" dirty="0" smtClean="0">
                <a:latin typeface="Calibri" panose="020F0502020204030204" pitchFamily="34" charset="0"/>
                <a:cs typeface="Avenir Medium"/>
              </a:rPr>
              <a:t>Se actualiza y genera el acervo de información económica y promocional del Jalisco elaborando </a:t>
            </a:r>
            <a:r>
              <a:rPr lang="es-ES" sz="2400" b="1" i="1" dirty="0" smtClean="0">
                <a:solidFill>
                  <a:srgbClr val="730F26"/>
                </a:solidFill>
                <a:latin typeface="Calibri" panose="020F0502020204030204" pitchFamily="34" charset="0"/>
                <a:cs typeface="Avenir Medium"/>
              </a:rPr>
              <a:t>84  productos estadísticos </a:t>
            </a:r>
            <a:r>
              <a:rPr lang="es-ES" sz="2400" dirty="0" smtClean="0">
                <a:latin typeface="Calibri" panose="020F0502020204030204" pitchFamily="34" charset="0"/>
                <a:cs typeface="Avenir Medium"/>
              </a:rPr>
              <a:t>municipales, estatales, sectoriales y por países. Los cuales están consultables vía electrónica y en la Web de SEIJAL. </a:t>
            </a:r>
            <a:endParaRPr lang="es-MX" sz="2400" dirty="0" smtClean="0">
              <a:latin typeface="Calibri" panose="020F0502020204030204" pitchFamily="34" charset="0"/>
              <a:cs typeface="Avenir Medium"/>
            </a:endParaRPr>
          </a:p>
        </p:txBody>
      </p:sp>
      <p:pic>
        <p:nvPicPr>
          <p:cNvPr id="4" name="Imagen 7" descr="6.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70075" y="3329267"/>
            <a:ext cx="2812774" cy="2835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7 Imagen" descr="Gráfico1.GI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3408337"/>
            <a:ext cx="2447925" cy="182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8 Imagen" descr="Gráfico1.GIF"/>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48099" y="4149080"/>
            <a:ext cx="2592388" cy="19145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9 Imagen" descr="Gráfico1.GIF"/>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432154" y="4310162"/>
            <a:ext cx="2376487" cy="187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39358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9" name="8 CuadroTexto"/>
          <p:cNvSpPr txBox="1"/>
          <p:nvPr/>
        </p:nvSpPr>
        <p:spPr>
          <a:xfrm>
            <a:off x="179512" y="1340768"/>
            <a:ext cx="8712968" cy="3139321"/>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RELACIONES EXTERNAS: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3"/>
            </a:pPr>
            <a:r>
              <a:rPr lang="es-MX" sz="2200" dirty="0" smtClean="0">
                <a:latin typeface="Calibri" panose="020F0502020204030204" pitchFamily="34" charset="0"/>
                <a:cs typeface="Avenir Medium"/>
              </a:rPr>
              <a:t>Jalisco es </a:t>
            </a:r>
            <a:r>
              <a:rPr lang="es-MX" sz="2200" dirty="0">
                <a:latin typeface="Calibri" panose="020F0502020204030204" pitchFamily="34" charset="0"/>
                <a:cs typeface="Avenir Medium"/>
              </a:rPr>
              <a:t>sede de la </a:t>
            </a:r>
            <a:r>
              <a:rPr lang="es-MX" sz="2200" b="1" i="1" dirty="0" smtClean="0">
                <a:solidFill>
                  <a:srgbClr val="730F26"/>
                </a:solidFill>
                <a:latin typeface="Calibri" panose="020F0502020204030204" pitchFamily="34" charset="0"/>
                <a:cs typeface="Avenir Medium"/>
              </a:rPr>
              <a:t>XXXVII </a:t>
            </a:r>
            <a:r>
              <a:rPr lang="es-MX" sz="2200" b="1" i="1" dirty="0">
                <a:solidFill>
                  <a:srgbClr val="730F26"/>
                </a:solidFill>
                <a:latin typeface="Calibri" panose="020F0502020204030204" pitchFamily="34" charset="0"/>
                <a:cs typeface="Avenir Medium"/>
              </a:rPr>
              <a:t>Reunión Ordinaria de la Comisión Nacional de </a:t>
            </a:r>
            <a:r>
              <a:rPr lang="es-MX" sz="2200" b="1" i="1" dirty="0" smtClean="0">
                <a:solidFill>
                  <a:srgbClr val="730F26"/>
                </a:solidFill>
                <a:latin typeface="Calibri" panose="020F0502020204030204" pitchFamily="34" charset="0"/>
                <a:cs typeface="Avenir Medium"/>
              </a:rPr>
              <a:t>Información </a:t>
            </a:r>
            <a:r>
              <a:rPr lang="es-MX" sz="2200" b="1" i="1" dirty="0">
                <a:solidFill>
                  <a:srgbClr val="730F26"/>
                </a:solidFill>
                <a:latin typeface="Calibri" panose="020F0502020204030204" pitchFamily="34" charset="0"/>
                <a:cs typeface="Avenir Medium"/>
              </a:rPr>
              <a:t>y Estadística (CNIE)</a:t>
            </a:r>
            <a:r>
              <a:rPr lang="es-MX" sz="2200" dirty="0">
                <a:latin typeface="Calibri" panose="020F0502020204030204" pitchFamily="34" charset="0"/>
                <a:cs typeface="Avenir Medium"/>
              </a:rPr>
              <a:t>, de la Asociación </a:t>
            </a:r>
            <a:r>
              <a:rPr lang="es-MX" sz="2200" dirty="0" smtClean="0">
                <a:latin typeface="Calibri" panose="020F0502020204030204" pitchFamily="34" charset="0"/>
                <a:cs typeface="Avenir Medium"/>
              </a:rPr>
              <a:t>Mexicana </a:t>
            </a:r>
            <a:r>
              <a:rPr lang="es-MX" sz="2200" dirty="0">
                <a:latin typeface="Calibri" panose="020F0502020204030204" pitchFamily="34" charset="0"/>
                <a:cs typeface="Avenir Medium"/>
              </a:rPr>
              <a:t>de Secretarios de Desarrollo Económico 	(AMSDE</a:t>
            </a:r>
            <a:r>
              <a:rPr lang="es-MX" sz="2200" dirty="0" smtClean="0">
                <a:latin typeface="Calibri" panose="020F0502020204030204" pitchFamily="34" charset="0"/>
                <a:cs typeface="Avenir Medium"/>
              </a:rPr>
              <a:t>), en donde se realizaron las gestiones de convocatoria, intercambio de información y exposición de mejores prácticas sobre el manejo de información estadística en materia de Inversión, Comercio Exterior, </a:t>
            </a:r>
            <a:r>
              <a:rPr lang="es-MX" sz="2200" dirty="0" err="1" smtClean="0">
                <a:latin typeface="Calibri" panose="020F0502020204030204" pitchFamily="34" charset="0"/>
                <a:cs typeface="Avenir Medium"/>
              </a:rPr>
              <a:t>Clústers</a:t>
            </a:r>
            <a:r>
              <a:rPr lang="es-MX" sz="2200" dirty="0" smtClean="0">
                <a:latin typeface="Calibri" panose="020F0502020204030204" pitchFamily="34" charset="0"/>
                <a:cs typeface="Avenir Medium"/>
              </a:rPr>
              <a:t> y Estudios  tanto de Banxico como de INEGI.</a:t>
            </a:r>
            <a:endParaRPr lang="es-ES" sz="2200" dirty="0" smtClean="0">
              <a:latin typeface="Calibri" panose="020F0502020204030204" pitchFamily="34" charset="0"/>
              <a:cs typeface="Avenir Medium"/>
            </a:endParaRPr>
          </a:p>
        </p:txBody>
      </p:sp>
      <p:pic>
        <p:nvPicPr>
          <p:cNvPr id="10" name="Picture 2" descr="El 24 y 25 de Octubre la reunión nacional de AMSDE "/>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17798" y="4509120"/>
            <a:ext cx="2108403" cy="17957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5436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2" y="1136933"/>
            <a:ext cx="8725952" cy="3477875"/>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SISTEMAS: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4"/>
            </a:pPr>
            <a:r>
              <a:rPr lang="es-ES" sz="2200" dirty="0">
                <a:latin typeface="Calibri" panose="020F0502020204030204" pitchFamily="34" charset="0"/>
                <a:cs typeface="Avenir Medium"/>
              </a:rPr>
              <a:t> </a:t>
            </a:r>
            <a:r>
              <a:rPr lang="es-ES" sz="2200" dirty="0" smtClean="0">
                <a:latin typeface="Calibri" panose="020F0502020204030204" pitchFamily="34" charset="0"/>
                <a:cs typeface="Avenir Medium"/>
              </a:rPr>
              <a:t>Con recurso del Fondo de Productividad del Gobierno del Estado, a través de la SEDECO, se lleva acabo la </a:t>
            </a:r>
            <a:r>
              <a:rPr lang="es-ES" sz="2200" b="1" i="1" dirty="0" smtClean="0">
                <a:solidFill>
                  <a:srgbClr val="730F26"/>
                </a:solidFill>
                <a:latin typeface="Calibri" panose="020F0502020204030204" pitchFamily="34" charset="0"/>
                <a:cs typeface="Avenir Medium"/>
              </a:rPr>
              <a:t>IV Etapa del Portal del Empleo Jalisco</a:t>
            </a:r>
            <a:r>
              <a:rPr lang="es-ES" sz="2200" dirty="0" smtClean="0">
                <a:latin typeface="Calibri" panose="020F0502020204030204" pitchFamily="34" charset="0"/>
                <a:cs typeface="Avenir Medium"/>
              </a:rPr>
              <a:t> (</a:t>
            </a:r>
            <a:r>
              <a:rPr lang="es-ES" sz="2200" dirty="0" smtClean="0">
                <a:latin typeface="Calibri" panose="020F0502020204030204" pitchFamily="34" charset="0"/>
                <a:cs typeface="Avenir Medium"/>
                <a:hlinkClick r:id="rId3"/>
              </a:rPr>
              <a:t>www.empleojalisco.gob.mx</a:t>
            </a:r>
            <a:r>
              <a:rPr lang="es-ES" sz="2200" dirty="0" smtClean="0">
                <a:latin typeface="Calibri" panose="020F0502020204030204" pitchFamily="34" charset="0"/>
                <a:cs typeface="Avenir Medium"/>
              </a:rPr>
              <a:t>) trabajo en conjunto con COPARMEX, Servicio Nacional del Empleo y SEIJAL para concretar un proyecto que ayuda en las labores de colocación de recurso humano a través de una gran bolsa de trabajo que permite analizar la dinámica del Mercado Laboral más allá de la estadística censal y de registro disponible. </a:t>
            </a:r>
          </a:p>
        </p:txBody>
      </p:sp>
      <p:pic>
        <p:nvPicPr>
          <p:cNvPr id="7" name="Picture 4" descr="1365188860332_ES_1">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9632" y="4725144"/>
            <a:ext cx="1355607" cy="113871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http://www.emsavalles.com/CGI-BIN/fotos/imageacti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05365" y="4726544"/>
            <a:ext cx="1786973" cy="117333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11 Conector recto"/>
          <p:cNvCxnSpPr>
            <a:stCxn id="7" idx="3"/>
          </p:cNvCxnSpPr>
          <p:nvPr/>
        </p:nvCxnSpPr>
        <p:spPr>
          <a:xfrm>
            <a:off x="2615239" y="5294499"/>
            <a:ext cx="768548" cy="0"/>
          </a:xfrm>
          <a:prstGeom prst="line">
            <a:avLst/>
          </a:prstGeom>
          <a:ln w="12700">
            <a:solidFill>
              <a:srgbClr val="730F26"/>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141119" y="5284629"/>
            <a:ext cx="768548" cy="0"/>
          </a:xfrm>
          <a:prstGeom prst="line">
            <a:avLst/>
          </a:prstGeom>
          <a:ln w="12700">
            <a:solidFill>
              <a:srgbClr val="730F26"/>
            </a:solidFill>
          </a:ln>
        </p:spPr>
        <p:style>
          <a:lnRef idx="1">
            <a:schemeClr val="accent1"/>
          </a:lnRef>
          <a:fillRef idx="0">
            <a:schemeClr val="accent1"/>
          </a:fillRef>
          <a:effectRef idx="0">
            <a:schemeClr val="accent1"/>
          </a:effectRef>
          <a:fontRef idx="minor">
            <a:schemeClr val="tx1"/>
          </a:fontRef>
        </p:style>
      </p:cxnSp>
      <p:pic>
        <p:nvPicPr>
          <p:cNvPr id="2" name="1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28442" y="5046982"/>
            <a:ext cx="1986868" cy="456244"/>
          </a:xfrm>
          <a:prstGeom prst="rect">
            <a:avLst/>
          </a:prstGeom>
        </p:spPr>
      </p:pic>
    </p:spTree>
    <p:extLst>
      <p:ext uri="{BB962C8B-B14F-4D97-AF65-F5344CB8AC3E}">
        <p14:creationId xmlns="" xmlns:p14="http://schemas.microsoft.com/office/powerpoint/2010/main" val="1385470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2" y="1164808"/>
            <a:ext cx="8712968" cy="2800767"/>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SISTEMAS: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5"/>
            </a:pPr>
            <a:r>
              <a:rPr lang="es-ES" sz="2200" dirty="0" smtClean="0">
                <a:latin typeface="Calibri" panose="020F0502020204030204" pitchFamily="34" charset="0"/>
                <a:cs typeface="Avenir Medium"/>
              </a:rPr>
              <a:t>Se inician los trabajos con recursos del Fondo de Productividad para desarrollar el </a:t>
            </a:r>
            <a:r>
              <a:rPr lang="es-ES" sz="2200" b="1" i="1" dirty="0" smtClean="0">
                <a:solidFill>
                  <a:srgbClr val="730F26"/>
                </a:solidFill>
                <a:latin typeface="Calibri" panose="020F0502020204030204" pitchFamily="34" charset="0"/>
                <a:cs typeface="Avenir Medium"/>
              </a:rPr>
              <a:t>Directorio Exportador del Estado de Jalisco</a:t>
            </a:r>
            <a:r>
              <a:rPr lang="es-ES" sz="2200" dirty="0" smtClean="0">
                <a:latin typeface="Calibri" panose="020F0502020204030204" pitchFamily="34" charset="0"/>
                <a:cs typeface="Avenir Medium"/>
              </a:rPr>
              <a:t>, mediante el financiamiento de JALTRADE y el desarrollo técnico por parte de SEIJAL. El objetivo es contar con un directorio electrónico que facilite las labores de promoción y empate empresarial de la oferta exportable de la Entidad.</a:t>
            </a:r>
          </a:p>
        </p:txBody>
      </p:sp>
      <p:pic>
        <p:nvPicPr>
          <p:cNvPr id="7" name="Picture 4" descr="comercio exterior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3808" y="3861048"/>
            <a:ext cx="3170030" cy="249037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5949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 xmlns:p14="http://schemas.microsoft.com/office/powerpoint/2010/main" val="1108470922"/>
              </p:ext>
            </p:extLst>
          </p:nvPr>
        </p:nvGraphicFramePr>
        <p:xfrm>
          <a:off x="114300" y="1268760"/>
          <a:ext cx="8763000" cy="4408140"/>
        </p:xfrm>
        <a:graphic>
          <a:graphicData uri="http://schemas.openxmlformats.org/drawingml/2006/table">
            <a:tbl>
              <a:tblPr/>
              <a:tblGrid>
                <a:gridCol w="911352"/>
                <a:gridCol w="630936"/>
                <a:gridCol w="1051560"/>
                <a:gridCol w="1121664"/>
                <a:gridCol w="1682496"/>
                <a:gridCol w="911352"/>
                <a:gridCol w="771144"/>
                <a:gridCol w="841248"/>
                <a:gridCol w="841248"/>
              </a:tblGrid>
              <a:tr h="253752">
                <a:tc gridSpan="6">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400" b="1" i="0" u="none" strike="noStrike" dirty="0" smtClean="0">
                          <a:solidFill>
                            <a:srgbClr val="000000"/>
                          </a:solidFill>
                          <a:latin typeface="Arial"/>
                        </a:rPr>
                        <a:t>SISTEMA</a:t>
                      </a:r>
                      <a:r>
                        <a:rPr lang="es-ES" sz="1400" b="1" i="0" u="none" strike="noStrike" baseline="0" dirty="0" smtClean="0">
                          <a:solidFill>
                            <a:srgbClr val="000000"/>
                          </a:solidFill>
                          <a:latin typeface="Arial"/>
                        </a:rPr>
                        <a:t> ESTATAL DE INFORMACIÓN JALISCO (SEIJAL)</a:t>
                      </a:r>
                      <a:endParaRPr lang="es-ES" sz="1400" b="1" i="0" u="none" strike="noStrike" dirty="0">
                        <a:solidFill>
                          <a:srgbClr val="000000"/>
                        </a:solidFill>
                        <a:latin typeface="Arial"/>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MX"/>
                    </a:p>
                  </a:txBody>
                  <a:tcPr/>
                </a:tc>
                <a:tc rowSpan="2">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00" b="1" i="0" u="none" strike="noStrike" dirty="0">
                          <a:solidFill>
                            <a:srgbClr val="FFFFFF"/>
                          </a:solidFill>
                          <a:latin typeface="Tahoma"/>
                        </a:rPr>
                        <a:t>Meta 2013</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rowSpan="2">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00" b="1" i="0" u="none" strike="noStrike" dirty="0">
                          <a:solidFill>
                            <a:srgbClr val="FFFFFF"/>
                          </a:solidFill>
                          <a:latin typeface="Tahoma"/>
                        </a:rPr>
                        <a:t>Avance Acumulado </a:t>
                      </a:r>
                      <a:r>
                        <a:rPr lang="es-ES" sz="1000" b="1" i="0" u="none" strike="noStrike" dirty="0" smtClean="0">
                          <a:solidFill>
                            <a:srgbClr val="FFFFFF"/>
                          </a:solidFill>
                          <a:latin typeface="Tahoma"/>
                        </a:rPr>
                        <a:t>a</a:t>
                      </a:r>
                      <a:r>
                        <a:rPr lang="es-ES" sz="1000" b="1" i="0" u="none" strike="noStrike" baseline="0" dirty="0" smtClean="0">
                          <a:solidFill>
                            <a:srgbClr val="FFFFFF"/>
                          </a:solidFill>
                          <a:latin typeface="Tahoma"/>
                        </a:rPr>
                        <a:t> Diciembre</a:t>
                      </a:r>
                      <a:endParaRPr lang="es-ES" sz="1000" b="1" i="0" u="none" strike="noStrike" dirty="0">
                        <a:solidFill>
                          <a:srgbClr val="FFFFFF"/>
                        </a:solidFill>
                        <a:latin typeface="Tahoma"/>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rowSpan="2">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00" b="1" i="0" u="none" strike="noStrike" dirty="0">
                          <a:solidFill>
                            <a:srgbClr val="FFFFFF"/>
                          </a:solidFill>
                          <a:latin typeface="Tahoma"/>
                        </a:rPr>
                        <a:t>% de Avance Acumulado</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r>
              <a:tr h="415725">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smtClean="0">
                          <a:solidFill>
                            <a:srgbClr val="FFFFFF"/>
                          </a:solidFill>
                          <a:latin typeface="Arial"/>
                        </a:rPr>
                        <a:t>Dirección</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a:solidFill>
                            <a:srgbClr val="FFFFFF"/>
                          </a:solidFill>
                          <a:latin typeface="Arial"/>
                        </a:rPr>
                        <a:t>Proyecto / Proceso</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a:solidFill>
                            <a:srgbClr val="FFFFFF"/>
                          </a:solidFill>
                          <a:latin typeface="Arial"/>
                        </a:rPr>
                        <a:t>Objetivo</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a:solidFill>
                            <a:srgbClr val="FFFFFF"/>
                          </a:solidFill>
                          <a:latin typeface="Arial"/>
                        </a:rPr>
                        <a:t>Componente</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a:solidFill>
                            <a:srgbClr val="FFFFFF"/>
                          </a:solidFill>
                          <a:latin typeface="Arial"/>
                        </a:rPr>
                        <a:t>Indicador</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050" b="1" i="0" u="none" strike="noStrike" dirty="0">
                          <a:solidFill>
                            <a:srgbClr val="FFFFFF"/>
                          </a:solidFill>
                          <a:latin typeface="Arial"/>
                        </a:rPr>
                        <a:t>Unidad de Medida</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1068471">
                <a:tc rowSpan="4">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Dirección General del SEIJAL</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Inteligencia Económica</a:t>
                      </a: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 Impulsar un sistema de planeación, seguimiento, evaluación y rendición de cuentas, que permita </a:t>
                      </a:r>
                      <a:r>
                        <a:rPr kumimoji="0" lang="es-MX" sz="1000" b="0" i="0" u="none" strike="noStrike" kern="1200" dirty="0" err="1" smtClean="0">
                          <a:solidFill>
                            <a:srgbClr val="000000"/>
                          </a:solidFill>
                          <a:effectLst/>
                          <a:latin typeface="Arial Narrow"/>
                          <a:ea typeface="+mn-ea"/>
                          <a:cs typeface="+mn-cs"/>
                        </a:rPr>
                        <a:t>eficientar</a:t>
                      </a:r>
                      <a:r>
                        <a:rPr kumimoji="0" lang="es-MX" sz="1000" b="0" i="0" u="none" strike="noStrike" kern="1200" dirty="0" smtClean="0">
                          <a:solidFill>
                            <a:srgbClr val="000000"/>
                          </a:solidFill>
                          <a:effectLst/>
                          <a:latin typeface="Arial Narrow"/>
                          <a:ea typeface="+mn-ea"/>
                          <a:cs typeface="+mn-cs"/>
                        </a:rPr>
                        <a:t> las tareas internas, y una mayor eficacia e impacto en la asignación de los recursos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endParaRPr kumimoji="0" lang="es-MX" sz="1000" b="0" i="0" u="none" strike="noStrike" kern="1200" dirty="0" smtClean="0">
                        <a:solidFill>
                          <a:srgbClr val="000000"/>
                        </a:solidFill>
                        <a:effectLst/>
                        <a:latin typeface="Arial Narrow"/>
                        <a:ea typeface="+mn-ea"/>
                        <a:cs typeface="+mn-cs"/>
                      </a:endParaRPr>
                    </a:p>
                    <a:p>
                      <a:pPr algn="ctr" fontAlgn="ctr"/>
                      <a:r>
                        <a:rPr kumimoji="0" lang="es-MX" sz="1000" b="0" i="0" u="none" strike="noStrike" kern="1200" dirty="0" smtClean="0">
                          <a:solidFill>
                            <a:srgbClr val="000000"/>
                          </a:solidFill>
                          <a:effectLst/>
                          <a:latin typeface="Arial Narrow"/>
                          <a:ea typeface="+mn-ea"/>
                          <a:cs typeface="+mn-cs"/>
                        </a:rPr>
                        <a:t>Solicitudes de información específica y proyectos especiales atendidos por SEIJAL</a:t>
                      </a:r>
                    </a:p>
                    <a:p>
                      <a:pPr algn="ctr" fontAlgn="ct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ES" sz="1000" b="0" i="0" u="none" strike="noStrike" kern="1200" dirty="0" smtClean="0">
                          <a:solidFill>
                            <a:srgbClr val="000000"/>
                          </a:solidFill>
                          <a:effectLst/>
                          <a:latin typeface="Arial Narrow"/>
                          <a:ea typeface="+mn-ea"/>
                          <a:cs typeface="+mn-cs"/>
                        </a:rPr>
                        <a:t>Número de solicitudes de información y proyectos atendidos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Solicitudes y</a:t>
                      </a:r>
                      <a:r>
                        <a:rPr kumimoji="0" lang="es-MX" sz="1000" b="0" i="0" u="none" strike="noStrike" kern="1200" baseline="0" dirty="0" smtClean="0">
                          <a:solidFill>
                            <a:srgbClr val="000000"/>
                          </a:solidFill>
                          <a:effectLst/>
                          <a:latin typeface="Arial Narrow"/>
                          <a:ea typeface="+mn-ea"/>
                          <a:cs typeface="+mn-cs"/>
                        </a:rPr>
                        <a:t> proyectos atendidos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2,094</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2,209</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1" i="0" u="none" strike="noStrike" kern="1200" dirty="0" smtClean="0">
                          <a:solidFill>
                            <a:srgbClr val="000000"/>
                          </a:solidFill>
                          <a:effectLst/>
                          <a:latin typeface="Arial Narrow"/>
                          <a:ea typeface="+mn-ea"/>
                          <a:cs typeface="+mn-cs"/>
                        </a:rPr>
                        <a:t>105%</a:t>
                      </a:r>
                      <a:endParaRPr kumimoji="0" lang="es-ES" sz="1000" b="1"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87476">
                <a:tc vMerge="1">
                  <a:txBody>
                    <a:bodyPr/>
                    <a:lstStyle/>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ES" sz="1000" b="0" i="0" u="none" strike="noStrike" kern="1200" dirty="0" smtClean="0">
                          <a:solidFill>
                            <a:srgbClr val="000000"/>
                          </a:solidFill>
                          <a:effectLst/>
                          <a:latin typeface="Arial Narrow"/>
                          <a:ea typeface="+mn-ea"/>
                          <a:cs typeface="+mn-cs"/>
                        </a:rPr>
                        <a:t>Actividades de difusión, talleres y conferencias sobre información económica impartidas.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s-ES" sz="1000" b="0" i="0" u="none" strike="noStrike" kern="1200" dirty="0" smtClean="0">
                          <a:solidFill>
                            <a:srgbClr val="000000"/>
                          </a:solidFill>
                          <a:effectLst/>
                          <a:latin typeface="Arial Narrow"/>
                          <a:ea typeface="+mn-ea"/>
                          <a:cs typeface="+mn-cs"/>
                        </a:rPr>
                        <a:t>Número de actividades de difusión en el uso de información económica para toma de decisiones impartidas.</a:t>
                      </a:r>
                    </a:p>
                    <a:p>
                      <a:pPr marL="0" algn="ctr" rtl="0" eaLnBrk="1" fontAlgn="ctr" latinLnBrk="0" hangingPunct="1"/>
                      <a:endParaRPr kumimoji="0" lang="es-ES" sz="1000" b="0" i="0" u="none" strike="noStrike" kern="1200" dirty="0" smtClean="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kumimoji="0" lang="es-MX" sz="1000" b="0" i="0" u="none" strike="noStrike" kern="1200" dirty="0" smtClean="0">
                          <a:solidFill>
                            <a:srgbClr val="000000"/>
                          </a:solidFill>
                          <a:effectLst/>
                          <a:latin typeface="Arial Narrow"/>
                          <a:ea typeface="+mn-ea"/>
                          <a:cs typeface="+mn-cs"/>
                        </a:rPr>
                        <a:t>Actividades de difusión</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1,226</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1,481</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121%</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9135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ES" sz="1000" b="0" i="0" u="none" strike="noStrike" kern="1200" dirty="0" smtClean="0">
                          <a:solidFill>
                            <a:srgbClr val="000000"/>
                          </a:solidFill>
                          <a:effectLst/>
                          <a:latin typeface="Arial Narrow"/>
                          <a:ea typeface="+mn-ea"/>
                          <a:cs typeface="+mn-cs"/>
                        </a:rPr>
                        <a:t>Productos de información socioeconómica generada y actualizada por SEIJAL.</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ES" sz="1000" b="0" i="0" u="none" strike="noStrike" kern="1200" dirty="0" smtClean="0">
                          <a:solidFill>
                            <a:srgbClr val="000000"/>
                          </a:solidFill>
                          <a:effectLst/>
                          <a:latin typeface="Arial Narrow"/>
                          <a:ea typeface="+mn-ea"/>
                          <a:cs typeface="+mn-cs"/>
                        </a:rPr>
                        <a:t>Número de productos, estudios de coyuntura económica y sistemas inteligentes de información generados y/o actualizados</a:t>
                      </a:r>
                      <a:endParaRPr kumimoji="0" lang="es-ES"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Productos, estudios y sistemas generados y/o actualizados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667</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677</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101%</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91358">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ES" sz="1000" b="0" i="0" u="none" strike="noStrike" kern="1200" dirty="0" smtClean="0">
                          <a:solidFill>
                            <a:srgbClr val="000000"/>
                          </a:solidFill>
                          <a:effectLst/>
                          <a:latin typeface="Arial Narrow"/>
                          <a:ea typeface="+mn-ea"/>
                          <a:cs typeface="+mn-cs"/>
                        </a:rPr>
                        <a:t>Informes de control interno, rendición de cuentas y mejora continua institucional generados.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informes de mejora continua generados.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kumimoji="0" lang="es-MX" sz="1000" b="0" i="0" u="none" strike="noStrike" kern="1200" dirty="0" smtClean="0">
                          <a:solidFill>
                            <a:srgbClr val="000000"/>
                          </a:solidFill>
                          <a:effectLst/>
                          <a:latin typeface="Arial Narrow"/>
                          <a:ea typeface="+mn-ea"/>
                          <a:cs typeface="+mn-cs"/>
                        </a:rPr>
                        <a:t>Informes </a:t>
                      </a:r>
                    </a:p>
                    <a:p>
                      <a:pPr algn="ctr"/>
                      <a:r>
                        <a:rPr kumimoji="0" lang="es-MX" sz="1000" b="0" i="0" u="none" strike="noStrike" kern="1200" dirty="0" smtClean="0">
                          <a:solidFill>
                            <a:srgbClr val="000000"/>
                          </a:solidFill>
                          <a:effectLst/>
                          <a:latin typeface="Arial Narrow"/>
                          <a:ea typeface="+mn-ea"/>
                          <a:cs typeface="+mn-cs"/>
                        </a:rPr>
                        <a:t>generados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000" b="0" i="0" u="none" strike="noStrike" kern="1200" dirty="0" smtClean="0">
                          <a:solidFill>
                            <a:srgbClr val="000000"/>
                          </a:solidFill>
                          <a:effectLst/>
                          <a:latin typeface="Arial Narrow"/>
                          <a:ea typeface="+mn-ea"/>
                          <a:cs typeface="+mn-cs"/>
                        </a:rPr>
                        <a:t>174</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234</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134%</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71846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8" name="7 CuadroTexto"/>
          <p:cNvSpPr txBox="1"/>
          <p:nvPr/>
        </p:nvSpPr>
        <p:spPr>
          <a:xfrm>
            <a:off x="179512" y="1239718"/>
            <a:ext cx="8712968" cy="4493538"/>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6"/>
            </a:pPr>
            <a:r>
              <a:rPr lang="es-MX" sz="2200" dirty="0">
                <a:latin typeface="Calibri" panose="020F0502020204030204" pitchFamily="34" charset="0"/>
                <a:cs typeface="Avenir Medium"/>
              </a:rPr>
              <a:t>Se emite </a:t>
            </a:r>
            <a:r>
              <a:rPr lang="es-MX" sz="2200" b="1" i="1" dirty="0">
                <a:solidFill>
                  <a:srgbClr val="730F26"/>
                </a:solidFill>
                <a:latin typeface="Calibri" panose="020F0502020204030204" pitchFamily="34" charset="0"/>
                <a:cs typeface="Avenir Medium"/>
              </a:rPr>
              <a:t>Estadística Especializada en materia económica de los sectores </a:t>
            </a:r>
            <a:r>
              <a:rPr lang="es-MX" sz="2200" b="1" i="1" dirty="0" smtClean="0">
                <a:solidFill>
                  <a:srgbClr val="730F26"/>
                </a:solidFill>
                <a:latin typeface="Calibri" panose="020F0502020204030204" pitchFamily="34" charset="0"/>
                <a:cs typeface="Avenir Medium"/>
              </a:rPr>
              <a:t>estratégicos </a:t>
            </a:r>
            <a:r>
              <a:rPr lang="es-MX" sz="2200" b="1" i="1" dirty="0">
                <a:solidFill>
                  <a:srgbClr val="730F26"/>
                </a:solidFill>
                <a:latin typeface="Calibri" panose="020F0502020204030204" pitchFamily="34" charset="0"/>
                <a:cs typeface="Avenir Medium"/>
              </a:rPr>
              <a:t>de Jalisco</a:t>
            </a:r>
            <a:r>
              <a:rPr lang="es-MX" sz="2200" dirty="0">
                <a:latin typeface="Calibri" panose="020F0502020204030204" pitchFamily="34" charset="0"/>
                <a:cs typeface="Avenir Medium"/>
              </a:rPr>
              <a:t> (Moda, </a:t>
            </a:r>
            <a:r>
              <a:rPr lang="es-MX" sz="2200" dirty="0" smtClean="0">
                <a:latin typeface="Calibri" panose="020F0502020204030204" pitchFamily="34" charset="0"/>
                <a:cs typeface="Avenir Medium"/>
              </a:rPr>
              <a:t>Gourmet, </a:t>
            </a:r>
            <a:r>
              <a:rPr lang="es-MX" sz="2200" dirty="0">
                <a:latin typeface="Calibri" panose="020F0502020204030204" pitchFamily="34" charset="0"/>
                <a:cs typeface="Avenir Medium"/>
              </a:rPr>
              <a:t>Turismo Médico, Automotriz Autopartes, Electrónica, Tecnologías de Información, Biotecnología, Muebles) de acuerdo a Secretaría de Desarrollo Económico (SEDECO) y al Instituto Nacional del Emprendedor (INADEM</a:t>
            </a:r>
            <a:r>
              <a:rPr lang="es-MX" sz="2200" dirty="0" smtClean="0">
                <a:latin typeface="Calibri" panose="020F0502020204030204" pitchFamily="34" charset="0"/>
                <a:cs typeface="Avenir Medium"/>
              </a:rPr>
              <a:t>). Lo anterior para facilitar procesos de planeación y promoción. </a:t>
            </a:r>
          </a:p>
          <a:p>
            <a:pPr algn="just">
              <a:buClr>
                <a:srgbClr val="730F26"/>
              </a:buClr>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7"/>
            </a:pPr>
            <a:r>
              <a:rPr lang="es-MX" sz="2200" dirty="0" smtClean="0">
                <a:latin typeface="Calibri" panose="020F0502020204030204" pitchFamily="34" charset="0"/>
                <a:cs typeface="Avenir Medium"/>
              </a:rPr>
              <a:t> </a:t>
            </a:r>
            <a:r>
              <a:rPr lang="es-MX" sz="2200" dirty="0">
                <a:latin typeface="Calibri" panose="020F0502020204030204" pitchFamily="34" charset="0"/>
                <a:cs typeface="Avenir Medium"/>
              </a:rPr>
              <a:t>Para el </a:t>
            </a:r>
            <a:r>
              <a:rPr lang="es-MX" sz="2200" dirty="0" smtClean="0">
                <a:latin typeface="Calibri" panose="020F0502020204030204" pitchFamily="34" charset="0"/>
                <a:cs typeface="Avenir Medium"/>
              </a:rPr>
              <a:t>2014 se </a:t>
            </a:r>
            <a:r>
              <a:rPr lang="es-MX" sz="2200" dirty="0">
                <a:latin typeface="Calibri" panose="020F0502020204030204" pitchFamily="34" charset="0"/>
                <a:cs typeface="Avenir Medium"/>
              </a:rPr>
              <a:t>pretende concretar el </a:t>
            </a:r>
            <a:r>
              <a:rPr lang="es-MX" sz="2200" b="1" i="1" dirty="0">
                <a:solidFill>
                  <a:srgbClr val="730F26"/>
                </a:solidFill>
                <a:latin typeface="Calibri" panose="020F0502020204030204" pitchFamily="34" charset="0"/>
                <a:cs typeface="Avenir Medium"/>
              </a:rPr>
              <a:t>Sistema de Información de Sectores Estratégicos (SIMSE) </a:t>
            </a:r>
            <a:r>
              <a:rPr lang="es-MX" sz="2200" dirty="0">
                <a:latin typeface="Calibri" panose="020F0502020204030204" pitchFamily="34" charset="0"/>
                <a:cs typeface="Avenir Medium"/>
              </a:rPr>
              <a:t>con recurso de fondo de </a:t>
            </a:r>
            <a:r>
              <a:rPr lang="es-MX" sz="2200" dirty="0" smtClean="0">
                <a:latin typeface="Calibri" panose="020F0502020204030204" pitchFamily="34" charset="0"/>
                <a:cs typeface="Avenir Medium"/>
              </a:rPr>
              <a:t>productividad de la Secretaría de Desarrollo Económico (SEDECO). </a:t>
            </a:r>
            <a:endParaRPr lang="es-MX" sz="2200" dirty="0">
              <a:latin typeface="Calibri" panose="020F0502020204030204" pitchFamily="34" charset="0"/>
              <a:cs typeface="Avenir Medium"/>
            </a:endParaRPr>
          </a:p>
        </p:txBody>
      </p:sp>
    </p:spTree>
    <p:extLst>
      <p:ext uri="{BB962C8B-B14F-4D97-AF65-F5344CB8AC3E}">
        <p14:creationId xmlns="" xmlns:p14="http://schemas.microsoft.com/office/powerpoint/2010/main" val="41009454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253454"/>
            <a:ext cx="8720567" cy="3139321"/>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Sakkal Majalla" panose="02000000000000000000" pitchFamily="2" charset="-78"/>
              </a:rPr>
              <a:t>ESTADÍSTICAS:</a:t>
            </a:r>
          </a:p>
          <a:p>
            <a:pPr algn="just">
              <a:buClr>
                <a:srgbClr val="730F26"/>
              </a:buClr>
            </a:pPr>
            <a:endParaRPr lang="es-ES" sz="2200" b="1" dirty="0" smtClean="0">
              <a:solidFill>
                <a:srgbClr val="730F26"/>
              </a:solidFill>
              <a:latin typeface="Calibri" panose="020F0502020204030204" pitchFamily="34" charset="0"/>
              <a:cs typeface="Sakkal Majalla" panose="02000000000000000000" pitchFamily="2" charset="-78"/>
            </a:endParaRPr>
          </a:p>
          <a:p>
            <a:pPr marL="457200" indent="-457200" algn="just">
              <a:buClr>
                <a:srgbClr val="730F26"/>
              </a:buClr>
              <a:buFont typeface="+mj-lt"/>
              <a:buAutoNum type="arabicPeriod" startAt="8"/>
            </a:pPr>
            <a:r>
              <a:rPr lang="es-ES" sz="2200" dirty="0" smtClean="0">
                <a:solidFill>
                  <a:srgbClr val="000000"/>
                </a:solidFill>
                <a:latin typeface="Calibri" panose="020F0502020204030204" pitchFamily="34" charset="0"/>
                <a:cs typeface="Sakkal Majalla" panose="02000000000000000000" pitchFamily="2" charset="-78"/>
              </a:rPr>
              <a:t>Con el Grupo de Estadística Especializada Macroeconómica y de Producto Interno Bruto por Entidad Federativa (GEEM y PIBE) conformado por: Instituto Nacional de Estadística y Geografía (INEGI), Sistema Estatal de Información Jalisco  (SEIJAL), Secretaría de Hacienda y Crédito Público  (SHCP), Secretaría de Economía y Banco de México; se concretó una </a:t>
            </a:r>
            <a:r>
              <a:rPr lang="es-ES" sz="2200" b="1" i="1" dirty="0">
                <a:solidFill>
                  <a:srgbClr val="730F26"/>
                </a:solidFill>
                <a:latin typeface="Calibri" panose="020F0502020204030204" pitchFamily="34" charset="0"/>
                <a:cs typeface="Sakkal Majalla" panose="02000000000000000000" pitchFamily="2" charset="-78"/>
              </a:rPr>
              <a:t>recomendación </a:t>
            </a:r>
            <a:r>
              <a:rPr lang="es-ES" sz="2200" b="1" i="1" dirty="0" smtClean="0">
                <a:solidFill>
                  <a:srgbClr val="730F26"/>
                </a:solidFill>
                <a:latin typeface="Calibri" panose="020F0502020204030204" pitchFamily="34" charset="0"/>
                <a:cs typeface="Sakkal Majalla" panose="02000000000000000000" pitchFamily="2" charset="-78"/>
              </a:rPr>
              <a:t>metodológica de </a:t>
            </a:r>
            <a:r>
              <a:rPr lang="es-ES" sz="2200" b="1" i="1" dirty="0">
                <a:solidFill>
                  <a:srgbClr val="730F26"/>
                </a:solidFill>
                <a:latin typeface="Calibri" panose="020F0502020204030204" pitchFamily="34" charset="0"/>
                <a:cs typeface="Sakkal Majalla" panose="02000000000000000000" pitchFamily="2" charset="-78"/>
              </a:rPr>
              <a:t>cálculo de PIB por Entidad con el </a:t>
            </a:r>
            <a:r>
              <a:rPr lang="es-ES" sz="2200" b="1" i="1" dirty="0" smtClean="0">
                <a:solidFill>
                  <a:srgbClr val="730F26"/>
                </a:solidFill>
                <a:latin typeface="Calibri" panose="020F0502020204030204" pitchFamily="34" charset="0"/>
                <a:cs typeface="Sakkal Majalla" panose="02000000000000000000" pitchFamily="2" charset="-78"/>
              </a:rPr>
              <a:t>enfoque </a:t>
            </a:r>
            <a:r>
              <a:rPr lang="es-ES" sz="2200" b="1" i="1" dirty="0" err="1" smtClean="0">
                <a:solidFill>
                  <a:srgbClr val="730F26"/>
                </a:solidFill>
                <a:latin typeface="Calibri" panose="020F0502020204030204" pitchFamily="34" charset="0"/>
                <a:cs typeface="Sakkal Majalla" panose="02000000000000000000" pitchFamily="2" charset="-78"/>
              </a:rPr>
              <a:t>Extrarregio</a:t>
            </a:r>
            <a:r>
              <a:rPr lang="es-ES" sz="2200" dirty="0" smtClean="0">
                <a:solidFill>
                  <a:srgbClr val="000000"/>
                </a:solidFill>
                <a:latin typeface="Calibri" panose="020F0502020204030204" pitchFamily="34" charset="0"/>
                <a:cs typeface="Sakkal Majalla" panose="02000000000000000000" pitchFamily="2" charset="-78"/>
              </a:rPr>
              <a:t>.  </a:t>
            </a:r>
            <a:endParaRPr lang="es-ES" sz="2200" dirty="0" smtClean="0">
              <a:latin typeface="Calibri" panose="020F0502020204030204" pitchFamily="34" charset="0"/>
              <a:cs typeface="Sakkal Majalla" panose="02000000000000000000" pitchFamily="2" charset="-78"/>
            </a:endParaRPr>
          </a:p>
        </p:txBody>
      </p:sp>
      <p:pic>
        <p:nvPicPr>
          <p:cNvPr id="5" name="Picture 10" descr="File:INEGI.pn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1448" y="4725144"/>
            <a:ext cx="877404" cy="87740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2" descr="http://static.tvazteca.com/imagenes/2013/14/SHCP-1786371.jpg">
            <a:hlinkClick r:id="rId5"/>
          </p:cNvPr>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16815" t="34979" r="43875" b="28341"/>
          <a:stretch/>
        </p:blipFill>
        <p:spPr bwMode="auto">
          <a:xfrm>
            <a:off x="180976" y="4696599"/>
            <a:ext cx="2075528" cy="101444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www.yomedecidi.com/wp-content/uploads/2013/10/Secretaría-de-Economía.pn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r="43141"/>
          <a:stretch/>
        </p:blipFill>
        <p:spPr bwMode="auto">
          <a:xfrm>
            <a:off x="2443162" y="4581128"/>
            <a:ext cx="1909444" cy="115138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http://www.contactus.com.mx/public/img/content/logo-banxico.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602632" y="4725144"/>
            <a:ext cx="1543050" cy="78105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1 Imagen"/>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377137" y="4956974"/>
            <a:ext cx="1376660" cy="316122"/>
          </a:xfrm>
          <a:prstGeom prst="rect">
            <a:avLst/>
          </a:prstGeom>
        </p:spPr>
      </p:pic>
    </p:spTree>
    <p:extLst>
      <p:ext uri="{BB962C8B-B14F-4D97-AF65-F5344CB8AC3E}">
        <p14:creationId xmlns="" xmlns:p14="http://schemas.microsoft.com/office/powerpoint/2010/main" val="55164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290240"/>
            <a:ext cx="8760595" cy="4493538"/>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9"/>
            </a:pPr>
            <a:r>
              <a:rPr lang="es-MX" sz="2200" dirty="0" smtClean="0">
                <a:solidFill>
                  <a:srgbClr val="000000"/>
                </a:solidFill>
                <a:latin typeface="Calibri" panose="020F0502020204030204" pitchFamily="34" charset="0"/>
                <a:cs typeface="Arial"/>
              </a:rPr>
              <a:t>Lo </a:t>
            </a:r>
            <a:r>
              <a:rPr lang="es-MX" sz="2200" dirty="0">
                <a:solidFill>
                  <a:srgbClr val="000000"/>
                </a:solidFill>
                <a:latin typeface="Calibri" panose="020F0502020204030204" pitchFamily="34" charset="0"/>
                <a:cs typeface="Arial"/>
              </a:rPr>
              <a:t>que se busca con este nuevo enfoque de cálculo de PIB es evitar la distorsión estadística que representan algunos energéticos al momento de medir el valor de producción de bienes y servicios finales en cada una de las Entidades Federativas del país, lo cual ha hecho que algunas entidades como Campeche, Tabasco, Tamaulipas y Veracruz cuenten con asignaciones de producción no acorde a la actividad general del Estado, ya que una cantidad fuerte que se les atribuye como producción corresponde a la actividad que tiene PEMEX en su territorio. Esto último no sólo tiene implicaciones en materia de información, si no en materia de asignaciones federales que los Estados reciben cada ejercicio </a:t>
            </a:r>
            <a:r>
              <a:rPr lang="es-MX" sz="2200" dirty="0" smtClean="0">
                <a:solidFill>
                  <a:srgbClr val="000000"/>
                </a:solidFill>
                <a:latin typeface="Calibri" panose="020F0502020204030204" pitchFamily="34" charset="0"/>
                <a:cs typeface="Arial"/>
              </a:rPr>
              <a:t>fiscal.</a:t>
            </a:r>
            <a:endParaRPr lang="es-ES" sz="2200" dirty="0" smtClean="0">
              <a:latin typeface="Calibri" panose="020F0502020204030204" pitchFamily="34" charset="0"/>
              <a:cs typeface="Avenir Medium"/>
            </a:endParaRPr>
          </a:p>
        </p:txBody>
      </p:sp>
    </p:spTree>
    <p:extLst>
      <p:ext uri="{BB962C8B-B14F-4D97-AF65-F5344CB8AC3E}">
        <p14:creationId xmlns="" xmlns:p14="http://schemas.microsoft.com/office/powerpoint/2010/main" val="1704375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31885" y="1293210"/>
            <a:ext cx="8760595" cy="4154984"/>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SISTEMAS: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10"/>
            </a:pPr>
            <a:r>
              <a:rPr lang="es-ES" sz="2200" dirty="0" smtClean="0">
                <a:latin typeface="Calibri" panose="020F0502020204030204" pitchFamily="34" charset="0"/>
                <a:cs typeface="Avenir Medium"/>
              </a:rPr>
              <a:t>Se formalizan los trabajos con INEGI para concretar el desarrollo de una </a:t>
            </a:r>
            <a:r>
              <a:rPr lang="es-ES" sz="2200" b="1" i="1" dirty="0" smtClean="0">
                <a:solidFill>
                  <a:srgbClr val="730F26"/>
                </a:solidFill>
                <a:latin typeface="Calibri" panose="020F0502020204030204" pitchFamily="34" charset="0"/>
                <a:cs typeface="Avenir Medium"/>
              </a:rPr>
              <a:t>plataforma única de consulta de información estadística y  geográfica a nivel manzana.</a:t>
            </a:r>
            <a:r>
              <a:rPr lang="es-ES" sz="2200" dirty="0" smtClean="0">
                <a:latin typeface="Calibri" panose="020F0502020204030204" pitchFamily="34" charset="0"/>
                <a:cs typeface="Avenir Medium"/>
              </a:rPr>
              <a:t> Tomando como referencia la información que está disponible de manera separada en Censos Poblacionales, Atlas de Censos Económicos y el Directorio de Unidades Económicas (DENUE). Dicho producto se desarrollará en Mapa Digital y será un producto consultable en las </a:t>
            </a:r>
            <a:r>
              <a:rPr lang="es-ES" sz="2200" dirty="0" err="1" smtClean="0">
                <a:latin typeface="Calibri" panose="020F0502020204030204" pitchFamily="34" charset="0"/>
                <a:cs typeface="Avenir Medium"/>
              </a:rPr>
              <a:t>Touch</a:t>
            </a:r>
            <a:r>
              <a:rPr lang="es-ES" sz="2200" dirty="0" smtClean="0">
                <a:latin typeface="Calibri" panose="020F0502020204030204" pitchFamily="34" charset="0"/>
                <a:cs typeface="Avenir Medium"/>
              </a:rPr>
              <a:t> </a:t>
            </a:r>
            <a:r>
              <a:rPr lang="es-ES" sz="2200" dirty="0" err="1" smtClean="0">
                <a:latin typeface="Calibri" panose="020F0502020204030204" pitchFamily="34" charset="0"/>
                <a:cs typeface="Avenir Medium"/>
              </a:rPr>
              <a:t>Tables</a:t>
            </a:r>
            <a:r>
              <a:rPr lang="es-ES" sz="2200" dirty="0" smtClean="0">
                <a:latin typeface="Calibri" panose="020F0502020204030204" pitchFamily="34" charset="0"/>
                <a:cs typeface="Avenir Medium"/>
              </a:rPr>
              <a:t> para poder mostrar y evaluar </a:t>
            </a:r>
            <a:r>
              <a:rPr lang="es-MX" sz="2200" dirty="0" smtClean="0">
                <a:latin typeface="Calibri" panose="020F0502020204030204" pitchFamily="34" charset="0"/>
                <a:cs typeface="Avenir Medium"/>
              </a:rPr>
              <a:t>la implementación de programas gubernamentales y privados con mayor certeza al contar con un detalle de información y cruces de cartografía en un producto innovador a nivel nacional. </a:t>
            </a:r>
            <a:endParaRPr lang="es-ES" sz="2200" dirty="0" smtClean="0">
              <a:latin typeface="Calibri" panose="020F0502020204030204" pitchFamily="34" charset="0"/>
              <a:cs typeface="Avenir Medium"/>
            </a:endParaRPr>
          </a:p>
        </p:txBody>
      </p:sp>
    </p:spTree>
    <p:extLst>
      <p:ext uri="{BB962C8B-B14F-4D97-AF65-F5344CB8AC3E}">
        <p14:creationId xmlns="" xmlns:p14="http://schemas.microsoft.com/office/powerpoint/2010/main" val="2557401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79511" y="1124744"/>
            <a:ext cx="8712969" cy="3139321"/>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ANÁLISIS:</a:t>
            </a:r>
          </a:p>
          <a:p>
            <a:pPr algn="just">
              <a:buClr>
                <a:srgbClr val="730F26"/>
              </a:buClr>
            </a:pPr>
            <a:endParaRPr lang="es-ES" sz="2200" b="1" dirty="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11"/>
            </a:pPr>
            <a:r>
              <a:rPr lang="es-MX" sz="2200" b="1" dirty="0" smtClean="0">
                <a:solidFill>
                  <a:srgbClr val="730F26"/>
                </a:solidFill>
                <a:latin typeface="Calibri" panose="020F0502020204030204" pitchFamily="34" charset="0"/>
                <a:cs typeface="Avenir Medium"/>
              </a:rPr>
              <a:t>Plan </a:t>
            </a:r>
            <a:r>
              <a:rPr lang="es-MX" sz="2200" b="1" dirty="0">
                <a:solidFill>
                  <a:srgbClr val="730F26"/>
                </a:solidFill>
                <a:latin typeface="Calibri" panose="020F0502020204030204" pitchFamily="34" charset="0"/>
                <a:cs typeface="Avenir Medium"/>
              </a:rPr>
              <a:t>Estatal de Desarrollo:</a:t>
            </a:r>
            <a:r>
              <a:rPr lang="es-MX" sz="2200" dirty="0">
                <a:latin typeface="Calibri" panose="020F0502020204030204" pitchFamily="34" charset="0"/>
                <a:cs typeface="Avenir Medium"/>
              </a:rPr>
              <a:t> revisión e integración de Indicadores PED </a:t>
            </a:r>
            <a:r>
              <a:rPr lang="es-MX" sz="2200" dirty="0" smtClean="0">
                <a:latin typeface="Calibri" panose="020F0502020204030204" pitchFamily="34" charset="0"/>
                <a:cs typeface="Avenir Medium"/>
              </a:rPr>
              <a:t>2033</a:t>
            </a:r>
            <a:endParaRPr lang="es-MX" sz="2200" dirty="0">
              <a:latin typeface="Calibri" panose="020F0502020204030204" pitchFamily="34" charset="0"/>
              <a:cs typeface="Avenir Medium"/>
            </a:endParaRPr>
          </a:p>
          <a:p>
            <a:pPr marL="432000" lvl="1" algn="just"/>
            <a:r>
              <a:rPr lang="es-MX" sz="2200" dirty="0" smtClean="0">
                <a:latin typeface="Calibri" panose="020F0502020204030204" pitchFamily="34" charset="0"/>
              </a:rPr>
              <a:t>En cumplimiento a la Ley de Planeación, SEIJAL, COEPO y el IITEJ participaron en la revisión y validación de los Indicadores del MIDE Jalisco para seleccionar los que integran el PED 2033.</a:t>
            </a:r>
          </a:p>
          <a:p>
            <a:pPr marL="432000" lvl="1" algn="just"/>
            <a:r>
              <a:rPr lang="es-MX" sz="2200" dirty="0" smtClean="0">
                <a:latin typeface="Calibri" panose="020F0502020204030204" pitchFamily="34" charset="0"/>
              </a:rPr>
              <a:t>Dentro de los trabajos se revisaron, validaron y sustentaron todos los indicadores del MIDE Jalisco.</a:t>
            </a:r>
            <a:endParaRPr lang="es-MX" sz="2200" dirty="0">
              <a:latin typeface="Calibri" panose="020F0502020204030204" pitchFamily="34" charset="0"/>
            </a:endParaRPr>
          </a:p>
        </p:txBody>
      </p:sp>
      <p:pic>
        <p:nvPicPr>
          <p:cNvPr id="7" name="Picture 2" descr="http://seplan.app.jalisco.gob.mx/mide/static/uJuzxZ3jK2Hhsa1e4iu9UUNX5fVlDaMYiBxALCjwzGX.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23928" y="4101075"/>
            <a:ext cx="1512168" cy="84009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consultaciudadana.planjalisco.mx/images/logo_plan_desarrollo.pn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3568" y="5685085"/>
            <a:ext cx="2304256" cy="64519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8 CuadroTexto"/>
          <p:cNvSpPr txBox="1"/>
          <p:nvPr/>
        </p:nvSpPr>
        <p:spPr>
          <a:xfrm>
            <a:off x="5148064" y="4417367"/>
            <a:ext cx="2238475" cy="307777"/>
          </a:xfrm>
          <a:prstGeom prst="rect">
            <a:avLst/>
          </a:prstGeom>
          <a:noFill/>
        </p:spPr>
        <p:txBody>
          <a:bodyPr wrap="square" rtlCol="0">
            <a:spAutoFit/>
          </a:bodyPr>
          <a:lstStyle/>
          <a:p>
            <a:pPr algn="ctr"/>
            <a:r>
              <a:rPr lang="es-MX" sz="1400" b="1" dirty="0" smtClean="0"/>
              <a:t>392 Indicadores</a:t>
            </a:r>
            <a:endParaRPr lang="es-MX" sz="1400" b="1" dirty="0"/>
          </a:p>
        </p:txBody>
      </p:sp>
      <p:sp>
        <p:nvSpPr>
          <p:cNvPr id="10" name="9 CuadroTexto"/>
          <p:cNvSpPr txBox="1"/>
          <p:nvPr/>
        </p:nvSpPr>
        <p:spPr>
          <a:xfrm>
            <a:off x="6588224" y="5857527"/>
            <a:ext cx="2191006" cy="307777"/>
          </a:xfrm>
          <a:prstGeom prst="rect">
            <a:avLst/>
          </a:prstGeom>
          <a:noFill/>
        </p:spPr>
        <p:txBody>
          <a:bodyPr wrap="square" rtlCol="0">
            <a:spAutoFit/>
          </a:bodyPr>
          <a:lstStyle/>
          <a:p>
            <a:pPr algn="ctr"/>
            <a:r>
              <a:rPr lang="es-MX" sz="1400" b="1" dirty="0" smtClean="0"/>
              <a:t>160 Indicadores</a:t>
            </a:r>
            <a:endParaRPr lang="es-MX" sz="1400" b="1" dirty="0"/>
          </a:p>
        </p:txBody>
      </p:sp>
      <p:sp>
        <p:nvSpPr>
          <p:cNvPr id="11" name="10 Flecha derecha"/>
          <p:cNvSpPr/>
          <p:nvPr/>
        </p:nvSpPr>
        <p:spPr>
          <a:xfrm rot="5400000">
            <a:off x="4449126" y="5136050"/>
            <a:ext cx="389764" cy="288032"/>
          </a:xfrm>
          <a:prstGeom prst="rightArrow">
            <a:avLst/>
          </a:prstGeom>
          <a:solidFill>
            <a:srgbClr val="990033"/>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2" name="11 Flecha derecha"/>
          <p:cNvSpPr/>
          <p:nvPr/>
        </p:nvSpPr>
        <p:spPr>
          <a:xfrm>
            <a:off x="6215699" y="5835081"/>
            <a:ext cx="557783" cy="330224"/>
          </a:xfrm>
          <a:prstGeom prst="rightArrow">
            <a:avLst/>
          </a:prstGeom>
          <a:solidFill>
            <a:srgbClr val="990033"/>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3" name="12 CuadroTexto"/>
          <p:cNvSpPr txBox="1"/>
          <p:nvPr/>
        </p:nvSpPr>
        <p:spPr>
          <a:xfrm>
            <a:off x="2915816" y="5517232"/>
            <a:ext cx="3517517" cy="738664"/>
          </a:xfrm>
          <a:prstGeom prst="rect">
            <a:avLst/>
          </a:prstGeom>
          <a:noFill/>
        </p:spPr>
        <p:txBody>
          <a:bodyPr wrap="square" rtlCol="0">
            <a:spAutoFit/>
          </a:bodyPr>
          <a:lstStyle/>
          <a:p>
            <a:pPr algn="ctr"/>
            <a:r>
              <a:rPr lang="es-MX" sz="1400" b="1" dirty="0" smtClean="0"/>
              <a:t>41% </a:t>
            </a:r>
          </a:p>
          <a:p>
            <a:pPr algn="ctr"/>
            <a:r>
              <a:rPr lang="es-MX" sz="1400" b="1" dirty="0" smtClean="0"/>
              <a:t>de los Indicadores de MIDE Jalisco están incluidos en PED 2033</a:t>
            </a:r>
            <a:endParaRPr lang="es-MX" sz="1400" b="1" dirty="0"/>
          </a:p>
        </p:txBody>
      </p:sp>
    </p:spTree>
    <p:extLst>
      <p:ext uri="{BB962C8B-B14F-4D97-AF65-F5344CB8AC3E}">
        <p14:creationId xmlns="" xmlns:p14="http://schemas.microsoft.com/office/powerpoint/2010/main" val="527062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187198"/>
            <a:ext cx="8760595" cy="2800767"/>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 / ANÁLISIS:</a:t>
            </a:r>
          </a:p>
          <a:p>
            <a:pPr algn="just">
              <a:buClr>
                <a:srgbClr val="730F26"/>
              </a:buClr>
            </a:pPr>
            <a:endParaRPr lang="es-ES" sz="2200" b="1" dirty="0" smtClean="0">
              <a:effectLst>
                <a:outerShdw blurRad="38100" dist="38100" dir="2700000" algn="tl">
                  <a:srgbClr val="000000">
                    <a:alpha val="43137"/>
                  </a:srgbClr>
                </a:outerShdw>
              </a:effectLst>
              <a:latin typeface="Calibri" panose="020F0502020204030204" pitchFamily="34" charset="0"/>
              <a:cs typeface="Avenir Medium"/>
            </a:endParaRPr>
          </a:p>
          <a:p>
            <a:pPr marL="457200" indent="-457200" algn="just">
              <a:buClr>
                <a:srgbClr val="730F26"/>
              </a:buClr>
              <a:buFont typeface="+mj-lt"/>
              <a:buAutoNum type="arabicPeriod" startAt="12"/>
            </a:pPr>
            <a:r>
              <a:rPr lang="es-MX" sz="2200" dirty="0" smtClean="0">
                <a:latin typeface="Calibri" panose="020F0502020204030204" pitchFamily="34" charset="0"/>
                <a:cs typeface="Avenir Medium"/>
              </a:rPr>
              <a:t>Revisión, proyección de metas y validación de Indicadores de </a:t>
            </a:r>
            <a:r>
              <a:rPr lang="es-MX" sz="2200" b="1" dirty="0" smtClean="0">
                <a:solidFill>
                  <a:srgbClr val="730F26"/>
                </a:solidFill>
                <a:latin typeface="Calibri" panose="020F0502020204030204" pitchFamily="34" charset="0"/>
                <a:cs typeface="Avenir Medium"/>
              </a:rPr>
              <a:t>MIDE Jalisco en la Dimensión de Desarrollo Económico.</a:t>
            </a:r>
          </a:p>
          <a:p>
            <a:pPr algn="just">
              <a:buClr>
                <a:srgbClr val="730F26"/>
              </a:buClr>
            </a:pPr>
            <a:endParaRPr lang="es-MX" sz="2200" b="1" dirty="0" smtClean="0">
              <a:solidFill>
                <a:srgbClr val="730F26"/>
              </a:solidFill>
              <a:latin typeface="Calibri" panose="020F0502020204030204" pitchFamily="34" charset="0"/>
              <a:cs typeface="Avenir Medium"/>
            </a:endParaRPr>
          </a:p>
          <a:p>
            <a:pPr marL="468000" lvl="1" algn="just">
              <a:buClr>
                <a:srgbClr val="730F26"/>
              </a:buClr>
            </a:pPr>
            <a:r>
              <a:rPr lang="es-MX" sz="2200" dirty="0">
                <a:latin typeface="Calibri" panose="020F0502020204030204" pitchFamily="34" charset="0"/>
              </a:rPr>
              <a:t>SEIJAL como institución de información participó en la revisión, validación y proyección de metas de indicadores 2013, 2015, 2018 y 2033, con la finalidad de que sean válidas y consistentes</a:t>
            </a:r>
            <a:r>
              <a:rPr lang="es-MX" sz="2200" dirty="0" smtClean="0">
                <a:latin typeface="Calibri" panose="020F0502020204030204" pitchFamily="34" charset="0"/>
              </a:rPr>
              <a:t>.</a:t>
            </a:r>
            <a:endParaRPr lang="es-MX" sz="2200" dirty="0">
              <a:latin typeface="Calibri" panose="020F0502020204030204" pitchFamily="34" charset="0"/>
            </a:endParaRPr>
          </a:p>
        </p:txBody>
      </p:sp>
      <p:pic>
        <p:nvPicPr>
          <p:cNvPr id="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4097144"/>
            <a:ext cx="8784976" cy="2140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9347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420321"/>
            <a:ext cx="8760595" cy="2800767"/>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13"/>
            </a:pPr>
            <a:r>
              <a:rPr lang="es-MX" sz="2200" dirty="0" smtClean="0">
                <a:latin typeface="Calibri" panose="020F0502020204030204" pitchFamily="34" charset="0"/>
                <a:cs typeface="Avenir Medium"/>
              </a:rPr>
              <a:t>De manera Mensual el Sistema Estatal de Información Jalisco (SEIJAL) alimenta la actualización de información de </a:t>
            </a:r>
            <a:r>
              <a:rPr lang="es-MX" sz="2200" b="1" i="1" dirty="0">
                <a:solidFill>
                  <a:srgbClr val="730F26"/>
                </a:solidFill>
                <a:latin typeface="Calibri" panose="020F0502020204030204" pitchFamily="34" charset="0"/>
                <a:cs typeface="Avenir Medium"/>
              </a:rPr>
              <a:t>33 indicadores dentro de MIDE Jalisco</a:t>
            </a:r>
            <a:r>
              <a:rPr lang="es-MX" sz="2200" dirty="0">
                <a:latin typeface="Calibri" panose="020F0502020204030204" pitchFamily="34" charset="0"/>
                <a:cs typeface="Avenir Medium"/>
              </a:rPr>
              <a:t>. </a:t>
            </a:r>
            <a:r>
              <a:rPr lang="es-MX" sz="2200" dirty="0" smtClean="0">
                <a:latin typeface="Calibri" panose="020F0502020204030204" pitchFamily="34" charset="0"/>
                <a:cs typeface="Avenir Medium"/>
              </a:rPr>
              <a:t>Al inicio del año se trabaja cada indicador en la elaboración de sus proyecciones anuales con sus desagregaciones mensuales, así como en la revisión del metadato correspondiente.</a:t>
            </a:r>
          </a:p>
          <a:p>
            <a:pPr algn="just">
              <a:buClr>
                <a:srgbClr val="730F26"/>
              </a:buClr>
              <a:buFont typeface="Wingdings" pitchFamily="2" charset="2"/>
              <a:buChar char="ü"/>
            </a:pPr>
            <a:endParaRPr lang="es-ES" sz="2200" dirty="0" smtClean="0">
              <a:latin typeface="Calibri" panose="020F0502020204030204" pitchFamily="34" charset="0"/>
              <a:cs typeface="Avenir Medium"/>
            </a:endParaRPr>
          </a:p>
        </p:txBody>
      </p:sp>
      <p:pic>
        <p:nvPicPr>
          <p:cNvPr id="7" name="Picture 2" descr="http://seplan.app.jalisco.gob.mx/mide/static/uJuzxZ3jK2Hhsa1e4iu9UUNX5fVlDaMYiBxALCjwzGX.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83939" y="4293096"/>
            <a:ext cx="2567328" cy="14262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8727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057141"/>
            <a:ext cx="8760595" cy="5232202"/>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r>
              <a:rPr lang="es-MX" sz="2200" dirty="0" smtClean="0">
                <a:latin typeface="Calibri" panose="020F0502020204030204" pitchFamily="34" charset="0"/>
                <a:cs typeface="Avenir Medium"/>
              </a:rPr>
              <a:t>Indicadores MIDE Jalisco: </a:t>
            </a:r>
          </a:p>
          <a:p>
            <a:pPr algn="just">
              <a:buClr>
                <a:srgbClr val="730F26"/>
              </a:buClr>
            </a:pPr>
            <a:endParaRPr lang="es-MX" sz="1800" dirty="0">
              <a:latin typeface="Calibri" panose="020F0502020204030204" pitchFamily="34" charset="0"/>
              <a:cs typeface="Avenir Medium"/>
            </a:endParaRPr>
          </a:p>
          <a:p>
            <a:pPr marL="342900" indent="-342900">
              <a:buFont typeface="+mj-lt"/>
              <a:buAutoNum type="arabicPeriod"/>
            </a:pPr>
            <a:r>
              <a:rPr lang="es-MX" sz="1600" dirty="0">
                <a:latin typeface="Calibri" panose="020F0502020204030204" pitchFamily="34" charset="0"/>
              </a:rPr>
              <a:t>Trabajadores registrados ante el IMSS en servicios de recreación y esparcimiento</a:t>
            </a:r>
          </a:p>
          <a:p>
            <a:pPr marL="342900" indent="-342900">
              <a:buFont typeface="+mj-lt"/>
              <a:buAutoNum type="arabicPeriod"/>
            </a:pPr>
            <a:r>
              <a:rPr lang="es-MX" sz="1600" dirty="0">
                <a:latin typeface="Calibri" panose="020F0502020204030204" pitchFamily="34" charset="0"/>
              </a:rPr>
              <a:t>Población derechohabiente</a:t>
            </a:r>
          </a:p>
          <a:p>
            <a:pPr marL="342900" indent="-342900">
              <a:buFont typeface="+mj-lt"/>
              <a:buAutoNum type="arabicPeriod"/>
            </a:pPr>
            <a:r>
              <a:rPr lang="es-MX" sz="1600" dirty="0">
                <a:latin typeface="Calibri" panose="020F0502020204030204" pitchFamily="34" charset="0"/>
              </a:rPr>
              <a:t>Ingresos por remesas familiares</a:t>
            </a:r>
          </a:p>
          <a:p>
            <a:pPr marL="342900" indent="-342900">
              <a:buFont typeface="+mj-lt"/>
              <a:buAutoNum type="arabicPeriod"/>
            </a:pPr>
            <a:r>
              <a:rPr lang="es-MX" sz="1600" dirty="0">
                <a:latin typeface="Calibri" panose="020F0502020204030204" pitchFamily="34" charset="0"/>
              </a:rPr>
              <a:t>Posición de Jalisco en el PIB nacional</a:t>
            </a:r>
          </a:p>
          <a:p>
            <a:pPr marL="342900" indent="-342900">
              <a:buFont typeface="+mj-lt"/>
              <a:buAutoNum type="arabicPeriod"/>
            </a:pPr>
            <a:r>
              <a:rPr lang="es-MX" sz="1600" dirty="0">
                <a:latin typeface="Calibri" panose="020F0502020204030204" pitchFamily="34" charset="0"/>
              </a:rPr>
              <a:t>Tasa de Desempleo</a:t>
            </a:r>
          </a:p>
          <a:p>
            <a:pPr marL="342900" indent="-342900">
              <a:buFont typeface="+mj-lt"/>
              <a:buAutoNum type="arabicPeriod"/>
            </a:pPr>
            <a:r>
              <a:rPr lang="es-MX" sz="1600" dirty="0">
                <a:latin typeface="Calibri" panose="020F0502020204030204" pitchFamily="34" charset="0"/>
              </a:rPr>
              <a:t>Posición en PIB per cápita</a:t>
            </a:r>
          </a:p>
          <a:p>
            <a:pPr marL="342900" indent="-342900">
              <a:buFont typeface="+mj-lt"/>
              <a:buAutoNum type="arabicPeriod"/>
            </a:pPr>
            <a:r>
              <a:rPr lang="es-MX" sz="1600" dirty="0">
                <a:latin typeface="Calibri" panose="020F0502020204030204" pitchFamily="34" charset="0"/>
              </a:rPr>
              <a:t>Ingreso por hora trabajada de la población ocupada</a:t>
            </a:r>
          </a:p>
          <a:p>
            <a:pPr marL="342900" indent="-342900">
              <a:buFont typeface="+mj-lt"/>
              <a:buAutoNum type="arabicPeriod"/>
            </a:pPr>
            <a:r>
              <a:rPr lang="es-MX" sz="1600" dirty="0">
                <a:latin typeface="Calibri" panose="020F0502020204030204" pitchFamily="34" charset="0"/>
              </a:rPr>
              <a:t>Tasa de ocupación en el sector informal</a:t>
            </a:r>
          </a:p>
          <a:p>
            <a:pPr marL="342900" indent="-342900">
              <a:buFont typeface="+mj-lt"/>
              <a:buAutoNum type="arabicPeriod"/>
            </a:pPr>
            <a:r>
              <a:rPr lang="es-MX" sz="1600" dirty="0">
                <a:latin typeface="Calibri" panose="020F0502020204030204" pitchFamily="34" charset="0"/>
              </a:rPr>
              <a:t>Variación trimestral de saldos de cartera de créditos bancarios otorgados</a:t>
            </a:r>
          </a:p>
          <a:p>
            <a:pPr marL="342900" indent="-342900">
              <a:buFont typeface="+mj-lt"/>
              <a:buAutoNum type="arabicPeriod"/>
            </a:pPr>
            <a:r>
              <a:rPr lang="es-MX" sz="1600" dirty="0">
                <a:latin typeface="Calibri" panose="020F0502020204030204" pitchFamily="34" charset="0"/>
              </a:rPr>
              <a:t>Trabajadores registrados ante el IMSS</a:t>
            </a:r>
          </a:p>
          <a:p>
            <a:pPr marL="342900" indent="-342900">
              <a:buFont typeface="+mj-lt"/>
              <a:buAutoNum type="arabicPeriod"/>
            </a:pPr>
            <a:r>
              <a:rPr lang="es-MX" sz="1600" dirty="0">
                <a:latin typeface="Calibri" panose="020F0502020204030204" pitchFamily="34" charset="0"/>
              </a:rPr>
              <a:t>Participación en PIB Agropecuario Nacional</a:t>
            </a:r>
          </a:p>
          <a:p>
            <a:pPr marL="342900" indent="-342900">
              <a:buFont typeface="+mj-lt"/>
              <a:buAutoNum type="arabicPeriod"/>
            </a:pPr>
            <a:r>
              <a:rPr lang="es-MX" sz="1600" dirty="0">
                <a:latin typeface="Calibri" panose="020F0502020204030204" pitchFamily="34" charset="0"/>
              </a:rPr>
              <a:t>Población femenina ocupada</a:t>
            </a:r>
          </a:p>
          <a:p>
            <a:pPr marL="342900" indent="-342900">
              <a:buFont typeface="+mj-lt"/>
              <a:buAutoNum type="arabicPeriod"/>
            </a:pPr>
            <a:r>
              <a:rPr lang="es-MX" sz="1600" dirty="0">
                <a:latin typeface="Calibri" panose="020F0502020204030204" pitchFamily="34" charset="0"/>
              </a:rPr>
              <a:t>Población total ocupada</a:t>
            </a:r>
          </a:p>
          <a:p>
            <a:pPr marL="342900" indent="-342900">
              <a:buFont typeface="+mj-lt"/>
              <a:buAutoNum type="arabicPeriod"/>
            </a:pPr>
            <a:r>
              <a:rPr lang="pt-BR" sz="1600" dirty="0">
                <a:latin typeface="Calibri" panose="020F0502020204030204" pitchFamily="34" charset="0"/>
              </a:rPr>
              <a:t>Valor Agregado </a:t>
            </a:r>
            <a:r>
              <a:rPr lang="pt-BR" sz="1600" dirty="0" err="1">
                <a:latin typeface="Calibri" panose="020F0502020204030204" pitchFamily="34" charset="0"/>
              </a:rPr>
              <a:t>Censal</a:t>
            </a:r>
            <a:r>
              <a:rPr lang="pt-BR" sz="1600" dirty="0">
                <a:latin typeface="Calibri" panose="020F0502020204030204" pitchFamily="34" charset="0"/>
              </a:rPr>
              <a:t> Bruto (VACB) 2009</a:t>
            </a:r>
          </a:p>
          <a:p>
            <a:pPr marL="342900" indent="-342900">
              <a:buFont typeface="+mj-lt"/>
              <a:buAutoNum type="arabicPeriod"/>
            </a:pPr>
            <a:r>
              <a:rPr lang="es-MX" sz="1600" dirty="0">
                <a:latin typeface="Calibri" panose="020F0502020204030204" pitchFamily="34" charset="0"/>
              </a:rPr>
              <a:t>Producción de Plata</a:t>
            </a:r>
          </a:p>
          <a:p>
            <a:pPr marL="342900" indent="-342900">
              <a:buFont typeface="+mj-lt"/>
              <a:buAutoNum type="arabicPeriod"/>
            </a:pPr>
            <a:r>
              <a:rPr lang="es-MX" sz="1600" dirty="0">
                <a:latin typeface="Calibri" panose="020F0502020204030204" pitchFamily="34" charset="0"/>
              </a:rPr>
              <a:t>Valor de la Producción Minera</a:t>
            </a:r>
          </a:p>
          <a:p>
            <a:pPr marL="342900" indent="-342900">
              <a:buFont typeface="+mj-lt"/>
              <a:buAutoNum type="arabicPeriod"/>
            </a:pPr>
            <a:r>
              <a:rPr lang="es-MX" sz="1600" dirty="0">
                <a:latin typeface="Calibri" panose="020F0502020204030204" pitchFamily="34" charset="0"/>
              </a:rPr>
              <a:t>Índice de precios al </a:t>
            </a:r>
            <a:r>
              <a:rPr lang="es-MX" sz="1600" dirty="0" smtClean="0">
                <a:latin typeface="Calibri" panose="020F0502020204030204" pitchFamily="34" charset="0"/>
              </a:rPr>
              <a:t>consumidor</a:t>
            </a:r>
            <a:endParaRPr lang="es-MX" sz="1600" dirty="0">
              <a:latin typeface="Calibri" panose="020F0502020204030204" pitchFamily="34" charset="0"/>
            </a:endParaRPr>
          </a:p>
        </p:txBody>
      </p:sp>
    </p:spTree>
    <p:extLst>
      <p:ext uri="{BB962C8B-B14F-4D97-AF65-F5344CB8AC3E}">
        <p14:creationId xmlns="" xmlns:p14="http://schemas.microsoft.com/office/powerpoint/2010/main" val="5555437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31885" y="1057141"/>
            <a:ext cx="8760595" cy="5155257"/>
          </a:xfrm>
          <a:prstGeom prst="rect">
            <a:avLst/>
          </a:prstGeom>
          <a:noFill/>
          <a:ln>
            <a:solidFill>
              <a:schemeClr val="bg1"/>
            </a:solid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ESTADÍSTICAS:</a:t>
            </a:r>
          </a:p>
          <a:p>
            <a:pPr algn="just">
              <a:buClr>
                <a:srgbClr val="730F26"/>
              </a:buClr>
            </a:pPr>
            <a:r>
              <a:rPr lang="es-MX" sz="2200" dirty="0" smtClean="0">
                <a:latin typeface="Calibri" panose="020F0502020204030204" pitchFamily="34" charset="0"/>
                <a:cs typeface="Avenir Medium"/>
              </a:rPr>
              <a:t>Indicadores MIDE Jalisco: </a:t>
            </a:r>
          </a:p>
          <a:p>
            <a:pPr algn="just">
              <a:buClr>
                <a:srgbClr val="730F26"/>
              </a:buClr>
            </a:pPr>
            <a:endParaRPr lang="es-MX" sz="1800" dirty="0">
              <a:latin typeface="Calibri" panose="020F0502020204030204" pitchFamily="34" charset="0"/>
              <a:cs typeface="Avenir Medium"/>
            </a:endParaRPr>
          </a:p>
          <a:p>
            <a:pPr marL="342900" indent="-342900">
              <a:buFont typeface="+mj-lt"/>
              <a:buAutoNum type="arabicPeriod" startAt="18"/>
            </a:pPr>
            <a:r>
              <a:rPr lang="es-MX" sz="1600" dirty="0">
                <a:latin typeface="Calibri" panose="020F0502020204030204" pitchFamily="34" charset="0"/>
              </a:rPr>
              <a:t>Empresas registradas en el SIEM</a:t>
            </a:r>
          </a:p>
          <a:p>
            <a:pPr marL="342900" indent="-342900">
              <a:buFont typeface="+mj-lt"/>
              <a:buAutoNum type="arabicPeriod" startAt="18"/>
            </a:pPr>
            <a:r>
              <a:rPr lang="es-MX" sz="1600" dirty="0">
                <a:latin typeface="Calibri" panose="020F0502020204030204" pitchFamily="34" charset="0"/>
              </a:rPr>
              <a:t>Porcentaje de empleos generados de acuerdo a trabajadores asegurados</a:t>
            </a:r>
          </a:p>
          <a:p>
            <a:pPr marL="342900" indent="-342900">
              <a:buFont typeface="+mj-lt"/>
              <a:buAutoNum type="arabicPeriod" startAt="18"/>
            </a:pPr>
            <a:r>
              <a:rPr lang="es-MX" sz="1600" dirty="0">
                <a:latin typeface="Calibri" panose="020F0502020204030204" pitchFamily="34" charset="0"/>
              </a:rPr>
              <a:t>Patrones registrados</a:t>
            </a:r>
          </a:p>
          <a:p>
            <a:pPr marL="342900" indent="-342900">
              <a:buFont typeface="+mj-lt"/>
              <a:buAutoNum type="arabicPeriod" startAt="18"/>
            </a:pPr>
            <a:r>
              <a:rPr lang="es-MX" sz="1600" dirty="0">
                <a:latin typeface="Calibri" panose="020F0502020204030204" pitchFamily="34" charset="0"/>
              </a:rPr>
              <a:t>Carga Ferroviaria</a:t>
            </a:r>
          </a:p>
          <a:p>
            <a:pPr marL="342900" indent="-342900">
              <a:buFont typeface="+mj-lt"/>
              <a:buAutoNum type="arabicPeriod" startAt="18"/>
            </a:pPr>
            <a:r>
              <a:rPr lang="es-MX" sz="1600" dirty="0">
                <a:latin typeface="Calibri" panose="020F0502020204030204" pitchFamily="34" charset="0"/>
              </a:rPr>
              <a:t>Participación en exportaciones totales nacionales</a:t>
            </a:r>
          </a:p>
          <a:p>
            <a:pPr marL="342900" indent="-342900">
              <a:buFont typeface="+mj-lt"/>
              <a:buAutoNum type="arabicPeriod" startAt="18"/>
            </a:pPr>
            <a:r>
              <a:rPr lang="es-MX" sz="1600" dirty="0">
                <a:latin typeface="Calibri" panose="020F0502020204030204" pitchFamily="34" charset="0"/>
              </a:rPr>
              <a:t>Promedio diario de cotización ante el IMSS</a:t>
            </a:r>
          </a:p>
          <a:p>
            <a:pPr marL="342900" indent="-342900">
              <a:buFont typeface="+mj-lt"/>
              <a:buAutoNum type="arabicPeriod" startAt="18"/>
            </a:pPr>
            <a:r>
              <a:rPr lang="es-MX" sz="1600" dirty="0">
                <a:latin typeface="Calibri" panose="020F0502020204030204" pitchFamily="34" charset="0"/>
              </a:rPr>
              <a:t>Monto de las exportaciones</a:t>
            </a:r>
          </a:p>
          <a:p>
            <a:pPr marL="342900" indent="-342900">
              <a:buFont typeface="+mj-lt"/>
              <a:buAutoNum type="arabicPeriod" startAt="18"/>
            </a:pPr>
            <a:r>
              <a:rPr lang="es-MX" sz="1600" dirty="0">
                <a:latin typeface="Calibri" panose="020F0502020204030204" pitchFamily="34" charset="0"/>
              </a:rPr>
              <a:t>Población ocupada con ingresos mayores a los 2 salarios mínimos</a:t>
            </a:r>
          </a:p>
          <a:p>
            <a:pPr marL="342900" indent="-342900">
              <a:buFont typeface="+mj-lt"/>
              <a:buAutoNum type="arabicPeriod" startAt="18"/>
            </a:pPr>
            <a:r>
              <a:rPr lang="es-MX" sz="1600" dirty="0">
                <a:latin typeface="Calibri" panose="020F0502020204030204" pitchFamily="34" charset="0"/>
              </a:rPr>
              <a:t>Posición en el subíndice de competitividad sectores precursores de clase mundial</a:t>
            </a:r>
          </a:p>
          <a:p>
            <a:pPr marL="342900" indent="-342900">
              <a:buFont typeface="+mj-lt"/>
              <a:buAutoNum type="arabicPeriod" startAt="18"/>
            </a:pPr>
            <a:r>
              <a:rPr lang="es-MX" sz="1600" dirty="0">
                <a:latin typeface="Calibri" panose="020F0502020204030204" pitchFamily="34" charset="0"/>
              </a:rPr>
              <a:t>Índice de ventas de empresas al menudeo</a:t>
            </a:r>
          </a:p>
          <a:p>
            <a:pPr marL="342900" indent="-342900">
              <a:buFont typeface="+mj-lt"/>
              <a:buAutoNum type="arabicPeriod" startAt="18"/>
            </a:pPr>
            <a:r>
              <a:rPr lang="es-MX" sz="1600" dirty="0">
                <a:latin typeface="Calibri" panose="020F0502020204030204" pitchFamily="34" charset="0"/>
              </a:rPr>
              <a:t>Sueldo pagado por las empresas exportadoras a ingenieros de proceso</a:t>
            </a:r>
          </a:p>
          <a:p>
            <a:pPr marL="342900" indent="-342900">
              <a:buFont typeface="+mj-lt"/>
              <a:buAutoNum type="arabicPeriod" startAt="18"/>
            </a:pPr>
            <a:r>
              <a:rPr lang="es-MX" sz="1600" dirty="0">
                <a:latin typeface="Calibri" panose="020F0502020204030204" pitchFamily="34" charset="0"/>
              </a:rPr>
              <a:t>Posición en coeficiente de productividad</a:t>
            </a:r>
          </a:p>
          <a:p>
            <a:pPr marL="342900" indent="-342900">
              <a:buFont typeface="+mj-lt"/>
              <a:buAutoNum type="arabicPeriod" startAt="18"/>
            </a:pPr>
            <a:r>
              <a:rPr lang="es-MX" sz="1600" dirty="0">
                <a:latin typeface="Calibri" panose="020F0502020204030204" pitchFamily="34" charset="0"/>
              </a:rPr>
              <a:t>Posición de Guadalajara en el "Índice de Competitividad Urbana“</a:t>
            </a:r>
          </a:p>
          <a:p>
            <a:pPr marL="342900" indent="-342900">
              <a:buFont typeface="+mj-lt"/>
              <a:buAutoNum type="arabicPeriod" startAt="18"/>
            </a:pPr>
            <a:r>
              <a:rPr lang="es-MX" sz="1600" dirty="0">
                <a:latin typeface="Calibri" panose="020F0502020204030204" pitchFamily="34" charset="0"/>
              </a:rPr>
              <a:t>Posición en el subíndice "Vinculación con el Mundo del IMCO“</a:t>
            </a:r>
          </a:p>
          <a:p>
            <a:pPr marL="342900" indent="-342900">
              <a:buFont typeface="+mj-lt"/>
              <a:buAutoNum type="arabicPeriod" startAt="18"/>
            </a:pPr>
            <a:r>
              <a:rPr lang="es-MX" sz="1600" dirty="0">
                <a:latin typeface="Calibri" panose="020F0502020204030204" pitchFamily="34" charset="0"/>
              </a:rPr>
              <a:t>Ingresos propios de los municipios con respecto a sus ingresos</a:t>
            </a:r>
          </a:p>
          <a:p>
            <a:pPr marL="342900" indent="-342900">
              <a:buFont typeface="+mj-lt"/>
              <a:buAutoNum type="arabicPeriod" startAt="18"/>
            </a:pPr>
            <a:r>
              <a:rPr lang="es-MX" sz="1600" dirty="0">
                <a:latin typeface="Calibri" panose="020F0502020204030204" pitchFamily="34" charset="0"/>
              </a:rPr>
              <a:t>Servicios de información proporcionados (SEIJAL)</a:t>
            </a:r>
          </a:p>
        </p:txBody>
      </p:sp>
    </p:spTree>
    <p:extLst>
      <p:ext uri="{BB962C8B-B14F-4D97-AF65-F5344CB8AC3E}">
        <p14:creationId xmlns="" xmlns:p14="http://schemas.microsoft.com/office/powerpoint/2010/main" val="1977450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POA Y LOGROS 2013</a:t>
            </a:r>
          </a:p>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ANÁLISIS</a:t>
            </a: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1329806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extLst>
              <p:ext uri="{D42A27DB-BD31-4B8C-83A1-F6EECF244321}">
                <p14:modId xmlns="" xmlns:p14="http://schemas.microsoft.com/office/powerpoint/2010/main" val="2772296290"/>
              </p:ext>
            </p:extLst>
          </p:nvPr>
        </p:nvGraphicFramePr>
        <p:xfrm>
          <a:off x="827585" y="1484782"/>
          <a:ext cx="7560840" cy="4573117"/>
        </p:xfrm>
        <a:graphic>
          <a:graphicData uri="http://schemas.openxmlformats.org/drawingml/2006/table">
            <a:tbl>
              <a:tblPr/>
              <a:tblGrid>
                <a:gridCol w="7560840"/>
              </a:tblGrid>
              <a:tr h="688911">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400" b="1" i="0" u="none" strike="noStrike" dirty="0" smtClean="0">
                          <a:solidFill>
                            <a:srgbClr val="000000"/>
                          </a:solidFill>
                          <a:latin typeface="Calibri" panose="020F0502020204030204" pitchFamily="34" charset="0"/>
                          <a:cs typeface="Arial" panose="020B0604020202020204" pitchFamily="34" charset="0"/>
                        </a:rPr>
                        <a:t>SISTEMA</a:t>
                      </a:r>
                      <a:r>
                        <a:rPr lang="es-ES" sz="1400" b="1" i="0" u="none" strike="noStrike" baseline="0" dirty="0" smtClean="0">
                          <a:solidFill>
                            <a:srgbClr val="000000"/>
                          </a:solidFill>
                          <a:latin typeface="Calibri" panose="020F0502020204030204" pitchFamily="34" charset="0"/>
                          <a:cs typeface="Arial" panose="020B0604020202020204" pitchFamily="34" charset="0"/>
                        </a:rPr>
                        <a:t> ESTATAL DE INFORMACIÓN JALISCO (SEIJAL)</a:t>
                      </a:r>
                      <a:endParaRPr lang="es-ES" sz="1400" b="1" i="0" u="none" strike="noStrike" dirty="0">
                        <a:solidFill>
                          <a:srgbClr val="000000"/>
                        </a:solidFill>
                        <a:latin typeface="Calibri" panose="020F0502020204030204" pitchFamily="34" charset="0"/>
                        <a:cs typeface="Arial" panose="020B0604020202020204" pitchFamily="34" charset="0"/>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570842">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MX" sz="1600" b="1" i="0" u="none" strike="noStrike" dirty="0" smtClean="0">
                          <a:solidFill>
                            <a:srgbClr val="FFFFFF"/>
                          </a:solidFill>
                          <a:latin typeface="Calibri" panose="020F0502020204030204" pitchFamily="34" charset="0"/>
                          <a:cs typeface="Arial" panose="020B0604020202020204" pitchFamily="34" charset="0"/>
                        </a:rPr>
                        <a:t>Componente</a:t>
                      </a:r>
                      <a:r>
                        <a:rPr lang="es-MX" sz="1600" b="1" i="0" u="none" strike="noStrike" baseline="0" dirty="0" smtClean="0">
                          <a:solidFill>
                            <a:srgbClr val="FFFFFF"/>
                          </a:solidFill>
                          <a:latin typeface="Calibri" panose="020F0502020204030204" pitchFamily="34" charset="0"/>
                          <a:cs typeface="Arial" panose="020B0604020202020204" pitchFamily="34" charset="0"/>
                        </a:rPr>
                        <a:t> No. 2, supera la meta en 21%</a:t>
                      </a:r>
                      <a:endParaRPr lang="es-ES" sz="1600" b="1" i="0" u="none" strike="noStrike" dirty="0">
                        <a:solidFill>
                          <a:srgbClr val="FFFFFF"/>
                        </a:solidFill>
                        <a:latin typeface="Calibri" panose="020F0502020204030204" pitchFamily="34" charset="0"/>
                        <a:cs typeface="Arial" panose="020B0604020202020204" pitchFamily="34" charset="0"/>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313364">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600" b="1" i="0" u="none" strike="noStrike" kern="1200" dirty="0" smtClean="0">
                          <a:solidFill>
                            <a:srgbClr val="000000"/>
                          </a:solidFill>
                          <a:effectLst/>
                          <a:latin typeface="Calibri" panose="020F0502020204030204" pitchFamily="34" charset="0"/>
                          <a:ea typeface="+mn-ea"/>
                          <a:cs typeface="Arial" panose="020B0604020202020204" pitchFamily="34" charset="0"/>
                        </a:rPr>
                        <a:t>El cumplimiento acumulado supera la meta establecida debido a lo siguiente:</a:t>
                      </a:r>
                      <a: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t/>
                      </a:r>
                      <a:b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br>
                      <a: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t>Debido al cambio de administración, se suspendieron por algunos meses las actividades de difusión, en tanto se autorizaba el ejercicio del presupuesto, se definían criterios y se realizaba el cambio de directivos. Por lo anterior, en los meses de enero a junio no se alcanzaron las metas propuestas, pero a partir de julio, mes en que se tenían ya definidos todos los criterios, se redoblaron esfuerzos en las actividades de difusión para recuperar el avance que en el primer semestre no se tuvo. </a:t>
                      </a:r>
                    </a:p>
                    <a:p>
                      <a:pPr algn="ctr" fontAlgn="ctr"/>
                      <a: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t/>
                      </a:r>
                      <a:b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br>
                      <a:r>
                        <a:rPr kumimoji="0" lang="es-MX" sz="1600" b="0" i="0" u="none" strike="noStrike" kern="1200" dirty="0" smtClean="0">
                          <a:solidFill>
                            <a:srgbClr val="000000"/>
                          </a:solidFill>
                          <a:effectLst/>
                          <a:latin typeface="Calibri" panose="020F0502020204030204" pitchFamily="34" charset="0"/>
                          <a:ea typeface="+mn-ea"/>
                          <a:cs typeface="Arial" panose="020B0604020202020204" pitchFamily="34" charset="0"/>
                        </a:rPr>
                        <a:t>Derivado de lo anterior, se incrementaron los seguidores de SEIJAL en redes sociales, se prospectaron un mayor número de instituciones para intercambiar información y se emitieron más boletines de prensa de los inicialmente programados.</a:t>
                      </a:r>
                      <a:r>
                        <a:rPr lang="es-MX" sz="1600" dirty="0" smtClean="0">
                          <a:latin typeface="Calibri" panose="020F0502020204030204" pitchFamily="34" charset="0"/>
                          <a:cs typeface="Arial" panose="020B0604020202020204" pitchFamily="34" charset="0"/>
                        </a:rPr>
                        <a:t/>
                      </a:r>
                      <a:br>
                        <a:rPr lang="es-MX" sz="1600" dirty="0" smtClean="0">
                          <a:latin typeface="Calibri" panose="020F0502020204030204" pitchFamily="34" charset="0"/>
                          <a:cs typeface="Arial" panose="020B0604020202020204" pitchFamily="34" charset="0"/>
                        </a:rPr>
                      </a:br>
                      <a:endParaRPr kumimoji="0" lang="es-ES" sz="1600" b="0" i="0" u="none" strike="noStrike" kern="1200" dirty="0">
                        <a:solidFill>
                          <a:srgbClr val="000000"/>
                        </a:solidFill>
                        <a:effectLst/>
                        <a:latin typeface="Calibri" panose="020F0502020204030204" pitchFamily="34" charset="0"/>
                        <a:ea typeface="+mn-ea"/>
                        <a:cs typeface="Arial" panose="020B0604020202020204" pitchFamily="34" charset="0"/>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916322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extLst>
              <p:ext uri="{D42A27DB-BD31-4B8C-83A1-F6EECF244321}">
                <p14:modId xmlns="" xmlns:p14="http://schemas.microsoft.com/office/powerpoint/2010/main" val="4030475795"/>
              </p:ext>
            </p:extLst>
          </p:nvPr>
        </p:nvGraphicFramePr>
        <p:xfrm>
          <a:off x="172276" y="980663"/>
          <a:ext cx="8706683" cy="5328658"/>
        </p:xfrm>
        <a:graphic>
          <a:graphicData uri="http://schemas.openxmlformats.org/drawingml/2006/table">
            <a:tbl>
              <a:tblPr/>
              <a:tblGrid>
                <a:gridCol w="1303471"/>
                <a:gridCol w="759304"/>
                <a:gridCol w="759304"/>
                <a:gridCol w="1303471"/>
                <a:gridCol w="1303471"/>
                <a:gridCol w="999750"/>
                <a:gridCol w="759304"/>
                <a:gridCol w="759304"/>
                <a:gridCol w="759304"/>
              </a:tblGrid>
              <a:tr h="208052">
                <a:tc gridSpan="6">
                  <a:txBody>
                    <a:bodyPr/>
                    <a:lstStyle/>
                    <a:p>
                      <a:pPr algn="ctr" rtl="0" fontAlgn="ctr"/>
                      <a:r>
                        <a:rPr lang="es-MX" sz="1100" b="1" i="0" u="none" strike="noStrike" dirty="0">
                          <a:solidFill>
                            <a:srgbClr val="000000"/>
                          </a:solidFill>
                          <a:effectLst/>
                          <a:latin typeface="Arial"/>
                        </a:rPr>
                        <a:t>SISTEMA ESTATAL DE INFORMACIÓN JALISCO (SEIJAL</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rtl="0" fontAlgn="ctr"/>
                      <a:r>
                        <a:rPr lang="es-MX" sz="800" b="1" i="0" u="none" strike="noStrike">
                          <a:solidFill>
                            <a:srgbClr val="FFFFFF"/>
                          </a:solidFill>
                          <a:effectLst/>
                          <a:latin typeface="Tahoma"/>
                        </a:rPr>
                        <a:t>Meta 2013</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rowSpan="2">
                  <a:txBody>
                    <a:bodyPr/>
                    <a:lstStyle/>
                    <a:p>
                      <a:pPr algn="ctr" rtl="0" fontAlgn="ctr"/>
                      <a:r>
                        <a:rPr lang="es-MX" sz="800" b="1" i="0" u="none" strike="noStrike">
                          <a:solidFill>
                            <a:srgbClr val="FFFFFF"/>
                          </a:solidFill>
                          <a:effectLst/>
                          <a:latin typeface="Tahoma"/>
                        </a:rPr>
                        <a:t>Avance Acumulado a Diciembre</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rtl="0" fontAlgn="ctr"/>
                      <a:r>
                        <a:rPr lang="es-MX" sz="800" b="1" i="0" u="none" strike="noStrike">
                          <a:solidFill>
                            <a:srgbClr val="FFFFFF"/>
                          </a:solidFill>
                          <a:effectLst/>
                          <a:latin typeface="Tahoma"/>
                        </a:rPr>
                        <a:t>% de Avance Acumulado</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449392">
                <a:tc>
                  <a:txBody>
                    <a:bodyPr/>
                    <a:lstStyle/>
                    <a:p>
                      <a:pPr algn="ctr" rtl="0" fontAlgn="ctr"/>
                      <a:r>
                        <a:rPr lang="es-MX" sz="800" b="1" i="0" u="none" strike="noStrike">
                          <a:solidFill>
                            <a:srgbClr val="FFFFFF"/>
                          </a:solidFill>
                          <a:effectLst/>
                          <a:latin typeface="Arial"/>
                        </a:rPr>
                        <a:t>Dirección Análisis</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800" b="1" i="0" u="none" strike="noStrike" dirty="0">
                          <a:solidFill>
                            <a:srgbClr val="FFFFFF"/>
                          </a:solidFill>
                          <a:effectLst/>
                          <a:latin typeface="Arial"/>
                        </a:rPr>
                        <a:t>Proyecto / Proceso</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800" b="1" i="0" u="none" strike="noStrike">
                          <a:solidFill>
                            <a:srgbClr val="FFFFFF"/>
                          </a:solidFill>
                          <a:effectLst/>
                          <a:latin typeface="Arial"/>
                        </a:rPr>
                        <a:t>Objetivo</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800" b="1" i="0" u="none" strike="noStrike">
                          <a:solidFill>
                            <a:srgbClr val="FFFFFF"/>
                          </a:solidFill>
                          <a:effectLst/>
                          <a:latin typeface="Arial"/>
                        </a:rPr>
                        <a:t>Componente</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800" b="1" i="0" u="none" strike="noStrike">
                          <a:solidFill>
                            <a:srgbClr val="FFFFFF"/>
                          </a:solidFill>
                          <a:effectLst/>
                          <a:latin typeface="Arial"/>
                        </a:rPr>
                        <a:t>Indicador</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800" b="1" i="0" u="none" strike="noStrike">
                          <a:solidFill>
                            <a:srgbClr val="FFFFFF"/>
                          </a:solidFill>
                          <a:effectLst/>
                          <a:latin typeface="Arial"/>
                        </a:rPr>
                        <a:t>Unidad de Medida</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MX"/>
                    </a:p>
                  </a:txBody>
                  <a:tcPr/>
                </a:tc>
                <a:tc vMerge="1">
                  <a:txBody>
                    <a:bodyPr/>
                    <a:lstStyle/>
                    <a:p>
                      <a:endParaRPr lang="es-MX"/>
                    </a:p>
                  </a:txBody>
                  <a:tcPr/>
                </a:tc>
                <a:tc vMerge="1">
                  <a:txBody>
                    <a:bodyPr/>
                    <a:lstStyle/>
                    <a:p>
                      <a:endParaRPr lang="es-MX"/>
                    </a:p>
                  </a:txBody>
                  <a:tcPr/>
                </a:tc>
              </a:tr>
              <a:tr h="425149">
                <a:tc rowSpan="9">
                  <a:txBody>
                    <a:bodyPr/>
                    <a:lstStyle/>
                    <a:p>
                      <a:pPr algn="ctr" fontAlgn="ctr"/>
                      <a:r>
                        <a:rPr lang="es-MX" sz="1400" b="0" i="0" u="none" strike="noStrike">
                          <a:solidFill>
                            <a:srgbClr val="000000"/>
                          </a:solidFill>
                          <a:effectLst/>
                          <a:latin typeface="Arial"/>
                        </a:rPr>
                        <a:t> </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rtl="0" fontAlgn="ctr"/>
                      <a:r>
                        <a:rPr lang="es-MX" sz="800" b="0" i="0" u="none" strike="noStrike">
                          <a:solidFill>
                            <a:srgbClr val="000000"/>
                          </a:solidFill>
                          <a:effectLst/>
                          <a:latin typeface="Arial Narrow"/>
                        </a:rPr>
                        <a:t>Análisis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rtl="0" fontAlgn="ctr"/>
                      <a:r>
                        <a:rPr lang="es-MX" sz="800" b="0" i="0" u="none" strike="noStrike">
                          <a:solidFill>
                            <a:srgbClr val="000000"/>
                          </a:solidFill>
                          <a:effectLst/>
                          <a:latin typeface="Arial Narrow"/>
                        </a:rPr>
                        <a:t> Impulsar un sistema de planeación, seguimiento, evaluación y rendición de cuentas, que permita eficientar las tareas internas, y una mayor eficacia e impacto en la asignación de los recursos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800" b="0" i="0" u="none" strike="noStrike" dirty="0">
                          <a:solidFill>
                            <a:srgbClr val="000000"/>
                          </a:solidFill>
                          <a:effectLst/>
                          <a:latin typeface="Arial Narrow"/>
                        </a:rPr>
                        <a:t>Solicitudes de información específica y proyectos especiales atendidos por </a:t>
                      </a:r>
                      <a:r>
                        <a:rPr lang="es-MX" sz="800" b="0" i="0" u="none" strike="noStrike" dirty="0" smtClean="0">
                          <a:solidFill>
                            <a:srgbClr val="000000"/>
                          </a:solidFill>
                          <a:effectLst/>
                          <a:latin typeface="Arial Narrow"/>
                        </a:rPr>
                        <a:t>SEIJAL</a:t>
                      </a:r>
                      <a:r>
                        <a:rPr lang="es-MX" sz="800" b="0" i="0" u="none" strike="noStrike" dirty="0">
                          <a:solidFill>
                            <a:srgbClr val="000000"/>
                          </a:solidFill>
                          <a:effectLst/>
                          <a:latin typeface="Arial Narrow"/>
                        </a:rPr>
                        <a:t/>
                      </a:r>
                      <a:br>
                        <a:rPr lang="es-MX" sz="800" b="0" i="0" u="none" strike="noStrike" dirty="0">
                          <a:solidFill>
                            <a:srgbClr val="000000"/>
                          </a:solidFill>
                          <a:effectLst/>
                          <a:latin typeface="Arial Narrow"/>
                        </a:rPr>
                      </a:br>
                      <a:endParaRPr lang="es-MX" sz="800" b="0" i="0" u="none" strike="noStrike" dirty="0">
                        <a:solidFill>
                          <a:srgbClr val="000000"/>
                        </a:solidFill>
                        <a:effectLst/>
                        <a:latin typeface="Arial Narrow"/>
                      </a:endParaRP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Narrow"/>
                        </a:rPr>
                        <a:t>Número de solicitudes presentadas/ Número de solicitudes atendidas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Solicitud atendida</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a:rPr>
                        <a:t>60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a:rPr>
                        <a:t>60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07376">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a:rPr>
                        <a:t>Número de solicitudes especiales presentadas/ Número de solicitudes atendidas</a:t>
                      </a:r>
                      <a:br>
                        <a:rPr lang="es-MX" sz="800" b="0" i="0" u="none" strike="noStrike">
                          <a:solidFill>
                            <a:srgbClr val="000000"/>
                          </a:solidFill>
                          <a:effectLst/>
                          <a:latin typeface="Arial Narrow"/>
                        </a:rPr>
                      </a:br>
                      <a:endParaRPr lang="es-MX" sz="800" b="0" i="0" u="none" strike="noStrike">
                        <a:solidFill>
                          <a:srgbClr val="000000"/>
                        </a:solidFill>
                        <a:effectLst/>
                        <a:latin typeface="Arial Narrow"/>
                      </a:endParaRP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Solicitud atendida</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30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30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2514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algn="l" fontAlgn="ctr"/>
                      <a:r>
                        <a:rPr lang="es-MX" sz="800" b="0" i="0" u="none" strike="noStrike">
                          <a:solidFill>
                            <a:srgbClr val="000000"/>
                          </a:solidFill>
                          <a:effectLst/>
                          <a:latin typeface="Arial Narrow"/>
                        </a:rPr>
                        <a:t>Actividades de difusión, talleres y conferencias sobre información económica impartidas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Narrow"/>
                        </a:rPr>
                        <a:t>Número de mails enviados.</a:t>
                      </a:r>
                      <a:br>
                        <a:rPr lang="es-MX" sz="800" b="0" i="0" u="none" strike="noStrike">
                          <a:solidFill>
                            <a:srgbClr val="000000"/>
                          </a:solidFill>
                          <a:effectLst/>
                          <a:latin typeface="Arial Narrow"/>
                        </a:rPr>
                      </a:br>
                      <a:endParaRPr lang="es-MX" sz="800" b="0" i="0" u="none" strike="noStrike">
                        <a:solidFill>
                          <a:srgbClr val="000000"/>
                        </a:solidFill>
                        <a:effectLst/>
                        <a:latin typeface="Arial Narrow"/>
                      </a:endParaRP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Mails enviados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240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250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6206">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a:rPr>
                        <a:t>Número de twits enviados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Twits enviados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240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250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4885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a:rPr>
                        <a:t>Número de documentos de evaluación mensual de la actividad económica de México y Jalisco publicados</a:t>
                      </a:r>
                      <a:br>
                        <a:rPr lang="es-MX" sz="800" b="0" i="0" u="none" strike="noStrike">
                          <a:solidFill>
                            <a:srgbClr val="000000"/>
                          </a:solidFill>
                          <a:effectLst/>
                          <a:latin typeface="Arial Narrow"/>
                        </a:rPr>
                      </a:br>
                      <a:endParaRPr lang="es-MX" sz="800" b="0" i="0" u="none" strike="noStrike">
                        <a:solidFill>
                          <a:srgbClr val="000000"/>
                        </a:solidFill>
                        <a:effectLst/>
                        <a:latin typeface="Arial Narrow"/>
                      </a:endParaRP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Documento</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12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12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2514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a:rPr>
                        <a:t>Número de boletines de prensa enviados para su publicación</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Boletin de prensa </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2514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algn="l" fontAlgn="ctr"/>
                      <a:r>
                        <a:rPr lang="es-MX" sz="800" b="0" i="0" u="none" strike="noStrike" dirty="0">
                          <a:solidFill>
                            <a:srgbClr val="000000"/>
                          </a:solidFill>
                          <a:effectLst/>
                          <a:latin typeface="Arial Narrow"/>
                        </a:rPr>
                        <a:t>Productos de información socioeconómica generada y actualizada por </a:t>
                      </a:r>
                      <a:r>
                        <a:rPr lang="es-MX" sz="800" b="0" i="0" u="none" strike="noStrike" dirty="0" smtClean="0">
                          <a:solidFill>
                            <a:srgbClr val="000000"/>
                          </a:solidFill>
                          <a:effectLst/>
                          <a:latin typeface="Arial Narrow"/>
                        </a:rPr>
                        <a:t>SEIJAL</a:t>
                      </a:r>
                      <a:endParaRPr lang="es-MX" sz="800" b="0" i="0" u="none" strike="noStrike" dirty="0">
                        <a:solidFill>
                          <a:srgbClr val="000000"/>
                        </a:solidFill>
                        <a:effectLst/>
                        <a:latin typeface="Arial Narrow"/>
                      </a:endParaRP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Narrow"/>
                        </a:rPr>
                        <a:t>Número de estudios sectoriales y de derrama económica realizados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Estudio</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10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17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170%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2514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rtl="0" fontAlgn="t"/>
                      <a:r>
                        <a:rPr lang="es-MX" sz="800" b="0" i="0" u="none" strike="noStrike">
                          <a:solidFill>
                            <a:srgbClr val="000000"/>
                          </a:solidFill>
                          <a:effectLst/>
                          <a:latin typeface="Arial Narrow"/>
                        </a:rPr>
                        <a:t>Número de Fichas técnicas de análisis de coyuntura realizadas</a:t>
                      </a:r>
                    </a:p>
                  </a:txBody>
                  <a:tcPr marL="7302" marR="7302" marT="7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Fichas técnicas </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240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250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0303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a:rPr>
                        <a:t>Informes de control interno, rendición de cuentas y mejora continua institucional generados.</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Arial Narrow"/>
                        </a:rPr>
                        <a:t>Número de informes cuatrimestrales de logros </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Informes de control interno</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0" i="0" u="none" strike="noStrike">
                          <a:solidFill>
                            <a:srgbClr val="000000"/>
                          </a:solidFill>
                          <a:effectLst/>
                          <a:latin typeface="Arial Narrow"/>
                        </a:rPr>
                        <a:t>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a:rPr>
                        <a:t>100%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 xmlns:p14="http://schemas.microsoft.com/office/powerpoint/2010/main" val="1391113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7504" y="1340763"/>
            <a:ext cx="8784975" cy="3477875"/>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ANÁLISIS: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a:pPr>
            <a:r>
              <a:rPr lang="es-MX" sz="2200" dirty="0" smtClean="0">
                <a:latin typeface="Calibri" panose="020F0502020204030204" pitchFamily="34" charset="0"/>
                <a:cs typeface="Avenir Medium"/>
              </a:rPr>
              <a:t>Para </a:t>
            </a:r>
            <a:r>
              <a:rPr lang="es-MX" sz="2200" dirty="0">
                <a:latin typeface="Calibri" panose="020F0502020204030204" pitchFamily="34" charset="0"/>
                <a:cs typeface="Avenir Medium"/>
              </a:rPr>
              <a:t>la difusión de información socioeconómica, hasta el mes de noviembre del año en curso, se realizó la elaboración de </a:t>
            </a:r>
            <a:r>
              <a:rPr lang="es-MX" sz="2200" b="1" i="1" dirty="0">
                <a:solidFill>
                  <a:srgbClr val="730F26"/>
                </a:solidFill>
                <a:latin typeface="Calibri" panose="020F0502020204030204" pitchFamily="34" charset="0"/>
                <a:cs typeface="Avenir Medium"/>
              </a:rPr>
              <a:t>230 fichas técnicas, reportes y análisis </a:t>
            </a:r>
            <a:r>
              <a:rPr lang="es-MX" sz="2200" dirty="0">
                <a:latin typeface="Calibri" panose="020F0502020204030204" pitchFamily="34" charset="0"/>
                <a:cs typeface="Avenir Medium"/>
              </a:rPr>
              <a:t>sobre temas económicos, financieros y productivos. Asimismo se produjeron un número similar de </a:t>
            </a:r>
            <a:r>
              <a:rPr lang="es-MX" sz="2200" dirty="0" err="1" smtClean="0">
                <a:latin typeface="Calibri" panose="020F0502020204030204" pitchFamily="34" charset="0"/>
                <a:cs typeface="Avenir Medium"/>
              </a:rPr>
              <a:t>Twitters</a:t>
            </a:r>
            <a:r>
              <a:rPr lang="es-MX" sz="2200" dirty="0" smtClean="0">
                <a:latin typeface="Calibri" panose="020F0502020204030204" pitchFamily="34" charset="0"/>
                <a:cs typeface="Avenir Medium"/>
              </a:rPr>
              <a:t> </a:t>
            </a:r>
            <a:r>
              <a:rPr lang="es-MX" sz="2200" dirty="0">
                <a:latin typeface="Calibri" panose="020F0502020204030204" pitchFamily="34" charset="0"/>
                <a:cs typeface="Avenir Medium"/>
              </a:rPr>
              <a:t>y correos masivos.</a:t>
            </a:r>
          </a:p>
          <a:p>
            <a:pPr marL="457200" indent="-457200" algn="just">
              <a:buClr>
                <a:srgbClr val="730F26"/>
              </a:buClr>
              <a:buFont typeface="+mj-lt"/>
              <a:buAutoNum type="arabicPeriod"/>
            </a:pPr>
            <a:endParaRPr lang="es-MX" sz="2200" dirty="0">
              <a:latin typeface="Calibri" panose="020F0502020204030204" pitchFamily="34" charset="0"/>
              <a:cs typeface="Avenir Medium"/>
            </a:endParaRPr>
          </a:p>
          <a:p>
            <a:pPr marL="457200" indent="-457200" algn="just">
              <a:buClr>
                <a:srgbClr val="730F26"/>
              </a:buClr>
              <a:buFont typeface="+mj-lt"/>
              <a:buAutoNum type="arabicPeriod"/>
            </a:pPr>
            <a:r>
              <a:rPr lang="es-MX" sz="2200" dirty="0" smtClean="0">
                <a:latin typeface="Calibri" panose="020F0502020204030204" pitchFamily="34" charset="0"/>
                <a:cs typeface="Avenir Medium"/>
              </a:rPr>
              <a:t>También </a:t>
            </a:r>
            <a:r>
              <a:rPr lang="es-MX" sz="2200" dirty="0">
                <a:latin typeface="Calibri" panose="020F0502020204030204" pitchFamily="34" charset="0"/>
                <a:cs typeface="Avenir Medium"/>
              </a:rPr>
              <a:t>se elaboraron y publicaron </a:t>
            </a:r>
            <a:r>
              <a:rPr lang="es-MX" sz="2200" b="1" i="1" dirty="0">
                <a:solidFill>
                  <a:srgbClr val="730F26"/>
                </a:solidFill>
                <a:latin typeface="Calibri" panose="020F0502020204030204" pitchFamily="34" charset="0"/>
                <a:cs typeface="Avenir Medium"/>
              </a:rPr>
              <a:t>22 boletines de prensa</a:t>
            </a:r>
            <a:r>
              <a:rPr lang="es-MX" sz="2200" dirty="0">
                <a:latin typeface="Calibri" panose="020F0502020204030204" pitchFamily="34" charset="0"/>
                <a:cs typeface="Avenir Medium"/>
              </a:rPr>
              <a:t> con diversa temática de información  estadística, laboral, económica y financiera.</a:t>
            </a:r>
          </a:p>
        </p:txBody>
      </p:sp>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86035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212035" y="1290240"/>
            <a:ext cx="8627165" cy="4154984"/>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ANÁLISIS: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3"/>
            </a:pPr>
            <a:r>
              <a:rPr lang="es-MX" sz="2200" dirty="0" smtClean="0">
                <a:latin typeface="Calibri" panose="020F0502020204030204" pitchFamily="34" charset="0"/>
                <a:cs typeface="Avenir Medium"/>
              </a:rPr>
              <a:t>Se </a:t>
            </a:r>
            <a:r>
              <a:rPr lang="es-MX" sz="2200" dirty="0">
                <a:latin typeface="Calibri" panose="020F0502020204030204" pitchFamily="34" charset="0"/>
                <a:cs typeface="Avenir Medium"/>
              </a:rPr>
              <a:t>elaboraron </a:t>
            </a:r>
            <a:r>
              <a:rPr lang="es-MX" sz="2200" b="1" i="1" dirty="0">
                <a:solidFill>
                  <a:srgbClr val="730F26"/>
                </a:solidFill>
                <a:latin typeface="Calibri" panose="020F0502020204030204" pitchFamily="34" charset="0"/>
                <a:cs typeface="Avenir Medium"/>
              </a:rPr>
              <a:t>8 Estudios de Coyuntura </a:t>
            </a:r>
            <a:r>
              <a:rPr lang="es-MX" sz="2200" dirty="0">
                <a:latin typeface="Calibri" panose="020F0502020204030204" pitchFamily="34" charset="0"/>
                <a:cs typeface="Avenir Medium"/>
              </a:rPr>
              <a:t>en coordinación con  las cámaras empresariales involucradas en ellos, lo mismo que ocho de Derrama Económica, 5 relativos a eventos y exposiciones, así como 3 municipales, previa gestión y firma de los convenios correspondientes, con lo que suman 16 estudios, habiéndose programado para este ejercicio solo 10.</a:t>
            </a:r>
          </a:p>
          <a:p>
            <a:pPr marL="457200" indent="-457200" algn="just">
              <a:buClr>
                <a:srgbClr val="730F26"/>
              </a:buClr>
              <a:buFont typeface="+mj-lt"/>
              <a:buAutoNum type="arabicPeriod" startAt="3"/>
            </a:pPr>
            <a:endParaRPr lang="es-MX" sz="2200" dirty="0">
              <a:latin typeface="Calibri" panose="020F0502020204030204" pitchFamily="34" charset="0"/>
              <a:cs typeface="Avenir Medium"/>
            </a:endParaRPr>
          </a:p>
          <a:p>
            <a:pPr marL="457200" indent="-457200" algn="just">
              <a:buClr>
                <a:srgbClr val="730F26"/>
              </a:buClr>
              <a:buFont typeface="+mj-lt"/>
              <a:buAutoNum type="arabicPeriod" startAt="3"/>
            </a:pPr>
            <a:r>
              <a:rPr lang="es-MX" sz="2200" dirty="0" smtClean="0">
                <a:latin typeface="Calibri" panose="020F0502020204030204" pitchFamily="34" charset="0"/>
                <a:cs typeface="Avenir Medium"/>
              </a:rPr>
              <a:t>Para </a:t>
            </a:r>
            <a:r>
              <a:rPr lang="es-MX" sz="2200" dirty="0">
                <a:latin typeface="Calibri" panose="020F0502020204030204" pitchFamily="34" charset="0"/>
                <a:cs typeface="Avenir Medium"/>
              </a:rPr>
              <a:t>la </a:t>
            </a:r>
            <a:r>
              <a:rPr lang="es-ES" sz="2200" dirty="0">
                <a:latin typeface="Calibri" panose="020F0502020204030204" pitchFamily="34" charset="0"/>
                <a:cs typeface="Avenir Medium"/>
              </a:rPr>
              <a:t>a</a:t>
            </a:r>
            <a:r>
              <a:rPr lang="es-MX" sz="2200" dirty="0">
                <a:latin typeface="Calibri" panose="020F0502020204030204" pitchFamily="34" charset="0"/>
                <a:cs typeface="Avenir Medium"/>
              </a:rPr>
              <a:t>tención y apoyo a nuestros usuarios, se han realizado </a:t>
            </a:r>
            <a:r>
              <a:rPr lang="es-MX" sz="2200" b="1" i="1" dirty="0">
                <a:solidFill>
                  <a:srgbClr val="730F26"/>
                </a:solidFill>
                <a:latin typeface="Calibri" panose="020F0502020204030204" pitchFamily="34" charset="0"/>
                <a:cs typeface="Avenir Medium"/>
              </a:rPr>
              <a:t>10 entregas de la Revista de Evaluación mensual de la actividad económica de México y Jalisco</a:t>
            </a:r>
            <a:r>
              <a:rPr lang="es-MX" sz="2200" dirty="0">
                <a:latin typeface="Calibri" panose="020F0502020204030204" pitchFamily="34" charset="0"/>
                <a:cs typeface="Avenir Medium"/>
              </a:rPr>
              <a:t>.</a:t>
            </a:r>
          </a:p>
        </p:txBody>
      </p:sp>
    </p:spTree>
    <p:extLst>
      <p:ext uri="{BB962C8B-B14F-4D97-AF65-F5344CB8AC3E}">
        <p14:creationId xmlns="" xmlns:p14="http://schemas.microsoft.com/office/powerpoint/2010/main" val="4240531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1" y="1167710"/>
            <a:ext cx="8659689" cy="5170646"/>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ANÁLISIS: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342900" indent="-457200" algn="just">
              <a:buClr>
                <a:srgbClr val="730F26"/>
              </a:buClr>
              <a:buFont typeface="+mj-lt"/>
              <a:buAutoNum type="arabicPeriod" startAt="5"/>
            </a:pPr>
            <a:r>
              <a:rPr lang="es-ES" sz="2200" dirty="0">
                <a:solidFill>
                  <a:srgbClr val="000000"/>
                </a:solidFill>
                <a:latin typeface="Calibri" panose="020F0502020204030204" pitchFamily="34" charset="0"/>
                <a:ea typeface="ＭＳ Ｐゴシック" pitchFamily="-84" charset="-128"/>
              </a:rPr>
              <a:t>Con relación a proyectos estratégicos  se han generado</a:t>
            </a:r>
            <a:r>
              <a:rPr lang="es-ES" sz="2200" dirty="0" smtClean="0">
                <a:solidFill>
                  <a:srgbClr val="000000"/>
                </a:solidFill>
                <a:latin typeface="Calibri" panose="020F0502020204030204" pitchFamily="34" charset="0"/>
                <a:ea typeface="ＭＳ Ｐゴシック" pitchFamily="-84" charset="-128"/>
              </a:rPr>
              <a:t>:</a:t>
            </a:r>
          </a:p>
          <a:p>
            <a:pPr algn="just">
              <a:buClr>
                <a:srgbClr val="730F26"/>
              </a:buClr>
            </a:pPr>
            <a:endParaRPr lang="es-ES" sz="2200" dirty="0" smtClean="0">
              <a:solidFill>
                <a:srgbClr val="000000"/>
              </a:solidFill>
              <a:latin typeface="Calibri" panose="020F0502020204030204" pitchFamily="34" charset="0"/>
              <a:ea typeface="ＭＳ Ｐゴシック" pitchFamily="-84" charset="-128"/>
            </a:endParaRPr>
          </a:p>
          <a:p>
            <a:pPr marL="854907" lvl="1" indent="-342900" algn="just" eaLnBrk="0" hangingPunct="0">
              <a:buFont typeface="Arial" panose="020B0604020202020204" pitchFamily="34" charset="0"/>
              <a:buChar char="•"/>
            </a:pPr>
            <a:r>
              <a:rPr lang="es-ES" sz="2200" dirty="0" smtClean="0">
                <a:latin typeface="Calibri" panose="020F0502020204030204" pitchFamily="34" charset="0"/>
                <a:cs typeface="Avenir Medium"/>
              </a:rPr>
              <a:t>Análisis </a:t>
            </a:r>
            <a:r>
              <a:rPr lang="es-ES" sz="2200" dirty="0">
                <a:latin typeface="Calibri" panose="020F0502020204030204" pitchFamily="34" charset="0"/>
                <a:cs typeface="Avenir Medium"/>
              </a:rPr>
              <a:t>para Jalisco de la encuesta nacional de </a:t>
            </a:r>
            <a:r>
              <a:rPr lang="es-ES" sz="2200" dirty="0" smtClean="0">
                <a:latin typeface="Calibri" panose="020F0502020204030204" pitchFamily="34" charset="0"/>
                <a:cs typeface="Avenir Medium"/>
              </a:rPr>
              <a:t>victimización y percepción </a:t>
            </a:r>
            <a:r>
              <a:rPr lang="es-ES" sz="2200" dirty="0">
                <a:latin typeface="Calibri" panose="020F0502020204030204" pitchFamily="34" charset="0"/>
                <a:cs typeface="Avenir Medium"/>
              </a:rPr>
              <a:t>sobre </a:t>
            </a:r>
            <a:r>
              <a:rPr lang="es-ES" sz="2200" dirty="0" smtClean="0">
                <a:latin typeface="Calibri" panose="020F0502020204030204" pitchFamily="34" charset="0"/>
                <a:cs typeface="Avenir Medium"/>
              </a:rPr>
              <a:t>ENVIPE</a:t>
            </a:r>
          </a:p>
          <a:p>
            <a:pPr marL="854907" lvl="1" indent="-342900" algn="just" eaLnBrk="0" hangingPunct="0">
              <a:buFont typeface="Arial" panose="020B0604020202020204" pitchFamily="34" charset="0"/>
              <a:buChar char="•"/>
            </a:pPr>
            <a:endParaRPr lang="es-ES" sz="2200" dirty="0" smtClean="0">
              <a:latin typeface="Calibri" panose="020F0502020204030204" pitchFamily="34" charset="0"/>
              <a:cs typeface="Avenir Medium"/>
            </a:endParaRPr>
          </a:p>
          <a:p>
            <a:pPr marL="854907" lvl="1" indent="-342900" algn="just" eaLnBrk="0" hangingPunct="0">
              <a:buFont typeface="Arial" panose="020B0604020202020204" pitchFamily="34" charset="0"/>
              <a:buChar char="•"/>
            </a:pPr>
            <a:r>
              <a:rPr lang="es-ES" sz="2200" dirty="0" smtClean="0">
                <a:latin typeface="Calibri" panose="020F0502020204030204" pitchFamily="34" charset="0"/>
                <a:cs typeface="Avenir Medium"/>
              </a:rPr>
              <a:t>Análisis </a:t>
            </a:r>
            <a:r>
              <a:rPr lang="es-ES" sz="2200" dirty="0">
                <a:latin typeface="Calibri" panose="020F0502020204030204" pitchFamily="34" charset="0"/>
                <a:cs typeface="Avenir Medium"/>
              </a:rPr>
              <a:t>de  la  demografía de los establecimientos </a:t>
            </a:r>
            <a:r>
              <a:rPr lang="es-ES" sz="2200" dirty="0" smtClean="0">
                <a:latin typeface="Calibri" panose="020F0502020204030204" pitchFamily="34" charset="0"/>
                <a:cs typeface="Avenir Medium"/>
              </a:rPr>
              <a:t>ADE 2012</a:t>
            </a:r>
          </a:p>
          <a:p>
            <a:pPr marL="854907" lvl="1" indent="-342900" algn="just" eaLnBrk="0" hangingPunct="0">
              <a:buFont typeface="Arial" panose="020B0604020202020204" pitchFamily="34" charset="0"/>
              <a:buChar char="•"/>
            </a:pPr>
            <a:endParaRPr lang="es-ES" sz="2200" dirty="0" smtClean="0">
              <a:latin typeface="Calibri" panose="020F0502020204030204" pitchFamily="34" charset="0"/>
              <a:cs typeface="Avenir Medium"/>
            </a:endParaRPr>
          </a:p>
          <a:p>
            <a:pPr marL="854907" lvl="1" indent="-342900" algn="just" eaLnBrk="0" hangingPunct="0">
              <a:buFont typeface="Arial" panose="020B0604020202020204" pitchFamily="34" charset="0"/>
              <a:buChar char="•"/>
            </a:pPr>
            <a:r>
              <a:rPr lang="es-ES" sz="2200" dirty="0" smtClean="0">
                <a:latin typeface="Calibri" panose="020F0502020204030204" pitchFamily="34" charset="0"/>
                <a:cs typeface="Avenir Medium"/>
              </a:rPr>
              <a:t>Análisis </a:t>
            </a:r>
            <a:r>
              <a:rPr lang="es-ES" sz="2200" dirty="0">
                <a:latin typeface="Calibri" panose="020F0502020204030204" pitchFamily="34" charset="0"/>
                <a:cs typeface="Avenir Medium"/>
              </a:rPr>
              <a:t>para Jalisco de la encuesta nacional de </a:t>
            </a:r>
            <a:r>
              <a:rPr lang="es-ES" sz="2200" dirty="0" smtClean="0">
                <a:latin typeface="Calibri" panose="020F0502020204030204" pitchFamily="34" charset="0"/>
                <a:cs typeface="Avenir Medium"/>
              </a:rPr>
              <a:t>gasto </a:t>
            </a:r>
            <a:r>
              <a:rPr lang="es-ES" sz="2200" dirty="0">
                <a:latin typeface="Calibri" panose="020F0502020204030204" pitchFamily="34" charset="0"/>
                <a:cs typeface="Avenir Medium"/>
              </a:rPr>
              <a:t>en </a:t>
            </a:r>
            <a:r>
              <a:rPr lang="es-ES" sz="2200" dirty="0" smtClean="0">
                <a:latin typeface="Calibri" panose="020F0502020204030204" pitchFamily="34" charset="0"/>
                <a:cs typeface="Avenir Medium"/>
              </a:rPr>
              <a:t>los hogares ENGASTO</a:t>
            </a:r>
          </a:p>
          <a:p>
            <a:pPr marL="854907" lvl="1" indent="-342900" algn="just" eaLnBrk="0" hangingPunct="0">
              <a:buFont typeface="Arial" panose="020B0604020202020204" pitchFamily="34" charset="0"/>
              <a:buChar char="•"/>
            </a:pPr>
            <a:endParaRPr lang="es-ES" sz="2200" dirty="0" smtClean="0">
              <a:latin typeface="Calibri" panose="020F0502020204030204" pitchFamily="34" charset="0"/>
              <a:cs typeface="Avenir Medium"/>
            </a:endParaRPr>
          </a:p>
          <a:p>
            <a:pPr marL="821493" lvl="1" indent="-342900" algn="just" defTabSz="247650" eaLnBrk="0" hangingPunct="0">
              <a:buFont typeface="Arial" panose="020B0604020202020204" pitchFamily="34" charset="0"/>
              <a:buChar char="•"/>
            </a:pPr>
            <a:r>
              <a:rPr lang="es-ES" sz="2200" dirty="0" smtClean="0">
                <a:latin typeface="Calibri" panose="020F0502020204030204" pitchFamily="34" charset="0"/>
                <a:cs typeface="Avenir Medium"/>
              </a:rPr>
              <a:t>Análisis </a:t>
            </a:r>
            <a:r>
              <a:rPr lang="es-ES" sz="2200" dirty="0">
                <a:latin typeface="Calibri" panose="020F0502020204030204" pitchFamily="34" charset="0"/>
                <a:cs typeface="Avenir Medium"/>
              </a:rPr>
              <a:t>de la encuesta nacional agropecuaria ENA </a:t>
            </a:r>
            <a:r>
              <a:rPr lang="es-ES" sz="2200" dirty="0" smtClean="0">
                <a:latin typeface="Calibri" panose="020F0502020204030204" pitchFamily="34" charset="0"/>
                <a:cs typeface="Avenir Medium"/>
              </a:rPr>
              <a:t>	2012</a:t>
            </a:r>
          </a:p>
          <a:p>
            <a:pPr marL="821493" lvl="1" indent="-342900" algn="just" defTabSz="247650" eaLnBrk="0" hangingPunct="0">
              <a:buFont typeface="Arial" panose="020B0604020202020204" pitchFamily="34" charset="0"/>
              <a:buChar char="•"/>
            </a:pPr>
            <a:endParaRPr lang="es-ES" sz="2200" dirty="0">
              <a:latin typeface="Calibri" panose="020F0502020204030204" pitchFamily="34" charset="0"/>
              <a:cs typeface="Avenir Medium"/>
            </a:endParaRPr>
          </a:p>
          <a:p>
            <a:pPr marL="821493" lvl="1" indent="-342900" algn="just" defTabSz="247650" eaLnBrk="0" hangingPunct="0">
              <a:buFont typeface="Arial" panose="020B0604020202020204" pitchFamily="34" charset="0"/>
              <a:buChar char="•"/>
            </a:pPr>
            <a:r>
              <a:rPr lang="es-ES" sz="2200" dirty="0" smtClean="0">
                <a:latin typeface="Calibri" panose="020F0502020204030204" pitchFamily="34" charset="0"/>
                <a:cs typeface="Avenir Medium"/>
              </a:rPr>
              <a:t>Análisis </a:t>
            </a:r>
            <a:r>
              <a:rPr lang="es-ES" sz="2200" dirty="0">
                <a:latin typeface="Calibri" panose="020F0502020204030204" pitchFamily="34" charset="0"/>
                <a:cs typeface="Avenir Medium"/>
              </a:rPr>
              <a:t>de la encuesta de corrupción y buen </a:t>
            </a:r>
            <a:r>
              <a:rPr lang="es-ES" sz="2200" dirty="0" smtClean="0">
                <a:latin typeface="Calibri" panose="020F0502020204030204" pitchFamily="34" charset="0"/>
                <a:cs typeface="Avenir Medium"/>
              </a:rPr>
              <a:t>gobierno.</a:t>
            </a:r>
            <a:endParaRPr lang="es-MX" sz="2200" dirty="0">
              <a:latin typeface="Calibri" panose="020F0502020204030204" pitchFamily="34" charset="0"/>
              <a:cs typeface="Avenir Medium"/>
            </a:endParaRPr>
          </a:p>
        </p:txBody>
      </p:sp>
    </p:spTree>
    <p:extLst>
      <p:ext uri="{BB962C8B-B14F-4D97-AF65-F5344CB8AC3E}">
        <p14:creationId xmlns="" xmlns:p14="http://schemas.microsoft.com/office/powerpoint/2010/main" val="286167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212035" y="836670"/>
            <a:ext cx="8627165" cy="5324535"/>
          </a:xfrm>
          <a:prstGeom prst="rect">
            <a:avLst/>
          </a:prstGeom>
          <a:noFill/>
          <a:ln>
            <a:noFill/>
          </a:ln>
        </p:spPr>
        <p:txBody>
          <a:bodyPr wrap="square" rtlCol="0">
            <a:spAutoFit/>
          </a:bodyPr>
          <a:lstStyle/>
          <a:p>
            <a:pPr algn="just">
              <a:buClr>
                <a:srgbClr val="730F26"/>
              </a:buClr>
            </a:pPr>
            <a:r>
              <a:rPr lang="es-ES" sz="2000" b="1" dirty="0" smtClean="0">
                <a:effectLst>
                  <a:outerShdw blurRad="38100" dist="38100" dir="2700000" algn="tl">
                    <a:srgbClr val="000000">
                      <a:alpha val="43137"/>
                    </a:srgbClr>
                  </a:outerShdw>
                </a:effectLst>
                <a:latin typeface="Calibri" panose="020F0502020204030204" pitchFamily="34" charset="0"/>
                <a:cs typeface="Avenir Medium"/>
              </a:rPr>
              <a:t>ANÁLISIS:</a:t>
            </a:r>
          </a:p>
          <a:p>
            <a:pPr algn="just">
              <a:buClr>
                <a:srgbClr val="730F26"/>
              </a:buClr>
            </a:pPr>
            <a:endParaRPr lang="es-ES" sz="20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6"/>
            </a:pPr>
            <a:r>
              <a:rPr lang="es-ES" sz="2000" dirty="0" smtClean="0">
                <a:latin typeface="Calibri" panose="020F0502020204030204" pitchFamily="34" charset="0"/>
                <a:cs typeface="Avenir Medium"/>
              </a:rPr>
              <a:t>Con </a:t>
            </a:r>
            <a:r>
              <a:rPr lang="es-ES" sz="2000" dirty="0">
                <a:latin typeface="Calibri" panose="020F0502020204030204" pitchFamily="34" charset="0"/>
                <a:cs typeface="Avenir Medium"/>
              </a:rPr>
              <a:t>la finalidad de mejorar la a</a:t>
            </a:r>
            <a:r>
              <a:rPr lang="es-MX" sz="2000" dirty="0">
                <a:latin typeface="Calibri" panose="020F0502020204030204" pitchFamily="34" charset="0"/>
                <a:cs typeface="Avenir Medium"/>
              </a:rPr>
              <a:t>tención a usuarios se han atendido  </a:t>
            </a:r>
            <a:r>
              <a:rPr lang="es-MX" sz="2000" b="1" i="1" dirty="0">
                <a:solidFill>
                  <a:srgbClr val="730F26"/>
                </a:solidFill>
                <a:latin typeface="Calibri" panose="020F0502020204030204" pitchFamily="34" charset="0"/>
                <a:cs typeface="Avenir Medium"/>
              </a:rPr>
              <a:t>84 solicitudes especializadas</a:t>
            </a:r>
            <a:r>
              <a:rPr lang="es-MX" sz="2000" dirty="0" smtClean="0">
                <a:latin typeface="Calibri" panose="020F0502020204030204" pitchFamily="34" charset="0"/>
                <a:cs typeface="Avenir Medium"/>
              </a:rPr>
              <a:t>.</a:t>
            </a:r>
          </a:p>
          <a:p>
            <a:pPr marL="457200" indent="-457200" algn="just">
              <a:buClr>
                <a:srgbClr val="730F26"/>
              </a:buClr>
              <a:buFont typeface="+mj-lt"/>
              <a:buAutoNum type="arabicPeriod" startAt="7"/>
            </a:pPr>
            <a:endParaRPr lang="es-MX" sz="2000" b="1" i="1" dirty="0" smtClean="0">
              <a:solidFill>
                <a:srgbClr val="730F26"/>
              </a:solidFill>
              <a:latin typeface="Calibri" panose="020F0502020204030204" pitchFamily="34" charset="0"/>
            </a:endParaRPr>
          </a:p>
          <a:p>
            <a:pPr marL="457200" indent="-457200" algn="just">
              <a:buClr>
                <a:srgbClr val="730F26"/>
              </a:buClr>
              <a:buFont typeface="+mj-lt"/>
              <a:buAutoNum type="arabicPeriod" startAt="7"/>
            </a:pPr>
            <a:r>
              <a:rPr lang="es-MX" sz="2000" b="1" i="1" dirty="0" smtClean="0">
                <a:solidFill>
                  <a:srgbClr val="730F26"/>
                </a:solidFill>
                <a:latin typeface="Calibri" panose="020F0502020204030204" pitchFamily="34" charset="0"/>
              </a:rPr>
              <a:t>PROYECTO </a:t>
            </a:r>
            <a:r>
              <a:rPr lang="es-MX" sz="2000" b="1" i="1" dirty="0">
                <a:solidFill>
                  <a:srgbClr val="730F26"/>
                </a:solidFill>
                <a:latin typeface="Calibri" panose="020F0502020204030204" pitchFamily="34" charset="0"/>
              </a:rPr>
              <a:t>DE COLABORACIÓN </a:t>
            </a:r>
          </a:p>
          <a:p>
            <a:pPr algn="just"/>
            <a:r>
              <a:rPr lang="es-MX" sz="2000" b="1" i="1" dirty="0" smtClean="0">
                <a:solidFill>
                  <a:srgbClr val="730F26"/>
                </a:solidFill>
                <a:latin typeface="Calibri" panose="020F0502020204030204" pitchFamily="34" charset="0"/>
              </a:rPr>
              <a:t>	BANCO </a:t>
            </a:r>
            <a:r>
              <a:rPr lang="es-MX" sz="2000" b="1" i="1" dirty="0">
                <a:solidFill>
                  <a:srgbClr val="730F26"/>
                </a:solidFill>
                <a:latin typeface="Calibri" panose="020F0502020204030204" pitchFamily="34" charset="0"/>
              </a:rPr>
              <a:t>MUNDIAL, </a:t>
            </a:r>
            <a:r>
              <a:rPr lang="es-MX" sz="2000" b="1" i="1" dirty="0" smtClean="0">
                <a:solidFill>
                  <a:srgbClr val="730F26"/>
                </a:solidFill>
                <a:latin typeface="Calibri" panose="020F0502020204030204" pitchFamily="34" charset="0"/>
              </a:rPr>
              <a:t>       INEGI</a:t>
            </a:r>
            <a:r>
              <a:rPr lang="es-MX" sz="2000" b="1" i="1" dirty="0">
                <a:solidFill>
                  <a:srgbClr val="730F26"/>
                </a:solidFill>
                <a:latin typeface="Calibri" panose="020F0502020204030204" pitchFamily="34" charset="0"/>
              </a:rPr>
              <a:t>, </a:t>
            </a:r>
            <a:r>
              <a:rPr lang="es-MX" sz="2000" b="1" i="1" dirty="0" smtClean="0">
                <a:solidFill>
                  <a:srgbClr val="730F26"/>
                </a:solidFill>
                <a:latin typeface="Calibri" panose="020F0502020204030204" pitchFamily="34" charset="0"/>
              </a:rPr>
              <a:t>       GOBIERNO </a:t>
            </a:r>
            <a:r>
              <a:rPr lang="es-MX" sz="2000" b="1" i="1" dirty="0">
                <a:solidFill>
                  <a:srgbClr val="730F26"/>
                </a:solidFill>
                <a:latin typeface="Calibri" panose="020F0502020204030204" pitchFamily="34" charset="0"/>
              </a:rPr>
              <a:t>DE </a:t>
            </a:r>
            <a:r>
              <a:rPr lang="es-MX" sz="2000" b="1" i="1" dirty="0" smtClean="0">
                <a:solidFill>
                  <a:srgbClr val="730F26"/>
                </a:solidFill>
                <a:latin typeface="Calibri" panose="020F0502020204030204" pitchFamily="34" charset="0"/>
              </a:rPr>
              <a:t>JALISCO</a:t>
            </a:r>
          </a:p>
          <a:p>
            <a:pPr algn="just"/>
            <a:endParaRPr lang="es-MX" sz="2000" b="1" i="1" dirty="0" smtClean="0">
              <a:solidFill>
                <a:srgbClr val="730F26"/>
              </a:solidFill>
              <a:latin typeface="Calibri" panose="020F0502020204030204" pitchFamily="34" charset="0"/>
            </a:endParaRPr>
          </a:p>
          <a:p>
            <a:pPr algn="just"/>
            <a:endParaRPr lang="es-MX" sz="2000" b="1" i="1" dirty="0">
              <a:solidFill>
                <a:srgbClr val="730F26"/>
              </a:solidFill>
              <a:latin typeface="Calibri" panose="020F0502020204030204" pitchFamily="34" charset="0"/>
            </a:endParaRPr>
          </a:p>
          <a:p>
            <a:pPr algn="just"/>
            <a:endParaRPr lang="es-MX" sz="2000" dirty="0" smtClean="0">
              <a:latin typeface="Calibri" panose="020F0502020204030204" pitchFamily="34" charset="0"/>
            </a:endParaRPr>
          </a:p>
          <a:p>
            <a:pPr algn="just"/>
            <a:endParaRPr lang="es-MX" sz="2000" dirty="0">
              <a:latin typeface="Calibri" panose="020F0502020204030204" pitchFamily="34" charset="0"/>
            </a:endParaRPr>
          </a:p>
          <a:p>
            <a:pPr algn="just"/>
            <a:r>
              <a:rPr lang="es-MX" sz="2000" dirty="0">
                <a:latin typeface="Calibri" panose="020F0502020204030204" pitchFamily="34" charset="0"/>
              </a:rPr>
              <a:t>INEGI y el Banco Mundial  BIRF hicieron una convocatoria  a siete estados de la república para participar  en el proyecto  de </a:t>
            </a:r>
            <a:r>
              <a:rPr lang="es-MX" sz="2000" b="1" i="1" dirty="0">
                <a:solidFill>
                  <a:srgbClr val="730F26"/>
                </a:solidFill>
                <a:latin typeface="Calibri" panose="020F0502020204030204" pitchFamily="34" charset="0"/>
              </a:rPr>
              <a:t>diseño e implementación de un programa estatal de estadística </a:t>
            </a:r>
            <a:r>
              <a:rPr lang="es-MX" sz="2000" dirty="0">
                <a:latin typeface="Calibri" panose="020F0502020204030204" pitchFamily="34" charset="0"/>
              </a:rPr>
              <a:t>con la asesoría de expertos en este tema , de los que en principio aceptamos la invitación los siguientes: </a:t>
            </a:r>
          </a:p>
          <a:p>
            <a:pPr algn="just"/>
            <a:r>
              <a:rPr lang="es-MX" sz="2000" dirty="0">
                <a:latin typeface="Calibri" panose="020F0502020204030204" pitchFamily="34" charset="0"/>
              </a:rPr>
              <a:t>Guanajuato, Edo. </a:t>
            </a:r>
            <a:r>
              <a:rPr lang="es-MX" sz="2000" dirty="0" smtClean="0">
                <a:latin typeface="Calibri" panose="020F0502020204030204" pitchFamily="34" charset="0"/>
              </a:rPr>
              <a:t>de </a:t>
            </a:r>
            <a:r>
              <a:rPr lang="es-MX" sz="2000" dirty="0">
                <a:latin typeface="Calibri" panose="020F0502020204030204" pitchFamily="34" charset="0"/>
              </a:rPr>
              <a:t>México, Jalisco, Nayarit y Morelos. Los Estados de Sonora y Aguascalientes declinaron la invitación</a:t>
            </a:r>
            <a:r>
              <a:rPr lang="es-MX" sz="2000" dirty="0" smtClean="0">
                <a:latin typeface="Calibri" panose="020F0502020204030204" pitchFamily="34" charset="0"/>
              </a:rPr>
              <a:t>.</a:t>
            </a:r>
            <a:endParaRPr lang="es-MX" sz="2000" dirty="0">
              <a:latin typeface="Calibri" panose="020F0502020204030204" pitchFamily="34" charset="0"/>
              <a:cs typeface="Avenir Medium"/>
            </a:endParaRPr>
          </a:p>
        </p:txBody>
      </p:sp>
      <p:pic>
        <p:nvPicPr>
          <p:cNvPr id="11" name="Picture 10" descr="File:INEGI.pn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97776" y="3235148"/>
            <a:ext cx="682676" cy="68267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definicion.de/wp-content/uploads/2008/08/bancomundial.gif">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05317" y="3140968"/>
            <a:ext cx="1034591" cy="90239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37901" t="19577" r="38397" b="44880"/>
          <a:stretch/>
        </p:blipFill>
        <p:spPr bwMode="auto">
          <a:xfrm>
            <a:off x="5542615" y="3179352"/>
            <a:ext cx="863672" cy="809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648413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POA Y LOGROS 2013</a:t>
            </a:r>
          </a:p>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SISTEMAS</a:t>
            </a: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1108311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extLst>
              <p:ext uri="{D42A27DB-BD31-4B8C-83A1-F6EECF244321}">
                <p14:modId xmlns="" xmlns:p14="http://schemas.microsoft.com/office/powerpoint/2010/main" val="4259671759"/>
              </p:ext>
            </p:extLst>
          </p:nvPr>
        </p:nvGraphicFramePr>
        <p:xfrm>
          <a:off x="179511" y="993914"/>
          <a:ext cx="8712970" cy="5243398"/>
        </p:xfrm>
        <a:graphic>
          <a:graphicData uri="http://schemas.openxmlformats.org/drawingml/2006/table">
            <a:tbl>
              <a:tblPr/>
              <a:tblGrid>
                <a:gridCol w="717855"/>
                <a:gridCol w="717855"/>
                <a:gridCol w="1902317"/>
                <a:gridCol w="1124641"/>
                <a:gridCol w="1031917"/>
                <a:gridCol w="1064820"/>
                <a:gridCol w="717855"/>
                <a:gridCol w="717855"/>
                <a:gridCol w="717855"/>
              </a:tblGrid>
              <a:tr h="248737">
                <a:tc gridSpan="6">
                  <a:txBody>
                    <a:bodyPr/>
                    <a:lstStyle/>
                    <a:p>
                      <a:pPr algn="ctr" rtl="0" fontAlgn="ctr"/>
                      <a:r>
                        <a:rPr lang="es-MX" sz="1200" b="1" i="0" u="none" strike="noStrike" dirty="0">
                          <a:solidFill>
                            <a:srgbClr val="000000"/>
                          </a:solidFill>
                          <a:effectLst/>
                          <a:latin typeface="Arial"/>
                        </a:rPr>
                        <a:t>SISTEMA ESTATAL DE INFORMACIÓN JALISCO (</a:t>
                      </a:r>
                      <a:r>
                        <a:rPr lang="es-MX" sz="1200" b="1" i="0" u="none" strike="noStrike" dirty="0" smtClean="0">
                          <a:solidFill>
                            <a:srgbClr val="000000"/>
                          </a:solidFill>
                          <a:effectLst/>
                          <a:latin typeface="Arial"/>
                        </a:rPr>
                        <a:t>SEIJAL)</a:t>
                      </a:r>
                      <a:endParaRPr lang="es-MX" sz="1200" b="1" i="0" u="none" strike="noStrike" dirty="0">
                        <a:solidFill>
                          <a:srgbClr val="000000"/>
                        </a:solidFill>
                        <a:effectLst/>
                        <a:latin typeface="Arial"/>
                      </a:endParaRP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rtl="0" fontAlgn="ctr"/>
                      <a:r>
                        <a:rPr lang="es-MX" sz="900" b="1" i="0" u="none" strike="noStrike">
                          <a:solidFill>
                            <a:srgbClr val="FFFFFF"/>
                          </a:solidFill>
                          <a:effectLst/>
                          <a:latin typeface="Tahoma"/>
                        </a:rPr>
                        <a:t>Meta 2013</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rowSpan="2">
                  <a:txBody>
                    <a:bodyPr/>
                    <a:lstStyle/>
                    <a:p>
                      <a:pPr algn="ctr" rtl="0" fontAlgn="ctr"/>
                      <a:r>
                        <a:rPr lang="es-MX" sz="900" b="1" i="0" u="none" strike="noStrike">
                          <a:solidFill>
                            <a:srgbClr val="FFFFFF"/>
                          </a:solidFill>
                          <a:effectLst/>
                          <a:latin typeface="Tahoma"/>
                        </a:rPr>
                        <a:t>Avance Acumulado a Diciembre</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rtl="0" fontAlgn="ctr"/>
                      <a:r>
                        <a:rPr lang="es-MX" sz="900" b="1" i="0" u="none" strike="noStrike">
                          <a:solidFill>
                            <a:srgbClr val="FFFFFF"/>
                          </a:solidFill>
                          <a:effectLst/>
                          <a:latin typeface="Tahoma"/>
                        </a:rPr>
                        <a:t>% de Avance Acumulado</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r h="547224">
                <a:tc>
                  <a:txBody>
                    <a:bodyPr/>
                    <a:lstStyle/>
                    <a:p>
                      <a:pPr algn="ctr" rtl="0" fontAlgn="ctr"/>
                      <a:r>
                        <a:rPr lang="es-MX" sz="900" b="1" i="0" u="none" strike="noStrike">
                          <a:solidFill>
                            <a:srgbClr val="FFFFFF"/>
                          </a:solidFill>
                          <a:effectLst/>
                          <a:latin typeface="Arial"/>
                        </a:rPr>
                        <a:t>Dirección de Sistemas</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Arial"/>
                        </a:rPr>
                        <a:t>Proyecto / Proceso</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Arial"/>
                        </a:rPr>
                        <a:t>Objetivo</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Arial"/>
                        </a:rPr>
                        <a:t>Componente</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Arial"/>
                        </a:rPr>
                        <a:t>Indicador</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Arial"/>
                        </a:rPr>
                        <a:t>Unidad de Medida</a:t>
                      </a:r>
                    </a:p>
                  </a:txBody>
                  <a:tcPr marL="8478" marR="8478" marT="84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endParaRPr lang="es-MX"/>
                    </a:p>
                  </a:txBody>
                  <a:tcPr/>
                </a:tc>
                <a:tc vMerge="1">
                  <a:txBody>
                    <a:bodyPr/>
                    <a:lstStyle/>
                    <a:p>
                      <a:endParaRPr lang="es-MX"/>
                    </a:p>
                  </a:txBody>
                  <a:tcPr/>
                </a:tc>
                <a:tc vMerge="1">
                  <a:txBody>
                    <a:bodyPr/>
                    <a:lstStyle/>
                    <a:p>
                      <a:endParaRPr lang="es-MX"/>
                    </a:p>
                  </a:txBody>
                  <a:tcPr/>
                </a:tc>
              </a:tr>
              <a:tr h="676567">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7">
                  <a:txBody>
                    <a:bodyPr/>
                    <a:lstStyle/>
                    <a:p>
                      <a:pPr algn="ctr" rtl="0" fontAlgn="ctr"/>
                      <a:r>
                        <a:rPr lang="es-MX" sz="900" b="0" i="0" u="none" strike="noStrike">
                          <a:solidFill>
                            <a:srgbClr val="000000"/>
                          </a:solidFill>
                          <a:effectLst/>
                          <a:latin typeface="Arial Narrow"/>
                        </a:rPr>
                        <a:t>Dirección de Sistemas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s-MX" sz="900" b="0" i="0" u="none" strike="noStrike" dirty="0">
                          <a:solidFill>
                            <a:srgbClr val="000000"/>
                          </a:solidFill>
                          <a:effectLst/>
                          <a:latin typeface="Arial Narrow"/>
                        </a:rPr>
                        <a:t>Generar y proveer productos de información socioeconómica oportuna y de calidad, atendiendo además los requerimientos y las necesidades de los principales actores económicos del estado y les permita contar con elementos confiables para la toma de decisiones, con el apoyo de la correcta difusión, organización de talleres y conferencias para dar a conocer los diferentes productos y la información misma. Todo ello en un marco de calidad y transparencia institucional.</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Narrow"/>
                        </a:rPr>
                        <a:t>Solicitudes de información específica y proyectos especiales atendidos por </a:t>
                      </a:r>
                      <a:r>
                        <a:rPr lang="es-MX" sz="900" b="0" i="0" u="none" strike="noStrike" dirty="0" smtClean="0">
                          <a:solidFill>
                            <a:srgbClr val="000000"/>
                          </a:solidFill>
                          <a:effectLst/>
                          <a:latin typeface="Arial Narrow"/>
                        </a:rPr>
                        <a:t>SEIJAL</a:t>
                      </a:r>
                      <a:endParaRPr lang="es-MX" sz="900" b="0" i="0" u="none" strike="noStrike" dirty="0">
                        <a:solidFill>
                          <a:srgbClr val="000000"/>
                        </a:solidFill>
                        <a:effectLst/>
                        <a:latin typeface="Arial Narrow"/>
                      </a:endParaRP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Número de solicitudes atendidas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solicitud atendida</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164</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171</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104%</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86518">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vMerge="1">
                  <a:txBody>
                    <a:bodyPr/>
                    <a:lstStyle/>
                    <a:p>
                      <a:endParaRPr lang="es-MX"/>
                    </a:p>
                  </a:txBody>
                  <a:tcPr/>
                </a:tc>
                <a:tc>
                  <a:txBody>
                    <a:bodyPr/>
                    <a:lstStyle/>
                    <a:p>
                      <a:pPr algn="just" fontAlgn="ctr"/>
                      <a:r>
                        <a:rPr lang="es-MX" sz="900" b="0" i="0" u="none" strike="noStrike">
                          <a:solidFill>
                            <a:srgbClr val="000000"/>
                          </a:solidFill>
                          <a:effectLst/>
                          <a:latin typeface="Arial Narrow"/>
                        </a:rPr>
                        <a:t>Actividades de difusión, talleres y conferencias sobre información económica impartidas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Número de talleres o cursos impartidos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taller o curso impartido</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4</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2</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50%</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55659">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vMerge="1">
                  <a:txBody>
                    <a:bodyPr/>
                    <a:lstStyle/>
                    <a:p>
                      <a:endParaRPr lang="es-MX"/>
                    </a:p>
                  </a:txBody>
                  <a:tcPr/>
                </a:tc>
                <a:tc rowSpan="4">
                  <a:txBody>
                    <a:bodyPr/>
                    <a:lstStyle/>
                    <a:p>
                      <a:pPr algn="ctr" fontAlgn="ctr"/>
                      <a:r>
                        <a:rPr lang="es-MX" sz="900" b="0" i="0" u="none" strike="noStrike" dirty="0">
                          <a:solidFill>
                            <a:srgbClr val="000000"/>
                          </a:solidFill>
                          <a:effectLst/>
                          <a:latin typeface="Arial Narrow"/>
                        </a:rPr>
                        <a:t>Productos de información socioeconómica generada y actualizada por </a:t>
                      </a:r>
                      <a:r>
                        <a:rPr lang="es-MX" sz="900" b="0" i="0" u="none" strike="noStrike" dirty="0" smtClean="0">
                          <a:solidFill>
                            <a:srgbClr val="000000"/>
                          </a:solidFill>
                          <a:effectLst/>
                          <a:latin typeface="Arial Narrow"/>
                        </a:rPr>
                        <a:t>SEIJAL</a:t>
                      </a:r>
                      <a:endParaRPr lang="es-MX" sz="900" b="0" i="0" u="none" strike="noStrike" dirty="0">
                        <a:solidFill>
                          <a:srgbClr val="000000"/>
                        </a:solidFill>
                        <a:effectLst/>
                        <a:latin typeface="Arial Narrow"/>
                      </a:endParaRP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Número de actualizaciones de cubos de información y a sistemas de información</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Narrow"/>
                        </a:rPr>
                        <a:t>Actualización  a cubo realizada</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135</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135</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100%</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7375">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0" i="0" u="none" strike="noStrike">
                          <a:solidFill>
                            <a:srgbClr val="000000"/>
                          </a:solidFill>
                          <a:effectLst/>
                          <a:latin typeface="Arial Narrow"/>
                        </a:rPr>
                        <a:t>Número de cubos y sistemas de información nuevos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Cubo o sistema desarrollado</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4</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3</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75%</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48233">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0" i="0" u="none" strike="noStrike">
                          <a:solidFill>
                            <a:srgbClr val="000000"/>
                          </a:solidFill>
                          <a:effectLst/>
                          <a:latin typeface="Arial Narrow"/>
                        </a:rPr>
                        <a:t>Mejoramiento de cubos de información</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Mejoramiento de cubo realizado</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6</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8</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133%</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7375">
                <a:tc>
                  <a:txBody>
                    <a:bodyPr/>
                    <a:lstStyle/>
                    <a:p>
                      <a:pPr algn="l" fontAlgn="ctr"/>
                      <a:r>
                        <a:rPr lang="es-MX" sz="900" b="0" i="0" u="none" strike="noStrike">
                          <a:solidFill>
                            <a:srgbClr val="000000"/>
                          </a:solidFill>
                          <a:effectLst/>
                          <a:latin typeface="Arial Narrow"/>
                        </a:rPr>
                        <a:t>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0" i="0" u="none" strike="noStrike">
                          <a:solidFill>
                            <a:srgbClr val="000000"/>
                          </a:solidFill>
                          <a:effectLst/>
                          <a:latin typeface="Arial Narrow"/>
                        </a:rPr>
                        <a:t>Número actualizaciones a sistemas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Actualización  a sistema realizada</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124</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130</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105%</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5710">
                <a:tc>
                  <a:txBody>
                    <a:bodyPr/>
                    <a:lstStyle/>
                    <a:p>
                      <a:pPr algn="l" fontAlgn="b"/>
                      <a:r>
                        <a:rPr lang="es-MX" sz="900" b="0" i="0" u="none" strike="noStrike">
                          <a:solidFill>
                            <a:srgbClr val="000000"/>
                          </a:solidFill>
                          <a:effectLst/>
                          <a:latin typeface="Calibri"/>
                        </a:rPr>
                        <a:t> </a:t>
                      </a:r>
                    </a:p>
                  </a:txBody>
                  <a:tcPr marL="8478" marR="8478" marT="84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vMerge="1">
                  <a:txBody>
                    <a:bodyPr/>
                    <a:lstStyle/>
                    <a:p>
                      <a:endParaRPr lang="es-MX"/>
                    </a:p>
                  </a:txBody>
                  <a:tcPr/>
                </a:tc>
                <a:tc>
                  <a:txBody>
                    <a:bodyPr/>
                    <a:lstStyle/>
                    <a:p>
                      <a:pPr algn="just" fontAlgn="ctr"/>
                      <a:r>
                        <a:rPr lang="es-MX" sz="900" b="0" i="0" u="none" strike="noStrike">
                          <a:solidFill>
                            <a:srgbClr val="000000"/>
                          </a:solidFill>
                          <a:effectLst/>
                          <a:latin typeface="Arial Narrow"/>
                        </a:rPr>
                        <a:t>Informes de control interno, rendición de cuentas y mejora continua institucional generados..</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Número de informes cuatrimestrales de logros </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Informe</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3</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Narrow"/>
                        </a:rPr>
                        <a:t>3</a:t>
                      </a:r>
                    </a:p>
                  </a:txBody>
                  <a:tcPr marL="8478" marR="8478" marT="8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Narrow"/>
                        </a:rPr>
                        <a:t>100%</a:t>
                      </a:r>
                    </a:p>
                  </a:txBody>
                  <a:tcPr marL="8478" marR="8478" marT="8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 xmlns:p14="http://schemas.microsoft.com/office/powerpoint/2010/main" val="1278826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07505" y="1239718"/>
            <a:ext cx="8731696" cy="4493538"/>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SISTEMAS / 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a:pPr>
            <a:r>
              <a:rPr lang="es-ES" sz="2200" dirty="0" smtClean="0">
                <a:latin typeface="Calibri" panose="020F0502020204030204" pitchFamily="34" charset="0"/>
                <a:cs typeface="Avenir Medium"/>
              </a:rPr>
              <a:t> </a:t>
            </a:r>
            <a:r>
              <a:rPr lang="es-MX" sz="2200" dirty="0">
                <a:latin typeface="Calibri" panose="020F0502020204030204" pitchFamily="34" charset="0"/>
                <a:cs typeface="Arial" pitchFamily="34" charset="0"/>
              </a:rPr>
              <a:t>Se concluyó con la </a:t>
            </a:r>
            <a:r>
              <a:rPr lang="es-MX" sz="2200" b="1" i="1" dirty="0">
                <a:solidFill>
                  <a:srgbClr val="730F26"/>
                </a:solidFill>
                <a:latin typeface="Calibri" panose="020F0502020204030204" pitchFamily="34" charset="0"/>
                <a:cs typeface="Arial" pitchFamily="34" charset="0"/>
              </a:rPr>
              <a:t>IV etapa del “Portal del Empleo Jalisco” </a:t>
            </a:r>
            <a:r>
              <a:rPr lang="es-MX" sz="2200" dirty="0">
                <a:latin typeface="Calibri" panose="020F0502020204030204" pitchFamily="34" charset="0"/>
                <a:cs typeface="Arial" pitchFamily="34" charset="0"/>
              </a:rPr>
              <a:t>.En la que se </a:t>
            </a:r>
            <a:r>
              <a:rPr lang="es-MX" sz="2200" dirty="0" smtClean="0">
                <a:latin typeface="Calibri" panose="020F0502020204030204" pitchFamily="34" charset="0"/>
                <a:cs typeface="Arial" pitchFamily="34" charset="0"/>
              </a:rPr>
              <a:t>desarrolló </a:t>
            </a:r>
            <a:r>
              <a:rPr lang="es-MX" sz="2200" dirty="0">
                <a:latin typeface="Calibri" panose="020F0502020204030204" pitchFamily="34" charset="0"/>
                <a:cs typeface="Arial" pitchFamily="34" charset="0"/>
              </a:rPr>
              <a:t>una interface que pone en contacto a oferentes y demandantes esta permite replicar la información de la oferta y demanda de trabajo que se genera dentro del Servicio Nacional de Empleo delegación Jalisco (SNE Jalisco)  así como su información estadística, se incorporó módulos de seguimiento que permiten conocer la efectividad del portal, se logró que tanto las empresas puedan publicar sus ofertas directamente como  los demandantes ingresar su currículo  en tiempo real. Se propuso la quinta etapa la cual propone incorporar aplicación móvil (</a:t>
            </a:r>
            <a:r>
              <a:rPr lang="es-MX" sz="2200" dirty="0" err="1">
                <a:latin typeface="Calibri" panose="020F0502020204030204" pitchFamily="34" charset="0"/>
                <a:cs typeface="Arial" pitchFamily="34" charset="0"/>
              </a:rPr>
              <a:t>app</a:t>
            </a:r>
            <a:r>
              <a:rPr lang="es-MX" sz="2200" dirty="0">
                <a:latin typeface="Calibri" panose="020F0502020204030204" pitchFamily="34" charset="0"/>
                <a:cs typeface="Arial" pitchFamily="34" charset="0"/>
              </a:rPr>
              <a:t>), incorporación de nuevos municipios  y seguimiento a los actuales. </a:t>
            </a:r>
          </a:p>
        </p:txBody>
      </p:sp>
    </p:spTree>
    <p:extLst>
      <p:ext uri="{BB962C8B-B14F-4D97-AF65-F5344CB8AC3E}">
        <p14:creationId xmlns="" xmlns:p14="http://schemas.microsoft.com/office/powerpoint/2010/main" val="2749329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07505" y="1362248"/>
            <a:ext cx="8731696" cy="4154984"/>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SISTEMAS: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2"/>
            </a:pPr>
            <a:r>
              <a:rPr lang="es-MX" sz="2200" b="1" i="1" dirty="0" smtClean="0">
                <a:solidFill>
                  <a:srgbClr val="730F26"/>
                </a:solidFill>
                <a:latin typeface="Calibri" panose="020F0502020204030204" pitchFamily="34" charset="0"/>
                <a:cs typeface="Arial" pitchFamily="34" charset="0"/>
              </a:rPr>
              <a:t>Migración </a:t>
            </a:r>
            <a:r>
              <a:rPr lang="es-MX" sz="2200" b="1" i="1" dirty="0">
                <a:solidFill>
                  <a:srgbClr val="730F26"/>
                </a:solidFill>
                <a:latin typeface="Calibri" panose="020F0502020204030204" pitchFamily="34" charset="0"/>
                <a:cs typeface="Arial" pitchFamily="34" charset="0"/>
              </a:rPr>
              <a:t>de Revista </a:t>
            </a:r>
            <a:r>
              <a:rPr lang="es-MX" sz="2200" b="1" i="1" dirty="0" err="1">
                <a:solidFill>
                  <a:srgbClr val="730F26"/>
                </a:solidFill>
                <a:latin typeface="Calibri" panose="020F0502020204030204" pitchFamily="34" charset="0"/>
                <a:cs typeface="Arial" pitchFamily="34" charset="0"/>
              </a:rPr>
              <a:t>Strategos</a:t>
            </a:r>
            <a:r>
              <a:rPr lang="es-MX" sz="2200" b="1" i="1" dirty="0">
                <a:solidFill>
                  <a:srgbClr val="730F26"/>
                </a:solidFill>
                <a:latin typeface="Calibri" panose="020F0502020204030204" pitchFamily="34" charset="0"/>
                <a:cs typeface="Arial" pitchFamily="34" charset="0"/>
              </a:rPr>
              <a:t>  </a:t>
            </a:r>
            <a:r>
              <a:rPr lang="es-MX" sz="2200" dirty="0">
                <a:latin typeface="Calibri" panose="020F0502020204030204" pitchFamily="34" charset="0"/>
                <a:cs typeface="Arial" pitchFamily="34" charset="0"/>
              </a:rPr>
              <a:t>desde el área técnica, se llevó acabo análisis y pruebas de plataformas, se realizo instalación y configuración de la plataforma seleccionada, se migró base de datos y contenidos , se dejo lista para la intervención del área encargada de alimentarla.</a:t>
            </a:r>
          </a:p>
          <a:p>
            <a:pPr marL="457200" indent="-457200" algn="just">
              <a:buClr>
                <a:srgbClr val="730F26"/>
              </a:buClr>
              <a:buFont typeface="+mj-lt"/>
              <a:buAutoNum type="arabicPeriod" startAt="2"/>
            </a:pPr>
            <a:endParaRPr lang="es-MX" sz="2200" dirty="0" smtClean="0">
              <a:solidFill>
                <a:srgbClr val="730F26"/>
              </a:solidFill>
              <a:latin typeface="Calibri" panose="020F0502020204030204" pitchFamily="34" charset="0"/>
              <a:cs typeface="Arial" pitchFamily="34" charset="0"/>
            </a:endParaRPr>
          </a:p>
          <a:p>
            <a:pPr marL="457200" indent="-457200" algn="just">
              <a:buClr>
                <a:srgbClr val="990033"/>
              </a:buClr>
              <a:buFont typeface="+mj-lt"/>
              <a:buAutoNum type="arabicPeriod" startAt="2"/>
            </a:pPr>
            <a:r>
              <a:rPr lang="es-MX" sz="2200" dirty="0">
                <a:latin typeface="Calibri" panose="020F0502020204030204" pitchFamily="34" charset="0"/>
                <a:cs typeface="Arial" pitchFamily="34" charset="0"/>
              </a:rPr>
              <a:t>Se adquirió </a:t>
            </a:r>
            <a:r>
              <a:rPr lang="es-MX" sz="2200" b="1" i="1" dirty="0">
                <a:solidFill>
                  <a:srgbClr val="730F26"/>
                </a:solidFill>
                <a:latin typeface="Calibri" panose="020F0502020204030204" pitchFamily="34" charset="0"/>
                <a:cs typeface="Arial" pitchFamily="34" charset="0"/>
              </a:rPr>
              <a:t>licenciamiento de la plataforma Adobe </a:t>
            </a:r>
            <a:r>
              <a:rPr lang="es-MX" sz="2200" dirty="0">
                <a:latin typeface="Calibri" panose="020F0502020204030204" pitchFamily="34" charset="0"/>
                <a:cs typeface="Arial" pitchFamily="34" charset="0"/>
              </a:rPr>
              <a:t>para el desarrollo de diseños de imágenes, documentos, etc., así mismo, se actualizó equipo de computo logrando cubrir necesidades reales del equipo humano de trabajo. </a:t>
            </a:r>
          </a:p>
          <a:p>
            <a:pPr algn="just"/>
            <a:endParaRPr lang="es-MX" sz="2200" dirty="0">
              <a:latin typeface="Calibri" panose="020F0502020204030204" pitchFamily="34" charset="0"/>
              <a:cs typeface="Arial" pitchFamily="34" charset="0"/>
            </a:endParaRPr>
          </a:p>
        </p:txBody>
      </p:sp>
    </p:spTree>
    <p:extLst>
      <p:ext uri="{BB962C8B-B14F-4D97-AF65-F5344CB8AC3E}">
        <p14:creationId xmlns="" xmlns:p14="http://schemas.microsoft.com/office/powerpoint/2010/main" val="2133300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07505" y="1124744"/>
            <a:ext cx="8784976" cy="2123658"/>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SISTEMAS: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Font typeface="+mj-lt"/>
              <a:buAutoNum type="arabicPeriod" startAt="4"/>
            </a:pPr>
            <a:r>
              <a:rPr lang="es-ES" sz="2200" dirty="0" smtClean="0">
                <a:solidFill>
                  <a:srgbClr val="730F26"/>
                </a:solidFill>
                <a:latin typeface="Calibri" panose="020F0502020204030204" pitchFamily="34" charset="0"/>
                <a:cs typeface="Avenir Medium"/>
              </a:rPr>
              <a:t> </a:t>
            </a:r>
            <a:r>
              <a:rPr lang="es-MX" sz="2200" dirty="0" smtClean="0">
                <a:latin typeface="Calibri" panose="020F0502020204030204" pitchFamily="34" charset="0"/>
                <a:cs typeface="Arial" pitchFamily="34" charset="0"/>
              </a:rPr>
              <a:t>Se </a:t>
            </a:r>
            <a:r>
              <a:rPr lang="es-MX" sz="2200" dirty="0">
                <a:latin typeface="Calibri" panose="020F0502020204030204" pitchFamily="34" charset="0"/>
                <a:cs typeface="Arial" pitchFamily="34" charset="0"/>
              </a:rPr>
              <a:t>concentró el </a:t>
            </a:r>
            <a:r>
              <a:rPr lang="es-MX" sz="2200" b="1" i="1" dirty="0">
                <a:solidFill>
                  <a:srgbClr val="730F26"/>
                </a:solidFill>
                <a:latin typeface="Calibri" panose="020F0502020204030204" pitchFamily="34" charset="0"/>
                <a:cs typeface="Arial" pitchFamily="34" charset="0"/>
              </a:rPr>
              <a:t>equipo de </a:t>
            </a:r>
            <a:r>
              <a:rPr lang="es-MX" sz="2200" b="1" i="1" dirty="0" err="1">
                <a:solidFill>
                  <a:srgbClr val="730F26"/>
                </a:solidFill>
                <a:latin typeface="Calibri" panose="020F0502020204030204" pitchFamily="34" charset="0"/>
                <a:cs typeface="Arial" pitchFamily="34" charset="0"/>
              </a:rPr>
              <a:t>Touch</a:t>
            </a:r>
            <a:r>
              <a:rPr lang="es-MX" sz="2200" b="1" i="1" dirty="0">
                <a:solidFill>
                  <a:srgbClr val="730F26"/>
                </a:solidFill>
                <a:latin typeface="Calibri" panose="020F0502020204030204" pitchFamily="34" charset="0"/>
                <a:cs typeface="Arial" pitchFamily="34" charset="0"/>
              </a:rPr>
              <a:t> </a:t>
            </a:r>
            <a:r>
              <a:rPr lang="es-MX" sz="2200" b="1" i="1" dirty="0" err="1">
                <a:solidFill>
                  <a:srgbClr val="730F26"/>
                </a:solidFill>
                <a:latin typeface="Calibri" panose="020F0502020204030204" pitchFamily="34" charset="0"/>
                <a:cs typeface="Arial" pitchFamily="34" charset="0"/>
              </a:rPr>
              <a:t>Tables</a:t>
            </a:r>
            <a:r>
              <a:rPr lang="es-MX" sz="2200" b="1" i="1" dirty="0">
                <a:solidFill>
                  <a:srgbClr val="730F26"/>
                </a:solidFill>
                <a:latin typeface="Calibri" panose="020F0502020204030204" pitchFamily="34" charset="0"/>
                <a:cs typeface="Arial" pitchFamily="34" charset="0"/>
              </a:rPr>
              <a:t> </a:t>
            </a:r>
            <a:r>
              <a:rPr lang="es-MX" sz="2200" dirty="0">
                <a:latin typeface="Calibri" panose="020F0502020204030204" pitchFamily="34" charset="0"/>
                <a:cs typeface="Arial" pitchFamily="34" charset="0"/>
              </a:rPr>
              <a:t>en </a:t>
            </a:r>
            <a:r>
              <a:rPr lang="es-MX" sz="2200" dirty="0" smtClean="0">
                <a:latin typeface="Calibri" panose="020F0502020204030204" pitchFamily="34" charset="0"/>
                <a:cs typeface="Arial" pitchFamily="34" charset="0"/>
              </a:rPr>
              <a:t>la Subsecretaría </a:t>
            </a:r>
            <a:r>
              <a:rPr lang="es-MX" sz="2200" dirty="0">
                <a:latin typeface="Calibri" panose="020F0502020204030204" pitchFamily="34" charset="0"/>
                <a:cs typeface="Arial" pitchFamily="34" charset="0"/>
              </a:rPr>
              <a:t>de Administración para renovar el hardware y software y dejar el equipo listo para operar, así mismo, se diseño un plan de capacitación de usuarios para las mismas que en breve iniciará</a:t>
            </a:r>
            <a:r>
              <a:rPr lang="es-MX" sz="2200" dirty="0" smtClean="0">
                <a:latin typeface="Calibri" panose="020F0502020204030204" pitchFamily="34" charset="0"/>
                <a:cs typeface="Arial" pitchFamily="34" charset="0"/>
              </a:rPr>
              <a:t>.</a:t>
            </a:r>
            <a:endParaRPr lang="es-MX" sz="2200" dirty="0">
              <a:latin typeface="Calibri" panose="020F0502020204030204" pitchFamily="34" charset="0"/>
              <a:cs typeface="Arial" pitchFamily="34" charset="0"/>
            </a:endParaRPr>
          </a:p>
        </p:txBody>
      </p:sp>
      <p:pic>
        <p:nvPicPr>
          <p:cNvPr id="6" name="5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479880">
            <a:off x="2887697" y="3385924"/>
            <a:ext cx="4768213" cy="30343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0652435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extLst>
              <p:ext uri="{D42A27DB-BD31-4B8C-83A1-F6EECF244321}">
                <p14:modId xmlns="" xmlns:p14="http://schemas.microsoft.com/office/powerpoint/2010/main" val="1033012583"/>
              </p:ext>
            </p:extLst>
          </p:nvPr>
        </p:nvGraphicFramePr>
        <p:xfrm>
          <a:off x="1547664" y="1484784"/>
          <a:ext cx="5965271" cy="4032448"/>
        </p:xfrm>
        <a:graphic>
          <a:graphicData uri="http://schemas.openxmlformats.org/drawingml/2006/table">
            <a:tbl>
              <a:tblPr/>
              <a:tblGrid>
                <a:gridCol w="5965271"/>
              </a:tblGrid>
              <a:tr h="70455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ES" sz="1400" b="1" i="0" u="none" strike="noStrike" dirty="0" smtClean="0">
                          <a:solidFill>
                            <a:srgbClr val="000000"/>
                          </a:solidFill>
                          <a:latin typeface="Calibri" panose="020F0502020204030204" pitchFamily="34" charset="0"/>
                        </a:rPr>
                        <a:t>SISTEMA</a:t>
                      </a:r>
                      <a:r>
                        <a:rPr lang="es-ES" sz="1400" b="1" i="0" u="none" strike="noStrike" baseline="0" dirty="0" smtClean="0">
                          <a:solidFill>
                            <a:srgbClr val="000000"/>
                          </a:solidFill>
                          <a:latin typeface="Calibri" panose="020F0502020204030204" pitchFamily="34" charset="0"/>
                        </a:rPr>
                        <a:t> ESTATAL DE INFORMACIÓN JALISCO (SEIJAL)</a:t>
                      </a:r>
                      <a:endParaRPr lang="es-ES" sz="1400" b="1" i="0" u="none" strike="noStrike" dirty="0">
                        <a:solidFill>
                          <a:srgbClr val="000000"/>
                        </a:solidFill>
                        <a:latin typeface="Calibri" panose="020F0502020204030204" pitchFamily="34" charset="0"/>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58380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s-MX" sz="1600" b="1" i="0" u="none" strike="noStrike" dirty="0" smtClean="0">
                          <a:solidFill>
                            <a:srgbClr val="FFFFFF"/>
                          </a:solidFill>
                          <a:latin typeface="Calibri" panose="020F0502020204030204" pitchFamily="34" charset="0"/>
                        </a:rPr>
                        <a:t>Componente</a:t>
                      </a:r>
                      <a:r>
                        <a:rPr lang="es-MX" sz="1600" b="1" i="0" u="none" strike="noStrike" baseline="0" dirty="0" smtClean="0">
                          <a:solidFill>
                            <a:srgbClr val="FFFFFF"/>
                          </a:solidFill>
                          <a:latin typeface="Calibri" panose="020F0502020204030204" pitchFamily="34" charset="0"/>
                        </a:rPr>
                        <a:t> No. 4, supera la meta en 34%</a:t>
                      </a:r>
                      <a:endParaRPr lang="es-ES" sz="1600" b="1" i="0" u="none" strike="noStrike" dirty="0">
                        <a:solidFill>
                          <a:srgbClr val="FFFFFF"/>
                        </a:solidFill>
                        <a:latin typeface="Calibri" panose="020F0502020204030204" pitchFamily="34" charset="0"/>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74408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kumimoji="0" lang="es-MX" sz="1600" b="1" i="0" u="none" strike="noStrike" kern="1200" dirty="0" smtClean="0">
                          <a:solidFill>
                            <a:srgbClr val="000000"/>
                          </a:solidFill>
                          <a:effectLst/>
                          <a:latin typeface="Calibri" panose="020F0502020204030204" pitchFamily="34" charset="0"/>
                          <a:ea typeface="+mn-ea"/>
                          <a:cs typeface="+mn-cs"/>
                        </a:rPr>
                        <a:t>El cumplimiento acumulado supera la meta establecida debido a lo siguiente:</a:t>
                      </a:r>
                    </a:p>
                    <a:p>
                      <a:pPr algn="ctr" fontAlgn="ctr"/>
                      <a:endParaRPr kumimoji="0" lang="es-ES" sz="1600" b="1" i="0" u="none" strike="noStrike" kern="1200" dirty="0" smtClean="0">
                        <a:solidFill>
                          <a:srgbClr val="000000"/>
                        </a:solidFill>
                        <a:effectLst/>
                        <a:latin typeface="Calibri" panose="020F0502020204030204" pitchFamily="34" charset="0"/>
                        <a:ea typeface="+mn-ea"/>
                        <a:cs typeface="+mn-cs"/>
                      </a:endParaRPr>
                    </a:p>
                    <a:p>
                      <a:pPr algn="ctr" fontAlgn="ctr">
                        <a:buFontTx/>
                        <a:buNone/>
                      </a:pPr>
                      <a:r>
                        <a:rPr kumimoji="0" lang="es-MX" sz="1600" b="0" i="0" u="none" strike="noStrike" kern="1200" baseline="0" dirty="0" smtClean="0">
                          <a:solidFill>
                            <a:srgbClr val="000000"/>
                          </a:solidFill>
                          <a:effectLst/>
                          <a:latin typeface="Calibri" panose="020F0502020204030204" pitchFamily="34" charset="0"/>
                          <a:ea typeface="+mn-ea"/>
                          <a:cs typeface="+mn-cs"/>
                        </a:rPr>
                        <a:t>Se superó significativamente el promedio de horas-hombre de capacitación estimado, debido a que se tuvo participación por parte del personal en diversos diplomados, cursos y talleres, de los cuales la mayoría de ellos no implicaron una erogación significativa para el SEIJAL.</a:t>
                      </a:r>
                      <a:endParaRPr kumimoji="0" lang="es-ES" sz="1600" b="0" i="0" u="none" strike="noStrike" kern="1200" dirty="0">
                        <a:solidFill>
                          <a:srgbClr val="000000"/>
                        </a:solidFill>
                        <a:effectLst/>
                        <a:latin typeface="Calibri" panose="020F0502020204030204" pitchFamily="34" charset="0"/>
                        <a:ea typeface="+mn-ea"/>
                        <a:cs typeface="+mn-cs"/>
                      </a:endParaRPr>
                    </a:p>
                  </a:txBody>
                  <a:tcPr marL="4986" marR="4986" marT="498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4613879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212035" y="2017871"/>
            <a:ext cx="8627165" cy="3139321"/>
          </a:xfrm>
          <a:prstGeom prst="rect">
            <a:avLst/>
          </a:prstGeom>
          <a:noFill/>
          <a:ln>
            <a:noFill/>
          </a:ln>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SISTEMAS / ESTADÍSTICAS:</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5"/>
            </a:pPr>
            <a:r>
              <a:rPr lang="es-MX" sz="2200" dirty="0" smtClean="0">
                <a:latin typeface="Calibri" panose="020F0502020204030204" pitchFamily="34" charset="0"/>
                <a:cs typeface="Arial" pitchFamily="34" charset="0"/>
              </a:rPr>
              <a:t>Se </a:t>
            </a:r>
            <a:r>
              <a:rPr lang="es-MX" sz="2200" dirty="0">
                <a:latin typeface="Calibri" panose="020F0502020204030204" pitchFamily="34" charset="0"/>
                <a:cs typeface="Arial" pitchFamily="34" charset="0"/>
              </a:rPr>
              <a:t>iniciaron  los trabajos para desarrollar un </a:t>
            </a:r>
            <a:r>
              <a:rPr lang="es-MX" sz="2200" b="1" i="1" dirty="0">
                <a:solidFill>
                  <a:srgbClr val="730F26"/>
                </a:solidFill>
                <a:latin typeface="Calibri" panose="020F0502020204030204" pitchFamily="34" charset="0"/>
                <a:cs typeface="Arial" pitchFamily="34" charset="0"/>
              </a:rPr>
              <a:t>directorio electrónico que facilite las labores de promoción y empate empresarial de la oferta exportable de la Entidad </a:t>
            </a:r>
            <a:r>
              <a:rPr lang="es-MX" sz="2200" dirty="0">
                <a:latin typeface="Calibri" panose="020F0502020204030204" pitchFamily="34" charset="0"/>
                <a:cs typeface="Arial" pitchFamily="34" charset="0"/>
              </a:rPr>
              <a:t>los cuales consisten en la coordinación del desarrollo  que con lleva  a la realización de un portal, diseño y normalización de </a:t>
            </a:r>
            <a:r>
              <a:rPr lang="es-MX" sz="2200" dirty="0" smtClean="0">
                <a:latin typeface="Calibri" panose="020F0502020204030204" pitchFamily="34" charset="0"/>
                <a:cs typeface="Arial" pitchFamily="34" charset="0"/>
              </a:rPr>
              <a:t>BD. </a:t>
            </a:r>
            <a:endParaRPr lang="es-MX" sz="2200" dirty="0">
              <a:latin typeface="Calibri" panose="020F0502020204030204" pitchFamily="34" charset="0"/>
              <a:cs typeface="Arial" pitchFamily="34" charset="0"/>
            </a:endParaRPr>
          </a:p>
          <a:p>
            <a:pPr marL="457200" indent="-457200" algn="just">
              <a:buClr>
                <a:srgbClr val="730F26"/>
              </a:buClr>
              <a:buFont typeface="+mj-lt"/>
              <a:buAutoNum type="arabicPeriod" startAt="5"/>
            </a:pPr>
            <a:endParaRPr lang="es-MX" sz="2200" dirty="0">
              <a:latin typeface="Calibri" panose="020F0502020204030204" pitchFamily="34" charset="0"/>
              <a:cs typeface="Arial" pitchFamily="34" charset="0"/>
            </a:endParaRPr>
          </a:p>
          <a:p>
            <a:pPr marL="457200" indent="-457200" algn="just">
              <a:buClr>
                <a:srgbClr val="730F26"/>
              </a:buClr>
              <a:buFont typeface="+mj-lt"/>
              <a:buAutoNum type="arabicPeriod" startAt="5"/>
            </a:pPr>
            <a:endParaRPr lang="es-MX" sz="2200" dirty="0">
              <a:latin typeface="Calibri" panose="020F0502020204030204" pitchFamily="34" charset="0"/>
              <a:cs typeface="Arial" pitchFamily="34" charset="0"/>
            </a:endParaRPr>
          </a:p>
        </p:txBody>
      </p:sp>
    </p:spTree>
    <p:extLst>
      <p:ext uri="{BB962C8B-B14F-4D97-AF65-F5344CB8AC3E}">
        <p14:creationId xmlns="" xmlns:p14="http://schemas.microsoft.com/office/powerpoint/2010/main" val="4243767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pic>
        <p:nvPicPr>
          <p:cNvPr id="5" name="3 Marcador de contenido"/>
          <p:cNvPicPr>
            <a:picLocks noChangeAspect="1"/>
          </p:cNvPicPr>
          <p:nvPr/>
        </p:nvPicPr>
        <p:blipFill rotWithShape="1">
          <a:blip r:embed="rId3">
            <a:extLst>
              <a:ext uri="{28A0092B-C50C-407E-A947-70E740481C1C}">
                <a14:useLocalDpi xmlns="" xmlns:a14="http://schemas.microsoft.com/office/drawing/2010/main" val="0"/>
              </a:ext>
            </a:extLst>
          </a:blip>
          <a:srcRect l="23578" r="21015"/>
          <a:stretch/>
        </p:blipFill>
        <p:spPr>
          <a:xfrm>
            <a:off x="3419872" y="926052"/>
            <a:ext cx="4764833" cy="5402071"/>
          </a:xfrm>
          <a:prstGeom prst="rect">
            <a:avLst/>
          </a:prstGeom>
        </p:spPr>
      </p:pic>
      <p:sp>
        <p:nvSpPr>
          <p:cNvPr id="6" name="5 CuadroTexto"/>
          <p:cNvSpPr txBox="1"/>
          <p:nvPr/>
        </p:nvSpPr>
        <p:spPr>
          <a:xfrm>
            <a:off x="553347" y="1912764"/>
            <a:ext cx="8051101" cy="2308324"/>
          </a:xfrm>
          <a:prstGeom prst="rect">
            <a:avLst/>
          </a:prstGeom>
          <a:noFill/>
          <a:ln>
            <a:noFill/>
          </a:ln>
        </p:spPr>
        <p:txBody>
          <a:bodyPr wrap="square" rtlCol="0">
            <a:spAutoFit/>
          </a:bodyPr>
          <a:lstStyle/>
          <a:p>
            <a:pPr algn="just">
              <a:buClr>
                <a:srgbClr val="730F26"/>
              </a:buClr>
            </a:pPr>
            <a:r>
              <a:rPr lang="es-ES" sz="2400" b="1" dirty="0" smtClean="0">
                <a:effectLst>
                  <a:outerShdw blurRad="38100" dist="38100" dir="2700000" algn="tl">
                    <a:srgbClr val="000000">
                      <a:alpha val="43137"/>
                    </a:srgbClr>
                  </a:outerShdw>
                </a:effectLst>
                <a:latin typeface="Avenir Medium"/>
                <a:cs typeface="Avenir Medium"/>
              </a:rPr>
              <a:t>SISTEMAS:</a:t>
            </a:r>
          </a:p>
          <a:p>
            <a:pPr algn="just">
              <a:buClr>
                <a:srgbClr val="730F26"/>
              </a:buClr>
            </a:pPr>
            <a:endParaRPr lang="es-ES" sz="2400" b="1" dirty="0" smtClean="0">
              <a:solidFill>
                <a:srgbClr val="730F26"/>
              </a:solidFill>
              <a:latin typeface="Avenir Medium"/>
              <a:cs typeface="Avenir Medium"/>
            </a:endParaRPr>
          </a:p>
          <a:p>
            <a:pPr algn="just">
              <a:buClr>
                <a:srgbClr val="730F26"/>
              </a:buClr>
            </a:pPr>
            <a:endParaRPr lang="es-ES" sz="2400" b="1" dirty="0">
              <a:solidFill>
                <a:srgbClr val="730F26"/>
              </a:solidFill>
              <a:latin typeface="Avenir Medium"/>
              <a:cs typeface="Avenir Medium"/>
            </a:endParaRPr>
          </a:p>
          <a:p>
            <a:pPr algn="just">
              <a:buClr>
                <a:srgbClr val="730F26"/>
              </a:buClr>
            </a:pPr>
            <a:endParaRPr lang="es-ES" sz="2400" b="1" dirty="0" smtClean="0">
              <a:solidFill>
                <a:srgbClr val="730F26"/>
              </a:solidFill>
              <a:latin typeface="Avenir Medium"/>
              <a:cs typeface="Avenir Medium"/>
            </a:endParaRPr>
          </a:p>
          <a:p>
            <a:pPr algn="just">
              <a:buClr>
                <a:srgbClr val="730F26"/>
              </a:buClr>
            </a:pPr>
            <a:r>
              <a:rPr lang="es-ES" sz="2200" b="1" dirty="0" smtClean="0">
                <a:solidFill>
                  <a:srgbClr val="730F26"/>
                </a:solidFill>
                <a:latin typeface="Calibri" panose="020F0502020204030204" pitchFamily="34" charset="0"/>
                <a:cs typeface="Avenir Medium"/>
              </a:rPr>
              <a:t>Portal del</a:t>
            </a:r>
          </a:p>
          <a:p>
            <a:pPr algn="just">
              <a:buClr>
                <a:srgbClr val="730F26"/>
              </a:buClr>
            </a:pPr>
            <a:r>
              <a:rPr lang="es-ES" sz="2200" b="1" dirty="0" smtClean="0">
                <a:solidFill>
                  <a:srgbClr val="730F26"/>
                </a:solidFill>
                <a:latin typeface="Calibri" panose="020F0502020204030204" pitchFamily="34" charset="0"/>
                <a:cs typeface="Avenir Medium"/>
              </a:rPr>
              <a:t>Empleo Jalisco</a:t>
            </a:r>
          </a:p>
        </p:txBody>
      </p:sp>
    </p:spTree>
    <p:extLst>
      <p:ext uri="{BB962C8B-B14F-4D97-AF65-F5344CB8AC3E}">
        <p14:creationId xmlns="" xmlns:p14="http://schemas.microsoft.com/office/powerpoint/2010/main" val="22084811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7528" y="1628800"/>
            <a:ext cx="7530124" cy="4730209"/>
          </a:xfrm>
          <a:prstGeom prst="rect">
            <a:avLst/>
          </a:prstGeom>
        </p:spPr>
      </p:pic>
      <p:sp>
        <p:nvSpPr>
          <p:cNvPr id="9" name="8 CuadroTexto"/>
          <p:cNvSpPr txBox="1"/>
          <p:nvPr/>
        </p:nvSpPr>
        <p:spPr>
          <a:xfrm>
            <a:off x="212035" y="969190"/>
            <a:ext cx="8627165" cy="461665"/>
          </a:xfrm>
          <a:prstGeom prst="rect">
            <a:avLst/>
          </a:prstGeom>
          <a:noFill/>
          <a:ln>
            <a:noFill/>
          </a:ln>
        </p:spPr>
        <p:txBody>
          <a:bodyPr wrap="square" rtlCol="0">
            <a:spAutoFit/>
          </a:bodyPr>
          <a:lstStyle/>
          <a:p>
            <a:pPr algn="just">
              <a:buClr>
                <a:srgbClr val="730F26"/>
              </a:buClr>
            </a:pPr>
            <a:r>
              <a:rPr lang="es-ES" sz="2400" b="1" dirty="0" smtClean="0">
                <a:effectLst>
                  <a:outerShdw blurRad="38100" dist="38100" dir="2700000" algn="tl">
                    <a:srgbClr val="000000">
                      <a:alpha val="43137"/>
                    </a:srgbClr>
                  </a:outerShdw>
                </a:effectLst>
                <a:latin typeface="Avenir Medium"/>
                <a:cs typeface="Avenir Medium"/>
              </a:rPr>
              <a:t>SISTEMAS:</a:t>
            </a:r>
          </a:p>
        </p:txBody>
      </p:sp>
      <p:sp>
        <p:nvSpPr>
          <p:cNvPr id="10" name="9 CuadroTexto"/>
          <p:cNvSpPr txBox="1"/>
          <p:nvPr/>
        </p:nvSpPr>
        <p:spPr>
          <a:xfrm>
            <a:off x="3008326" y="1197913"/>
            <a:ext cx="3075842" cy="430887"/>
          </a:xfrm>
          <a:prstGeom prst="rect">
            <a:avLst/>
          </a:prstGeom>
          <a:noFill/>
        </p:spPr>
        <p:txBody>
          <a:bodyPr wrap="none" rtlCol="0">
            <a:spAutoFit/>
          </a:bodyPr>
          <a:lstStyle/>
          <a:p>
            <a:r>
              <a:rPr lang="es-ES" sz="2200" b="1" dirty="0">
                <a:solidFill>
                  <a:srgbClr val="730F26"/>
                </a:solidFill>
                <a:latin typeface="Calibri" panose="020F0502020204030204" pitchFamily="34" charset="0"/>
                <a:cs typeface="Avenir Medium"/>
              </a:rPr>
              <a:t>Portal del </a:t>
            </a:r>
            <a:r>
              <a:rPr lang="es-ES" sz="2200" b="1" dirty="0" smtClean="0">
                <a:solidFill>
                  <a:srgbClr val="730F26"/>
                </a:solidFill>
                <a:latin typeface="Calibri" panose="020F0502020204030204" pitchFamily="34" charset="0"/>
                <a:cs typeface="Avenir Medium"/>
              </a:rPr>
              <a:t>Empleo Jalisco</a:t>
            </a:r>
            <a:endParaRPr lang="es-ES" sz="2200" b="1" dirty="0">
              <a:solidFill>
                <a:srgbClr val="730F26"/>
              </a:solidFill>
              <a:latin typeface="Calibri" panose="020F0502020204030204" pitchFamily="34" charset="0"/>
              <a:cs typeface="Avenir Medium"/>
            </a:endParaRPr>
          </a:p>
        </p:txBody>
      </p:sp>
    </p:spTree>
    <p:extLst>
      <p:ext uri="{BB962C8B-B14F-4D97-AF65-F5344CB8AC3E}">
        <p14:creationId xmlns="" xmlns:p14="http://schemas.microsoft.com/office/powerpoint/2010/main" val="40224493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9" name="8 CuadroTexto"/>
          <p:cNvSpPr txBox="1"/>
          <p:nvPr/>
        </p:nvSpPr>
        <p:spPr>
          <a:xfrm>
            <a:off x="212035" y="969190"/>
            <a:ext cx="8627165" cy="461665"/>
          </a:xfrm>
          <a:prstGeom prst="rect">
            <a:avLst/>
          </a:prstGeom>
          <a:noFill/>
          <a:ln>
            <a:noFill/>
          </a:ln>
        </p:spPr>
        <p:txBody>
          <a:bodyPr wrap="square" rtlCol="0">
            <a:spAutoFit/>
          </a:bodyPr>
          <a:lstStyle/>
          <a:p>
            <a:pPr algn="just">
              <a:buClr>
                <a:srgbClr val="730F26"/>
              </a:buClr>
            </a:pPr>
            <a:r>
              <a:rPr lang="es-ES" sz="2400" b="1" dirty="0" smtClean="0">
                <a:effectLst>
                  <a:outerShdw blurRad="38100" dist="38100" dir="2700000" algn="tl">
                    <a:srgbClr val="000000">
                      <a:alpha val="43137"/>
                    </a:srgbClr>
                  </a:outerShdw>
                </a:effectLst>
                <a:latin typeface="Avenir Medium"/>
                <a:cs typeface="Avenir Medium"/>
              </a:rPr>
              <a:t>SISTEMAS:</a:t>
            </a:r>
          </a:p>
        </p:txBody>
      </p:sp>
      <p:pic>
        <p:nvPicPr>
          <p:cNvPr id="6" name="5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4056" y="1671840"/>
            <a:ext cx="8244408" cy="4637480"/>
          </a:xfrm>
          <a:prstGeom prst="rect">
            <a:avLst/>
          </a:prstGeom>
        </p:spPr>
      </p:pic>
      <p:sp>
        <p:nvSpPr>
          <p:cNvPr id="11" name="10 CuadroTexto"/>
          <p:cNvSpPr txBox="1"/>
          <p:nvPr/>
        </p:nvSpPr>
        <p:spPr>
          <a:xfrm>
            <a:off x="3563888" y="1239143"/>
            <a:ext cx="2055371" cy="430887"/>
          </a:xfrm>
          <a:prstGeom prst="rect">
            <a:avLst/>
          </a:prstGeom>
          <a:noFill/>
        </p:spPr>
        <p:txBody>
          <a:bodyPr wrap="none" rtlCol="0">
            <a:spAutoFit/>
          </a:bodyPr>
          <a:lstStyle/>
          <a:p>
            <a:r>
              <a:rPr lang="es-ES" sz="2200" b="1" dirty="0" smtClean="0">
                <a:solidFill>
                  <a:srgbClr val="730F26"/>
                </a:solidFill>
                <a:latin typeface="Calibri" panose="020F0502020204030204" pitchFamily="34" charset="0"/>
                <a:cs typeface="Avenir Medium"/>
              </a:rPr>
              <a:t>Licencias Adobe</a:t>
            </a:r>
            <a:endParaRPr lang="es-ES" sz="2200" b="1" dirty="0">
              <a:solidFill>
                <a:srgbClr val="730F26"/>
              </a:solidFill>
              <a:latin typeface="Calibri" panose="020F0502020204030204" pitchFamily="34" charset="0"/>
              <a:cs typeface="Avenir Medium"/>
            </a:endParaRPr>
          </a:p>
        </p:txBody>
      </p:sp>
    </p:spTree>
    <p:extLst>
      <p:ext uri="{BB962C8B-B14F-4D97-AF65-F5344CB8AC3E}">
        <p14:creationId xmlns="" xmlns:p14="http://schemas.microsoft.com/office/powerpoint/2010/main" val="870197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POA Y LOGROS 2013</a:t>
            </a:r>
          </a:p>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DIRECCIÓN ADMINISTRATIVA</a:t>
            </a: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380279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extLst>
              <p:ext uri="{D42A27DB-BD31-4B8C-83A1-F6EECF244321}">
                <p14:modId xmlns="" xmlns:p14="http://schemas.microsoft.com/office/powerpoint/2010/main" val="1435184396"/>
              </p:ext>
            </p:extLst>
          </p:nvPr>
        </p:nvGraphicFramePr>
        <p:xfrm>
          <a:off x="179513" y="1340768"/>
          <a:ext cx="8784973" cy="4176464"/>
        </p:xfrm>
        <a:graphic>
          <a:graphicData uri="http://schemas.openxmlformats.org/drawingml/2006/table">
            <a:tbl>
              <a:tblPr/>
              <a:tblGrid>
                <a:gridCol w="913637"/>
                <a:gridCol w="632518"/>
                <a:gridCol w="1054197"/>
                <a:gridCol w="1124477"/>
                <a:gridCol w="1686715"/>
                <a:gridCol w="913637"/>
                <a:gridCol w="773078"/>
                <a:gridCol w="843357"/>
                <a:gridCol w="843357"/>
              </a:tblGrid>
              <a:tr h="240840">
                <a:tc gridSpan="6">
                  <a:txBody>
                    <a:bodyPr/>
                    <a:lstStyle/>
                    <a:p>
                      <a:pPr algn="ctr" fontAlgn="ctr"/>
                      <a:r>
                        <a:rPr lang="es-ES" sz="1400" b="1" i="0" u="none" strike="noStrike" dirty="0" smtClean="0">
                          <a:solidFill>
                            <a:srgbClr val="000000"/>
                          </a:solidFill>
                          <a:latin typeface="Arial"/>
                        </a:rPr>
                        <a:t>SISTEMA</a:t>
                      </a:r>
                      <a:r>
                        <a:rPr lang="es-ES" sz="1400" b="1" i="0" u="none" strike="noStrike" baseline="0" dirty="0" smtClean="0">
                          <a:solidFill>
                            <a:srgbClr val="000000"/>
                          </a:solidFill>
                          <a:latin typeface="Arial"/>
                        </a:rPr>
                        <a:t> ESTATAL DE INFORMACIÓN JALISCO (SEIJAL)</a:t>
                      </a:r>
                      <a:endParaRPr lang="es-ES" sz="1400" b="1" i="0" u="none" strike="noStrike" dirty="0">
                        <a:solidFill>
                          <a:srgbClr val="000000"/>
                        </a:solidFill>
                        <a:latin typeface="Arial"/>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MX"/>
                    </a:p>
                  </a:txBody>
                  <a:tcPr/>
                </a:tc>
                <a:tc rowSpan="2">
                  <a:txBody>
                    <a:bodyPr/>
                    <a:lstStyle/>
                    <a:p>
                      <a:pPr algn="ctr" fontAlgn="ctr"/>
                      <a:r>
                        <a:rPr lang="es-ES" sz="1000" b="1" i="0" u="none" strike="noStrike" dirty="0">
                          <a:solidFill>
                            <a:srgbClr val="FFFFFF"/>
                          </a:solidFill>
                          <a:latin typeface="Tahoma"/>
                        </a:rPr>
                        <a:t>Meta 2013</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735"/>
                    </a:solidFill>
                  </a:tcPr>
                </a:tc>
                <a:tc rowSpan="2">
                  <a:txBody>
                    <a:bodyPr/>
                    <a:lstStyle/>
                    <a:p>
                      <a:pPr algn="ctr" fontAlgn="ctr"/>
                      <a:r>
                        <a:rPr lang="es-ES" sz="1000" b="1" i="0" u="none" strike="noStrike" dirty="0">
                          <a:solidFill>
                            <a:srgbClr val="FFFFFF"/>
                          </a:solidFill>
                          <a:latin typeface="Tahoma"/>
                        </a:rPr>
                        <a:t>Avance Acumulado </a:t>
                      </a:r>
                      <a:r>
                        <a:rPr lang="es-ES" sz="1000" b="1" i="0" u="none" strike="noStrike" dirty="0" smtClean="0">
                          <a:solidFill>
                            <a:srgbClr val="FFFFFF"/>
                          </a:solidFill>
                          <a:latin typeface="Tahoma"/>
                        </a:rPr>
                        <a:t>a</a:t>
                      </a:r>
                      <a:r>
                        <a:rPr lang="es-ES" sz="1000" b="1" i="0" u="none" strike="noStrike" baseline="0" dirty="0" smtClean="0">
                          <a:solidFill>
                            <a:srgbClr val="FFFFFF"/>
                          </a:solidFill>
                          <a:latin typeface="Tahoma"/>
                        </a:rPr>
                        <a:t> Diciembre</a:t>
                      </a:r>
                      <a:endParaRPr lang="es-ES" sz="1000" b="1" i="0" u="none" strike="noStrike" dirty="0">
                        <a:solidFill>
                          <a:srgbClr val="FFFFFF"/>
                        </a:solidFill>
                        <a:latin typeface="Tahoma"/>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fontAlgn="ctr"/>
                      <a:r>
                        <a:rPr lang="es-ES" sz="1000" b="1" i="0" u="none" strike="noStrike" dirty="0">
                          <a:solidFill>
                            <a:srgbClr val="FFFFFF"/>
                          </a:solidFill>
                          <a:latin typeface="Tahoma"/>
                        </a:rPr>
                        <a:t>% de Avance Acumulado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394571">
                <a:tc>
                  <a:txBody>
                    <a:bodyPr/>
                    <a:lstStyle/>
                    <a:p>
                      <a:pPr algn="ctr" fontAlgn="ctr"/>
                      <a:r>
                        <a:rPr lang="es-ES" sz="1050" b="1" i="0" u="none" strike="noStrike" dirty="0" smtClean="0">
                          <a:solidFill>
                            <a:srgbClr val="FFFFFF"/>
                          </a:solidFill>
                          <a:latin typeface="Arial"/>
                        </a:rPr>
                        <a:t>Dirección</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Proyecto / Proceso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Objetivo</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Componente</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Indicador</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050" b="1" i="0" u="none" strike="noStrike" dirty="0">
                          <a:solidFill>
                            <a:srgbClr val="FFFFFF"/>
                          </a:solidFill>
                          <a:latin typeface="Arial"/>
                        </a:rPr>
                        <a:t>Unidad de Medida</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1014102">
                <a:tc rowSpan="6">
                  <a:txBody>
                    <a:bodyPr/>
                    <a:lstStyle/>
                    <a:p>
                      <a:pPr algn="ctr" fontAlgn="ctr"/>
                      <a:r>
                        <a:rPr kumimoji="0" lang="es-MX" sz="1000" b="0" i="0" u="none" strike="noStrike" kern="1200" dirty="0" smtClean="0">
                          <a:solidFill>
                            <a:srgbClr val="000000"/>
                          </a:solidFill>
                          <a:effectLst/>
                          <a:latin typeface="Arial Narrow"/>
                          <a:ea typeface="+mn-ea"/>
                          <a:cs typeface="+mn-cs"/>
                        </a:rPr>
                        <a:t>Dirección Administrativa</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kumimoji="0" lang="es-MX" sz="1000" b="0" i="0" u="none" strike="noStrike" kern="1200" dirty="0" smtClean="0">
                          <a:solidFill>
                            <a:srgbClr val="000000"/>
                          </a:solidFill>
                          <a:effectLst/>
                          <a:latin typeface="Arial Narrow"/>
                          <a:ea typeface="+mn-ea"/>
                          <a:cs typeface="+mn-cs"/>
                        </a:rPr>
                        <a:t>Inteligencia Económica</a:t>
                      </a: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kumimoji="0" lang="es-MX" sz="1000" b="0" i="0" u="none" strike="noStrike" kern="1200" dirty="0" smtClean="0">
                          <a:solidFill>
                            <a:srgbClr val="000000"/>
                          </a:solidFill>
                          <a:effectLst/>
                          <a:latin typeface="Arial Narrow"/>
                          <a:ea typeface="+mn-ea"/>
                          <a:cs typeface="+mn-cs"/>
                        </a:rPr>
                        <a:t> Impulsar un sistema de planeación, seguimiento, evaluación y rendición de cuentas, que permita </a:t>
                      </a:r>
                      <a:r>
                        <a:rPr kumimoji="0" lang="es-MX" sz="1000" b="0" i="0" u="none" strike="noStrike" kern="1200" dirty="0" err="1" smtClean="0">
                          <a:solidFill>
                            <a:srgbClr val="000000"/>
                          </a:solidFill>
                          <a:effectLst/>
                          <a:latin typeface="Arial Narrow"/>
                          <a:ea typeface="+mn-ea"/>
                          <a:cs typeface="+mn-cs"/>
                        </a:rPr>
                        <a:t>eficientar</a:t>
                      </a:r>
                      <a:r>
                        <a:rPr kumimoji="0" lang="es-MX" sz="1000" b="0" i="0" u="none" strike="noStrike" kern="1200" dirty="0" smtClean="0">
                          <a:solidFill>
                            <a:srgbClr val="000000"/>
                          </a:solidFill>
                          <a:effectLst/>
                          <a:latin typeface="Arial Narrow"/>
                          <a:ea typeface="+mn-ea"/>
                          <a:cs typeface="+mn-cs"/>
                        </a:rPr>
                        <a:t> las tareas internas, y una mayor eficacia e impacto en la asignación de los recursos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kumimoji="0" lang="es-MX" sz="1000" b="0" i="0" u="none" strike="noStrike" kern="1200" dirty="0" smtClean="0">
                        <a:solidFill>
                          <a:srgbClr val="000000"/>
                        </a:solidFill>
                        <a:effectLst/>
                        <a:latin typeface="Arial Narrow"/>
                        <a:ea typeface="+mn-ea"/>
                        <a:cs typeface="+mn-cs"/>
                      </a:endParaRPr>
                    </a:p>
                    <a:p>
                      <a:pPr algn="ctr" fontAlgn="ctr"/>
                      <a:r>
                        <a:rPr kumimoji="0" lang="es-MX" sz="1000" b="0" i="0" u="none" strike="noStrike" kern="1200" dirty="0" smtClean="0">
                          <a:solidFill>
                            <a:srgbClr val="000000"/>
                          </a:solidFill>
                          <a:effectLst/>
                          <a:latin typeface="Arial Narrow"/>
                          <a:ea typeface="+mn-ea"/>
                          <a:cs typeface="+mn-cs"/>
                        </a:rPr>
                        <a:t>Solicitudes de información específica y proyectos especiales atendidos por SEIJAL</a:t>
                      </a:r>
                    </a:p>
                    <a:p>
                      <a:pPr algn="ctr" fontAlgn="ct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ES" sz="1000" b="0" i="0" u="none" strike="noStrike" kern="1200" dirty="0" smtClean="0">
                          <a:solidFill>
                            <a:srgbClr val="000000"/>
                          </a:solidFill>
                          <a:effectLst/>
                          <a:latin typeface="Arial Narrow"/>
                          <a:ea typeface="+mn-ea"/>
                          <a:cs typeface="+mn-cs"/>
                        </a:rPr>
                        <a:t>Número de solicitudes de transparencia recibidas y atendidas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Cantidad de solicitudes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smtClean="0">
                          <a:solidFill>
                            <a:srgbClr val="000000"/>
                          </a:solidFill>
                          <a:effectLst/>
                          <a:latin typeface="Arial Narrow"/>
                          <a:ea typeface="+mn-ea"/>
                          <a:cs typeface="+mn-cs"/>
                        </a:rPr>
                        <a:t>30</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0" i="0" u="none" strike="noStrike" kern="1200" dirty="0" smtClean="0">
                          <a:solidFill>
                            <a:srgbClr val="000000"/>
                          </a:solidFill>
                          <a:effectLst/>
                          <a:latin typeface="Arial Narrow"/>
                          <a:ea typeface="+mn-ea"/>
                          <a:cs typeface="+mn-cs"/>
                        </a:rPr>
                        <a:t>99</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s-MX" sz="1000" b="1" i="0" u="none" strike="noStrike" kern="1200" dirty="0" smtClean="0">
                          <a:solidFill>
                            <a:srgbClr val="000000"/>
                          </a:solidFill>
                          <a:effectLst/>
                          <a:latin typeface="Arial Narrow"/>
                          <a:ea typeface="+mn-ea"/>
                          <a:cs typeface="+mn-cs"/>
                        </a:rPr>
                        <a:t>330%</a:t>
                      </a:r>
                      <a:endParaRPr kumimoji="0" lang="es-ES" sz="1000" b="1"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97132">
                <a:tc vMerge="1">
                  <a:txBody>
                    <a:bodyPr/>
                    <a:lstStyle/>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rtl="0" eaLnBrk="1" fontAlgn="ctr" latinLnBrk="0" hangingPunct="1"/>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r>
                        <a:rPr kumimoji="0" lang="es-ES" sz="1000" b="0" i="0" u="none" strike="noStrike" kern="1200" dirty="0" smtClean="0">
                          <a:solidFill>
                            <a:srgbClr val="000000"/>
                          </a:solidFill>
                          <a:effectLst/>
                          <a:latin typeface="Arial Narrow"/>
                          <a:ea typeface="+mn-ea"/>
                          <a:cs typeface="+mn-cs"/>
                        </a:rPr>
                        <a:t>Informes de control interno, rendición de cuentas y mejora continua institucional generados.</a:t>
                      </a:r>
                      <a:endParaRPr kumimoji="0" lang="es-ES"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emisiones de estados financieros.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Cantidad de</a:t>
                      </a:r>
                      <a:r>
                        <a:rPr kumimoji="0" lang="es-MX" sz="1000" b="0" i="0" u="none" strike="noStrike" kern="1200" baseline="0" dirty="0" smtClean="0">
                          <a:solidFill>
                            <a:srgbClr val="000000"/>
                          </a:solidFill>
                          <a:effectLst/>
                          <a:latin typeface="Arial Narrow"/>
                          <a:ea typeface="+mn-ea"/>
                          <a:cs typeface="+mn-cs"/>
                        </a:rPr>
                        <a:t> emisiones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12</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100%</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6558">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auditorías atendidas y solventadas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Cantidad de auditorías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a:solidFill>
                            <a:srgbClr val="000000"/>
                          </a:solidFill>
                          <a:effectLst/>
                          <a:latin typeface="Arial Narrow"/>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2</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100%</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72402">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horas de capacitación promedio por persona (acumulado anual)</a:t>
                      </a:r>
                      <a:br>
                        <a:rPr kumimoji="0" lang="es-ES" sz="1000" b="0" i="0" u="none" strike="noStrike" kern="1200" dirty="0" smtClean="0">
                          <a:solidFill>
                            <a:srgbClr val="000000"/>
                          </a:solidFill>
                          <a:effectLst/>
                          <a:latin typeface="Arial Narrow"/>
                          <a:ea typeface="+mn-ea"/>
                          <a:cs typeface="+mn-cs"/>
                        </a:rPr>
                      </a:br>
                      <a:endParaRPr kumimoji="0" lang="es-ES" sz="1000" b="0" i="0" u="none" strike="noStrike" kern="1200" dirty="0" smtClean="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Promedio de</a:t>
                      </a:r>
                      <a:r>
                        <a:rPr kumimoji="0" lang="es-MX" sz="1000" b="0" i="0" u="none" strike="noStrike" kern="1200" baseline="0" dirty="0" smtClean="0">
                          <a:solidFill>
                            <a:srgbClr val="000000"/>
                          </a:solidFill>
                          <a:effectLst/>
                          <a:latin typeface="Arial Narrow"/>
                          <a:ea typeface="+mn-ea"/>
                          <a:cs typeface="+mn-cs"/>
                        </a:rPr>
                        <a:t> horas</a:t>
                      </a:r>
                      <a:endParaRPr kumimoji="0" lang="es-MX" sz="1000" b="0" i="0" u="none" strike="noStrike" kern="1200" baseline="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smtClean="0">
                          <a:solidFill>
                            <a:srgbClr val="000000"/>
                          </a:solidFill>
                          <a:effectLst/>
                          <a:latin typeface="Arial Narrow"/>
                          <a:ea typeface="+mn-ea"/>
                          <a:cs typeface="+mn-cs"/>
                        </a:rPr>
                        <a:t>110</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175</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159%</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04301">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eventos de adquisición de bienes/servicios (Conforme a Programa Anual de Adquisiciones)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Cantidad de adquisiciones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smtClean="0">
                          <a:solidFill>
                            <a:srgbClr val="000000"/>
                          </a:solidFill>
                          <a:effectLst/>
                          <a:latin typeface="Arial Narrow"/>
                          <a:ea typeface="+mn-ea"/>
                          <a:cs typeface="+mn-cs"/>
                        </a:rPr>
                        <a:t>35</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35</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100%</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6558">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s-ES" sz="1000" b="0" i="0" u="none" strike="noStrike" dirty="0">
                        <a:solidFill>
                          <a:srgbClr val="000000"/>
                        </a:solidFill>
                        <a:latin typeface="Arial Narrow"/>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ctr" latinLnBrk="0" hangingPunct="1"/>
                      <a:r>
                        <a:rPr kumimoji="0" lang="es-ES" sz="1000" b="0" i="0" u="none" strike="noStrike" kern="1200" dirty="0" smtClean="0">
                          <a:solidFill>
                            <a:srgbClr val="000000"/>
                          </a:solidFill>
                          <a:effectLst/>
                          <a:latin typeface="Arial Narrow"/>
                          <a:ea typeface="+mn-ea"/>
                          <a:cs typeface="+mn-cs"/>
                        </a:rPr>
                        <a:t>Número de informes cuatrimestrales de logros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MX" sz="1000" b="0" i="0" u="none" strike="noStrike" kern="1200" dirty="0" smtClean="0">
                          <a:solidFill>
                            <a:srgbClr val="000000"/>
                          </a:solidFill>
                          <a:effectLst/>
                          <a:latin typeface="Arial Narrow"/>
                          <a:ea typeface="+mn-ea"/>
                          <a:cs typeface="+mn-cs"/>
                        </a:rPr>
                        <a:t>Cantidad de informes</a:t>
                      </a:r>
                      <a:endParaRPr kumimoji="0" lang="es-MX" sz="1000" b="0" i="0" u="none" strike="noStrike" kern="1200" dirty="0">
                        <a:solidFill>
                          <a:srgbClr val="000000"/>
                        </a:solidFill>
                        <a:effectLst/>
                        <a:latin typeface="Arial Narrow"/>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s-MX" sz="1000" b="0" i="0" u="none" strike="noStrike" kern="1200" dirty="0" smtClean="0">
                          <a:solidFill>
                            <a:srgbClr val="000000"/>
                          </a:solidFill>
                          <a:effectLst/>
                          <a:latin typeface="Arial Narrow"/>
                          <a:ea typeface="+mn-ea"/>
                          <a:cs typeface="+mn-cs"/>
                        </a:rPr>
                        <a:t>3</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0" i="0" u="none" strike="noStrike" kern="1200" dirty="0" smtClean="0">
                          <a:solidFill>
                            <a:srgbClr val="000000"/>
                          </a:solidFill>
                          <a:effectLst/>
                          <a:latin typeface="Arial Narrow"/>
                          <a:ea typeface="+mn-ea"/>
                          <a:cs typeface="+mn-cs"/>
                        </a:rPr>
                        <a:t>3</a:t>
                      </a:r>
                      <a:endParaRPr kumimoji="0" lang="es-MX" sz="1000" b="0"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kumimoji="0" lang="es-MX" sz="1000" b="1" i="0" u="none" strike="noStrike" kern="1200" dirty="0" smtClean="0">
                          <a:solidFill>
                            <a:srgbClr val="000000"/>
                          </a:solidFill>
                          <a:effectLst/>
                          <a:latin typeface="Arial Narrow"/>
                          <a:ea typeface="+mn-ea"/>
                          <a:cs typeface="+mn-cs"/>
                        </a:rPr>
                        <a:t>100%</a:t>
                      </a:r>
                      <a:endParaRPr kumimoji="0" lang="es-MX" sz="1000" b="1" i="0" u="none" strike="noStrike" kern="1200" dirty="0">
                        <a:solidFill>
                          <a:srgbClr val="000000"/>
                        </a:solidFill>
                        <a:effectLst/>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Tree>
    <p:extLst>
      <p:ext uri="{BB962C8B-B14F-4D97-AF65-F5344CB8AC3E}">
        <p14:creationId xmlns="" xmlns:p14="http://schemas.microsoft.com/office/powerpoint/2010/main" val="2157575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33117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POA 2013</a:t>
            </a:r>
            <a:endParaRPr lang="es-ES" sz="3200" b="1" dirty="0">
              <a:solidFill>
                <a:srgbClr val="800000"/>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extLst>
              <p:ext uri="{D42A27DB-BD31-4B8C-83A1-F6EECF244321}">
                <p14:modId xmlns="" xmlns:p14="http://schemas.microsoft.com/office/powerpoint/2010/main" val="124146260"/>
              </p:ext>
            </p:extLst>
          </p:nvPr>
        </p:nvGraphicFramePr>
        <p:xfrm>
          <a:off x="1258839" y="1484784"/>
          <a:ext cx="6481513" cy="4555301"/>
        </p:xfrm>
        <a:graphic>
          <a:graphicData uri="http://schemas.openxmlformats.org/drawingml/2006/table">
            <a:tbl>
              <a:tblPr/>
              <a:tblGrid>
                <a:gridCol w="6481513"/>
              </a:tblGrid>
              <a:tr h="754885">
                <a:tc>
                  <a:txBody>
                    <a:bodyPr/>
                    <a:lstStyle/>
                    <a:p>
                      <a:pPr algn="ctr" fontAlgn="ctr"/>
                      <a:r>
                        <a:rPr lang="es-ES" sz="1600" b="1" i="0" u="none" strike="noStrike" dirty="0" smtClean="0">
                          <a:solidFill>
                            <a:srgbClr val="000000"/>
                          </a:solidFill>
                          <a:latin typeface="Calibri" panose="020F0502020204030204" pitchFamily="34" charset="0"/>
                        </a:rPr>
                        <a:t>SISTEMA</a:t>
                      </a:r>
                      <a:r>
                        <a:rPr lang="es-ES" sz="1600" b="1" i="0" u="none" strike="noStrike" baseline="0" dirty="0" smtClean="0">
                          <a:solidFill>
                            <a:srgbClr val="000000"/>
                          </a:solidFill>
                          <a:latin typeface="Calibri" panose="020F0502020204030204" pitchFamily="34" charset="0"/>
                        </a:rPr>
                        <a:t> ESTATAL DE INFORMACIÓN JALISCO (SEIJAL)</a:t>
                      </a:r>
                      <a:endParaRPr lang="es-ES" sz="1600" b="1" i="0" u="none" strike="noStrike" dirty="0">
                        <a:solidFill>
                          <a:srgbClr val="000000"/>
                        </a:solidFill>
                        <a:latin typeface="Calibri" panose="020F0502020204030204" pitchFamily="34" charset="0"/>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25510">
                <a:tc>
                  <a:txBody>
                    <a:bodyPr/>
                    <a:lstStyle/>
                    <a:p>
                      <a:pPr algn="ctr" fontAlgn="ctr"/>
                      <a:r>
                        <a:rPr lang="es-ES" sz="1600" b="1" i="0" u="none" strike="noStrike" dirty="0">
                          <a:solidFill>
                            <a:srgbClr val="FFFFFF"/>
                          </a:solidFill>
                          <a:latin typeface="Calibri" panose="020F0502020204030204" pitchFamily="34" charset="0"/>
                        </a:rPr>
                        <a:t>Dirección </a:t>
                      </a:r>
                      <a:r>
                        <a:rPr lang="es-ES" sz="1600" b="1" i="0" u="none" strike="noStrike" dirty="0" smtClean="0">
                          <a:solidFill>
                            <a:srgbClr val="FFFFFF"/>
                          </a:solidFill>
                          <a:latin typeface="Calibri" panose="020F0502020204030204" pitchFamily="34" charset="0"/>
                        </a:rPr>
                        <a:t>Administrativa</a:t>
                      </a:r>
                      <a:endParaRPr lang="es-ES" sz="1600" b="1" i="0" u="none" strike="noStrike" dirty="0">
                        <a:solidFill>
                          <a:srgbClr val="FFFFFF"/>
                        </a:solidFill>
                        <a:latin typeface="Calibri" panose="020F0502020204030204" pitchFamily="34" charset="0"/>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940086">
                <a:tc>
                  <a:txBody>
                    <a:bodyPr/>
                    <a:lstStyle/>
                    <a:p>
                      <a:pPr algn="ctr" fontAlgn="ctr"/>
                      <a:r>
                        <a:rPr kumimoji="0" lang="es-ES" sz="1600" b="1" i="0" u="none" strike="noStrike" kern="1200" dirty="0" smtClean="0">
                          <a:solidFill>
                            <a:srgbClr val="000000"/>
                          </a:solidFill>
                          <a:effectLst/>
                          <a:latin typeface="Calibri" panose="020F0502020204030204" pitchFamily="34" charset="0"/>
                          <a:ea typeface="+mn-ea"/>
                          <a:cs typeface="+mn-cs"/>
                        </a:rPr>
                        <a:t>- Se</a:t>
                      </a:r>
                      <a:r>
                        <a:rPr kumimoji="0" lang="es-ES" sz="1600" b="1" i="0" u="none" strike="noStrike" kern="1200" baseline="0" dirty="0" smtClean="0">
                          <a:solidFill>
                            <a:srgbClr val="000000"/>
                          </a:solidFill>
                          <a:effectLst/>
                          <a:latin typeface="Calibri" panose="020F0502020204030204" pitchFamily="34" charset="0"/>
                          <a:ea typeface="+mn-ea"/>
                          <a:cs typeface="+mn-cs"/>
                        </a:rPr>
                        <a:t> recibieron más del triple de solicitudes de información de transparencia de las que se habían estimado. Sin embargo,  la gran mayoría de estas fueron derivadas al ITEI para su reasignación por no ser aplicables al SEIJAL.</a:t>
                      </a:r>
                    </a:p>
                    <a:p>
                      <a:pPr algn="ctr" fontAlgn="ctr"/>
                      <a:endParaRPr kumimoji="0" lang="es-MX" sz="1600" b="1" i="0" u="none" strike="noStrike" kern="1200" baseline="0" dirty="0" smtClean="0">
                        <a:solidFill>
                          <a:srgbClr val="000000"/>
                        </a:solidFill>
                        <a:effectLst/>
                        <a:latin typeface="Calibri" panose="020F0502020204030204" pitchFamily="34" charset="0"/>
                        <a:ea typeface="+mn-ea"/>
                        <a:cs typeface="+mn-cs"/>
                      </a:endParaRPr>
                    </a:p>
                    <a:p>
                      <a:pPr algn="ctr" fontAlgn="ctr">
                        <a:buFontTx/>
                        <a:buChar char="-"/>
                      </a:pPr>
                      <a:r>
                        <a:rPr kumimoji="0" lang="es-MX" sz="1600" b="0" i="0" u="none" strike="noStrike" kern="1200" dirty="0" smtClean="0">
                          <a:solidFill>
                            <a:srgbClr val="000000"/>
                          </a:solidFill>
                          <a:effectLst/>
                          <a:latin typeface="Calibri" panose="020F0502020204030204" pitchFamily="34" charset="0"/>
                          <a:ea typeface="+mn-ea"/>
                          <a:cs typeface="+mn-cs"/>
                        </a:rPr>
                        <a:t>No</a:t>
                      </a:r>
                      <a:r>
                        <a:rPr kumimoji="0" lang="es-MX" sz="1600" b="0" i="0" u="none" strike="noStrike" kern="1200" baseline="0" dirty="0" smtClean="0">
                          <a:solidFill>
                            <a:srgbClr val="000000"/>
                          </a:solidFill>
                          <a:effectLst/>
                          <a:latin typeface="Calibri" panose="020F0502020204030204" pitchFamily="34" charset="0"/>
                          <a:ea typeface="+mn-ea"/>
                          <a:cs typeface="+mn-cs"/>
                        </a:rPr>
                        <a:t> se cumplió la meta de auditorías debido a cuestiones ajenas al SEIJAL, ya que se estimó recibir 2 auditorías durante el año (Auditoría externa de </a:t>
                      </a:r>
                      <a:r>
                        <a:rPr kumimoji="0" lang="es-MX" sz="1600" b="0" i="0" u="none" strike="noStrike" kern="1200" baseline="0" dirty="0" err="1" smtClean="0">
                          <a:solidFill>
                            <a:srgbClr val="000000"/>
                          </a:solidFill>
                          <a:effectLst/>
                          <a:latin typeface="Calibri" panose="020F0502020204030204" pitchFamily="34" charset="0"/>
                          <a:ea typeface="+mn-ea"/>
                          <a:cs typeface="+mn-cs"/>
                        </a:rPr>
                        <a:t>dictaminación</a:t>
                      </a:r>
                      <a:r>
                        <a:rPr kumimoji="0" lang="es-MX" sz="1600" b="0" i="0" u="none" strike="noStrike" kern="1200" baseline="0" dirty="0" smtClean="0">
                          <a:solidFill>
                            <a:srgbClr val="000000"/>
                          </a:solidFill>
                          <a:effectLst/>
                          <a:latin typeface="Calibri" panose="020F0502020204030204" pitchFamily="34" charset="0"/>
                          <a:ea typeface="+mn-ea"/>
                          <a:cs typeface="+mn-cs"/>
                        </a:rPr>
                        <a:t> y Auditoría por parte de la Contraloría). Sin embargo la Contraloría no acudió a auditar al SEIJAL en 2013.</a:t>
                      </a:r>
                    </a:p>
                    <a:p>
                      <a:pPr algn="ctr" fontAlgn="ctr">
                        <a:buFontTx/>
                        <a:buChar char="-"/>
                      </a:pPr>
                      <a:endParaRPr kumimoji="0" lang="es-MX" sz="1600" b="0" i="0" u="none" strike="noStrike" kern="1200" baseline="0" dirty="0" smtClean="0">
                        <a:solidFill>
                          <a:srgbClr val="000000"/>
                        </a:solidFill>
                        <a:effectLst/>
                        <a:latin typeface="Calibri" panose="020F0502020204030204" pitchFamily="34" charset="0"/>
                        <a:ea typeface="+mn-ea"/>
                        <a:cs typeface="+mn-cs"/>
                      </a:endParaRPr>
                    </a:p>
                    <a:p>
                      <a:pPr algn="ctr" fontAlgn="ctr">
                        <a:buFontTx/>
                        <a:buChar char="-"/>
                      </a:pPr>
                      <a:r>
                        <a:rPr kumimoji="0" lang="es-MX" sz="1600" b="0" i="0" u="none" strike="noStrike" kern="1200" baseline="0" dirty="0" smtClean="0">
                          <a:solidFill>
                            <a:srgbClr val="000000"/>
                          </a:solidFill>
                          <a:effectLst/>
                          <a:latin typeface="Calibri" panose="020F0502020204030204" pitchFamily="34" charset="0"/>
                          <a:ea typeface="+mn-ea"/>
                          <a:cs typeface="+mn-cs"/>
                        </a:rPr>
                        <a:t> Se superó significativamente el promedio de horas-hombre de capacitación estimado, debido a que se tuvo participación por parte del personal en diversos diplomados, cursos y talleres, de los cuales la mayoría de ellos no implicaron una erogación significativa para el SEIJAL.</a:t>
                      </a:r>
                      <a:endParaRPr kumimoji="0" lang="es-ES" sz="1600" b="0" i="0" u="none" strike="noStrike" kern="1200" dirty="0">
                        <a:solidFill>
                          <a:srgbClr val="000000"/>
                        </a:solidFill>
                        <a:effectLst/>
                        <a:latin typeface="Calibri" panose="020F0502020204030204" pitchFamily="34" charset="0"/>
                        <a:ea typeface="+mn-ea"/>
                        <a:cs typeface="+mn-cs"/>
                      </a:endParaRPr>
                    </a:p>
                  </a:txBody>
                  <a:tcPr marL="4986" marR="4986" marT="49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17399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15503" y="1686867"/>
            <a:ext cx="8776977" cy="2462213"/>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DIRECCIÓN ADMINISTRATIVA:</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a:pPr>
            <a:r>
              <a:rPr lang="es-MX" sz="2200" dirty="0" smtClean="0">
                <a:latin typeface="Calibri" panose="020F0502020204030204" pitchFamily="34" charset="0"/>
                <a:cs typeface="Avenir Medium"/>
              </a:rPr>
              <a:t>En atención a la </a:t>
            </a:r>
            <a:r>
              <a:rPr lang="es-MX" sz="2200" b="1" i="1" dirty="0" smtClean="0">
                <a:solidFill>
                  <a:srgbClr val="730F26"/>
                </a:solidFill>
                <a:latin typeface="Calibri" panose="020F0502020204030204" pitchFamily="34" charset="0"/>
                <a:cs typeface="Avenir Medium"/>
              </a:rPr>
              <a:t>política de austeridad del Ejecutivo estatal</a:t>
            </a:r>
            <a:r>
              <a:rPr lang="es-MX" sz="2200" dirty="0" smtClean="0">
                <a:latin typeface="Calibri" panose="020F0502020204030204" pitchFamily="34" charset="0"/>
                <a:cs typeface="Avenir Medium"/>
              </a:rPr>
              <a:t>, </a:t>
            </a:r>
            <a:r>
              <a:rPr lang="es-ES" sz="2200" dirty="0" smtClean="0">
                <a:latin typeface="Calibri" panose="020F0502020204030204" pitchFamily="34" charset="0"/>
                <a:cs typeface="Avenir Medium"/>
              </a:rPr>
              <a:t>se suprimieron vehículos asignados a directivos y dotación de combustible, se canceló el seguro de gastos médicos mayores, n</a:t>
            </a:r>
            <a:r>
              <a:rPr lang="es-MX" sz="2200" dirty="0" smtClean="0">
                <a:latin typeface="Calibri" panose="020F0502020204030204" pitchFamily="34" charset="0"/>
                <a:cs typeface="Avenir Medium"/>
              </a:rPr>
              <a:t>o se asignaron celulares a funcionarios y se redujo el parque vehicular en 40%.</a:t>
            </a:r>
          </a:p>
        </p:txBody>
      </p:sp>
      <p:pic>
        <p:nvPicPr>
          <p:cNvPr id="6" name="Picture 2" descr="https://encrypted-tbn1.gstatic.com/images?q=tbn:ANd9GcRXdEoS9gQKnKXGufD6WwemxxQ4UOG9spoHNWTq1Vxc0zfrdHRY">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1653" y="3884983"/>
            <a:ext cx="5756651" cy="256835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5802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8" name="7 CuadroTexto"/>
          <p:cNvSpPr txBox="1"/>
          <p:nvPr/>
        </p:nvSpPr>
        <p:spPr>
          <a:xfrm>
            <a:off x="115503" y="1268760"/>
            <a:ext cx="8776977" cy="3816429"/>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DIRECCIÓN ADMINISTRATIVA:</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2"/>
            </a:pPr>
            <a:r>
              <a:rPr lang="es-MX" sz="2200" dirty="0" smtClean="0">
                <a:latin typeface="Calibri" panose="020F0502020204030204" pitchFamily="34" charset="0"/>
                <a:cs typeface="Avenir Medium"/>
              </a:rPr>
              <a:t>Se implementó el </a:t>
            </a:r>
            <a:r>
              <a:rPr lang="es-MX" sz="2200" b="1" i="1" dirty="0" smtClean="0">
                <a:solidFill>
                  <a:srgbClr val="730F26"/>
                </a:solidFill>
                <a:latin typeface="Calibri" panose="020F0502020204030204" pitchFamily="34" charset="0"/>
                <a:cs typeface="Avenir Medium"/>
              </a:rPr>
              <a:t>Sistema de Contabilidad Gubernamental (SCG) </a:t>
            </a:r>
            <a:r>
              <a:rPr lang="es-MX" sz="2200" dirty="0" smtClean="0">
                <a:latin typeface="Calibri" panose="020F0502020204030204" pitchFamily="34" charset="0"/>
                <a:cs typeface="Avenir Medium"/>
              </a:rPr>
              <a:t>en el </a:t>
            </a:r>
            <a:r>
              <a:rPr lang="es-MX" sz="2200" dirty="0" err="1" smtClean="0">
                <a:latin typeface="Calibri" panose="020F0502020204030204" pitchFamily="34" charset="0"/>
                <a:cs typeface="Avenir Medium"/>
              </a:rPr>
              <a:t>Seijal</a:t>
            </a:r>
            <a:r>
              <a:rPr lang="es-MX" sz="2200" dirty="0" smtClean="0">
                <a:latin typeface="Calibri" panose="020F0502020204030204" pitchFamily="34" charset="0"/>
                <a:cs typeface="Avenir Medium"/>
              </a:rPr>
              <a:t>, en cumplimiento a la Ley General de Contabilidad Gubernamental (LGCG) y a los documentos y lineamientos establecidos por el Consejo Nacional de Armonización Contable (CONAC) y por el Consejo de Armonización Contable del Estado de Jalisco (CACEJ). Asimismo, se habilitó el portal de transparencia de contabilidad gubernamental en cumplimiento a lo establecido en el Título V de la LGCG.</a:t>
            </a:r>
            <a:endParaRPr lang="es-MX" sz="2200" dirty="0" smtClean="0">
              <a:solidFill>
                <a:srgbClr val="FF0000"/>
              </a:solidFill>
              <a:latin typeface="Calibri" panose="020F0502020204030204" pitchFamily="34" charset="0"/>
              <a:cs typeface="Avenir Medium"/>
            </a:endParaRPr>
          </a:p>
          <a:p>
            <a:pPr algn="just">
              <a:buClr>
                <a:srgbClr val="730F26"/>
              </a:buClr>
              <a:buFont typeface="Wingdings" pitchFamily="2" charset="2"/>
              <a:buChar char="ü"/>
            </a:pPr>
            <a:endParaRPr lang="es-ES" sz="2200" dirty="0" smtClean="0">
              <a:latin typeface="Calibri" panose="020F0502020204030204" pitchFamily="34" charset="0"/>
              <a:cs typeface="Avenir Medium"/>
            </a:endParaRPr>
          </a:p>
        </p:txBody>
      </p:sp>
      <p:pic>
        <p:nvPicPr>
          <p:cNvPr id="9" name="Picture 4" descr="http://www.incadesc.com.mx/imagenes/Contabilidad-Gubernamental.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59681" y="4509120"/>
            <a:ext cx="1972559" cy="1984301"/>
          </a:xfrm>
          <a:prstGeom prst="rect">
            <a:avLst/>
          </a:prstGeom>
          <a:ln>
            <a:noFill/>
          </a:ln>
          <a:effectLst>
            <a:reflection blurRad="12700" stA="30000" endPos="30000" dist="5000" dir="5400000" sy="-100000" algn="bl" rotWithShape="0"/>
          </a:effectLst>
          <a:scene3d>
            <a:camera prst="perspectiveContrastingLeftFacing" fov="3900000">
              <a:rot lat="300001" lon="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76494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21904" y="323945"/>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5" name="4 CuadroTexto"/>
          <p:cNvSpPr txBox="1"/>
          <p:nvPr/>
        </p:nvSpPr>
        <p:spPr>
          <a:xfrm>
            <a:off x="179512" y="1189196"/>
            <a:ext cx="8712968" cy="4832092"/>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DIRECCIÓN ADMINISTRATIVA:</a:t>
            </a:r>
          </a:p>
          <a:p>
            <a:pPr algn="just">
              <a:buClr>
                <a:srgbClr val="730F26"/>
              </a:buClr>
            </a:pPr>
            <a:endParaRPr lang="es-MX" sz="2200" dirty="0" smtClean="0">
              <a:latin typeface="Calibri" panose="020F0502020204030204" pitchFamily="34" charset="0"/>
              <a:cs typeface="Avenir Medium"/>
            </a:endParaRPr>
          </a:p>
          <a:p>
            <a:pPr marL="457200" indent="-457200" algn="just">
              <a:buClr>
                <a:srgbClr val="730F26"/>
              </a:buClr>
              <a:buFont typeface="+mj-lt"/>
              <a:buAutoNum type="arabicPeriod" startAt="3"/>
            </a:pPr>
            <a:r>
              <a:rPr lang="es-MX" sz="2200" dirty="0" smtClean="0">
                <a:latin typeface="Calibri" panose="020F0502020204030204" pitchFamily="34" charset="0"/>
                <a:cs typeface="Avenir Medium"/>
              </a:rPr>
              <a:t>En materia de transparencia, se dio cumplimiento en tiempo y forma a lo establecido por la nueva Ley de Transparencia y Acceso a la Información del Estado de Jalisco y sus Municipios (LTAIEJM), mediante la </a:t>
            </a:r>
            <a:r>
              <a:rPr lang="es-MX" sz="2200" b="1" i="1" dirty="0" smtClean="0">
                <a:solidFill>
                  <a:srgbClr val="730F26"/>
                </a:solidFill>
                <a:latin typeface="Calibri" panose="020F0502020204030204" pitchFamily="34" charset="0"/>
                <a:cs typeface="Avenir Medium"/>
              </a:rPr>
              <a:t>publicación de 100% de la información fundamental en el portal estatal de transparencia </a:t>
            </a:r>
            <a:r>
              <a:rPr lang="es-MX" sz="2200" dirty="0" smtClean="0">
                <a:latin typeface="Calibri" panose="020F0502020204030204" pitchFamily="34" charset="0"/>
                <a:cs typeface="Avenir Medium"/>
              </a:rPr>
              <a:t>dentro del periodo establecido, la atención en tiempo y forma de 100% de las solicitudes de información recibidas, la actualización continua del portal de transparencia Y la publicación de nómina del SEIJAL (con sistema de búsqueda) en el sitio </a:t>
            </a:r>
            <a:r>
              <a:rPr lang="es-MX" sz="2200" dirty="0" smtClean="0">
                <a:latin typeface="Calibri" panose="020F0502020204030204" pitchFamily="34" charset="0"/>
              </a:rPr>
              <a:t>consultanomopd.jalisco.gob.mx </a:t>
            </a:r>
            <a:r>
              <a:rPr lang="es-MX" sz="2200" dirty="0" smtClean="0">
                <a:latin typeface="Calibri" panose="020F0502020204030204" pitchFamily="34" charset="0"/>
                <a:cs typeface="Avenir Medium"/>
              </a:rPr>
              <a:t>a partir de la entrada en vigor de la LTAIEJM. Derivado de lo anterior, no se tuvo ningún recurso de revisión ni de transparencia en 2013.</a:t>
            </a:r>
          </a:p>
          <a:p>
            <a:pPr algn="just">
              <a:buClr>
                <a:srgbClr val="730F26"/>
              </a:buClr>
              <a:buFont typeface="Wingdings" pitchFamily="2" charset="2"/>
              <a:buChar char="ü"/>
            </a:pPr>
            <a:endParaRPr lang="es-ES" sz="2200" dirty="0" smtClean="0">
              <a:latin typeface="Calibri" panose="020F0502020204030204" pitchFamily="34" charset="0"/>
              <a:cs typeface="Avenir Medium"/>
            </a:endParaRPr>
          </a:p>
        </p:txBody>
      </p:sp>
    </p:spTree>
    <p:extLst>
      <p:ext uri="{BB962C8B-B14F-4D97-AF65-F5344CB8AC3E}">
        <p14:creationId xmlns="" xmlns:p14="http://schemas.microsoft.com/office/powerpoint/2010/main" val="2551788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SEIJAL</a:t>
            </a:r>
          </a:p>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LOGROS </a:t>
            </a:r>
            <a:r>
              <a:rPr lang="es-ES" sz="3200" b="1" dirty="0" smtClean="0">
                <a:solidFill>
                  <a:srgbClr val="0D0D0D"/>
                </a:solidFill>
                <a:effectLst>
                  <a:outerShdw blurRad="38100" dist="38100" dir="2700000" algn="tl">
                    <a:srgbClr val="000000">
                      <a:alpha val="43137"/>
                    </a:srgbClr>
                  </a:outerShdw>
                </a:effectLst>
                <a:latin typeface="Arial"/>
                <a:cs typeface="Arial"/>
              </a:rPr>
              <a:t>2013</a:t>
            </a:r>
          </a:p>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DIRECCIÓN </a:t>
            </a:r>
            <a:r>
              <a:rPr lang="es-ES" sz="3200" b="1" dirty="0" smtClean="0">
                <a:solidFill>
                  <a:srgbClr val="0D0D0D"/>
                </a:solidFill>
                <a:effectLst>
                  <a:outerShdw blurRad="38100" dist="38100" dir="2700000" algn="tl">
                    <a:srgbClr val="000000">
                      <a:alpha val="43137"/>
                    </a:srgbClr>
                  </a:outerShdw>
                </a:effectLst>
                <a:latin typeface="Arial"/>
                <a:cs typeface="Arial"/>
              </a:rPr>
              <a:t>GENERAL</a:t>
            </a:r>
            <a:endParaRPr lang="es-ES" sz="3200" b="1" dirty="0">
              <a:solidFill>
                <a:srgbClr val="0D0D0D"/>
              </a:solidFill>
              <a:effectLst>
                <a:outerShdw blurRad="38100" dist="38100" dir="2700000" algn="tl">
                  <a:srgbClr val="000000">
                    <a:alpha val="43137"/>
                  </a:srgbClr>
                </a:outerShdw>
              </a:effectLst>
              <a:latin typeface="Arial"/>
              <a:cs typeface="Arial"/>
            </a:endParaRP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1741487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p:cNvPicPr>
            <a:picLocks noChangeAspect="1" noChangeArrowheads="1"/>
          </p:cNvPicPr>
          <p:nvPr/>
        </p:nvPicPr>
        <p:blipFill>
          <a:blip r:embed="rId3" cstate="print"/>
          <a:srcRect/>
          <a:stretch>
            <a:fillRect/>
          </a:stretch>
        </p:blipFill>
        <p:spPr bwMode="auto">
          <a:xfrm>
            <a:off x="6350" y="0"/>
            <a:ext cx="9137650" cy="6858000"/>
          </a:xfrm>
          <a:prstGeom prst="rect">
            <a:avLst/>
          </a:prstGeom>
          <a:noFill/>
          <a:ln w="9525">
            <a:solidFill>
              <a:srgbClr val="000000"/>
            </a:solidFill>
            <a:miter lim="800000"/>
            <a:headEnd/>
            <a:tailEnd/>
          </a:ln>
        </p:spPr>
      </p:pic>
      <p:sp>
        <p:nvSpPr>
          <p:cNvPr id="41986" name="10 Rectángulo"/>
          <p:cNvSpPr>
            <a:spLocks noChangeArrowheads="1"/>
          </p:cNvSpPr>
          <p:nvPr/>
        </p:nvSpPr>
        <p:spPr bwMode="auto">
          <a:xfrm>
            <a:off x="3738563" y="2528888"/>
            <a:ext cx="4643437" cy="484187"/>
          </a:xfrm>
          <a:prstGeom prst="rect">
            <a:avLst/>
          </a:prstGeom>
          <a:noFill/>
          <a:ln w="9525">
            <a:noFill/>
            <a:miter lim="800000"/>
            <a:headEnd/>
            <a:tailEnd/>
          </a:ln>
        </p:spPr>
        <p:txBody>
          <a:bodyPr>
            <a:spAutoFit/>
          </a:bodyPr>
          <a:lstStyle/>
          <a:p>
            <a:pPr>
              <a:lnSpc>
                <a:spcPts val="2700"/>
              </a:lnSpc>
            </a:pPr>
            <a:r>
              <a:rPr lang="es-MX" sz="3600" b="1">
                <a:solidFill>
                  <a:schemeClr val="bg1"/>
                </a:solidFill>
                <a:cs typeface="Arial" pitchFamily="34" charset="0"/>
              </a:rPr>
              <a:t>¡</a:t>
            </a:r>
            <a:r>
              <a:rPr lang="es-MX" sz="4000" b="1">
                <a:solidFill>
                  <a:schemeClr val="bg1"/>
                </a:solidFill>
                <a:cs typeface="Arial" pitchFamily="34" charset="0"/>
              </a:rPr>
              <a:t>Gracias</a:t>
            </a:r>
            <a:r>
              <a:rPr lang="es-MX" sz="3600" b="1">
                <a:solidFill>
                  <a:schemeClr val="bg1"/>
                </a:solidFill>
                <a:cs typeface="Arial" pitchFamily="34" charset="0"/>
              </a:rPr>
              <a:t>!</a:t>
            </a:r>
            <a:endParaRPr lang="es-ES" sz="3600" b="1">
              <a:solidFill>
                <a:schemeClr val="bg1"/>
              </a:solidFill>
              <a:cs typeface="Arial" pitchFamily="34" charset="0"/>
            </a:endParaRPr>
          </a:p>
        </p:txBody>
      </p:sp>
      <p:sp>
        <p:nvSpPr>
          <p:cNvPr id="41987" name="Text Box 11"/>
          <p:cNvSpPr txBox="1">
            <a:spLocks noChangeArrowheads="1"/>
          </p:cNvSpPr>
          <p:nvPr/>
        </p:nvSpPr>
        <p:spPr bwMode="auto">
          <a:xfrm>
            <a:off x="3810000" y="3200400"/>
            <a:ext cx="4876800" cy="1570038"/>
          </a:xfrm>
          <a:prstGeom prst="rect">
            <a:avLst/>
          </a:prstGeom>
          <a:noFill/>
          <a:ln w="9525">
            <a:noFill/>
            <a:miter lim="800000"/>
            <a:headEnd/>
            <a:tailEnd/>
          </a:ln>
        </p:spPr>
        <p:txBody>
          <a:bodyPr>
            <a:spAutoFit/>
          </a:bodyPr>
          <a:lstStyle/>
          <a:p>
            <a:pPr>
              <a:buClr>
                <a:srgbClr val="CCCC00"/>
              </a:buClr>
            </a:pPr>
            <a:r>
              <a:rPr lang="es-ES" sz="2000" b="1">
                <a:solidFill>
                  <a:srgbClr val="008000"/>
                </a:solidFill>
                <a:cs typeface="Arial" pitchFamily="34" charset="0"/>
              </a:rPr>
              <a:t>Contacto</a:t>
            </a:r>
            <a:endParaRPr lang="es-MX" sz="2000">
              <a:solidFill>
                <a:srgbClr val="008000"/>
              </a:solidFill>
              <a:cs typeface="Arial" pitchFamily="34" charset="0"/>
            </a:endParaRPr>
          </a:p>
          <a:p>
            <a:pPr>
              <a:buClr>
                <a:srgbClr val="CCCC00"/>
              </a:buClr>
              <a:buFont typeface="Wingdings" pitchFamily="2" charset="2"/>
              <a:buNone/>
            </a:pPr>
            <a:r>
              <a:rPr lang="es-MX" sz="2000" b="1">
                <a:solidFill>
                  <a:schemeClr val="bg1"/>
                </a:solidFill>
                <a:cs typeface="Arial" pitchFamily="34" charset="0"/>
              </a:rPr>
              <a:t>Relaciones Externas</a:t>
            </a:r>
          </a:p>
          <a:p>
            <a:pPr>
              <a:buClr>
                <a:srgbClr val="CCCC00"/>
              </a:buClr>
              <a:buFont typeface="Wingdings" pitchFamily="2" charset="2"/>
              <a:buNone/>
            </a:pPr>
            <a:r>
              <a:rPr lang="es-MX" sz="2000">
                <a:solidFill>
                  <a:schemeClr val="bg1"/>
                </a:solidFill>
                <a:cs typeface="Arial" pitchFamily="34" charset="0"/>
              </a:rPr>
              <a:t>relaciones.externas@jalisco.gob.mx</a:t>
            </a:r>
          </a:p>
          <a:p>
            <a:pPr>
              <a:buClr>
                <a:srgbClr val="CCCC00"/>
              </a:buClr>
              <a:buFont typeface="Wingdings" pitchFamily="2" charset="2"/>
              <a:buNone/>
            </a:pPr>
            <a:r>
              <a:rPr lang="es-MX" sz="2000" b="1">
                <a:solidFill>
                  <a:schemeClr val="bg1"/>
                </a:solidFill>
                <a:cs typeface="Arial" pitchFamily="34" charset="0"/>
              </a:rPr>
              <a:t>Tel. </a:t>
            </a:r>
            <a:r>
              <a:rPr lang="es-MX" sz="2000">
                <a:solidFill>
                  <a:schemeClr val="bg1"/>
                </a:solidFill>
                <a:cs typeface="Arial" pitchFamily="34" charset="0"/>
              </a:rPr>
              <a:t>36 78 20 75  </a:t>
            </a:r>
            <a:r>
              <a:rPr lang="es-MX" sz="2000" b="1">
                <a:solidFill>
                  <a:schemeClr val="bg1"/>
                </a:solidFill>
                <a:cs typeface="Arial" pitchFamily="34" charset="0"/>
              </a:rPr>
              <a:t>Ext</a:t>
            </a:r>
            <a:r>
              <a:rPr lang="es-MX" sz="2000">
                <a:solidFill>
                  <a:schemeClr val="bg1"/>
                </a:solidFill>
                <a:cs typeface="Arial" pitchFamily="34" charset="0"/>
              </a:rPr>
              <a:t>. 55126</a:t>
            </a:r>
          </a:p>
          <a:p>
            <a:pPr>
              <a:buClr>
                <a:srgbClr val="CCCC00"/>
              </a:buClr>
              <a:buFont typeface="Wingdings" pitchFamily="2" charset="2"/>
              <a:buNone/>
            </a:pPr>
            <a:endParaRPr lang="es-MX" sz="160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5503" y="1218232"/>
            <a:ext cx="8855241" cy="4154984"/>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DIRECCIÓN GENERAL:</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990033"/>
              </a:buClr>
              <a:buFont typeface="+mj-lt"/>
              <a:buAutoNum type="arabicPeriod"/>
            </a:pPr>
            <a:r>
              <a:rPr lang="es-MX" sz="2200" dirty="0">
                <a:latin typeface="Calibri" panose="020F0502020204030204" pitchFamily="34" charset="0"/>
              </a:rPr>
              <a:t>El Gobierno del Estado de Jalisco a través del Sistema Estatal de Información Jalisco (SEIJAL), logra en el mes de Octubre de 2013, la </a:t>
            </a:r>
            <a:r>
              <a:rPr lang="es-MX" sz="2200" b="1" i="1" dirty="0">
                <a:solidFill>
                  <a:srgbClr val="730F26"/>
                </a:solidFill>
                <a:latin typeface="Calibri" panose="020F0502020204030204" pitchFamily="34" charset="0"/>
              </a:rPr>
              <a:t>representación de la Región Centro – Norte </a:t>
            </a:r>
            <a:r>
              <a:rPr lang="es-MX" sz="2200" dirty="0">
                <a:latin typeface="Calibri" panose="020F0502020204030204" pitchFamily="34" charset="0"/>
              </a:rPr>
              <a:t>(Jalisco, Aguascalientes, Colima, Durango, Guanajuato, Nayarit, San Luis Potosí y Zacatecas) en el foro normativo en materia de información del país que es el </a:t>
            </a:r>
            <a:r>
              <a:rPr lang="es-MX" sz="2200" b="1" i="1" dirty="0">
                <a:solidFill>
                  <a:srgbClr val="730F26"/>
                </a:solidFill>
                <a:latin typeface="Calibri" panose="020F0502020204030204" pitchFamily="34" charset="0"/>
              </a:rPr>
              <a:t>Consejo Consultivo Nacional del Sistema Nacional de Información Estadística y Geográfica (SNIEG)</a:t>
            </a:r>
            <a:r>
              <a:rPr lang="es-MX" sz="2200" dirty="0">
                <a:latin typeface="Calibri" panose="020F0502020204030204" pitchFamily="34" charset="0"/>
              </a:rPr>
              <a:t>, el cual es un órgano colegiado de participación y consulta, encargado de opinar y proponer el desarrollo de las actividades estadísticas y geográficas para la producción, integración y difusión de la Información de Interés Nacional. </a:t>
            </a:r>
          </a:p>
        </p:txBody>
      </p:sp>
      <p:sp>
        <p:nvSpPr>
          <p:cNvPr id="6" name="5 CuadroTexto"/>
          <p:cNvSpPr txBox="1"/>
          <p:nvPr/>
        </p:nvSpPr>
        <p:spPr>
          <a:xfrm>
            <a:off x="1821904" y="25193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pic>
        <p:nvPicPr>
          <p:cNvPr id="8" name="Picture 4" descr="http://www.inegi.org.mx/inegi/contenidos/espanol/prensa/img/snieg.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 r="18432" b="43732"/>
          <a:stretch/>
        </p:blipFill>
        <p:spPr bwMode="auto">
          <a:xfrm>
            <a:off x="1745146" y="5728415"/>
            <a:ext cx="1565827" cy="38884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descr="File:INEGI.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84430" y="5571861"/>
            <a:ext cx="717385" cy="71738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7901" t="19577" r="38397" b="44880"/>
          <a:stretch/>
        </p:blipFill>
        <p:spPr bwMode="auto">
          <a:xfrm>
            <a:off x="5959346" y="5517232"/>
            <a:ext cx="863672" cy="809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006197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21904" y="251937"/>
            <a:ext cx="5486400" cy="584775"/>
          </a:xfrm>
          <a:prstGeom prst="rect">
            <a:avLst/>
          </a:prstGeom>
          <a:noFill/>
        </p:spPr>
        <p:txBody>
          <a:bodyPr wrap="square" rtlCol="0">
            <a:spAutoFit/>
          </a:bodyPr>
          <a:lstStyle/>
          <a:p>
            <a:pPr algn="ctr" defTabSz="914400"/>
            <a:r>
              <a:rPr lang="es-ES" sz="3200" b="1" dirty="0" smtClean="0">
                <a:solidFill>
                  <a:srgbClr val="800000"/>
                </a:solidFill>
                <a:effectLst>
                  <a:outerShdw blurRad="38100" dist="38100" dir="2700000" algn="tl">
                    <a:srgbClr val="000000">
                      <a:alpha val="43137"/>
                    </a:srgbClr>
                  </a:outerShdw>
                </a:effectLst>
              </a:rPr>
              <a:t>LOGROS Y RESULTADOS</a:t>
            </a:r>
            <a:endParaRPr lang="es-ES" sz="3200" b="1" dirty="0">
              <a:solidFill>
                <a:srgbClr val="800000"/>
              </a:solidFill>
              <a:effectLst>
                <a:outerShdw blurRad="38100" dist="38100" dir="2700000" algn="tl">
                  <a:srgbClr val="000000">
                    <a:alpha val="43137"/>
                  </a:srgbClr>
                </a:outerShdw>
              </a:effectLst>
            </a:endParaRPr>
          </a:p>
        </p:txBody>
      </p:sp>
      <p:sp>
        <p:nvSpPr>
          <p:cNvPr id="4" name="3 CuadroTexto"/>
          <p:cNvSpPr txBox="1"/>
          <p:nvPr/>
        </p:nvSpPr>
        <p:spPr>
          <a:xfrm>
            <a:off x="115503" y="1239718"/>
            <a:ext cx="8855241" cy="4493538"/>
          </a:xfrm>
          <a:prstGeom prst="rect">
            <a:avLst/>
          </a:prstGeom>
          <a:noFill/>
        </p:spPr>
        <p:txBody>
          <a:bodyPr wrap="square" rtlCol="0">
            <a:spAutoFit/>
          </a:bodyPr>
          <a:lstStyle/>
          <a:p>
            <a:pPr algn="just">
              <a:buClr>
                <a:srgbClr val="730F26"/>
              </a:buClr>
            </a:pPr>
            <a:r>
              <a:rPr lang="es-ES" sz="2200" b="1" dirty="0" smtClean="0">
                <a:effectLst>
                  <a:outerShdw blurRad="38100" dist="38100" dir="2700000" algn="tl">
                    <a:srgbClr val="000000">
                      <a:alpha val="43137"/>
                    </a:srgbClr>
                  </a:outerShdw>
                </a:effectLst>
                <a:latin typeface="Calibri" panose="020F0502020204030204" pitchFamily="34" charset="0"/>
                <a:cs typeface="Avenir Medium"/>
              </a:rPr>
              <a:t>DIRECCIÓN GENERAL:</a:t>
            </a:r>
          </a:p>
          <a:p>
            <a:pPr algn="just">
              <a:buClr>
                <a:srgbClr val="730F26"/>
              </a:buClr>
            </a:pPr>
            <a:endParaRPr lang="es-ES" sz="2200" b="1" dirty="0" smtClean="0">
              <a:solidFill>
                <a:srgbClr val="730F26"/>
              </a:solidFill>
              <a:latin typeface="Calibri" panose="020F0502020204030204" pitchFamily="34" charset="0"/>
              <a:cs typeface="Avenir Medium"/>
            </a:endParaRPr>
          </a:p>
          <a:p>
            <a:pPr marL="457200" indent="-457200" algn="just">
              <a:buClr>
                <a:srgbClr val="730F26"/>
              </a:buClr>
              <a:buFont typeface="+mj-lt"/>
              <a:buAutoNum type="arabicPeriod" startAt="2"/>
            </a:pPr>
            <a:r>
              <a:rPr lang="es-MX" sz="2200" dirty="0">
                <a:latin typeface="Calibri" panose="020F0502020204030204" pitchFamily="34" charset="0"/>
              </a:rPr>
              <a:t>El Consejo Consultivo Nacional, está integrado por el presidente del INEGI, representantes de cada Secretaría federal, un representante del Poder Judicial de la Federación, un representante de la Cámara de Diputados, un representante del Senado y por cinco representantes de las entidades federativas, para lo cual se divide el Estado en cinco grupos (Sur-Sureste, Centro, Centro-Norte, Centro-Sur y Norte</a:t>
            </a:r>
            <a:r>
              <a:rPr lang="es-MX" sz="2200" dirty="0" smtClean="0">
                <a:latin typeface="Calibri" panose="020F0502020204030204" pitchFamily="34" charset="0"/>
              </a:rPr>
              <a:t>).</a:t>
            </a:r>
          </a:p>
          <a:p>
            <a:pPr algn="just">
              <a:buClr>
                <a:srgbClr val="730F26"/>
              </a:buClr>
            </a:pPr>
            <a:r>
              <a:rPr lang="es-MX" sz="2200" dirty="0">
                <a:latin typeface="Calibri" panose="020F0502020204030204" pitchFamily="34" charset="0"/>
              </a:rPr>
              <a:t> </a:t>
            </a:r>
          </a:p>
          <a:p>
            <a:pPr marL="468000" algn="just">
              <a:buClr>
                <a:srgbClr val="730F26"/>
              </a:buClr>
            </a:pPr>
            <a:r>
              <a:rPr lang="es-MX" sz="2200" dirty="0" smtClean="0">
                <a:latin typeface="Calibri" panose="020F0502020204030204" pitchFamily="34" charset="0"/>
              </a:rPr>
              <a:t>Con </a:t>
            </a:r>
            <a:r>
              <a:rPr lang="es-MX" sz="2200" dirty="0">
                <a:latin typeface="Calibri" panose="020F0502020204030204" pitchFamily="34" charset="0"/>
              </a:rPr>
              <a:t>la decisión de seleccionar a Jalisco para presidir el </a:t>
            </a:r>
            <a:r>
              <a:rPr lang="es-MX" sz="2200" dirty="0" smtClean="0">
                <a:latin typeface="Calibri" panose="020F0502020204030204" pitchFamily="34" charset="0"/>
              </a:rPr>
              <a:t>grupo </a:t>
            </a:r>
            <a:r>
              <a:rPr lang="es-MX" sz="2200" dirty="0">
                <a:latin typeface="Calibri" panose="020F0502020204030204" pitchFamily="34" charset="0"/>
              </a:rPr>
              <a:t>de los estados de la región Centro-Norte, se ratifica el </a:t>
            </a:r>
            <a:r>
              <a:rPr lang="es-MX" sz="2200" dirty="0" smtClean="0">
                <a:latin typeface="Calibri" panose="020F0502020204030204" pitchFamily="34" charset="0"/>
              </a:rPr>
              <a:t>liderazgo </a:t>
            </a:r>
            <a:r>
              <a:rPr lang="es-MX" sz="2200" dirty="0">
                <a:latin typeface="Calibri" panose="020F0502020204030204" pitchFamily="34" charset="0"/>
              </a:rPr>
              <a:t>del Estado en materia de la generación y manejo </a:t>
            </a:r>
            <a:r>
              <a:rPr lang="es-MX" sz="2200" dirty="0" smtClean="0">
                <a:latin typeface="Calibri" panose="020F0502020204030204" pitchFamily="34" charset="0"/>
              </a:rPr>
              <a:t>	de </a:t>
            </a:r>
            <a:r>
              <a:rPr lang="es-MX" sz="2200" dirty="0">
                <a:latin typeface="Calibri" panose="020F0502020204030204" pitchFamily="34" charset="0"/>
              </a:rPr>
              <a:t>la información estadística y geográfica para la toma de </a:t>
            </a:r>
            <a:r>
              <a:rPr lang="es-MX" sz="2200" dirty="0" smtClean="0">
                <a:latin typeface="Calibri" panose="020F0502020204030204" pitchFamily="34" charset="0"/>
              </a:rPr>
              <a:t>	decisiones </a:t>
            </a:r>
            <a:r>
              <a:rPr lang="es-MX" sz="2200" dirty="0">
                <a:latin typeface="Calibri" panose="020F0502020204030204" pitchFamily="34" charset="0"/>
              </a:rPr>
              <a:t>en beneficio de los ciudadanos.</a:t>
            </a:r>
          </a:p>
        </p:txBody>
      </p:sp>
    </p:spTree>
    <p:extLst>
      <p:ext uri="{BB962C8B-B14F-4D97-AF65-F5344CB8AC3E}">
        <p14:creationId xmlns="" xmlns:p14="http://schemas.microsoft.com/office/powerpoint/2010/main" val="4267452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338512" y="821432"/>
            <a:ext cx="5553968" cy="5271864"/>
          </a:xfrm>
          <a:prstGeom prst="rect">
            <a:avLst/>
          </a:prstGeom>
          <a:noFill/>
          <a:ln w="9525">
            <a:noFill/>
            <a:miter lim="800000"/>
            <a:headEnd/>
            <a:tailEnd/>
          </a:ln>
        </p:spPr>
        <p:txBody>
          <a:bodyPr lIns="102401" tIns="51201" rIns="102401" bIns="51201" anchor="ctr"/>
          <a:lstStyle/>
          <a:p>
            <a:pPr>
              <a:buClr>
                <a:srgbClr val="CCCC00"/>
              </a:buClr>
            </a:pPr>
            <a:r>
              <a:rPr lang="es-ES" sz="3200" b="1" dirty="0">
                <a:solidFill>
                  <a:srgbClr val="0D0D0D"/>
                </a:solidFill>
                <a:effectLst>
                  <a:outerShdw blurRad="38100" dist="38100" dir="2700000" algn="tl">
                    <a:srgbClr val="000000">
                      <a:alpha val="43137"/>
                    </a:srgbClr>
                  </a:outerShdw>
                </a:effectLst>
                <a:latin typeface="Arial"/>
                <a:cs typeface="Arial"/>
              </a:rPr>
              <a:t>POA Y LOGROS 2013</a:t>
            </a:r>
          </a:p>
          <a:p>
            <a:pPr>
              <a:buClr>
                <a:srgbClr val="CCCC00"/>
              </a:buClr>
            </a:pPr>
            <a:r>
              <a:rPr lang="es-MX" sz="3200" b="1" dirty="0">
                <a:solidFill>
                  <a:srgbClr val="008000"/>
                </a:solidFill>
                <a:effectLst>
                  <a:outerShdw blurRad="38100" dist="38100" dir="2700000" algn="tl">
                    <a:srgbClr val="000000">
                      <a:alpha val="43137"/>
                    </a:srgbClr>
                  </a:outerShdw>
                </a:effectLst>
                <a:latin typeface="Arial"/>
                <a:cs typeface="Arial"/>
              </a:rPr>
              <a:t>RELACIONES EXTERNAS</a:t>
            </a:r>
          </a:p>
        </p:txBody>
      </p:sp>
      <p:pic>
        <p:nvPicPr>
          <p:cNvPr id="2" name="Imagen 1"/>
          <p:cNvPicPr>
            <a:picLocks noChangeAspect="1"/>
          </p:cNvPicPr>
          <p:nvPr/>
        </p:nvPicPr>
        <p:blipFill>
          <a:blip r:embed="rId3" cstate="print"/>
          <a:stretch>
            <a:fillRect/>
          </a:stretch>
        </p:blipFill>
        <p:spPr>
          <a:xfrm>
            <a:off x="717435" y="2126772"/>
            <a:ext cx="2270389" cy="2385555"/>
          </a:xfrm>
          <a:prstGeom prst="rect">
            <a:avLst/>
          </a:prstGeom>
        </p:spPr>
      </p:pic>
    </p:spTree>
    <p:extLst>
      <p:ext uri="{BB962C8B-B14F-4D97-AF65-F5344CB8AC3E}">
        <p14:creationId xmlns="" xmlns:p14="http://schemas.microsoft.com/office/powerpoint/2010/main" val="2503939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3679</TotalTime>
  <Words>4160</Words>
  <Application>Microsoft Office PowerPoint</Application>
  <PresentationFormat>Presentación en pantalla (4:3)</PresentationFormat>
  <Paragraphs>649</Paragraphs>
  <Slides>60</Slides>
  <Notes>59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2" baseType="lpstr">
      <vt:lpstr>Diseño predeterminado</vt:lpstr>
      <vt:lpstr>Hoja de cálculo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vector>
  </TitlesOfParts>
  <Manager>ddr</Manager>
  <Company>seijal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seijal</dc:creator>
  <dc:description>Actualizada 22 jun 2007 ddr</dc:description>
  <cp:lastModifiedBy>rtorres</cp:lastModifiedBy>
  <cp:revision>360</cp:revision>
  <dcterms:created xsi:type="dcterms:W3CDTF">2012-01-24T17:56:03Z</dcterms:created>
  <dcterms:modified xsi:type="dcterms:W3CDTF">2014-03-31T20:37:15Z</dcterms:modified>
</cp:coreProperties>
</file>