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82" r:id="rId2"/>
    <p:sldId id="530" r:id="rId3"/>
    <p:sldId id="611" r:id="rId4"/>
    <p:sldId id="612" r:id="rId5"/>
    <p:sldId id="613" r:id="rId6"/>
    <p:sldId id="614" r:id="rId7"/>
    <p:sldId id="453" r:id="rId8"/>
    <p:sldId id="596" r:id="rId9"/>
    <p:sldId id="597" r:id="rId10"/>
    <p:sldId id="598" r:id="rId11"/>
    <p:sldId id="604" r:id="rId12"/>
    <p:sldId id="605" r:id="rId13"/>
    <p:sldId id="606" r:id="rId14"/>
    <p:sldId id="607" r:id="rId15"/>
    <p:sldId id="608" r:id="rId16"/>
    <p:sldId id="609" r:id="rId17"/>
    <p:sldId id="610" r:id="rId18"/>
    <p:sldId id="507" r:id="rId19"/>
    <p:sldId id="567" r:id="rId20"/>
    <p:sldId id="568" r:id="rId21"/>
    <p:sldId id="569" r:id="rId22"/>
    <p:sldId id="570" r:id="rId23"/>
    <p:sldId id="571" r:id="rId24"/>
    <p:sldId id="574" r:id="rId25"/>
    <p:sldId id="495" r:id="rId26"/>
    <p:sldId id="592" r:id="rId27"/>
    <p:sldId id="593" r:id="rId28"/>
    <p:sldId id="588" r:id="rId29"/>
    <p:sldId id="589" r:id="rId30"/>
    <p:sldId id="476" r:id="rId31"/>
  </p:sldIdLst>
  <p:sldSz cx="9144000" cy="6858000" type="screen4x3"/>
  <p:notesSz cx="6858000" cy="91074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132372"/>
    <a:srgbClr val="333399"/>
    <a:srgbClr val="080D43"/>
    <a:srgbClr val="EAEAEA"/>
    <a:srgbClr val="FFFF00"/>
    <a:srgbClr val="00FF00"/>
    <a:srgbClr val="0099CC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279" autoAdjust="0"/>
    <p:restoredTop sz="94023" autoAdjust="0"/>
  </p:normalViewPr>
  <p:slideViewPr>
    <p:cSldViewPr>
      <p:cViewPr varScale="1">
        <p:scale>
          <a:sx n="97" d="100"/>
          <a:sy n="97" d="100"/>
        </p:scale>
        <p:origin x="-114" y="-180"/>
      </p:cViewPr>
      <p:guideLst>
        <p:guide orient="horz" pos="1091"/>
        <p:guide pos="235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524" y="-84"/>
      </p:cViewPr>
      <p:guideLst>
        <p:guide orient="horz" pos="2868"/>
        <p:guide pos="2160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8CC462ED-07BE-4FA3-92EC-F3E1332402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790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25938"/>
            <a:ext cx="50292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760C3E72-2F1E-4F4C-BBAB-85C8126F35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99358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6A17B-0A7B-4DCB-9F76-1E55DAB1E739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MX" smtClean="0">
                <a:latin typeface="Calibri" pitchFamily="34" charset="0"/>
                <a:ea typeface="ＭＳ Ｐゴシック" pitchFamily="34" charset="-128"/>
              </a:rPr>
              <a:t>Atención a solicitudes de información</a:t>
            </a:r>
          </a:p>
          <a:p>
            <a:endParaRPr lang="es-MX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s-MX" smtClean="0">
                <a:latin typeface="Calibri" pitchFamily="34" charset="0"/>
                <a:ea typeface="ＭＳ Ｐゴシック" pitchFamily="34" charset="-128"/>
              </a:rPr>
              <a:t>- CICEJ (calzado), SEPLAN, UVM, CNN, Cámara del Vestido, COMCE, CETI, particulares.</a:t>
            </a:r>
          </a:p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CCE55-DE59-4C28-9ACE-B0BED958587F}" type="slidenum">
              <a:rPr lang="es-ES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EA05E-AD8B-42BD-BB7E-E8D878E251AD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11</a:t>
            </a:fld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6E1D6-2A24-43A5-BDA2-B5882CAB3235}" type="slidenum">
              <a:rPr lang="es-ES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es-E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B8CA8-9735-416E-AB4E-D153260F3F6B}" type="slidenum">
              <a:rPr lang="es-ES" smtClean="0">
                <a:latin typeface="Arial" charset="0"/>
                <a:ea typeface="ＭＳ Ｐゴシック" pitchFamily="34" charset="-128"/>
              </a:rPr>
              <a:pPr/>
              <a:t>13</a:t>
            </a:fld>
            <a:endParaRPr lang="es-E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2E6F5-75B3-4F7D-A501-2D725433B337}" type="slidenum">
              <a:rPr lang="es-ES" smtClean="0">
                <a:latin typeface="Arial" charset="0"/>
                <a:ea typeface="ＭＳ Ｐゴシック" pitchFamily="34" charset="-128"/>
              </a:rPr>
              <a:pPr/>
              <a:t>15</a:t>
            </a:fld>
            <a:endParaRPr lang="es-E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0B5E2-48B1-41F2-9AC9-39989003D2BD}" type="slidenum">
              <a:rPr lang="es-ES" smtClean="0">
                <a:latin typeface="Arial" charset="0"/>
                <a:ea typeface="ＭＳ Ｐゴシック" pitchFamily="34" charset="-128"/>
              </a:rPr>
              <a:pPr/>
              <a:t>16</a:t>
            </a:fld>
            <a:endParaRPr lang="es-E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6168A-1CC3-4E7A-92BE-41E9E8C18861}" type="slidenum">
              <a:rPr lang="es-ES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s-E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04A23-B07A-4D3A-A65C-F823BEE29ACC}" type="slidenum">
              <a:rPr lang="es-ES" smtClean="0">
                <a:ea typeface="ＭＳ Ｐゴシック" pitchFamily="34" charset="-128"/>
              </a:rPr>
              <a:pPr/>
              <a:t>18</a:t>
            </a:fld>
            <a:endParaRPr lang="es-ES" smtClean="0">
              <a:ea typeface="ＭＳ Ｐゴシック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9FA66-A1D4-45E0-9659-5B0A38F9329A}" type="slidenum">
              <a:rPr lang="es-ES" smtClean="0">
                <a:ea typeface="ＭＳ Ｐゴシック" pitchFamily="34" charset="-128"/>
              </a:rPr>
              <a:pPr/>
              <a:t>19</a:t>
            </a:fld>
            <a:endParaRPr lang="es-ES" smtClean="0">
              <a:ea typeface="ＭＳ Ｐゴシック" pitchFamily="34" charset="-12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2581C-E70F-4401-9762-23EF98A430E5}" type="slidenum">
              <a:rPr lang="es-ES" smtClean="0">
                <a:ea typeface="ＭＳ Ｐゴシック" pitchFamily="34" charset="-128"/>
              </a:rPr>
              <a:pPr/>
              <a:t>20</a:t>
            </a:fld>
            <a:endParaRPr lang="es-ES" smtClean="0">
              <a:ea typeface="ＭＳ Ｐゴシック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052AF-035B-463C-A044-828358620D95}" type="slidenum">
              <a:rPr lang="es-ES"/>
              <a:pPr/>
              <a:t>2</a:t>
            </a:fld>
            <a:endParaRPr lang="es-E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E7F89-E1AC-4D5F-898C-C310F396F246}" type="slidenum">
              <a:rPr lang="es-ES" smtClean="0">
                <a:ea typeface="ＭＳ Ｐゴシック" pitchFamily="34" charset="-128"/>
              </a:rPr>
              <a:pPr/>
              <a:t>21</a:t>
            </a:fld>
            <a:endParaRPr lang="es-ES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456CC-83E9-4FC5-9584-5AAA0D668F6E}" type="slidenum">
              <a:rPr lang="es-ES" smtClean="0">
                <a:ea typeface="ＭＳ Ｐゴシック" pitchFamily="34" charset="-128"/>
              </a:rPr>
              <a:pPr/>
              <a:t>22</a:t>
            </a:fld>
            <a:endParaRPr lang="es-ES" smtClean="0">
              <a:ea typeface="ＭＳ Ｐゴシック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D2712-F5BE-4926-982B-EB33EE7972B1}" type="slidenum">
              <a:rPr lang="es-ES" smtClean="0">
                <a:ea typeface="ＭＳ Ｐゴシック" pitchFamily="34" charset="-128"/>
              </a:rPr>
              <a:pPr/>
              <a:t>23</a:t>
            </a:fld>
            <a:endParaRPr lang="es-ES" smtClean="0">
              <a:ea typeface="ＭＳ Ｐゴシック" pitchFamily="3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2FA69-0FB9-4C33-B04B-ECF3937402FF}" type="slidenum">
              <a:rPr lang="es-ES" smtClean="0">
                <a:ea typeface="ＭＳ Ｐゴシック" pitchFamily="34" charset="-128"/>
              </a:rPr>
              <a:pPr/>
              <a:t>24</a:t>
            </a:fld>
            <a:endParaRPr lang="es-ES" smtClean="0"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DF5A6-E332-4A07-85A8-60766B3C633C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25</a:t>
            </a:fld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MX" smtClean="0">
                <a:latin typeface="Times New Roman" pitchFamily="18" charset="0"/>
                <a:ea typeface="ＭＳ Ｐゴシック" pitchFamily="34" charset="-128"/>
              </a:rPr>
              <a:t>BD Strategos: Meta 553</a:t>
            </a:r>
          </a:p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s-MX" smtClean="0">
                <a:latin typeface="Times New Roman" pitchFamily="18" charset="0"/>
                <a:ea typeface="ＭＳ Ｐゴシック" pitchFamily="34" charset="-128"/>
              </a:rPr>
              <a:t>Expos: Mejora regulatoria, Centro Valor Agregado, Feria Económica – Presentación de 5to informe de gobierno (Ciudad Gúzman. La  lista de distribución electrónica y de Strategos fue ampliada de 2,500 destinatarios a 3,200, en este volumen no fue enviado a esta base de datos por un desfase en tiempo en la actualización y el envío del documento que se dio en febrero. Conferencias: SNIEG, Banxico, Servicios INEGI, Curso de redacción.</a:t>
            </a:r>
          </a:p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s-MX" smtClean="0">
                <a:latin typeface="Times New Roman" pitchFamily="18" charset="0"/>
                <a:ea typeface="ＭＳ Ｐゴシック" pitchFamily="34" charset="-128"/>
              </a:rPr>
              <a:t>Boletines de prensa: disminución de actividad por veda electoral</a:t>
            </a:r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02203-C9E9-42C1-9197-10C4A4D7872D}" type="slidenum">
              <a:rPr lang="es-ES" smtClean="0">
                <a:ea typeface="ＭＳ Ｐゴシック" pitchFamily="34" charset="-128"/>
              </a:rPr>
              <a:pPr/>
              <a:t>26</a:t>
            </a:fld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MX" sz="1000" smtClean="0">
                <a:latin typeface="Times New Roman" pitchFamily="18" charset="0"/>
                <a:ea typeface="ＭＳ Ｐゴシック" pitchFamily="34" charset="-128"/>
              </a:rPr>
              <a:t>Meta 25%</a:t>
            </a:r>
          </a:p>
          <a:p>
            <a:endParaRPr lang="es-MX" sz="1000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s-MX" sz="1000" smtClean="0">
                <a:latin typeface="Times New Roman" pitchFamily="18" charset="0"/>
                <a:ea typeface="ＭＳ Ｐゴシック" pitchFamily="34" charset="-128"/>
              </a:rPr>
              <a:t>Prospección de municipios y dependencias estatales está programadapara después del 02 de Julio. Cámaras: Cadelec, Comce. Universidades: Se realizó reunión a donde acudieron los directores de vinculación de la UNIVA, Tec Milenio, UdeG, y UAG, con el objetivo de presentarles nuestros servicios y talleres a fin de que nos canalicen a las facultades que consideren pertinentes.</a:t>
            </a:r>
          </a:p>
          <a:p>
            <a:endParaRPr lang="es-MX" sz="1000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s-MX" sz="1000" smtClean="0">
                <a:latin typeface="Times New Roman" pitchFamily="18" charset="0"/>
                <a:ea typeface="ＭＳ Ｐゴシック" pitchFamily="34" charset="-128"/>
              </a:rPr>
              <a:t>Twitter: Meta 1344</a:t>
            </a:r>
          </a:p>
          <a:p>
            <a:r>
              <a:rPr lang="es-MX" sz="1000" smtClean="0">
                <a:latin typeface="Times New Roman" pitchFamily="18" charset="0"/>
                <a:ea typeface="ＭＳ Ｐゴシック" pitchFamily="34" charset="-128"/>
              </a:rPr>
              <a:t>Facebook: Meta 1152</a:t>
            </a:r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1F74A-4B52-415C-BE78-E3F99D30AD8A}" type="slidenum">
              <a:rPr lang="es-ES" smtClean="0">
                <a:ea typeface="ＭＳ Ｐゴシック" pitchFamily="34" charset="-128"/>
              </a:rPr>
              <a:pPr/>
              <a:t>27</a:t>
            </a:fld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36BEC-F702-48D0-A1E7-71EF1DCD6B4D}" type="slidenum">
              <a:rPr lang="es-ES" smtClean="0">
                <a:ea typeface="ＭＳ Ｐゴシック" pitchFamily="34" charset="-128"/>
              </a:rPr>
              <a:pPr/>
              <a:t>28</a:t>
            </a:fld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071A2-6786-424F-A679-D5F97302FA1B}" type="slidenum">
              <a:rPr lang="es-ES" smtClean="0">
                <a:ea typeface="ＭＳ Ｐゴシック" pitchFamily="34" charset="-128"/>
              </a:rPr>
              <a:pPr/>
              <a:t>29</a:t>
            </a:fld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35592-9755-4139-BAB6-863D534912E5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30</a:t>
            </a:fld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92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4E07-C7EB-4E4C-B9A1-3F0DB739F707}" type="slidenum">
              <a:rPr lang="es-ES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CBF19-929A-4EDE-A510-6BA80D6BDD62}" type="slidenum">
              <a:rPr lang="es-ES"/>
              <a:pPr/>
              <a:t>4</a:t>
            </a:fld>
            <a:endParaRPr lang="es-E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0F702-04D0-4D68-B0D3-3D18F670D009}" type="slidenum">
              <a:rPr lang="es-ES"/>
              <a:pPr/>
              <a:t>5</a:t>
            </a:fld>
            <a:endParaRPr lang="es-E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0F702-04D0-4D68-B0D3-3D18F670D009}" type="slidenum">
              <a:rPr lang="es-ES"/>
              <a:pPr/>
              <a:t>6</a:t>
            </a:fld>
            <a:endParaRPr lang="es-E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0E2F7-9D37-4314-9094-7BE38A2BF821}" type="slidenum">
              <a:rPr lang="es-ES" smtClean="0">
                <a:latin typeface="Arial" pitchFamily="34" charset="0"/>
                <a:ea typeface="ＭＳ Ｐゴシック" pitchFamily="34" charset="-128"/>
              </a:rPr>
              <a:pPr/>
              <a:t>7</a:t>
            </a:fld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MX" smtClean="0">
                <a:latin typeface="Calibri" pitchFamily="34" charset="0"/>
                <a:ea typeface="ＭＳ Ｐゴシック" pitchFamily="34" charset="-128"/>
              </a:rPr>
              <a:t>Estudios sectoriales y derrama económica</a:t>
            </a:r>
          </a:p>
          <a:p>
            <a:endParaRPr lang="es-MX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s-MX" smtClean="0">
                <a:latin typeface="Calibri" pitchFamily="34" charset="0"/>
                <a:ea typeface="ＭＳ Ｐゴシック" pitchFamily="34" charset="-128"/>
              </a:rPr>
              <a:t>-Paisaje Navideño</a:t>
            </a:r>
          </a:p>
          <a:p>
            <a:r>
              <a:rPr lang="es-MX" smtClean="0">
                <a:latin typeface="Calibri" pitchFamily="34" charset="0"/>
                <a:ea typeface="ＭＳ Ｐゴシック" pitchFamily="34" charset="-128"/>
              </a:rPr>
              <a:t>-Expo Guadalajara 2011</a:t>
            </a:r>
          </a:p>
          <a:p>
            <a:r>
              <a:rPr lang="es-MX" smtClean="0">
                <a:latin typeface="Calibri" pitchFamily="34" charset="0"/>
                <a:ea typeface="ＭＳ Ｐゴシック" pitchFamily="34" charset="-128"/>
              </a:rPr>
              <a:t>-Expo Proveedores del gobierno 2012</a:t>
            </a:r>
          </a:p>
          <a:p>
            <a:r>
              <a:rPr lang="es-MX" smtClean="0">
                <a:latin typeface="Calibri" pitchFamily="34" charset="0"/>
                <a:ea typeface="ＭＳ Ｐゴシック" pitchFamily="34" charset="-128"/>
              </a:rPr>
              <a:t>-Fiestas de Arandas 2012</a:t>
            </a:r>
          </a:p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C214F-9C62-4C69-9A3D-BD5592E15FD4}" type="slidenum">
              <a:rPr lang="es-ES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MX" smtClean="0">
                <a:latin typeface="Calibri" pitchFamily="34" charset="0"/>
                <a:ea typeface="ＭＳ Ｐゴシック" pitchFamily="34" charset="-128"/>
              </a:rPr>
              <a:t>Atención a solicitudes de información</a:t>
            </a:r>
          </a:p>
          <a:p>
            <a:endParaRPr lang="es-MX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s-MX" smtClean="0">
                <a:latin typeface="Calibri" pitchFamily="34" charset="0"/>
                <a:ea typeface="ＭＳ Ｐゴシック" pitchFamily="34" charset="-128"/>
              </a:rPr>
              <a:t>- CICEJ (calzado), SEPLAN, UVM, CNN, Cámara del Vestido, COMCE, CETI, particulares.</a:t>
            </a:r>
          </a:p>
          <a:p>
            <a:endParaRPr lang="es-MX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EAE38-9C14-40EB-BCD9-D057BAA59BF0}" type="slidenum">
              <a:rPr lang="es-ES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C:\Documents and Settings\jcampos\Mis documentos\DISEÑO\imagen\presentaciones\portadas\fondo s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Hoja_de_c_lculo_de_Microsoft_Office_Excel_97-20031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Documents and Settings\jcampos\Mis documentos\DISEÑO\imagen\presentaciones\portada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0 Rectángulo"/>
          <p:cNvSpPr>
            <a:spLocks noChangeArrowheads="1"/>
          </p:cNvSpPr>
          <p:nvPr/>
        </p:nvSpPr>
        <p:spPr bwMode="auto">
          <a:xfrm>
            <a:off x="673100" y="5179543"/>
            <a:ext cx="8013700" cy="58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>
              <a:lnSpc>
                <a:spcPts val="2700"/>
              </a:lnSpc>
            </a:pPr>
            <a:r>
              <a:rPr lang="es-MX" sz="3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Agosto 2012</a:t>
            </a:r>
            <a:endParaRPr lang="es-ES" sz="32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84250" y="1276350"/>
          <a:ext cx="7713663" cy="5074908"/>
        </p:xfrm>
        <a:graphic>
          <a:graphicData uri="http://schemas.openxmlformats.org/drawingml/2006/table">
            <a:tbl>
              <a:tblPr/>
              <a:tblGrid>
                <a:gridCol w="2149475"/>
                <a:gridCol w="2859088"/>
                <a:gridCol w="896937"/>
                <a:gridCol w="911225"/>
                <a:gridCol w="896938"/>
              </a:tblGrid>
              <a:tr h="49962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Acción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Indicador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Meta 2012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Logro </a:t>
                      </a:r>
                      <a:r>
                        <a:rPr kumimoji="0" lang="es-MX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segundo cuatrimestre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 Año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80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Solicitudes especiales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SEPLAN, Planes regionales, entrega recepción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SEPROE, Análisis Seguridad Pública Jal.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Conferencia técnicas de técnicas de muestreo.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Monitoreo importaciones calzado de Asia.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Reportes de análisis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Número de solicitudes presentadas/ Número de solicitudes atendidas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N.D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58%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BF"/>
                    </a:solidFill>
                  </a:tcPr>
                </a:tc>
              </a:tr>
            </a:tbl>
          </a:graphicData>
        </a:graphic>
      </p:graphicFrame>
      <p:sp>
        <p:nvSpPr>
          <p:cNvPr id="20499" name="1 Título"/>
          <p:cNvSpPr txBox="1">
            <a:spLocks/>
          </p:cNvSpPr>
          <p:nvPr/>
        </p:nvSpPr>
        <p:spPr bwMode="auto">
          <a:xfrm>
            <a:off x="0" y="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>
                <a:solidFill>
                  <a:srgbClr val="000090"/>
                </a:solidFill>
                <a:latin typeface="Calibri" pitchFamily="34" charset="0"/>
              </a:rPr>
              <a:t>Dirección de análisis</a:t>
            </a:r>
            <a:endParaRPr lang="es-MX" sz="1400" b="1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20500" name="Text Box 11"/>
          <p:cNvSpPr txBox="1">
            <a:spLocks noChangeArrowheads="1"/>
          </p:cNvSpPr>
          <p:nvPr/>
        </p:nvSpPr>
        <p:spPr bwMode="auto">
          <a:xfrm>
            <a:off x="804863" y="835025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 dirty="0">
                <a:solidFill>
                  <a:srgbClr val="558ED5"/>
                </a:solidFill>
                <a:cs typeface="Times New Roman" pitchFamily="18" charset="0"/>
              </a:rPr>
              <a:t> </a:t>
            </a:r>
            <a:r>
              <a:rPr lang="es-ES" sz="2000" dirty="0" smtClean="0">
                <a:solidFill>
                  <a:srgbClr val="558ED5"/>
                </a:solidFill>
                <a:cs typeface="Times New Roman" pitchFamily="18" charset="0"/>
              </a:rPr>
              <a:t>segundo cuatrimestre </a:t>
            </a:r>
            <a:r>
              <a:rPr lang="es-ES" sz="2000" dirty="0">
                <a:solidFill>
                  <a:srgbClr val="558ED5"/>
                </a:solidFill>
                <a:cs typeface="Times New Roman" pitchFamily="18" charset="0"/>
              </a:rPr>
              <a:t>2012</a:t>
            </a:r>
            <a:endParaRPr lang="es-ES" sz="2000" b="1" dirty="0">
              <a:solidFill>
                <a:srgbClr val="558ED5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C:\Documents and Settings\jcampos\Mis documentos\DISEÑO\imagen\presentaciones\portada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10 Rectángulo"/>
          <p:cNvSpPr>
            <a:spLocks noChangeArrowheads="1"/>
          </p:cNvSpPr>
          <p:nvPr/>
        </p:nvSpPr>
        <p:spPr bwMode="auto">
          <a:xfrm>
            <a:off x="0" y="3249612"/>
            <a:ext cx="8877312" cy="30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700"/>
              </a:lnSpc>
            </a:pPr>
            <a:r>
              <a:rPr lang="es-MX" sz="44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Dirección de Sistemas</a:t>
            </a:r>
            <a:endParaRPr lang="es-ES" sz="4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 txBox="1">
            <a:spLocks/>
          </p:cNvSpPr>
          <p:nvPr/>
        </p:nvSpPr>
        <p:spPr bwMode="auto">
          <a:xfrm>
            <a:off x="0" y="523875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600"/>
              </a:lnSpc>
            </a:pPr>
            <a:r>
              <a:rPr lang="es-MX" sz="40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Numeralía de Sistemas</a:t>
            </a:r>
          </a:p>
          <a:p>
            <a:pPr algn="ctr">
              <a:lnSpc>
                <a:spcPts val="3600"/>
              </a:lnSpc>
            </a:pPr>
            <a:endParaRPr lang="es-MX" sz="4000" b="1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11188" y="1522413"/>
          <a:ext cx="7713663" cy="4427538"/>
        </p:xfrm>
        <a:graphic>
          <a:graphicData uri="http://schemas.openxmlformats.org/drawingml/2006/table">
            <a:tbl>
              <a:tblPr/>
              <a:tblGrid>
                <a:gridCol w="2149475"/>
                <a:gridCol w="2859088"/>
                <a:gridCol w="896937"/>
                <a:gridCol w="911225"/>
                <a:gridCol w="896938"/>
              </a:tblGrid>
              <a:tr h="54867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Acción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Indicador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Meta 2012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Logro 2Q12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% Año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0973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Actualización permanente de sistemas de información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Número de actualizaciones de cubos de información y a sistemas de información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42%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2FF"/>
                    </a:solidFill>
                  </a:tcPr>
                </a:tc>
              </a:tr>
              <a:tr h="695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Atención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Especializada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Número de solicitudes atendidas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164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105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64%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BF"/>
                    </a:solidFill>
                  </a:tcPr>
                </a:tc>
              </a:tr>
              <a:tr h="695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Desarrollo de Productos nuevos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Número de cubos y sistemas de información nuevos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125%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BF"/>
                    </a:solidFill>
                  </a:tcPr>
                </a:tc>
              </a:tr>
              <a:tr h="695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Mejoramiento de Sistemas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Número actualizaciones a sistemas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130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47%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2FF"/>
                    </a:solidFill>
                  </a:tcPr>
                </a:tc>
              </a:tr>
              <a:tr h="695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Talleres de capacitación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Número de talleres o cursos impartidos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25%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BF"/>
                    </a:solidFill>
                  </a:tcPr>
                </a:tc>
              </a:tr>
            </a:tbl>
          </a:graphicData>
        </a:graphic>
      </p:graphicFrame>
      <p:sp>
        <p:nvSpPr>
          <p:cNvPr id="3111" name="1 Rectángulo"/>
          <p:cNvSpPr>
            <a:spLocks noChangeArrowheads="1"/>
          </p:cNvSpPr>
          <p:nvPr/>
        </p:nvSpPr>
        <p:spPr bwMode="auto">
          <a:xfrm>
            <a:off x="508000" y="6330950"/>
            <a:ext cx="2624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>
                <a:solidFill>
                  <a:srgbClr val="000000"/>
                </a:solidFill>
                <a:latin typeface="Calibri" pitchFamily="34" charset="0"/>
              </a:rPr>
              <a:t>Actualización 15 Agosto 2012</a:t>
            </a:r>
            <a:endParaRPr lang="es-MX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Rectángulo"/>
          <p:cNvSpPr>
            <a:spLocks noChangeArrowheads="1"/>
          </p:cNvSpPr>
          <p:nvPr/>
        </p:nvSpPr>
        <p:spPr bwMode="auto">
          <a:xfrm>
            <a:off x="508000" y="6330950"/>
            <a:ext cx="2624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>
                <a:solidFill>
                  <a:srgbClr val="000000"/>
                </a:solidFill>
                <a:latin typeface="Calibri" pitchFamily="34" charset="0"/>
              </a:rPr>
              <a:t>Actualización 15 Agosto 2012</a:t>
            </a:r>
            <a:endParaRPr lang="es-MX" sz="1600"/>
          </a:p>
        </p:txBody>
      </p:sp>
      <p:sp>
        <p:nvSpPr>
          <p:cNvPr id="4099" name="1 Título"/>
          <p:cNvSpPr txBox="1">
            <a:spLocks/>
          </p:cNvSpPr>
          <p:nvPr/>
        </p:nvSpPr>
        <p:spPr bwMode="auto">
          <a:xfrm>
            <a:off x="71438" y="457200"/>
            <a:ext cx="9001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600"/>
              </a:lnSpc>
            </a:pPr>
            <a:r>
              <a:rPr lang="es-MX" sz="36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Visitas a páginas  web del SEIJAL</a:t>
            </a:r>
          </a:p>
          <a:p>
            <a:pPr algn="ctr">
              <a:lnSpc>
                <a:spcPts val="3600"/>
              </a:lnSpc>
            </a:pPr>
            <a:endParaRPr lang="es-MX" sz="3600" b="1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22250" y="1577975"/>
          <a:ext cx="3301999" cy="3267075"/>
        </p:xfrm>
        <a:graphic>
          <a:graphicData uri="http://schemas.openxmlformats.org/drawingml/2006/table">
            <a:tbl>
              <a:tblPr/>
              <a:tblGrid>
                <a:gridCol w="762733"/>
                <a:gridCol w="581584"/>
                <a:gridCol w="584762"/>
                <a:gridCol w="559338"/>
                <a:gridCol w="813582"/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www.seijal.gob.mx/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Incremento 2012-2011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2,331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1,395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2,051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3,391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1,594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2,362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3,716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1,653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2,728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1,847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1,796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2,148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1,554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2,832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1,909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1,788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923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1,740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1,676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1,650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2,037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2,115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PROMEDIO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1,898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2,067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Octubre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1,725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2,153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1,972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2,177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1,358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1,380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25,685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20,449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14,807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164138" y="1601788"/>
          <a:ext cx="3187700" cy="3267075"/>
        </p:xfrm>
        <a:graphic>
          <a:graphicData uri="http://schemas.openxmlformats.org/drawingml/2006/table">
            <a:tbl>
              <a:tblPr/>
              <a:tblGrid>
                <a:gridCol w="762760"/>
                <a:gridCol w="543466"/>
                <a:gridCol w="546644"/>
                <a:gridCol w="572070"/>
                <a:gridCol w="762760"/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sin.jalisco.gob.mx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Incremento 2012-2011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505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508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541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Octubre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4,715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5,033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5,108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 txBox="1">
            <a:spLocks/>
          </p:cNvSpPr>
          <p:nvPr/>
        </p:nvSpPr>
        <p:spPr bwMode="auto">
          <a:xfrm>
            <a:off x="71438" y="457200"/>
            <a:ext cx="9001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600"/>
              </a:lnSpc>
            </a:pPr>
            <a:r>
              <a:rPr lang="es-MX" sz="36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Visitas a páginas  web del SEIJAL</a:t>
            </a:r>
          </a:p>
          <a:p>
            <a:pPr algn="ctr">
              <a:lnSpc>
                <a:spcPts val="3600"/>
              </a:lnSpc>
            </a:pPr>
            <a:endParaRPr lang="es-MX" sz="3600" b="1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0825" y="1628775"/>
          <a:ext cx="3302001" cy="3067050"/>
        </p:xfrm>
        <a:graphic>
          <a:graphicData uri="http://schemas.openxmlformats.org/drawingml/2006/table">
            <a:tbl>
              <a:tblPr/>
              <a:tblGrid>
                <a:gridCol w="763468"/>
                <a:gridCol w="582145"/>
                <a:gridCol w="582145"/>
                <a:gridCol w="559877"/>
                <a:gridCol w="814366"/>
              </a:tblGrid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sig.jalisco.gob.mx/cedulas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Incremento 2012-2011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1,129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790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1,242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1,390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1,205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1,135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1,664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1,072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1,252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1,266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725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1,017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1,161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Octubre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1,100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1,271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1,113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799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712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14,246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11,239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8,062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292725" y="1628775"/>
          <a:ext cx="3187701" cy="3067050"/>
        </p:xfrm>
        <a:graphic>
          <a:graphicData uri="http://schemas.openxmlformats.org/drawingml/2006/table">
            <a:tbl>
              <a:tblPr/>
              <a:tblGrid>
                <a:gridCol w="763521"/>
                <a:gridCol w="544009"/>
                <a:gridCol w="544009"/>
                <a:gridCol w="572641"/>
                <a:gridCol w="763521"/>
              </a:tblGrid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www.empleojalisco.gob.mx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Incremento 2012-2011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2,383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6,549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Febrero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1,323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5,132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Marzo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1,653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4,280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Abril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1,748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2,527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Mayo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1,502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2,940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Junio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1,733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2,984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Julio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1,615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3,160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Agosto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2,219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Septiembre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1,991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Octubre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2,246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Noviembre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2,459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Diciembre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3,809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24,681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592388" y="5229225"/>
          <a:ext cx="2879725" cy="1322388"/>
        </p:xfrm>
        <a:graphic>
          <a:graphicData uri="http://schemas.openxmlformats.org/drawingml/2006/table">
            <a:tbl>
              <a:tblPr/>
              <a:tblGrid>
                <a:gridCol w="1861132"/>
                <a:gridCol w="1018593"/>
              </a:tblGrid>
              <a:tr h="1676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www.sieg.gob.mx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67651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02/Julio-01 Agosto/2012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2,226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51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6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 arriba del promedio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6765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43" name="1 Objeto"/>
          <p:cNvGraphicFramePr>
            <a:graphicFrameLocks noChangeAspect="1"/>
          </p:cNvGraphicFramePr>
          <p:nvPr/>
        </p:nvGraphicFramePr>
        <p:xfrm>
          <a:off x="2951163" y="4689475"/>
          <a:ext cx="2266950" cy="457200"/>
        </p:xfrm>
        <a:graphic>
          <a:graphicData uri="http://schemas.openxmlformats.org/presentationml/2006/ole">
            <p:oleObj spid="_x0000_s142338" name="Imagen de mapa de bits" r:id="rId3" imgW="2266667" imgH="457143" progId="PBrush">
              <p:embed/>
            </p:oleObj>
          </a:graphicData>
        </a:graphic>
      </p:graphicFrame>
      <p:sp>
        <p:nvSpPr>
          <p:cNvPr id="5344" name="2 Rectángulo"/>
          <p:cNvSpPr>
            <a:spLocks noChangeArrowheads="1"/>
          </p:cNvSpPr>
          <p:nvPr/>
        </p:nvSpPr>
        <p:spPr bwMode="auto">
          <a:xfrm>
            <a:off x="7326313" y="4508500"/>
            <a:ext cx="1746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1100">
                <a:cs typeface="Times New Roman" pitchFamily="18" charset="0"/>
              </a:rPr>
              <a:t>Se incrementaron de forma importante las visitas al portal </a:t>
            </a:r>
          </a:p>
        </p:txBody>
      </p:sp>
      <p:sp>
        <p:nvSpPr>
          <p:cNvPr id="8" name="7 Flecha derecha"/>
          <p:cNvSpPr/>
          <p:nvPr/>
        </p:nvSpPr>
        <p:spPr>
          <a:xfrm rot="16200000">
            <a:off x="7741609" y="3859852"/>
            <a:ext cx="900115" cy="398457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 txBox="1">
            <a:spLocks/>
          </p:cNvSpPr>
          <p:nvPr/>
        </p:nvSpPr>
        <p:spPr bwMode="auto">
          <a:xfrm>
            <a:off x="250825" y="457200"/>
            <a:ext cx="8461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600"/>
              </a:lnSpc>
            </a:pPr>
            <a:r>
              <a:rPr lang="es-MX" sz="360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Integración de la nueva dimensión de </a:t>
            </a:r>
            <a:r>
              <a:rPr lang="es-MX" sz="3600" b="1" i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Clase de actividad</a:t>
            </a:r>
            <a:r>
              <a:rPr lang="es-MX" sz="36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MX" sz="360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es-MX" sz="3600" i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Comercio Exterior</a:t>
            </a:r>
            <a:endParaRPr lang="es-MX" sz="360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3600"/>
              </a:lnSpc>
            </a:pPr>
            <a:endParaRPr lang="es-MX" sz="3600" b="1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431800" y="1454150"/>
            <a:ext cx="79200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1800">
                <a:solidFill>
                  <a:srgbClr val="000000"/>
                </a:solidFill>
                <a:cs typeface="Times New Roman" pitchFamily="18" charset="0"/>
              </a:rPr>
              <a:t>A partir de la tabla de equivalencias entre la </a:t>
            </a:r>
            <a:r>
              <a:rPr lang="es-MX" sz="1800" b="1">
                <a:solidFill>
                  <a:srgbClr val="000000"/>
                </a:solidFill>
                <a:cs typeface="Times New Roman" pitchFamily="18" charset="0"/>
              </a:rPr>
              <a:t>TIGIE</a:t>
            </a:r>
            <a:r>
              <a:rPr lang="es-MX" sz="1800">
                <a:solidFill>
                  <a:srgbClr val="000000"/>
                </a:solidFill>
                <a:cs typeface="Times New Roman" pitchFamily="18" charset="0"/>
              </a:rPr>
              <a:t> (comercio exterior) y </a:t>
            </a:r>
            <a:r>
              <a:rPr lang="es-MX" sz="1800" b="1">
                <a:solidFill>
                  <a:srgbClr val="000000"/>
                </a:solidFill>
                <a:cs typeface="Times New Roman" pitchFamily="18" charset="0"/>
              </a:rPr>
              <a:t>SCIAN </a:t>
            </a:r>
            <a:r>
              <a:rPr lang="es-MX" sz="1800">
                <a:solidFill>
                  <a:srgbClr val="000000"/>
                </a:solidFill>
                <a:cs typeface="Times New Roman" pitchFamily="18" charset="0"/>
              </a:rPr>
              <a:t>(clase de actividad, censos económicos) fue posible crear una nueva dimensión dentro del cubo de información de Comercio Exterior, la cual permitirá conocer que fracciones arancelarias corresponden a determinada clase de actividad, así como datos relacionados como los son:</a:t>
            </a:r>
          </a:p>
          <a:p>
            <a:pPr marL="457200" indent="-457200">
              <a:buClr>
                <a:srgbClr val="CCCC00"/>
              </a:buClr>
              <a:buFont typeface="Wingdings" pitchFamily="2" charset="2"/>
              <a:buChar char="•"/>
            </a:pPr>
            <a:endParaRPr lang="es-MX" sz="1800">
              <a:solidFill>
                <a:srgbClr val="000000"/>
              </a:solidFill>
              <a:cs typeface="Times New Roman" pitchFamily="18" charset="0"/>
            </a:endParaRPr>
          </a:p>
          <a:p>
            <a:pPr marL="1143000" lvl="2" indent="-228600"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1800">
                <a:solidFill>
                  <a:srgbClr val="000000"/>
                </a:solidFill>
                <a:cs typeface="Times New Roman" pitchFamily="18" charset="0"/>
              </a:rPr>
              <a:t>Monto en dólares y moneda nacional</a:t>
            </a:r>
          </a:p>
          <a:p>
            <a:pPr marL="1143000" lvl="2" indent="-228600"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1800">
                <a:solidFill>
                  <a:srgbClr val="000000"/>
                </a:solidFill>
                <a:cs typeface="Times New Roman" pitchFamily="18" charset="0"/>
              </a:rPr>
              <a:t>Aduanas de entrada  y salida</a:t>
            </a:r>
          </a:p>
          <a:p>
            <a:pPr marL="1143000" lvl="2" indent="-228600"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1800">
                <a:solidFill>
                  <a:srgbClr val="000000"/>
                </a:solidFill>
                <a:cs typeface="Times New Roman" pitchFamily="18" charset="0"/>
              </a:rPr>
              <a:t>Medio de transporte</a:t>
            </a:r>
          </a:p>
          <a:p>
            <a:pPr marL="1143000" lvl="2" indent="-228600"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1800">
                <a:solidFill>
                  <a:srgbClr val="000000"/>
                </a:solidFill>
                <a:cs typeface="Times New Roman" pitchFamily="18" charset="0"/>
              </a:rPr>
              <a:t>País de origen/vendedor/comprador/destino</a:t>
            </a:r>
          </a:p>
          <a:p>
            <a:pPr marL="457200" indent="-457200">
              <a:buClr>
                <a:srgbClr val="CCCC00"/>
              </a:buClr>
              <a:buFont typeface="Wingdings" pitchFamily="2" charset="2"/>
              <a:buChar char="•"/>
            </a:pPr>
            <a:endParaRPr lang="es-MX" sz="180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>
              <a:buClr>
                <a:srgbClr val="CCCC00"/>
              </a:buClr>
              <a:buFont typeface="Wingdings" pitchFamily="2" charset="2"/>
              <a:buChar char="•"/>
            </a:pPr>
            <a:endParaRPr lang="es-MX" sz="180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/>
            <a:endParaRPr lang="es-MX" sz="1800">
              <a:cs typeface="Times New Roman" pitchFamily="18" charset="0"/>
            </a:endParaRPr>
          </a:p>
          <a:p>
            <a:pPr marL="457200" indent="-457200">
              <a:buClr>
                <a:srgbClr val="CCCC00"/>
              </a:buClr>
              <a:buFont typeface="Wingdings" pitchFamily="2" charset="2"/>
              <a:buNone/>
            </a:pPr>
            <a:r>
              <a:rPr lang="es-ES" sz="1800" b="1">
                <a:solidFill>
                  <a:srgbClr val="558ED5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6148" name="Picture 10" descr="https://encrypted-tbn3.google.com/images?q=tbn:ANd9GcSRAqnV_aGR-I1sM1Lmf8a2KCbHaseucX_HKfTPCZOTyP6Ue-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38" y="4826000"/>
            <a:ext cx="1160462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12" descr="data:image/jpeg;base64,/9j/4AAQSkZJRgABAQAAAQABAAD/2wCEAAkGBg8PEBIQExEVEBQTDRAVEBAQEBUSDhASFRAYFBMWEhMZGyYeGBsjGRIUHzEsIycpLiwwFh89NjAqNSYrLCkBCQoKDgwOGA8PGSoeHSQsNSkpKS4sKSksKSwpLCk1KSkpNSk1LCkpKSwsKSwpKSwpKSwpKSkpKSksKSkpLCkpKf/AABEIANgA2AMBIgACEQEDEQH/xAAbAAEAAgMBAQAAAAAAAAAAAAAAAQcDBQYEAv/EAEMQAAIBAQUCCgYIBQMFAAAAAAABAhEDBBIhMQUTBxciQVFUcaTD4zNhcoSRsQYUIzJCYoGhFUNSc/DR4fGCg6Kywf/EABoBAQACAwEAAAAAAAAAAAAAAAADBAEFBgL/xAApEQEAAgADBwQDAQEAAAAAAAAAAQIDBBEUMTIzQVHwEyGhsRIiUoFh/9oADAMBAAIRAxEAPwC8QAAAAAAAAAAAAAAAAAAAAAAAAAAAAAAAAAAAAAAAAAAAAAAgCQQAJBAAkEACQQAJBAAkEACQQSAAAAAAAAAAAAAAAABByX06+nL2W7H7Dfb7e/zd3hwYPySrXeerQ61lU8OWty968EjxbTWszCxlqVxMWtbbjjyfUe9eUOPJ9R715RVYKPr37t3sOB2+ZWpx5vqPevKHHm+o968or+f0avMZqGGreGjTqlirRvoWRg/g14rTcz1ekXn2dJjaLd3nY8v2+ZWPx5PqPevKHHm+o968orV7Mt0quynRfl7a/wDq/gI7LtnCM1ByjJScWs6qLSl+/wAxtF+7OxZft8ysrjzfUe9eUOPN9R715RXkdhW0oK0SUk4RlFJ8pqWOmX/al8DFLZF4X8qev9Pb/oNov3Njy/b5lZHHk+o968oceb6j3ryiuY7Ft3NWeBpuUYqTyiq5Zvtp+54RtF+5sWB0j5lanHm+o968o6n6DfTl7Vdv9hud1uv5u8xY8f5I0pu/XqUEWnwGa33suvjEuFi2taImVbN5TCw8KbVj3WuSQSXmmAAAAAAAAAAAAAAAAQyqeHLW5e9eCWsyqeHLW5e9eCQ4/BK3kufXzoqsMA1jpXVXex2haWcLaztXNzzaok0liVW3zVj/AORkvV22raSi1SNKNbqSjRqiby5+Uvic7suyVpaKEpOCwyzUlHOMHRVeSzfyPe9hOuFXqybpLJTa0hi1a6Ul29JFMaK810lmvV32jGElN5QjVvFV4YuuTXNikv1Z92dzvsLOK3ijimoWdnyXVOzcvvV5OUaadB53sDm+tWWX3q2jwyrKSqlr92MfifN12RFuTtLxDDCUk8M2pTwxqsPbp+jMs/78PVaXG/WGBY6WbdjZwmqU5VVFKNa5bx/uZ7S47SlJqNrjjWfKxRWLDNxlSOb1NfHZMbSmC2Ufs4Tc7W1STk024pfebTyq/UZrH6PrFyr1ZYcbTw2vKao2nGvrSRj2Y1hkt7PadlCVq5NRjFZtrFhUqqiark6/E5o9e0LCVjNw3inyU6wm3B1VafpWh5D3WEtY6hafAZrfey6+MVYWnwGa33suvjFnA44Vc9yJ/wA+1rkkEmyc4AAAAAAAAAAAAAAAAhlU8OWty968EtZlU8OWty968Ehx+CVvJc+vnRVYANY6UNnse0u6VpG1yUkkpRjinHWuHmda89ObM1hJiY1YmurfRsdnNUlaSVHOjinny+RV4f6UviYoTukJ2uB1i42e6lawc2pbxOS0rTCn8TSgxFXiKf8AXTwtNmcuSckrRTi4NPkRc1RxyydKmq21O7SwSsm64EpqlFkopNKnPyq9iNdUgRQikR1TUgA9JIC0+AzW+9l18YqwtPgM1vvZdfGJsDjhSz3Inzqtckgk2bnAAAAAAAAAAAAAAAAEMqnhy1uXvXglrMqnhy1uXvXgkOPwSt5Ln186KrABrHSst1gpThF5pzSa6cz3XndWU1Gdjk5UTi5Vp6lXM8dy9LD218zqb/dG4xxKzpVYYt1knpVc65vie6tbm8WcO0PH9Qu+Kis286865NcqZ6njvH1eFtGDsuTKVK1lVPmVKm8jYxjFzU45fhk0mlXLJs1d5usHaQvFaYbXEovDgr/yZ1UaY1o11mX39QsMTjumqSddXSK/6tdDVXm0hvHCzsU6TzcsXJXro9f9TpVYQklaO0jyqt0az6dHm2+gx2V2lGzqpRVaOcMNJa875+Z/qZjexXHvG+ZcreoJTklopui6EYjPfn9pP238zARzvb+k/rAWnwGa33suvjFWFp8Bmt97Lr4xLgccKme5E+dVrkkEmzc4AAAAAAAAAAAAAAAAhlU8OWty968EtZlU8OWty968Ehx+CVvJc+vnRVYANY6VnuPpYe3H5m+u15tKz5K/EnOKxNr1V7EaG4+lh7a+Zv47OlZzclOkWm1Frpear+56jc1Wf01iJYtu2lYpRy+zpVc84xq6Poz/AFPNsu8QndVGmk2mmlRya6Tbqy3ks4q05FaaKOdFRLR6GJ3NRrSNKz+7TSSj0HpRjEiKxGm5q/o7e2nb2bdYpSwOlVF1dKf5zGzvN8tMPJVc1Ft0iknq+yp92FwjYtpWas64ed0barn6+f8AQxX3ZeNKWPkxpWCVNKKmLp9RnUm0Wvq56+ekn7cjCZr56Sfty+ZhI53ugpwwFp8Bmt97Lr4xVhafAZrfey6+MS4HHCrnuRPnVa5JBJs3OAAAAAAAAAAAAAAAAIZVPDlrcvevBLWZVPDlrcvevBIcfglbyXPr50VWADWOlei4elh7cfmdnK5Qlio8UtzOSVc8dUll0ZnF3H0tn/cj8zorXam5tat0XKipfhXKzUl0Zokq1OerNrRowX283ixk58mOGTpFx0w4U69GSPuG2a2e9+7S1kpL+mSs86LnR6doWP1l1ccKlCUW4+ulHVa9H6nku2yIKycXXDK3k9eUuRTMzuUvypMREvHYbWvFvaOEOW8k8X3niVKdGiZ0N4hBSkqP0aaz0nkpV/U8+x9mfUrSdq7N1tIpQi6VS1yf4dFn0VPDe9qRdqlrjnhdHlBVy7dTO4mIxLfpHs0l99JP25GAz330k/bfzMBFO90GHwwFp8Bmt97Lr4xVhafAZrfey6+MS4HHCrnuRPnVa5JBJs3OAAAAAAAAAAAAAAAAIZVPDlrcvevBLWZVPDlrcvevBIcfglbyXPr50VWADWOlei4els/7kfmjZbX2bbWjwrDhrKSbazqqNU1ZrLgvtbP+5H5nfXu7Wrsk3PkpqkYxjVN6cqlWSVj2avO3mto0a24ObsrOwySpSUnnVVbo6f5kj2q5SUY1zW8m1JLNxSp8qE2V3prRyUE5N5xhGujS53VMw219wtReaTpXCtHz00Z7mYrH7NTvYLa1lKLi3TDNtVedPVXM568bGtd5BZSjFJtxfT0p6OlO07GVippuLTok3hooUw1UqV/4Md/u7dnGe8cslijhjSOayT5uZ/qNEmHiTX2hw189JP25fMwGe/eln7b+ZgIZdHThgLT4DNb72XXxirC0+AzW+9l18YlwOOFXPcifOq1ySCTZucAAAAAAAAAAAAAAAAQyqeHLW5e9eCWsyqeHLW5e9eCQ4/BK3kufXzoqs9tw2VO2jNx/DRKNOVOTqkl0ac//ANPEbjZ1xTs+VeI2UZSxNbyOUUqSqq1xNUou01cy6K86Qw/wy1sLayVpFxxSi03ktVX9VVfE7KF5Sq3PHP8ADVpRhnSsuxHJ22xnJSl9ZsrTBBypvJOWFNrKq1y/c1CkyTDvoq42X9bSVhWt4s42cop4sSdc1ixPp+BoL1aTlonrz0o9M3mc5ifSxifT8zF9LTEyhjIadXcbMvrgoxfMopqqWJpKKTq9M5fEz2soNUxLN5cpZZ5p/v8AE4ByYxPpJIxNGNg99dWa+r7Sfty+ZgJIIpbOsfjGgWnwGa33suvjFWFp8Bmt97Lr4xLgccKee5E+dVrkkEmzc4AAAAAAAAAAAAAAAAhlU8OWty968EtZlU8OWty968Ehx+CVvJc+vnRVY/z/ABgGsdKf7gAAAAAAAAAAWnwGa33suvjFWFp8Bmt97Lr4xNgccKWe5E+dVrkkEmzc4AAAAAAAAAAAAAAAAhnJ/Tr6D/xTc/b7nc73+VvMW8wfnjSm79ep1gPNqxaNJeqXtS35V3qp4jX17uvmjiNfXu6+aWsCP0Kdlnbcf+vpVPEa+vd180cRr693XzS1gPQp2Ntx/wCvpVPEa+vd180cRr693XzS1gPQp2Ntx/6+lU8Rr693XzRxGvr3dfNLWA9CnY23H/r6VTxGvr3dfNHEa+vd180tYD0Kdjbcf+vpVPEa+vd1806n6C/Qb+FO3+33++3X8rd4d3j/ADyrXeerQ60UM1wq1nWIeL5nFvX8bTrASASq4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0" y="-863600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50" name="AutoShape 14" descr="data:image/jpeg;base64,/9j/4AAQSkZJRgABAQAAAQABAAD/2wCEAAkGBg8PEBIQExEVEBQTDRAVEBAQEBUSDhASFRAYFBMWEhMZGyYeGBsjGRIUHzEsIycpLiwwFh89NjAqNSYrLCkBCQoKDgwOGA8PGSoeHSQsNSkpKS4sKSksKSwpLCk1KSkpNSk1LCkpKSwsKSwpKSwpKSwpKSkpKSksKSkpLCkpKf/AABEIANgA2AMBIgACEQEDEQH/xAAbAAEAAgMBAQAAAAAAAAAAAAAAAQcDBQYEAv/EAEMQAAIBAQUCCgYIBQMFAAAAAAABAhEDBBIhMQUTBxciQVFUcaTD4zNhcoSRsQYUIzJCYoGhFUNSc/DR4fGCg6Kywf/EABoBAQACAwEAAAAAAAAAAAAAAAADBAEFBgL/xAApEQEAAgADBwQDAQEAAAAAAAAAAQIDBBEUMTIzQVHwEyGhsRIiUoFh/9oADAMBAAIRAxEAPwC8QAAAAAAAAAAAAAAAAAAAAAAAAAAAAAAAAAAAAAAAAAAAAAAgCQQAJBAAkEACQQAJBAAkEACQQSAAAAAAAAAAAAAAAABByX06+nL2W7H7Dfb7e/zd3hwYPySrXeerQ61lU8OWty968EjxbTWszCxlqVxMWtbbjjyfUe9eUOPJ9R715RVYKPr37t3sOB2+ZWpx5vqPevKHHm+o968or+f0avMZqGGreGjTqlirRvoWRg/g14rTcz1ekXn2dJjaLd3nY8v2+ZWPx5PqPevKHHm+o968orV7Mt0quynRfl7a/wDq/gI7LtnCM1ByjJScWs6qLSl+/wAxtF+7OxZft8ysrjzfUe9eUOPN9R715RXkdhW0oK0SUk4RlFJ8pqWOmX/al8DFLZF4X8qev9Pb/oNov3Njy/b5lZHHk+o968oceb6j3ryiuY7Ft3NWeBpuUYqTyiq5Zvtp+54RtF+5sWB0j5lanHm+o968o6n6DfTl7Vdv9hud1uv5u8xY8f5I0pu/XqUEWnwGa33suvjEuFi2taImVbN5TCw8KbVj3WuSQSXmmAAAAAAAAAAAAAAAAQyqeHLW5e9eCWsyqeHLW5e9eCQ4/BK3kufXzoqsMA1jpXVXex2haWcLaztXNzzaok0liVW3zVj/AORkvV22raSi1SNKNbqSjRqiby5+Uvic7suyVpaKEpOCwyzUlHOMHRVeSzfyPe9hOuFXqybpLJTa0hi1a6Ul29JFMaK810lmvV32jGElN5QjVvFV4YuuTXNikv1Z92dzvsLOK3ijimoWdnyXVOzcvvV5OUaadB53sDm+tWWX3q2jwyrKSqlr92MfifN12RFuTtLxDDCUk8M2pTwxqsPbp+jMs/78PVaXG/WGBY6WbdjZwmqU5VVFKNa5bx/uZ7S47SlJqNrjjWfKxRWLDNxlSOb1NfHZMbSmC2Ufs4Tc7W1STk024pfebTyq/UZrH6PrFyr1ZYcbTw2vKao2nGvrSRj2Y1hkt7PadlCVq5NRjFZtrFhUqqiark6/E5o9e0LCVjNw3inyU6wm3B1VafpWh5D3WEtY6hafAZrfey6+MVYWnwGa33suvjFnA44Vc9yJ/wA+1rkkEmyc4AAAAAAAAAAAAAAAAhlU8OWty968EtZlU8OWty968Ehx+CVvJc+vnRVYANY6UNnse0u6VpG1yUkkpRjinHWuHmda89ObM1hJiY1YmurfRsdnNUlaSVHOjinny+RV4f6UviYoTukJ2uB1i42e6lawc2pbxOS0rTCn8TSgxFXiKf8AXTwtNmcuSckrRTi4NPkRc1RxyydKmq21O7SwSsm64EpqlFkopNKnPyq9iNdUgRQikR1TUgA9JIC0+AzW+9l18YqwtPgM1vvZdfGJsDjhSz3Inzqtckgk2bnAAAAAAAAAAAAAAAAEMqnhy1uXvXglrMqnhy1uXvXgkOPwSt5Ln186KrABrHSst1gpThF5pzSa6cz3XndWU1Gdjk5UTi5Vp6lXM8dy9LD218zqb/dG4xxKzpVYYt1knpVc65vie6tbm8WcO0PH9Qu+Kis286865NcqZ6njvH1eFtGDsuTKVK1lVPmVKm8jYxjFzU45fhk0mlXLJs1d5usHaQvFaYbXEovDgr/yZ1UaY1o11mX39QsMTjumqSddXSK/6tdDVXm0hvHCzsU6TzcsXJXro9f9TpVYQklaO0jyqt0az6dHm2+gx2V2lGzqpRVaOcMNJa875+Z/qZjexXHvG+ZcreoJTklopui6EYjPfn9pP238zARzvb+k/rAWnwGa33suvjFWFp8Bmt97Lr4xLgccKme5E+dVrkkEmzc4AAAAAAAAAAAAAAAAhlU8OWty968EtZlU8OWty968Ehx+CVvJc+vnRVYANY6VnuPpYe3H5m+u15tKz5K/EnOKxNr1V7EaG4+lh7a+Zv47OlZzclOkWm1Frpear+56jc1Wf01iJYtu2lYpRy+zpVc84xq6Poz/AFPNsu8QndVGmk2mmlRya6Tbqy3ks4q05FaaKOdFRLR6GJ3NRrSNKz+7TSSj0HpRjEiKxGm5q/o7e2nb2bdYpSwOlVF1dKf5zGzvN8tMPJVc1Ft0iknq+yp92FwjYtpWas64ed0barn6+f8AQxX3ZeNKWPkxpWCVNKKmLp9RnUm0Wvq56+ekn7cjCZr56Sfty+ZhI53ugpwwFp8Bmt97Lr4xVhafAZrfey6+MS4HHCrnuRPnVa5JBJs3OAAAAAAAAAAAAAAAAIZVPDlrcvevBLWZVPDlrcvevBIcfglbyXPr50VWADWOlei4elh7cfmdnK5Qlio8UtzOSVc8dUll0ZnF3H0tn/cj8zorXam5tat0XKipfhXKzUl0Zokq1OerNrRowX283ixk58mOGTpFx0w4U69GSPuG2a2e9+7S1kpL+mSs86LnR6doWP1l1ccKlCUW4+ulHVa9H6nku2yIKycXXDK3k9eUuRTMzuUvypMREvHYbWvFvaOEOW8k8X3niVKdGiZ0N4hBSkqP0aaz0nkpV/U8+x9mfUrSdq7N1tIpQi6VS1yf4dFn0VPDe9qRdqlrjnhdHlBVy7dTO4mIxLfpHs0l99JP25GAz330k/bfzMBFO90GHwwFp8Bmt97Lr4xVhafAZrfey6+MS4HHCrnuRPnVa5JBJs3OAAAAAAAAAAAAAAAAIZVPDlrcvevBLWZVPDlrcvevBIcfglbyXPr50VWADWOlei4els/7kfmjZbX2bbWjwrDhrKSbazqqNU1ZrLgvtbP+5H5nfXu7Wrsk3PkpqkYxjVN6cqlWSVj2avO3mto0a24ObsrOwySpSUnnVVbo6f5kj2q5SUY1zW8m1JLNxSp8qE2V3prRyUE5N5xhGujS53VMw219wtReaTpXCtHz00Z7mYrH7NTvYLa1lKLi3TDNtVedPVXM568bGtd5BZSjFJtxfT0p6OlO07GVippuLTok3hooUw1UqV/4Md/u7dnGe8cslijhjSOayT5uZ/qNEmHiTX2hw189JP25fMwGe/eln7b+ZgIZdHThgLT4DNb72XXxirC0+AzW+9l18YlwOOFXPcifOq1ySCTZucAAAAAAAAAAAAAAAAQyqeHLW5e9eCWsyqeHLW5e9eCQ4/BK3kufXzoqs9tw2VO2jNx/DRKNOVOTqkl0ac//ANPEbjZ1xTs+VeI2UZSxNbyOUUqSqq1xNUou01cy6K86Qw/wy1sLayVpFxxSi03ktVX9VVfE7KF5Sq3PHP8ADVpRhnSsuxHJ22xnJSl9ZsrTBBypvJOWFNrKq1y/c1CkyTDvoq42X9bSVhWt4s42cop4sSdc1ixPp+BoL1aTlonrz0o9M3mc5ifSxifT8zF9LTEyhjIadXcbMvrgoxfMopqqWJpKKTq9M5fEz2soNUxLN5cpZZ5p/v8AE4ByYxPpJIxNGNg99dWa+r7Sfty+ZgJIIpbOsfjGgWnwGa33suvjFWFp8Bmt97Lr4xLgccKee5E+dVrkkEmzc4AAAAAAAAAAAAAAAAhlU8OWty968EtZlU8OWty968Ehx+CVvJc+vnRVY/z/ABgGsdKf7gAAAAAAAAAAWnwGa33suvjFWFp8Bmt97Lr4xNgccKWe5E+dVrkkEmzc4AAAAAAAAAAAAAAAAhnJ/Tr6D/xTc/b7nc73+VvMW8wfnjSm79ep1gPNqxaNJeqXtS35V3qp4jX17uvmjiNfXu6+aWsCP0Kdlnbcf+vpVPEa+vd180cRr693XzS1gPQp2Ntx/wCvpVPEa+vd180cRr693XzS1gPQp2Ntx/6+lU8Rr693XzRxGvr3dfNLWA9CnY23H/r6VTxGvr3dfNHEa+vd180tYD0Kdjbcf+vpVPEa+vd1806n6C/Qb+FO3+33++3X8rd4d3j/ADyrXeerQ60UM1wq1nWIeL5nFvX8bTrASASq4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2400" y="-711200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51" name="AutoShape 16" descr="data:image/jpeg;base64,/9j/4AAQSkZJRgABAQAAAQABAAD/2wCEAAkGBg8PEBIQExEVEBQTDRAVEBAQEBUSDhASFRAYFBMWEhMZGyYeGBsjGRIUHzEsIycpLiwwFh89NjAqNSYrLCkBCQoKDgwOGA8PGSoeHSQsNSkpKS4sKSksKSwpLCk1KSkpNSk1LCkpKSwsKSwpKSwpKSwpKSkpKSksKSkpLCkpKf/AABEIANgA2AMBIgACEQEDEQH/xAAbAAEAAgMBAQAAAAAAAAAAAAAAAQcDBQYEAv/EAEMQAAIBAQUCCgYIBQMFAAAAAAABAhEDBBIhMQUTBxciQVFUcaTD4zNhcoSRsQYUIzJCYoGhFUNSc/DR4fGCg6Kywf/EABoBAQACAwEAAAAAAAAAAAAAAAADBAEFBgL/xAApEQEAAgADBwQDAQEAAAAAAAAAAQIDBBEUMTIzQVHwEyGhsRIiUoFh/9oADAMBAAIRAxEAPwC8QAAAAAAAAAAAAAAAAAAAAAAAAAAAAAAAAAAAAAAAAAAAAAAgCQQAJBAAkEACQQAJBAAkEACQQSAAAAAAAAAAAAAAAABByX06+nL2W7H7Dfb7e/zd3hwYPySrXeerQ61lU8OWty968EjxbTWszCxlqVxMWtbbjjyfUe9eUOPJ9R715RVYKPr37t3sOB2+ZWpx5vqPevKHHm+o968or+f0avMZqGGreGjTqlirRvoWRg/g14rTcz1ekXn2dJjaLd3nY8v2+ZWPx5PqPevKHHm+o968orV7Mt0quynRfl7a/wDq/gI7LtnCM1ByjJScWs6qLSl+/wAxtF+7OxZft8ysrjzfUe9eUOPN9R715RXkdhW0oK0SUk4RlFJ8pqWOmX/al8DFLZF4X8qev9Pb/oNov3Njy/b5lZHHk+o968oceb6j3ryiuY7Ft3NWeBpuUYqTyiq5Zvtp+54RtF+5sWB0j5lanHm+o968o6n6DfTl7Vdv9hud1uv5u8xY8f5I0pu/XqUEWnwGa33suvjEuFi2taImVbN5TCw8KbVj3WuSQSXmmAAAAAAAAAAAAAAAAQyqeHLW5e9eCWsyqeHLW5e9eCQ4/BK3kufXzoqsMA1jpXVXex2haWcLaztXNzzaok0liVW3zVj/AORkvV22raSi1SNKNbqSjRqiby5+Uvic7suyVpaKEpOCwyzUlHOMHRVeSzfyPe9hOuFXqybpLJTa0hi1a6Ul29JFMaK810lmvV32jGElN5QjVvFV4YuuTXNikv1Z92dzvsLOK3ijimoWdnyXVOzcvvV5OUaadB53sDm+tWWX3q2jwyrKSqlr92MfifN12RFuTtLxDDCUk8M2pTwxqsPbp+jMs/78PVaXG/WGBY6WbdjZwmqU5VVFKNa5bx/uZ7S47SlJqNrjjWfKxRWLDNxlSOb1NfHZMbSmC2Ufs4Tc7W1STk024pfebTyq/UZrH6PrFyr1ZYcbTw2vKao2nGvrSRj2Y1hkt7PadlCVq5NRjFZtrFhUqqiark6/E5o9e0LCVjNw3inyU6wm3B1VafpWh5D3WEtY6hafAZrfey6+MVYWnwGa33suvjFnA44Vc9yJ/wA+1rkkEmyc4AAAAAAAAAAAAAAAAhlU8OWty968EtZlU8OWty968Ehx+CVvJc+vnRVYANY6UNnse0u6VpG1yUkkpRjinHWuHmda89ObM1hJiY1YmurfRsdnNUlaSVHOjinny+RV4f6UviYoTukJ2uB1i42e6lawc2pbxOS0rTCn8TSgxFXiKf8AXTwtNmcuSckrRTi4NPkRc1RxyydKmq21O7SwSsm64EpqlFkopNKnPyq9iNdUgRQikR1TUgA9JIC0+AzW+9l18YqwtPgM1vvZdfGJsDjhSz3Inzqtckgk2bnAAAAAAAAAAAAAAAAEMqnhy1uXvXglrMqnhy1uXvXgkOPwSt5Ln186KrABrHSst1gpThF5pzSa6cz3XndWU1Gdjk5UTi5Vp6lXM8dy9LD218zqb/dG4xxKzpVYYt1knpVc65vie6tbm8WcO0PH9Qu+Kis286865NcqZ6njvH1eFtGDsuTKVK1lVPmVKm8jYxjFzU45fhk0mlXLJs1d5usHaQvFaYbXEovDgr/yZ1UaY1o11mX39QsMTjumqSddXSK/6tdDVXm0hvHCzsU6TzcsXJXro9f9TpVYQklaO0jyqt0az6dHm2+gx2V2lGzqpRVaOcMNJa875+Z/qZjexXHvG+ZcreoJTklopui6EYjPfn9pP238zARzvb+k/rAWnwGa33suvjFWFp8Bmt97Lr4xLgccKme5E+dVrkkEmzc4AAAAAAAAAAAAAAAAhlU8OWty968EtZlU8OWty968Ehx+CVvJc+vnRVYANY6VnuPpYe3H5m+u15tKz5K/EnOKxNr1V7EaG4+lh7a+Zv47OlZzclOkWm1Frpear+56jc1Wf01iJYtu2lYpRy+zpVc84xq6Poz/AFPNsu8QndVGmk2mmlRya6Tbqy3ks4q05FaaKOdFRLR6GJ3NRrSNKz+7TSSj0HpRjEiKxGm5q/o7e2nb2bdYpSwOlVF1dKf5zGzvN8tMPJVc1Ft0iknq+yp92FwjYtpWas64ed0barn6+f8AQxX3ZeNKWPkxpWCVNKKmLp9RnUm0Wvq56+ekn7cjCZr56Sfty+ZhI53ugpwwFp8Bmt97Lr4xVhafAZrfey6+MS4HHCrnuRPnVa5JBJs3OAAAAAAAAAAAAAAAAIZVPDlrcvevBLWZVPDlrcvevBIcfglbyXPr50VWADWOlei4elh7cfmdnK5Qlio8UtzOSVc8dUll0ZnF3H0tn/cj8zorXam5tat0XKipfhXKzUl0Zokq1OerNrRowX283ixk58mOGTpFx0w4U69GSPuG2a2e9+7S1kpL+mSs86LnR6doWP1l1ccKlCUW4+ulHVa9H6nku2yIKycXXDK3k9eUuRTMzuUvypMREvHYbWvFvaOEOW8k8X3niVKdGiZ0N4hBSkqP0aaz0nkpV/U8+x9mfUrSdq7N1tIpQi6VS1yf4dFn0VPDe9qRdqlrjnhdHlBVy7dTO4mIxLfpHs0l99JP25GAz330k/bfzMBFO90GHwwFp8Bmt97Lr4xVhafAZrfey6+MS4HHCrnuRPnVa5JBJs3OAAAAAAAAAAAAAAAAIZVPDlrcvevBLWZVPDlrcvevBIcfglbyXPr50VWADWOlei4els/7kfmjZbX2bbWjwrDhrKSbazqqNU1ZrLgvtbP+5H5nfXu7Wrsk3PkpqkYxjVN6cqlWSVj2avO3mto0a24ObsrOwySpSUnnVVbo6f5kj2q5SUY1zW8m1JLNxSp8qE2V3prRyUE5N5xhGujS53VMw219wtReaTpXCtHz00Z7mYrH7NTvYLa1lKLi3TDNtVedPVXM568bGtd5BZSjFJtxfT0p6OlO07GVippuLTok3hooUw1UqV/4Md/u7dnGe8cslijhjSOayT5uZ/qNEmHiTX2hw189JP25fMwGe/eln7b+ZgIZdHThgLT4DNb72XXxirC0+AzW+9l18YlwOOFXPcifOq1ySCTZucAAAAAAAAAAAAAAAAQyqeHLW5e9eCWsyqeHLW5e9eCQ4/BK3kufXzoqs9tw2VO2jNx/DRKNOVOTqkl0ac//ANPEbjZ1xTs+VeI2UZSxNbyOUUqSqq1xNUou01cy6K86Qw/wy1sLayVpFxxSi03ktVX9VVfE7KF5Sq3PHP8ADVpRhnSsuxHJ22xnJSl9ZsrTBBypvJOWFNrKq1y/c1CkyTDvoq42X9bSVhWt4s42cop4sSdc1ixPp+BoL1aTlonrz0o9M3mc5ifSxifT8zF9LTEyhjIadXcbMvrgoxfMopqqWJpKKTq9M5fEz2soNUxLN5cpZZ5p/v8AE4ByYxPpJIxNGNg99dWa+r7Sfty+ZgJIIpbOsfjGgWnwGa33suvjFWFp8Bmt97Lr4xLgccKee5E+dVrkkEmzc4AAAAAAAAAAAAAAAAhlU8OWty968EtZlU8OWty968Ehx+CVvJc+vnRVY/z/ABgGsdKf7gAAAAAAAAAAWnwGa33suvjFWFp8Bmt97Lr4xNgccKWe5E+dVrkkEmzc4AAAAAAAAAAAAAAAAhnJ/Tr6D/xTc/b7nc73+VvMW8wfnjSm79ep1gPNqxaNJeqXtS35V3qp4jX17uvmjiNfXu6+aWsCP0Kdlnbcf+vpVPEa+vd180cRr693XzS1gPQp2Ntx/wCvpVPEa+vd180cRr693XzS1gPQp2Ntx/6+lU8Rr693XzRxGvr3dfNLWA9CnY23H/r6VTxGvr3dfNHEa+vd180tYD0Kdjbcf+vpVPEa+vd1806n6C/Qb+FO3+33++3X8rd4d3j/ADyrXeerQ60UM1wq1nWIeL5nFvX8bTrASASq4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304800" y="-558800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6152" name="Picture 18" descr="https://encrypted-tbn2.google.com/images?q=tbn:ANd9GcQr1BuKXak2TBWMLcpKwa4ij4-VFuhaYO08JUcVLZeF7zo0kp-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025" y="5659438"/>
            <a:ext cx="90011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izquierda y derecha"/>
          <p:cNvSpPr/>
          <p:nvPr/>
        </p:nvSpPr>
        <p:spPr>
          <a:xfrm rot="2059144">
            <a:off x="1192865" y="5897898"/>
            <a:ext cx="900115" cy="180023"/>
          </a:xfrm>
          <a:prstGeom prst="leftRightArrow">
            <a:avLst/>
          </a:prstGeom>
          <a:solidFill>
            <a:schemeClr val="accent3">
              <a:lumMod val="9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08" y="4656704"/>
            <a:ext cx="3762375" cy="17621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Flecha izquierda y derecha"/>
          <p:cNvSpPr/>
          <p:nvPr/>
        </p:nvSpPr>
        <p:spPr>
          <a:xfrm rot="20029794">
            <a:off x="3305402" y="5958565"/>
            <a:ext cx="900115" cy="180023"/>
          </a:xfrm>
          <a:prstGeom prst="leftRightArrow">
            <a:avLst/>
          </a:prstGeom>
          <a:solidFill>
            <a:schemeClr val="accent3">
              <a:lumMod val="9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1870075" y="609600"/>
            <a:ext cx="68580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endParaRPr lang="es-MX" sz="2000"/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r>
              <a:rPr lang="es-ES" sz="2000">
                <a:solidFill>
                  <a:srgbClr val="558ED5"/>
                </a:solidFill>
                <a:cs typeface="Times New Roman" pitchFamily="18" charset="0"/>
              </a:rPr>
              <a:t> </a:t>
            </a:r>
            <a:r>
              <a:rPr lang="es-MX" sz="2000">
                <a:solidFill>
                  <a:srgbClr val="000000"/>
                </a:solidFill>
                <a:cs typeface="Times New Roman" pitchFamily="18" charset="0"/>
              </a:rPr>
              <a:t>Se continuo con la coordinación informática para la liberación del SIEG </a:t>
            </a:r>
            <a:r>
              <a:rPr lang="es-MX" sz="1600" b="1" i="1">
                <a:solidFill>
                  <a:srgbClr val="000000"/>
                </a:solidFill>
                <a:cs typeface="Times New Roman" pitchFamily="18" charset="0"/>
              </a:rPr>
              <a:t>en su versión 2.0 </a:t>
            </a:r>
            <a:r>
              <a:rPr lang="es-MX" sz="2000">
                <a:solidFill>
                  <a:srgbClr val="000000"/>
                </a:solidFill>
                <a:cs typeface="Times New Roman" pitchFamily="18" charset="0"/>
              </a:rPr>
              <a:t>en internet. </a:t>
            </a:r>
            <a:endParaRPr lang="es-ES" sz="1600">
              <a:solidFill>
                <a:srgbClr val="558ED5"/>
              </a:solidFill>
              <a:cs typeface="Times New Roman" pitchFamily="18" charset="0"/>
            </a:endParaRPr>
          </a:p>
        </p:txBody>
      </p:sp>
      <p:sp>
        <p:nvSpPr>
          <p:cNvPr id="7171" name="1 Título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36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Desarrollo de Sistemas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1685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36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Mejoramiento de Sistemas</a:t>
            </a: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1828800" y="2641600"/>
            <a:ext cx="71628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endParaRPr lang="es-MX" sz="2000"/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2000">
                <a:solidFill>
                  <a:srgbClr val="000000"/>
                </a:solidFill>
                <a:cs typeface="Times New Roman" pitchFamily="18" charset="0"/>
              </a:rPr>
              <a:t> Integración del apartado del CEIEG  al SIEG</a:t>
            </a:r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2000">
                <a:solidFill>
                  <a:srgbClr val="000000"/>
                </a:solidFill>
                <a:cs typeface="Times New Roman" pitchFamily="18" charset="0"/>
              </a:rPr>
              <a:t> Integración del subtema de «Cuadernillos Municipales»</a:t>
            </a:r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2000">
                <a:solidFill>
                  <a:srgbClr val="000000"/>
                </a:solidFill>
                <a:cs typeface="Times New Roman" pitchFamily="18" charset="0"/>
              </a:rPr>
              <a:t> Adecuaciones a la estructura actual del SIEG</a:t>
            </a:r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endParaRPr lang="es-ES" sz="2000" b="1">
              <a:solidFill>
                <a:srgbClr val="558ED5"/>
              </a:solidFill>
              <a:cs typeface="Times New Roman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6553200" y="228600"/>
          <a:ext cx="2266950" cy="457200"/>
        </p:xfrm>
        <a:graphic>
          <a:graphicData uri="http://schemas.openxmlformats.org/presentationml/2006/ole">
            <p:oleObj spid="_x0000_s143362" name="Imagen de mapa de bits" r:id="rId4" imgW="2266667" imgH="457143" progId="PBrush">
              <p:embed/>
            </p:oleObj>
          </a:graphicData>
        </a:graphic>
      </p:graphicFrame>
      <p:sp>
        <p:nvSpPr>
          <p:cNvPr id="7175" name="1 Título"/>
          <p:cNvSpPr txBox="1">
            <a:spLocks/>
          </p:cNvSpPr>
          <p:nvPr/>
        </p:nvSpPr>
        <p:spPr bwMode="auto">
          <a:xfrm>
            <a:off x="0" y="4149725"/>
            <a:ext cx="533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36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Atención Especializada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28600" y="5038725"/>
            <a:ext cx="891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s-MX" sz="2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1828800" y="4835525"/>
            <a:ext cx="678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endParaRPr lang="es-MX" sz="2000"/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r>
              <a:rPr lang="es-ES" sz="2000">
                <a:solidFill>
                  <a:srgbClr val="558ED5"/>
                </a:solidFill>
                <a:cs typeface="Times New Roman" pitchFamily="18" charset="0"/>
              </a:rPr>
              <a:t> </a:t>
            </a:r>
            <a:r>
              <a:rPr lang="es-MX" sz="2000">
                <a:solidFill>
                  <a:srgbClr val="000000"/>
                </a:solidFill>
                <a:cs typeface="Times New Roman" pitchFamily="18" charset="0"/>
              </a:rPr>
              <a:t>A solicitudes de secretarías de estado y municipios </a:t>
            </a:r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r>
              <a:rPr lang="es-MX" sz="2000">
                <a:solidFill>
                  <a:srgbClr val="000000"/>
                </a:solidFill>
                <a:cs typeface="Times New Roman" pitchFamily="18" charset="0"/>
              </a:rPr>
              <a:t> A requerimientos de cámaras, asociaciones e iniciativa privada</a:t>
            </a:r>
          </a:p>
          <a:p>
            <a:pPr>
              <a:buClr>
                <a:srgbClr val="CCCC00"/>
              </a:buClr>
              <a:buFont typeface="Wingdings" pitchFamily="2" charset="2"/>
              <a:buChar char="•"/>
            </a:pPr>
            <a:endParaRPr lang="es-MX" sz="200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>
                <a:solidFill>
                  <a:srgbClr val="000090"/>
                </a:solidFill>
                <a:latin typeface="Calibri" pitchFamily="34" charset="0"/>
              </a:rPr>
              <a:t>Tema comportamiento del empleo </a:t>
            </a:r>
            <a:endParaRPr lang="es-MX" sz="1400" b="1" i="1">
              <a:solidFill>
                <a:srgbClr val="000090"/>
              </a:solidFill>
              <a:latin typeface="Calibri" pitchFamily="34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484438"/>
            <a:ext cx="7812087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792163" y="908050"/>
            <a:ext cx="80438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>
                <a:solidFill>
                  <a:srgbClr val="558ED5"/>
                </a:solidFill>
                <a:cs typeface="Times New Roman" pitchFamily="18" charset="0"/>
              </a:rPr>
              <a:t>Mejoramiento de la estadística y publicación en la plataforma de análisis multidimensional del SEIJAL</a:t>
            </a:r>
            <a:endParaRPr lang="es-ES" sz="2000">
              <a:solidFill>
                <a:srgbClr val="558ED5"/>
              </a:solidFill>
              <a:cs typeface="Times New Roman" pitchFamily="18" charset="0"/>
            </a:endParaRPr>
          </a:p>
          <a:p>
            <a:pPr marL="355600" lvl="1">
              <a:lnSpc>
                <a:spcPct val="150000"/>
              </a:lnSpc>
            </a:pPr>
            <a:endParaRPr lang="es-ES" sz="2000">
              <a:cs typeface="Times New Roman" pitchFamily="18" charset="0"/>
            </a:endParaRP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endParaRPr lang="es-ES" sz="2000" b="1">
              <a:solidFill>
                <a:srgbClr val="558ED5"/>
              </a:solidFill>
              <a:cs typeface="Times New Roman" pitchFamily="18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-108598" y="4825058"/>
            <a:ext cx="524826" cy="398457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400" dirty="0"/>
          </a:p>
        </p:txBody>
      </p:sp>
      <p:sp>
        <p:nvSpPr>
          <p:cNvPr id="2" name="1 Rectángulo"/>
          <p:cNvSpPr/>
          <p:nvPr/>
        </p:nvSpPr>
        <p:spPr>
          <a:xfrm>
            <a:off x="431800" y="5003800"/>
            <a:ext cx="1079500" cy="3619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" name="6 Flecha derecha"/>
          <p:cNvSpPr/>
          <p:nvPr/>
        </p:nvSpPr>
        <p:spPr>
          <a:xfrm rot="10800000">
            <a:off x="1936424" y="2733858"/>
            <a:ext cx="524826" cy="398457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400" dirty="0"/>
          </a:p>
        </p:txBody>
      </p:sp>
      <p:sp>
        <p:nvSpPr>
          <p:cNvPr id="8" name="7 Rectángulo"/>
          <p:cNvSpPr/>
          <p:nvPr/>
        </p:nvSpPr>
        <p:spPr>
          <a:xfrm>
            <a:off x="360363" y="2844800"/>
            <a:ext cx="1511300" cy="146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9" name="8 Flecha derecha"/>
          <p:cNvSpPr/>
          <p:nvPr/>
        </p:nvSpPr>
        <p:spPr>
          <a:xfrm rot="10800000">
            <a:off x="3741427" y="3166439"/>
            <a:ext cx="524826" cy="398457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400" dirty="0"/>
          </a:p>
        </p:txBody>
      </p:sp>
      <p:sp>
        <p:nvSpPr>
          <p:cNvPr id="8208" name="3 Rectángulo"/>
          <p:cNvSpPr>
            <a:spLocks noChangeArrowheads="1"/>
          </p:cNvSpPr>
          <p:nvPr/>
        </p:nvSpPr>
        <p:spPr bwMode="auto">
          <a:xfrm>
            <a:off x="971550" y="1628775"/>
            <a:ext cx="6940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 u="sng">
                <a:cs typeface="Times New Roman" pitchFamily="18" charset="0"/>
              </a:rPr>
              <a:t>Tamaño de empresas por rango, salario base de cotización, nivel estatal y  por delegación.</a:t>
            </a:r>
            <a:endParaRPr lang="es-MX" sz="1400" i="1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jcampos\Mis documentos\DISEÑO\imagen\presentaciones\portada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10 Rectángulo"/>
          <p:cNvSpPr>
            <a:spLocks noChangeArrowheads="1"/>
          </p:cNvSpPr>
          <p:nvPr/>
        </p:nvSpPr>
        <p:spPr bwMode="auto">
          <a:xfrm>
            <a:off x="0" y="3249612"/>
            <a:ext cx="8877312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2700"/>
              </a:lnSpc>
            </a:pPr>
            <a:r>
              <a:rPr lang="es-MX" sz="4400" b="1" dirty="0">
                <a:solidFill>
                  <a:srgbClr val="008000"/>
                </a:solidFill>
                <a:latin typeface="Calibri" pitchFamily="34" charset="0"/>
                <a:cs typeface="Arial" charset="0"/>
              </a:rPr>
              <a:t>Dirección </a:t>
            </a:r>
            <a:r>
              <a:rPr lang="es-MX" sz="4400" b="1" dirty="0" smtClean="0">
                <a:solidFill>
                  <a:srgbClr val="008000"/>
                </a:solidFill>
                <a:latin typeface="Calibri" pitchFamily="34" charset="0"/>
                <a:cs typeface="Arial" charset="0"/>
              </a:rPr>
              <a:t>de Estadísticas</a:t>
            </a:r>
            <a:endParaRPr lang="es-ES" sz="44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>
                <a:solidFill>
                  <a:srgbClr val="558ED5"/>
                </a:solidFill>
                <a:cs typeface="Times New Roman" pitchFamily="18" charset="0"/>
              </a:rPr>
              <a:t> segundo cuatrimestre 2012</a:t>
            </a:r>
            <a:endParaRPr lang="es-ES" sz="2000" b="1">
              <a:solidFill>
                <a:srgbClr val="558ED5"/>
              </a:solidFill>
              <a:cs typeface="Times New Roman" pitchFamily="18" charset="0"/>
            </a:endParaRPr>
          </a:p>
        </p:txBody>
      </p:sp>
      <p:sp>
        <p:nvSpPr>
          <p:cNvPr id="4099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>
                <a:solidFill>
                  <a:srgbClr val="000090"/>
                </a:solidFill>
                <a:latin typeface="Calibri" pitchFamily="34" charset="0"/>
              </a:rPr>
              <a:t>Dirección de Estadísticas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971550" y="1635125"/>
          <a:ext cx="7594600" cy="4133850"/>
        </p:xfrm>
        <a:graphic>
          <a:graphicData uri="http://schemas.openxmlformats.org/drawingml/2006/table">
            <a:tbl>
              <a:tblPr/>
              <a:tblGrid>
                <a:gridCol w="2438406"/>
                <a:gridCol w="2782254"/>
                <a:gridCol w="913442"/>
                <a:gridCol w="634999"/>
                <a:gridCol w="825499"/>
              </a:tblGrid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Indicador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Logro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2Q12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Meta            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Comunicados de Prensa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Comunicados Publicados en al Página Web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Conferencias y Talleres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Talleres impartidos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Grupos de Twitts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Twitts publicados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Mailing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mails enviados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Solicitudes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solicitudes atendidas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Asesorías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asesorías impartidas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Apoyo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orientaciones proporcionadas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186.7%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C:\Documents and Settings\jcampos\Mis documentos\DISEÑO\imagen\presentaciones\portada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10 Rectángulo"/>
          <p:cNvSpPr>
            <a:spLocks noChangeArrowheads="1"/>
          </p:cNvSpPr>
          <p:nvPr/>
        </p:nvSpPr>
        <p:spPr bwMode="auto">
          <a:xfrm>
            <a:off x="673100" y="2915444"/>
            <a:ext cx="8013700" cy="58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>
              <a:lnSpc>
                <a:spcPts val="2700"/>
              </a:lnSpc>
            </a:pPr>
            <a:r>
              <a:rPr lang="es-MX" sz="4400" b="1" dirty="0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Dirección administrativa</a:t>
            </a:r>
            <a:endParaRPr lang="es-ES" sz="1400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636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>
                <a:solidFill>
                  <a:srgbClr val="558ED5"/>
                </a:solidFill>
                <a:cs typeface="Times New Roman" pitchFamily="18" charset="0"/>
              </a:rPr>
              <a:t> segundo cuatrimestre 2012</a:t>
            </a:r>
            <a:endParaRPr lang="es-ES" sz="2000" b="1">
              <a:solidFill>
                <a:srgbClr val="558ED5"/>
              </a:solidFill>
              <a:cs typeface="Times New Roman" pitchFamily="18" charset="0"/>
            </a:endParaRPr>
          </a:p>
        </p:txBody>
      </p:sp>
      <p:sp>
        <p:nvSpPr>
          <p:cNvPr id="5123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>
                <a:solidFill>
                  <a:srgbClr val="000090"/>
                </a:solidFill>
                <a:latin typeface="Calibri" pitchFamily="34" charset="0"/>
              </a:rPr>
              <a:t>Dirección de Estadísticas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69963" y="1600200"/>
          <a:ext cx="7561261" cy="4664075"/>
        </p:xfrm>
        <a:graphic>
          <a:graphicData uri="http://schemas.openxmlformats.org/drawingml/2006/table">
            <a:tbl>
              <a:tblPr/>
              <a:tblGrid>
                <a:gridCol w="2680702"/>
                <a:gridCol w="2800912"/>
                <a:gridCol w="697222"/>
                <a:gridCol w="601054"/>
                <a:gridCol w="781371"/>
              </a:tblGrid>
              <a:tr h="54871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Indicador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Logro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2Q12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Meta            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097429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Documentos Estadísticos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Documentos Estadísticos actualizados mensualmente y publicados en la página web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1787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Diseño de Nuevos Cubos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Dimensiones generadas de INFORMACIÓN SECTORIAL en los Cubos de Empleo y de Comercio Exterior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742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Nuevos Paquetes de información Estadísticas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sectores tradicionales y precursores nuevos publicados en la página de la institución.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715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Actualización de Cubos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Actualización mensual de los cubos de Empleo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1"/>
          <p:cNvSpPr txBox="1">
            <a:spLocks noChangeArrowheads="1"/>
          </p:cNvSpPr>
          <p:nvPr/>
        </p:nvSpPr>
        <p:spPr bwMode="auto">
          <a:xfrm>
            <a:off x="1025525" y="1450975"/>
            <a:ext cx="75438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MX" sz="2000" b="1">
                <a:solidFill>
                  <a:srgbClr val="558ED5"/>
                </a:solidFill>
              </a:rPr>
              <a:t>Solicitudes y Asesorías  Dirección Estadísticas SEIJAL Segundo Cuatrimestre 2012</a:t>
            </a: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  <a:p>
            <a:pPr eaLnBrk="0" hangingPunct="0"/>
            <a:endParaRPr lang="es-MX" sz="2000" b="1">
              <a:solidFill>
                <a:srgbClr val="558ED5"/>
              </a:solidFill>
            </a:endParaRPr>
          </a:p>
        </p:txBody>
      </p:sp>
      <p:sp>
        <p:nvSpPr>
          <p:cNvPr id="1028" name="1 Título"/>
          <p:cNvSpPr txBox="1">
            <a:spLocks/>
          </p:cNvSpPr>
          <p:nvPr/>
        </p:nvSpPr>
        <p:spPr bwMode="auto">
          <a:xfrm>
            <a:off x="990600" y="3048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sz="36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Logros Segundo Cuatrimestre 2012 </a:t>
            </a:r>
          </a:p>
          <a:p>
            <a:pPr eaLnBrk="0" hangingPunct="0"/>
            <a:r>
              <a:rPr lang="es-MX" sz="36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(Dirección de Estadísticas</a:t>
            </a:r>
          </a:p>
        </p:txBody>
      </p:sp>
      <p:graphicFrame>
        <p:nvGraphicFramePr>
          <p:cNvPr id="1026" name="1 Objeto"/>
          <p:cNvGraphicFramePr>
            <a:graphicFrameLocks noChangeAspect="1"/>
          </p:cNvGraphicFramePr>
          <p:nvPr/>
        </p:nvGraphicFramePr>
        <p:xfrm>
          <a:off x="1150938" y="2349500"/>
          <a:ext cx="3054350" cy="2006600"/>
        </p:xfrm>
        <a:graphic>
          <a:graphicData uri="http://schemas.openxmlformats.org/presentationml/2006/ole">
            <p:oleObj spid="_x0000_s58370" name="Hoja de cálculo" r:id="rId4" imgW="2390850" imgH="1571625" progId="Excel.Sheet.8">
              <p:embed/>
            </p:oleObj>
          </a:graphicData>
        </a:graphic>
      </p:graphicFrame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08388"/>
            <a:ext cx="436403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1"/>
          <p:cNvSpPr txBox="1">
            <a:spLocks noChangeArrowheads="1"/>
          </p:cNvSpPr>
          <p:nvPr/>
        </p:nvSpPr>
        <p:spPr bwMode="auto">
          <a:xfrm>
            <a:off x="990600" y="1676400"/>
            <a:ext cx="75438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s-MX" sz="2000" b="1" dirty="0" smtClean="0">
                <a:solidFill>
                  <a:srgbClr val="558ED5"/>
                </a:solidFill>
                <a:cs typeface="+mn-cs"/>
              </a:rPr>
              <a:t>Asesorías y proyectos especiales</a:t>
            </a:r>
            <a:endParaRPr lang="es-MX" sz="2000" dirty="0" smtClean="0">
              <a:cs typeface="+mn-cs"/>
            </a:endParaRP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MX" sz="2000" dirty="0" smtClean="0">
                <a:cs typeface="+mn-cs"/>
              </a:rPr>
              <a:t>La </a:t>
            </a:r>
            <a:r>
              <a:rPr lang="es-MX" sz="2000" dirty="0">
                <a:cs typeface="+mn-cs"/>
              </a:rPr>
              <a:t>Dirección de Estadísticas en coordinación con otras direcciones de </a:t>
            </a:r>
            <a:r>
              <a:rPr lang="es-MX" sz="2000" dirty="0" smtClean="0">
                <a:cs typeface="+mn-cs"/>
              </a:rPr>
              <a:t>SEIJAL; </a:t>
            </a:r>
            <a:r>
              <a:rPr lang="es-MX" sz="2000" dirty="0">
                <a:cs typeface="+mn-cs"/>
              </a:rPr>
              <a:t>con IITEJ y COEPO, </a:t>
            </a:r>
            <a:r>
              <a:rPr lang="es-MX" sz="2000" dirty="0" smtClean="0">
                <a:cs typeface="+mn-cs"/>
              </a:rPr>
              <a:t>elaboran </a:t>
            </a:r>
            <a:r>
              <a:rPr lang="es-MX" sz="2000" dirty="0">
                <a:cs typeface="+mn-cs"/>
              </a:rPr>
              <a:t>"Diagnósticos Municipales" de los 125 municipios de Jalisco  con el propósito de </a:t>
            </a:r>
            <a:r>
              <a:rPr lang="es-MX" sz="2000" dirty="0" smtClean="0">
                <a:cs typeface="+mn-cs"/>
              </a:rPr>
              <a:t>proporcionar apoyo </a:t>
            </a:r>
            <a:r>
              <a:rPr lang="es-MX" sz="2000" dirty="0">
                <a:cs typeface="+mn-cs"/>
              </a:rPr>
              <a:t>con SEPLAN en el Sistema de Colaboración para Autoridades Municipales, así mismo </a:t>
            </a:r>
            <a:r>
              <a:rPr lang="es-MX" sz="2000" dirty="0" smtClean="0">
                <a:cs typeface="+mn-cs"/>
              </a:rPr>
              <a:t>hubo participación en la capacitación realizada al arranque del proyecto y como instructores en la plataforma (</a:t>
            </a:r>
            <a:r>
              <a:rPr lang="es-MX" sz="2000" dirty="0" err="1" smtClean="0">
                <a:cs typeface="+mn-cs"/>
              </a:rPr>
              <a:t>Moodle</a:t>
            </a:r>
            <a:r>
              <a:rPr lang="es-MX" sz="2000" dirty="0" smtClean="0">
                <a:cs typeface="+mn-cs"/>
              </a:rPr>
              <a:t>) para  seguimiento en el Modulo 2.</a:t>
            </a:r>
          </a:p>
          <a:p>
            <a:pPr marL="457200" indent="-457200" algn="just">
              <a:buFont typeface="+mj-lt"/>
              <a:buAutoNum type="alphaLcParenR"/>
              <a:defRPr/>
            </a:pPr>
            <a:endParaRPr lang="es-MX" sz="2000" dirty="0" smtClean="0">
              <a:cs typeface="+mn-cs"/>
            </a:endParaRP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MX" sz="2000" dirty="0">
                <a:cs typeface="+mn-cs"/>
              </a:rPr>
              <a:t>Se realizó una propuesta de información de municipios con menos de 30,000 habitantes, para CESJAL, con el propósito de analizar los municipios que carecen de programas del Gobierno Estatal y Federal. </a:t>
            </a:r>
            <a:endParaRPr lang="es-MX" sz="2000" dirty="0" smtClean="0">
              <a:cs typeface="+mn-cs"/>
            </a:endParaRPr>
          </a:p>
        </p:txBody>
      </p:sp>
      <p:sp>
        <p:nvSpPr>
          <p:cNvPr id="6147" name="1 Título"/>
          <p:cNvSpPr txBox="1">
            <a:spLocks/>
          </p:cNvSpPr>
          <p:nvPr/>
        </p:nvSpPr>
        <p:spPr bwMode="auto">
          <a:xfrm>
            <a:off x="990600" y="3048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sz="40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Logros Segundo Cuatrimestre 2012 </a:t>
            </a:r>
          </a:p>
          <a:p>
            <a:pPr eaLnBrk="0" hangingPunct="0"/>
            <a:r>
              <a:rPr lang="es-MX" sz="40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(Dirección de Estadísticas)</a:t>
            </a:r>
            <a:endParaRPr lang="es-MX" sz="400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990600" y="1676400"/>
            <a:ext cx="75438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s-MX" sz="1800" b="1">
                <a:solidFill>
                  <a:srgbClr val="558ED5"/>
                </a:solidFill>
              </a:rPr>
              <a:t>Información para Planeación</a:t>
            </a:r>
          </a:p>
          <a:p>
            <a:pPr algn="just" eaLnBrk="0" hangingPunct="0"/>
            <a:r>
              <a:rPr lang="es-MX" sz="1800"/>
              <a:t>Suministro y soporte a SEPLAN en la actualización mensual y cuatrimestral de los 21 indicadores de informe de gobierno asignados a SEIJAL, más 3 indicadores para la SEPROE. (Nota: Actualización, Análisis y  prospectiva).</a:t>
            </a:r>
          </a:p>
          <a:p>
            <a:pPr algn="just" eaLnBrk="0" hangingPunct="0"/>
            <a:r>
              <a:rPr lang="es-MX" sz="1800"/>
              <a:t> </a:t>
            </a:r>
          </a:p>
          <a:p>
            <a:pPr algn="just" eaLnBrk="0" hangingPunct="0"/>
            <a:r>
              <a:rPr lang="es-MX" sz="1800" b="1">
                <a:solidFill>
                  <a:srgbClr val="558ED5"/>
                </a:solidFill>
              </a:rPr>
              <a:t>Nueva Estadística </a:t>
            </a:r>
          </a:p>
          <a:p>
            <a:pPr algn="just" eaLnBrk="0" hangingPunct="0"/>
            <a:r>
              <a:rPr lang="es-MX" sz="1800"/>
              <a:t>Los paquetes de información económica se han incrementado al emitir y publicar notas técnicas de sectores productivos como:</a:t>
            </a:r>
          </a:p>
          <a:p>
            <a:pPr algn="just" eaLnBrk="0" hangingPunct="0"/>
            <a:r>
              <a:rPr lang="es-MX" sz="1800"/>
              <a:t>Industria mueblera, así como la emisión de estadísticas con enfoque de Clusters.</a:t>
            </a:r>
          </a:p>
          <a:p>
            <a:pPr algn="just" eaLnBrk="0" hangingPunct="0"/>
            <a:endParaRPr lang="es-MX" sz="1800"/>
          </a:p>
          <a:p>
            <a:pPr algn="just" eaLnBrk="0" hangingPunct="0"/>
            <a:r>
              <a:rPr lang="es-MX" sz="1800" b="1">
                <a:solidFill>
                  <a:srgbClr val="558ED5"/>
                </a:solidFill>
              </a:rPr>
              <a:t>Capacitación (Cursos y Talleres)</a:t>
            </a:r>
          </a:p>
          <a:p>
            <a:pPr algn="just" eaLnBrk="0" hangingPunct="0"/>
            <a:r>
              <a:rPr lang="es-MX" sz="1800"/>
              <a:t>Capacitación (Cursos y Talleres)</a:t>
            </a:r>
          </a:p>
          <a:p>
            <a:pPr algn="just" eaLnBrk="0" hangingPunct="0"/>
            <a:r>
              <a:rPr lang="es-MX" sz="1800"/>
              <a:t>UNIVA, UAG, CODCEJAL y Municipios del interior del Estado.</a:t>
            </a:r>
          </a:p>
          <a:p>
            <a:pPr algn="just" eaLnBrk="0" hangingPunct="0"/>
            <a:endParaRPr lang="es-MX" sz="1800"/>
          </a:p>
        </p:txBody>
      </p:sp>
      <p:sp>
        <p:nvSpPr>
          <p:cNvPr id="7171" name="1 Título"/>
          <p:cNvSpPr txBox="1">
            <a:spLocks/>
          </p:cNvSpPr>
          <p:nvPr/>
        </p:nvSpPr>
        <p:spPr bwMode="auto">
          <a:xfrm>
            <a:off x="990600" y="3048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sz="40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Logros Segundo Cuatrimestre 2012 </a:t>
            </a:r>
          </a:p>
          <a:p>
            <a:pPr eaLnBrk="0" hangingPunct="0"/>
            <a:r>
              <a:rPr lang="es-MX" sz="40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(Dirección de Estadísticas)</a:t>
            </a:r>
            <a:endParaRPr lang="es-MX" sz="400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1"/>
          <p:cNvSpPr txBox="1">
            <a:spLocks noChangeArrowheads="1"/>
          </p:cNvSpPr>
          <p:nvPr/>
        </p:nvSpPr>
        <p:spPr bwMode="auto">
          <a:xfrm>
            <a:off x="981075" y="1628775"/>
            <a:ext cx="75438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s-MX" sz="1800" b="1">
                <a:solidFill>
                  <a:srgbClr val="558ED5"/>
                </a:solidFill>
              </a:rPr>
              <a:t>Nueva Estadística de empleo</a:t>
            </a:r>
          </a:p>
          <a:p>
            <a:pPr algn="just" eaLnBrk="0" hangingPunct="0">
              <a:spcAft>
                <a:spcPts val="1200"/>
              </a:spcAft>
            </a:pPr>
            <a:r>
              <a:rPr lang="es-MX" sz="1800"/>
              <a:t>Consolidación de los cubos de información de Trabajadores Asegurados por entidades federativas y de municipios de Jalisco; al incluir la variable de Eventuales del Campo.</a:t>
            </a:r>
          </a:p>
          <a:p>
            <a:pPr algn="just" eaLnBrk="0" hangingPunct="0">
              <a:spcAft>
                <a:spcPts val="1200"/>
              </a:spcAft>
            </a:pPr>
            <a:r>
              <a:rPr lang="es-MX" sz="1800"/>
              <a:t>Creación del cubo de Trabajadores Asegurados por rangos de edad, género, actividades económicas y tamaño de empresa del Estado de Jalisco y sus municipios. (Se cuenta con información histórica de 2006 a la fecha)</a:t>
            </a:r>
          </a:p>
          <a:p>
            <a:pPr algn="just" eaLnBrk="0" hangingPunct="0"/>
            <a:r>
              <a:rPr lang="es-MX" sz="1800" b="1">
                <a:solidFill>
                  <a:srgbClr val="558ED5"/>
                </a:solidFill>
              </a:rPr>
              <a:t>Gestión de nueva información</a:t>
            </a:r>
          </a:p>
          <a:p>
            <a:pPr algn="just" eaLnBrk="0" hangingPunct="0">
              <a:spcAft>
                <a:spcPts val="1200"/>
              </a:spcAft>
            </a:pPr>
            <a:r>
              <a:rPr lang="es-MX" sz="1800"/>
              <a:t>Base de datos histórica de altas y bajas de Trabajadores Asegurados por división, grupo y actividad económica, tamaño de empresa y Entidades federativas. </a:t>
            </a:r>
          </a:p>
          <a:p>
            <a:pPr algn="just" eaLnBrk="0" hangingPunct="0">
              <a:spcAft>
                <a:spcPts val="1200"/>
              </a:spcAft>
            </a:pPr>
            <a:r>
              <a:rPr lang="es-MX" sz="1800"/>
              <a:t>Base de datos histórica de 2000 a 2005 de Trabajadores Asegurados por rangos de edad, género, actividades económicas y tamaño de empresa del Estado de Jalisco y sus municipios. </a:t>
            </a:r>
          </a:p>
          <a:p>
            <a:pPr algn="just" eaLnBrk="0" hangingPunct="0"/>
            <a:endParaRPr lang="es-MX" sz="1800"/>
          </a:p>
        </p:txBody>
      </p:sp>
      <p:sp>
        <p:nvSpPr>
          <p:cNvPr id="10243" name="1 Título"/>
          <p:cNvSpPr txBox="1">
            <a:spLocks/>
          </p:cNvSpPr>
          <p:nvPr/>
        </p:nvSpPr>
        <p:spPr bwMode="auto">
          <a:xfrm>
            <a:off x="990600" y="3048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sz="40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Logros Segundo Cuatrimestre 2012 </a:t>
            </a:r>
          </a:p>
          <a:p>
            <a:pPr eaLnBrk="0" hangingPunct="0"/>
            <a:r>
              <a:rPr lang="es-MX" sz="4000" b="1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(Dirección de Estadísticas)</a:t>
            </a:r>
            <a:endParaRPr lang="es-MX" sz="400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C:\Documents and Settings\jcampos\Mis documentos\DISEÑO\imagen\presentaciones\portada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10 Rectángulo"/>
          <p:cNvSpPr>
            <a:spLocks noChangeArrowheads="1"/>
          </p:cNvSpPr>
          <p:nvPr/>
        </p:nvSpPr>
        <p:spPr bwMode="auto">
          <a:xfrm>
            <a:off x="0" y="3249612"/>
            <a:ext cx="8877312" cy="33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>
              <a:lnSpc>
                <a:spcPts val="2700"/>
              </a:lnSpc>
            </a:pPr>
            <a:r>
              <a:rPr lang="es-MX" sz="44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Dirección de relaciones externas</a:t>
            </a:r>
            <a:endParaRPr lang="es-ES" sz="14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2977163"/>
              </p:ext>
            </p:extLst>
          </p:nvPr>
        </p:nvGraphicFramePr>
        <p:xfrm>
          <a:off x="984250" y="1635125"/>
          <a:ext cx="7702549" cy="4423416"/>
        </p:xfrm>
        <a:graphic>
          <a:graphicData uri="http://schemas.openxmlformats.org/drawingml/2006/table">
            <a:tbl>
              <a:tblPr/>
              <a:tblGrid>
                <a:gridCol w="2149991"/>
                <a:gridCol w="2858727"/>
                <a:gridCol w="897415"/>
                <a:gridCol w="897415"/>
                <a:gridCol w="899001"/>
              </a:tblGrid>
              <a:tr h="430531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Acción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Indicador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Meta 2012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Logro 2Q12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% Año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457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Volúmenes revista Strategos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volúmenes publicados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66%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457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Boletín mensual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volúmenes supervisados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25%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57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Ampliar distribución electrónica  Strategos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destinatários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2,500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3,200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226%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457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Conferencias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 de conferencias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75%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457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Expos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expos en las que participamos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57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Boletines de prensa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documentos supervisados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33%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96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>
                <a:solidFill>
                  <a:srgbClr val="000090"/>
                </a:solidFill>
                <a:latin typeface="Calibri" pitchFamily="34" charset="0"/>
              </a:rPr>
              <a:t>Dirección de relaciones externas</a:t>
            </a:r>
            <a:endParaRPr lang="es-MX" sz="1400" b="1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23597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 dirty="0">
                <a:solidFill>
                  <a:srgbClr val="558ED5"/>
                </a:solidFill>
                <a:cs typeface="Times New Roman" pitchFamily="18" charset="0"/>
              </a:rPr>
              <a:t> </a:t>
            </a:r>
            <a:r>
              <a:rPr lang="es-ES" sz="2000" dirty="0" smtClean="0">
                <a:solidFill>
                  <a:srgbClr val="558ED5"/>
                </a:solidFill>
                <a:cs typeface="Times New Roman" pitchFamily="18" charset="0"/>
              </a:rPr>
              <a:t>segundo </a:t>
            </a:r>
            <a:r>
              <a:rPr lang="es-ES" sz="2000" dirty="0">
                <a:solidFill>
                  <a:srgbClr val="558ED5"/>
                </a:solidFill>
                <a:cs typeface="Times New Roman" pitchFamily="18" charset="0"/>
              </a:rPr>
              <a:t>cuatrimestre 2012</a:t>
            </a:r>
            <a:endParaRPr lang="es-ES" sz="2000" b="1" dirty="0">
              <a:solidFill>
                <a:srgbClr val="558ED5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5349768"/>
              </p:ext>
            </p:extLst>
          </p:nvPr>
        </p:nvGraphicFramePr>
        <p:xfrm>
          <a:off x="984250" y="1635125"/>
          <a:ext cx="7713663" cy="3017520"/>
        </p:xfrm>
        <a:graphic>
          <a:graphicData uri="http://schemas.openxmlformats.org/drawingml/2006/table">
            <a:tbl>
              <a:tblPr/>
              <a:tblGrid>
                <a:gridCol w="2152650"/>
                <a:gridCol w="2862263"/>
                <a:gridCol w="900112"/>
                <a:gridCol w="898525"/>
                <a:gridCol w="900113"/>
              </a:tblGrid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Acción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Indicador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Meta  2012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Logro 2Q12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% Año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Difusión institucional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municipios, cámaras, universidades y dependencias prospectadas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75%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Redes sociales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seguidores en Twitter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2,000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988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49%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Redes sociales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Número de seguidores en Facebook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3,000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2,858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80%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4602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 dirty="0">
                <a:solidFill>
                  <a:srgbClr val="558ED5"/>
                </a:solidFill>
                <a:cs typeface="Times New Roman" pitchFamily="18" charset="0"/>
              </a:rPr>
              <a:t> </a:t>
            </a:r>
            <a:r>
              <a:rPr lang="es-ES" sz="2000" dirty="0" smtClean="0">
                <a:solidFill>
                  <a:srgbClr val="558ED5"/>
                </a:solidFill>
                <a:cs typeface="Times New Roman" pitchFamily="18" charset="0"/>
              </a:rPr>
              <a:t>segundo </a:t>
            </a:r>
            <a:r>
              <a:rPr lang="es-ES" sz="2000" dirty="0">
                <a:solidFill>
                  <a:srgbClr val="558ED5"/>
                </a:solidFill>
                <a:cs typeface="Times New Roman" pitchFamily="18" charset="0"/>
              </a:rPr>
              <a:t>cuatrimestre 2012</a:t>
            </a:r>
            <a:endParaRPr lang="es-ES" sz="2000" b="1" dirty="0">
              <a:solidFill>
                <a:srgbClr val="558ED5"/>
              </a:solidFill>
              <a:cs typeface="Times New Roman" pitchFamily="18" charset="0"/>
            </a:endParaRPr>
          </a:p>
        </p:txBody>
      </p:sp>
      <p:sp>
        <p:nvSpPr>
          <p:cNvPr id="24603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>
                <a:solidFill>
                  <a:srgbClr val="000090"/>
                </a:solidFill>
                <a:latin typeface="Calibri" pitchFamily="34" charset="0"/>
              </a:rPr>
              <a:t>Dirección de relaciones externas</a:t>
            </a:r>
            <a:endParaRPr lang="es-MX" sz="1400" b="1">
              <a:solidFill>
                <a:srgbClr val="00009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rgbClr val="558ED5"/>
                </a:solidFill>
                <a:ea typeface="ＭＳ Ｐゴシック" pitchFamily="-110" charset="-128"/>
                <a:cs typeface="Times New Roman" pitchFamily="18" charset="0"/>
              </a:rPr>
              <a:t>Logros</a:t>
            </a:r>
            <a:r>
              <a:rPr lang="es-ES" sz="2000" dirty="0">
                <a:solidFill>
                  <a:srgbClr val="558ED5"/>
                </a:solidFill>
                <a:ea typeface="ＭＳ Ｐゴシック" pitchFamily="-110" charset="-128"/>
                <a:cs typeface="Times New Roman" pitchFamily="18" charset="0"/>
              </a:rPr>
              <a:t> </a:t>
            </a:r>
            <a:r>
              <a:rPr lang="es-ES" sz="2000" dirty="0" smtClean="0">
                <a:solidFill>
                  <a:srgbClr val="558ED5"/>
                </a:solidFill>
                <a:ea typeface="ＭＳ Ｐゴシック" pitchFamily="-110" charset="-128"/>
                <a:cs typeface="Times New Roman" pitchFamily="18" charset="0"/>
              </a:rPr>
              <a:t>segundo </a:t>
            </a:r>
            <a:r>
              <a:rPr lang="es-ES" sz="2000" dirty="0">
                <a:solidFill>
                  <a:srgbClr val="558ED5"/>
                </a:solidFill>
                <a:ea typeface="ＭＳ Ｐゴシック" pitchFamily="-110" charset="-128"/>
                <a:cs typeface="Times New Roman" pitchFamily="18" charset="0"/>
              </a:rPr>
              <a:t>cuatrimestre 2012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  <a:defRPr/>
            </a:pPr>
            <a:endParaRPr lang="es-ES" sz="2000" b="1" dirty="0" smtClean="0">
              <a:solidFill>
                <a:srgbClr val="558ED5"/>
              </a:solidFill>
              <a:ea typeface="ＭＳ Ｐゴシック" pitchFamily="-110" charset="-128"/>
              <a:cs typeface="Times New Roman" pitchFamily="18" charset="0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800" b="1" dirty="0" smtClean="0">
                <a:ea typeface="ＭＳ Ｐゴシック" pitchFamily="-110" charset="-128"/>
                <a:cs typeface="Times New Roman" pitchFamily="18" charset="0"/>
              </a:rPr>
              <a:t>Directorio institucional</a:t>
            </a:r>
          </a:p>
          <a:p>
            <a:pPr marL="355600" indent="6350" algn="just">
              <a:lnSpc>
                <a:spcPct val="150000"/>
              </a:lnSpc>
              <a:defRPr/>
            </a:pPr>
            <a:r>
              <a:rPr lang="es-ES" sz="1800" dirty="0" smtClean="0"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Se adoptó como herramienta de distribución de material electrónico la herramienta “</a:t>
            </a:r>
            <a:r>
              <a:rPr lang="es-ES" sz="1800" dirty="0" err="1" smtClean="0"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mailchimp</a:t>
            </a:r>
            <a:r>
              <a:rPr lang="es-ES" sz="1800" dirty="0" smtClean="0"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” la cuál nos permite el envío de correos masivos, solicitud de actualización de información de nuestra base de datos, homologación de imagen de correos y análisis de efectividad en la recepción e intereses de nuestros usuarios. Se cuenta con un directorio en esta herramienta de más de 1,500 contactos.</a:t>
            </a:r>
            <a:endParaRPr lang="es-ES" sz="1800" b="1" dirty="0">
              <a:ea typeface="ＭＳ Ｐゴシック" pitchFamily="-110" charset="-128"/>
              <a:cs typeface="Times New Roman" pitchFamily="18" charset="0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800" b="1" dirty="0">
                <a:ea typeface="ＭＳ Ｐゴシック" pitchFamily="-110" charset="-128"/>
                <a:cs typeface="Times New Roman" pitchFamily="18" charset="0"/>
              </a:rPr>
              <a:t>Catálogo institucional</a:t>
            </a:r>
          </a:p>
          <a:p>
            <a:pPr marL="355600">
              <a:lnSpc>
                <a:spcPct val="150000"/>
              </a:lnSpc>
              <a:defRPr/>
            </a:pPr>
            <a:r>
              <a:rPr lang="es-ES" sz="1800" dirty="0" smtClean="0"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Se elaboraron 5 fichas de producto, se rediseñaron 4 entregables</a:t>
            </a:r>
            <a:endParaRPr lang="es-ES" sz="1800" dirty="0">
              <a:latin typeface="Calibri" pitchFamily="34" charset="0"/>
              <a:ea typeface="ＭＳ Ｐゴシック" pitchFamily="-110" charset="-128"/>
              <a:cs typeface="Calibri" pitchFamily="34" charset="0"/>
            </a:endParaRPr>
          </a:p>
          <a:p>
            <a:pPr marL="355600">
              <a:lnSpc>
                <a:spcPct val="150000"/>
              </a:lnSpc>
              <a:defRPr/>
            </a:pPr>
            <a:endParaRPr lang="es-ES" sz="1800" dirty="0">
              <a:latin typeface="Calibri" pitchFamily="34" charset="0"/>
              <a:ea typeface="ＭＳ Ｐゴシック" pitchFamily="-110" charset="-128"/>
              <a:cs typeface="Calibri" pitchFamily="34" charset="0"/>
            </a:endParaRPr>
          </a:p>
          <a:p>
            <a:pPr marL="355600">
              <a:lnSpc>
                <a:spcPct val="150000"/>
              </a:lnSpc>
              <a:defRPr/>
            </a:pPr>
            <a:endParaRPr lang="es-ES" sz="1800" dirty="0">
              <a:latin typeface="Calibri" pitchFamily="34" charset="0"/>
              <a:ea typeface="ＭＳ Ｐゴシック" pitchFamily="-110" charset="-128"/>
              <a:cs typeface="Calibri" pitchFamily="34" charset="0"/>
            </a:endParaRPr>
          </a:p>
          <a:p>
            <a:pPr marL="355600">
              <a:lnSpc>
                <a:spcPct val="150000"/>
              </a:lnSpc>
              <a:defRPr/>
            </a:pPr>
            <a:endParaRPr lang="es-ES" sz="1800" dirty="0">
              <a:latin typeface="Calibri" pitchFamily="34" charset="0"/>
              <a:ea typeface="ＭＳ Ｐゴシック" pitchFamily="-110" charset="-128"/>
              <a:cs typeface="Calibri" pitchFamily="34" charset="0"/>
            </a:endParaRPr>
          </a:p>
        </p:txBody>
      </p:sp>
      <p:sp>
        <p:nvSpPr>
          <p:cNvPr id="25603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>
                <a:solidFill>
                  <a:srgbClr val="000090"/>
                </a:solidFill>
                <a:latin typeface="Calibri" pitchFamily="34" charset="0"/>
              </a:rPr>
              <a:t>Dirección de relaciones externas</a:t>
            </a:r>
            <a:endParaRPr lang="es-MX" sz="1400" b="1">
              <a:solidFill>
                <a:srgbClr val="00009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263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rgbClr val="558ED5"/>
                </a:solidFill>
                <a:ea typeface="ＭＳ Ｐゴシック" pitchFamily="-110" charset="-128"/>
                <a:cs typeface="Times New Roman" pitchFamily="18" charset="0"/>
              </a:rPr>
              <a:t>Logros</a:t>
            </a:r>
            <a:r>
              <a:rPr lang="es-ES" sz="2000" dirty="0">
                <a:solidFill>
                  <a:srgbClr val="558ED5"/>
                </a:solidFill>
                <a:ea typeface="ＭＳ Ｐゴシック" pitchFamily="-110" charset="-128"/>
                <a:cs typeface="Times New Roman" pitchFamily="18" charset="0"/>
              </a:rPr>
              <a:t> </a:t>
            </a:r>
            <a:r>
              <a:rPr lang="es-ES" sz="2000" dirty="0" smtClean="0">
                <a:solidFill>
                  <a:srgbClr val="558ED5"/>
                </a:solidFill>
                <a:ea typeface="ＭＳ Ｐゴシック" pitchFamily="-110" charset="-128"/>
                <a:cs typeface="Times New Roman" pitchFamily="18" charset="0"/>
              </a:rPr>
              <a:t>segundo </a:t>
            </a:r>
            <a:r>
              <a:rPr lang="es-ES" sz="2000" dirty="0">
                <a:solidFill>
                  <a:srgbClr val="558ED5"/>
                </a:solidFill>
                <a:ea typeface="ＭＳ Ｐゴシック" pitchFamily="-110" charset="-128"/>
                <a:cs typeface="Times New Roman" pitchFamily="18" charset="0"/>
              </a:rPr>
              <a:t>cuatrimestre </a:t>
            </a:r>
            <a:r>
              <a:rPr lang="es-ES" sz="2000" dirty="0" smtClean="0">
                <a:solidFill>
                  <a:srgbClr val="558ED5"/>
                </a:solidFill>
                <a:ea typeface="ＭＳ Ｐゴシック" pitchFamily="-110" charset="-128"/>
                <a:cs typeface="Times New Roman" pitchFamily="18" charset="0"/>
              </a:rPr>
              <a:t>2012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  <a:defRPr/>
            </a:pPr>
            <a:endParaRPr lang="es-ES" sz="2000" b="1" dirty="0" smtClean="0">
              <a:solidFill>
                <a:srgbClr val="558ED5"/>
              </a:solidFill>
              <a:ea typeface="ＭＳ Ｐゴシック" pitchFamily="-110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s-ES" sz="1800" b="1" dirty="0" err="1" smtClean="0">
                <a:ea typeface="ＭＳ Ｐゴシック" pitchFamily="-110" charset="-128"/>
                <a:cs typeface="Times New Roman" pitchFamily="18" charset="0"/>
              </a:rPr>
              <a:t>Strategos</a:t>
            </a:r>
            <a:endParaRPr lang="es-ES" sz="1800" b="1" dirty="0" smtClean="0">
              <a:ea typeface="ＭＳ Ｐゴシック" pitchFamily="-110" charset="-128"/>
              <a:cs typeface="Times New Roman" pitchFamily="18" charset="0"/>
            </a:endParaRPr>
          </a:p>
          <a:p>
            <a:pPr marL="355600" indent="6350" algn="just">
              <a:lnSpc>
                <a:spcPct val="150000"/>
              </a:lnSpc>
              <a:defRPr/>
            </a:pPr>
            <a:r>
              <a:rPr lang="es-ES" sz="1800" dirty="0" smtClean="0">
                <a:latin typeface="Calibri" pitchFamily="34" charset="0"/>
                <a:ea typeface="ＭＳ Ｐゴシック" pitchFamily="-110" charset="-128"/>
                <a:cs typeface="Calibri" pitchFamily="34" charset="0"/>
              </a:rPr>
              <a:t>Se redefinieron los apartados que integran la revista y se reenfocaron los contenidos en lugar de temáticas generales a sectores en específico, en el caso del volumen 16 al sector manufactura.</a:t>
            </a:r>
            <a:endParaRPr lang="es-ES" sz="2000" dirty="0" smtClean="0">
              <a:ea typeface="ＭＳ Ｐゴシック" pitchFamily="-110" charset="-128"/>
              <a:cs typeface="Times New Roman" pitchFamily="18" charset="0"/>
            </a:endParaRPr>
          </a:p>
          <a:p>
            <a:pPr>
              <a:buClr>
                <a:srgbClr val="CCCC00"/>
              </a:buClr>
              <a:buFont typeface="Wingdings" pitchFamily="2" charset="2"/>
              <a:buNone/>
              <a:defRPr/>
            </a:pPr>
            <a:endParaRPr lang="es-ES" sz="2000" b="1" dirty="0">
              <a:solidFill>
                <a:srgbClr val="558ED5"/>
              </a:solidFill>
              <a:ea typeface="ＭＳ Ｐゴシック" pitchFamily="-110" charset="-128"/>
              <a:cs typeface="Times New Roman" pitchFamily="18" charset="0"/>
            </a:endParaRPr>
          </a:p>
        </p:txBody>
      </p:sp>
      <p:sp>
        <p:nvSpPr>
          <p:cNvPr id="26627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>
                <a:solidFill>
                  <a:srgbClr val="000090"/>
                </a:solidFill>
                <a:latin typeface="Calibri" pitchFamily="34" charset="0"/>
              </a:rPr>
              <a:t>Dirección de relaciones externas</a:t>
            </a:r>
            <a:endParaRPr lang="es-MX" sz="1400" b="1">
              <a:solidFill>
                <a:srgbClr val="000090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586" y="3718963"/>
            <a:ext cx="2120620" cy="2590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6700" y="3717892"/>
            <a:ext cx="2094747" cy="2591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7970" y="3712609"/>
            <a:ext cx="2065963" cy="25351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1 Título"/>
          <p:cNvSpPr txBox="1">
            <a:spLocks/>
          </p:cNvSpPr>
          <p:nvPr/>
        </p:nvSpPr>
        <p:spPr bwMode="auto">
          <a:xfrm>
            <a:off x="3048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>
                <a:solidFill>
                  <a:srgbClr val="000090"/>
                </a:solidFill>
                <a:latin typeface="Calibri" pitchFamily="34" charset="0"/>
              </a:rPr>
              <a:t>Recursos</a:t>
            </a:r>
            <a:endParaRPr lang="es-MX" sz="1400" b="1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8194" name="Text Box 11"/>
          <p:cNvSpPr txBox="1">
            <a:spLocks noChangeArrowheads="1"/>
          </p:cNvSpPr>
          <p:nvPr/>
        </p:nvSpPr>
        <p:spPr bwMode="auto">
          <a:xfrm>
            <a:off x="847725" y="1158875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>
                <a:solidFill>
                  <a:srgbClr val="558ED5"/>
                </a:solidFill>
                <a:cs typeface="Times New Roman" pitchFamily="18" charset="0"/>
              </a:rPr>
              <a:t> primer cuatrimestre 2012</a:t>
            </a:r>
            <a:endParaRPr lang="es-ES" sz="2000" b="1">
              <a:solidFill>
                <a:srgbClr val="558ED5"/>
              </a:solidFill>
              <a:cs typeface="Times New Roman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971550" y="1268413"/>
          <a:ext cx="7740650" cy="4196398"/>
        </p:xfrm>
        <a:graphic>
          <a:graphicData uri="http://schemas.openxmlformats.org/drawingml/2006/table">
            <a:tbl>
              <a:tblPr/>
              <a:tblGrid>
                <a:gridCol w="2160588"/>
                <a:gridCol w="2873375"/>
                <a:gridCol w="906462"/>
                <a:gridCol w="900113"/>
                <a:gridCol w="900112"/>
              </a:tblGrid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Acción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Indicador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Meta 2012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Logro 2Q12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% Año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Atención de solicitudes de información por transparencia.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Número de solicitudes de transparencia recibidas y atendidas.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33 %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0C">
                        <a:alpha val="36000"/>
                      </a:srgbClr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Emisión mensual de estados financieros.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Número de emisiones de estados financieros.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58.3 %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Programación y participación de capacitación institucional y especializada.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Horas de capacitación por persona.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13.5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76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 563 %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E7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Adquisiciones conforme a programa anual.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Número de eventos de adquisición.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24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87.5 %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C:\Documents and Settings\jcampos\Mis documentos\DISEÑO\imagen\presentaciones\portada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Text Box 11"/>
          <p:cNvSpPr txBox="1">
            <a:spLocks noChangeArrowheads="1"/>
          </p:cNvSpPr>
          <p:nvPr/>
        </p:nvSpPr>
        <p:spPr bwMode="auto">
          <a:xfrm>
            <a:off x="791517" y="2708908"/>
            <a:ext cx="75352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CCCC00"/>
              </a:buClr>
              <a:buFont typeface="Wingdings" pitchFamily="2" charset="2"/>
              <a:buNone/>
            </a:pPr>
            <a:r>
              <a:rPr lang="es-MX" sz="6600" b="1" dirty="0" smtClean="0">
                <a:solidFill>
                  <a:schemeClr val="bg1"/>
                </a:solidFill>
                <a:cs typeface="Times New Roman" pitchFamily="18" charset="0"/>
              </a:rPr>
              <a:t>G R A C I A S</a:t>
            </a:r>
            <a:endParaRPr lang="es-MX" sz="6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5 Rectángulo"/>
          <p:cNvSpPr>
            <a:spLocks noChangeArrowheads="1"/>
          </p:cNvSpPr>
          <p:nvPr/>
        </p:nvSpPr>
        <p:spPr bwMode="auto">
          <a:xfrm>
            <a:off x="791517" y="1088701"/>
            <a:ext cx="7381875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  <a:cs typeface="Calibri" pitchFamily="34" charset="0"/>
              </a:rPr>
              <a:t>Debido al periodo electoral, y a la entrada en vigor de la nueva Ley de Información, en el periodo mayo-agosto no se recibió ninguna solicitud de transparencia.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s-MX" sz="1800" dirty="0">
                <a:latin typeface="Calibri" pitchFamily="34" charset="0"/>
                <a:cs typeface="Calibri" pitchFamily="34" charset="0"/>
              </a:rPr>
              <a:t>promedio de horas hombre en capacitación es significativamente mayor al planteado, </a:t>
            </a:r>
            <a:r>
              <a:rPr lang="es-MX" sz="1800" dirty="0" smtClean="0">
                <a:latin typeface="Calibri" pitchFamily="34" charset="0"/>
                <a:cs typeface="Calibri" pitchFamily="34" charset="0"/>
              </a:rPr>
              <a:t>ya que durante 2012 se ha apostado por la actualización y especialización del personal, a través de:</a:t>
            </a:r>
          </a:p>
          <a:p>
            <a:pPr marL="819150" lvl="1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  <a:cs typeface="Calibri" pitchFamily="34" charset="0"/>
              </a:rPr>
              <a:t>2 Diplomados (sin costo para </a:t>
            </a:r>
            <a:r>
              <a:rPr lang="es-MX" sz="1800" dirty="0" err="1" smtClean="0">
                <a:latin typeface="Calibri" pitchFamily="34" charset="0"/>
                <a:cs typeface="Calibri" pitchFamily="34" charset="0"/>
              </a:rPr>
              <a:t>Seijal</a:t>
            </a:r>
            <a:r>
              <a:rPr lang="es-MX" sz="1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19150" lvl="1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>
                <a:latin typeface="Calibri" pitchFamily="34" charset="0"/>
                <a:cs typeface="Calibri" pitchFamily="34" charset="0"/>
              </a:rPr>
              <a:t>4</a:t>
            </a:r>
            <a:r>
              <a:rPr lang="es-MX" sz="1800" dirty="0" smtClean="0">
                <a:latin typeface="Calibri" pitchFamily="34" charset="0"/>
                <a:cs typeface="Calibri" pitchFamily="34" charset="0"/>
              </a:rPr>
              <a:t> cursos especializados</a:t>
            </a:r>
          </a:p>
          <a:p>
            <a:pPr marL="819150" lvl="1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>
                <a:latin typeface="Calibri" pitchFamily="34" charset="0"/>
                <a:cs typeface="Calibri" pitchFamily="34" charset="0"/>
              </a:rPr>
              <a:t>5</a:t>
            </a:r>
            <a:r>
              <a:rPr lang="es-MX" sz="1800" dirty="0" smtClean="0">
                <a:latin typeface="Calibri" pitchFamily="34" charset="0"/>
                <a:cs typeface="Calibri" pitchFamily="34" charset="0"/>
              </a:rPr>
              <a:t> Talleres internos (sin costo para </a:t>
            </a:r>
            <a:r>
              <a:rPr lang="es-MX" sz="1800" dirty="0" err="1" smtClean="0">
                <a:latin typeface="Calibri" pitchFamily="34" charset="0"/>
                <a:cs typeface="Calibri" pitchFamily="34" charset="0"/>
              </a:rPr>
              <a:t>Seijal</a:t>
            </a:r>
            <a:r>
              <a:rPr lang="es-MX" sz="1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19150" lvl="1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  <a:cs typeface="Calibri" pitchFamily="34" charset="0"/>
              </a:rPr>
              <a:t>Inglés básico e intermedio</a:t>
            </a:r>
          </a:p>
          <a:p>
            <a:pPr marL="819150" lvl="1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  <a:cs typeface="Calibri" pitchFamily="34" charset="0"/>
              </a:rPr>
              <a:t>Capacitación institucional en </a:t>
            </a:r>
            <a:r>
              <a:rPr lang="es-MX" sz="1800" dirty="0">
                <a:latin typeface="Calibri" pitchFamily="34" charset="0"/>
                <a:cs typeface="Calibri" pitchFamily="34" charset="0"/>
              </a:rPr>
              <a:t>d</a:t>
            </a:r>
            <a:r>
              <a:rPr lang="es-MX" sz="1800" dirty="0" smtClean="0">
                <a:latin typeface="Calibri" pitchFamily="34" charset="0"/>
                <a:cs typeface="Calibri" pitchFamily="34" charset="0"/>
              </a:rPr>
              <a:t>iversos temas, a través de la Secretaría de Administración (sin costo para </a:t>
            </a:r>
            <a:r>
              <a:rPr lang="es-MX" sz="1800" dirty="0" err="1" smtClean="0">
                <a:latin typeface="Calibri" pitchFamily="34" charset="0"/>
                <a:cs typeface="Calibri" pitchFamily="34" charset="0"/>
              </a:rPr>
              <a:t>Seijal</a:t>
            </a:r>
            <a:r>
              <a:rPr lang="es-MX" sz="18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819150" lvl="1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latin typeface="Calibri" pitchFamily="34" charset="0"/>
                <a:cs typeface="Calibri" pitchFamily="34" charset="0"/>
              </a:rPr>
              <a:t>Capacitación en temas técnicos especializados</a:t>
            </a:r>
          </a:p>
        </p:txBody>
      </p:sp>
      <p:sp>
        <p:nvSpPr>
          <p:cNvPr id="10243" name="Text Box 11"/>
          <p:cNvSpPr txBox="1">
            <a:spLocks noChangeArrowheads="1"/>
          </p:cNvSpPr>
          <p:nvPr/>
        </p:nvSpPr>
        <p:spPr bwMode="auto">
          <a:xfrm>
            <a:off x="431471" y="368609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>
                <a:solidFill>
                  <a:srgbClr val="558ED5"/>
                </a:solidFill>
                <a:cs typeface="Times New Roman" pitchFamily="18" charset="0"/>
              </a:rPr>
              <a:t>Notas relativas al cumplimiento de indicadores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5 Rectángulo"/>
          <p:cNvSpPr>
            <a:spLocks noChangeArrowheads="1"/>
          </p:cNvSpPr>
          <p:nvPr/>
        </p:nvSpPr>
        <p:spPr bwMode="auto">
          <a:xfrm>
            <a:off x="431471" y="1286507"/>
            <a:ext cx="846108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200" dirty="0" smtClean="0">
                <a:latin typeface="Calibri" pitchFamily="34" charset="0"/>
                <a:cs typeface="Calibri" pitchFamily="34" charset="0"/>
              </a:rPr>
              <a:t>Actualización de registros contables en el nuevo sistema electrónico.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Actualización de información de transparencia conforme a nueva ley.</a:t>
            </a:r>
            <a:endParaRPr lang="es-ES" sz="2200" dirty="0" smtClean="0">
              <a:latin typeface="Calibri" pitchFamily="34" charset="0"/>
              <a:cs typeface="Calibri" pitchFamily="34" charset="0"/>
            </a:endParaRP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Generación de Lineamientos para clasificación de información (en materia de transparencia) del </a:t>
            </a:r>
            <a:r>
              <a:rPr lang="es-MX" sz="2200" dirty="0" err="1" smtClean="0">
                <a:latin typeface="Calibri" pitchFamily="34" charset="0"/>
                <a:cs typeface="Calibri" pitchFamily="34" charset="0"/>
              </a:rPr>
              <a:t>Seijal</a:t>
            </a:r>
            <a:r>
              <a:rPr lang="es-MX" sz="2200" dirty="0" smtClean="0">
                <a:latin typeface="Calibri" pitchFamily="34" charset="0"/>
                <a:cs typeface="Calibri" pitchFamily="34" charset="0"/>
              </a:rPr>
              <a:t>, en cumplimiento a la nueva Ley. 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Programación de actividades de entrega-recepción constitucional y capacitación al interior del </a:t>
            </a:r>
            <a:r>
              <a:rPr lang="es-MX" sz="2200" dirty="0" err="1" smtClean="0">
                <a:latin typeface="Calibri" pitchFamily="34" charset="0"/>
                <a:cs typeface="Calibri" pitchFamily="34" charset="0"/>
              </a:rPr>
              <a:t>Seijal</a:t>
            </a:r>
            <a:r>
              <a:rPr lang="es-MX" sz="2200" dirty="0" smtClean="0">
                <a:latin typeface="Calibri" pitchFamily="34" charset="0"/>
                <a:cs typeface="Calibri" pitchFamily="34" charset="0"/>
              </a:rPr>
              <a:t> a personal involucrado.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Capacitación y entrega de dispositivos para firma electrónica.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Actualización de resguardos de bienes patrimoniales del personal.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err="1" smtClean="0">
                <a:latin typeface="Calibri" pitchFamily="34" charset="0"/>
                <a:cs typeface="Calibri" pitchFamily="34" charset="0"/>
              </a:rPr>
              <a:t>Solventación</a:t>
            </a:r>
            <a:r>
              <a:rPr lang="es-MX" sz="2200" dirty="0" smtClean="0">
                <a:latin typeface="Calibri" pitchFamily="34" charset="0"/>
                <a:cs typeface="Calibri" pitchFamily="34" charset="0"/>
              </a:rPr>
              <a:t> de observaciones de auditoría de ejercicios anteriores.</a:t>
            </a:r>
          </a:p>
        </p:txBody>
      </p:sp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611494" y="368609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 dirty="0">
                <a:solidFill>
                  <a:srgbClr val="558ED5"/>
                </a:solidFill>
                <a:cs typeface="Times New Roman" pitchFamily="18" charset="0"/>
              </a:rPr>
              <a:t> </a:t>
            </a:r>
            <a:r>
              <a:rPr lang="es-ES" sz="2000" dirty="0" smtClean="0">
                <a:solidFill>
                  <a:srgbClr val="558ED5"/>
                </a:solidFill>
                <a:cs typeface="Times New Roman" pitchFamily="18" charset="0"/>
              </a:rPr>
              <a:t>segundo cuatrimestre 2012</a:t>
            </a:r>
            <a:endParaRPr lang="es-ES" sz="2000" b="1" dirty="0">
              <a:solidFill>
                <a:srgbClr val="558ED5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5 Rectángulo"/>
          <p:cNvSpPr>
            <a:spLocks noChangeArrowheads="1"/>
          </p:cNvSpPr>
          <p:nvPr/>
        </p:nvSpPr>
        <p:spPr bwMode="auto">
          <a:xfrm>
            <a:off x="611494" y="1088701"/>
            <a:ext cx="7921625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Habilitado del servicio de nómina mismo día.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Provisión de uniformes a todo el personal de la </a:t>
            </a:r>
            <a:r>
              <a:rPr lang="es-MX" sz="2200" dirty="0" err="1" smtClean="0">
                <a:latin typeface="Calibri" pitchFamily="34" charset="0"/>
                <a:cs typeface="Calibri" pitchFamily="34" charset="0"/>
              </a:rPr>
              <a:t>Seplan</a:t>
            </a:r>
            <a:r>
              <a:rPr lang="es-MX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Entrega de tarjetas de presentación a todo el personal.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Inicio de cursos de inglés para todo el personal que así lo deseó.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Depuración de bienes en desuso en bodega.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Donación de bienes de baja a Secretaría de Administración.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Mejora de imagen institucional en espacios físicos del personal del </a:t>
            </a:r>
            <a:r>
              <a:rPr lang="es-MX" sz="2200" dirty="0" err="1" smtClean="0">
                <a:latin typeface="Calibri" pitchFamily="34" charset="0"/>
                <a:cs typeface="Calibri" pitchFamily="34" charset="0"/>
              </a:rPr>
              <a:t>Seijal</a:t>
            </a:r>
            <a:r>
              <a:rPr lang="es-MX" sz="2200" dirty="0">
                <a:latin typeface="Calibri" pitchFamily="34" charset="0"/>
                <a:cs typeface="Calibri" pitchFamily="34" charset="0"/>
              </a:rPr>
              <a:t>.</a:t>
            </a:r>
            <a:endParaRPr lang="es-MX" sz="2200" dirty="0" smtClean="0">
              <a:latin typeface="Calibri" pitchFamily="34" charset="0"/>
              <a:cs typeface="Calibri" pitchFamily="34" charset="0"/>
            </a:endParaRP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Festejo a padres y madres de familia por su día social.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Inicio de captura de registros en sistema de entrega recepción.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endParaRPr lang="es-MX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431471" y="368609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 dirty="0">
                <a:solidFill>
                  <a:srgbClr val="558ED5"/>
                </a:solidFill>
                <a:cs typeface="Times New Roman" pitchFamily="18" charset="0"/>
              </a:rPr>
              <a:t> </a:t>
            </a:r>
            <a:r>
              <a:rPr lang="es-ES" sz="2000" dirty="0" smtClean="0">
                <a:solidFill>
                  <a:srgbClr val="558ED5"/>
                </a:solidFill>
                <a:cs typeface="Times New Roman" pitchFamily="18" charset="0"/>
              </a:rPr>
              <a:t>segundo cuatrimestre 2012</a:t>
            </a:r>
            <a:endParaRPr lang="es-ES" sz="2000" b="1" dirty="0">
              <a:solidFill>
                <a:srgbClr val="558ED5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C:\Documents and Settings\jcampos\Mis documentos\DISEÑO\imagen\presentaciones\portada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10 Rectángulo"/>
          <p:cNvSpPr>
            <a:spLocks noChangeArrowheads="1"/>
          </p:cNvSpPr>
          <p:nvPr/>
        </p:nvSpPr>
        <p:spPr bwMode="auto">
          <a:xfrm>
            <a:off x="0" y="3248026"/>
            <a:ext cx="88773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>
              <a:lnSpc>
                <a:spcPts val="2700"/>
              </a:lnSpc>
            </a:pPr>
            <a:r>
              <a:rPr lang="es-MX" sz="44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Dirección de Análisis</a:t>
            </a:r>
            <a:endParaRPr lang="es-ES" sz="14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84250" y="1276350"/>
          <a:ext cx="7713663" cy="4968204"/>
        </p:xfrm>
        <a:graphic>
          <a:graphicData uri="http://schemas.openxmlformats.org/drawingml/2006/table">
            <a:tbl>
              <a:tblPr/>
              <a:tblGrid>
                <a:gridCol w="2149475"/>
                <a:gridCol w="2859088"/>
                <a:gridCol w="896937"/>
                <a:gridCol w="911225"/>
                <a:gridCol w="896938"/>
              </a:tblGrid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Acción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Indicador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Meta 2012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Logro </a:t>
                      </a: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SEGUNDO CUATRIMESTRE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 Año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Estudios sectoriales y de derrama económica.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Número de estudios de derrama económica realizados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50%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2FF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Fichas técnicas de análisis de coyuntura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Empleo, inversión, comercio, inflación, comercio exterior, minería, construcción, remesas. 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Número de Fichas técnicas de análisis de coyuntura realizadas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240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188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78%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BF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Mailing y twitter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Fichas  de análisis de coyuntura.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Número de mails y número de twits enviados. 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240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188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78%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BF"/>
                    </a:solidFill>
                  </a:tcPr>
                </a:tc>
              </a:tr>
            </a:tbl>
          </a:graphicData>
        </a:graphic>
      </p:graphicFrame>
      <p:sp>
        <p:nvSpPr>
          <p:cNvPr id="16409" name="1 Título"/>
          <p:cNvSpPr txBox="1">
            <a:spLocks/>
          </p:cNvSpPr>
          <p:nvPr/>
        </p:nvSpPr>
        <p:spPr bwMode="auto">
          <a:xfrm>
            <a:off x="0" y="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 dirty="0">
                <a:solidFill>
                  <a:srgbClr val="000090"/>
                </a:solidFill>
                <a:latin typeface="Calibri" pitchFamily="34" charset="0"/>
              </a:rPr>
              <a:t>Dirección de análisis</a:t>
            </a:r>
            <a:endParaRPr lang="es-MX" sz="1400" b="1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6410" name="Text Box 11"/>
          <p:cNvSpPr txBox="1">
            <a:spLocks noChangeArrowheads="1"/>
          </p:cNvSpPr>
          <p:nvPr/>
        </p:nvSpPr>
        <p:spPr bwMode="auto">
          <a:xfrm>
            <a:off x="804863" y="835025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 dirty="0">
                <a:solidFill>
                  <a:srgbClr val="558ED5"/>
                </a:solidFill>
                <a:cs typeface="Times New Roman" pitchFamily="18" charset="0"/>
              </a:rPr>
              <a:t> </a:t>
            </a:r>
            <a:r>
              <a:rPr lang="es-ES" sz="2000" dirty="0" smtClean="0">
                <a:solidFill>
                  <a:srgbClr val="558ED5"/>
                </a:solidFill>
                <a:cs typeface="Times New Roman" pitchFamily="18" charset="0"/>
              </a:rPr>
              <a:t>segundo cuatrimestre</a:t>
            </a:r>
            <a:r>
              <a:rPr lang="es-ES" sz="2000" b="1" dirty="0">
                <a:solidFill>
                  <a:srgbClr val="558ED5"/>
                </a:solidFill>
                <a:cs typeface="Times New Roman" pitchFamily="18" charset="0"/>
              </a:rPr>
              <a:t> </a:t>
            </a:r>
            <a:r>
              <a:rPr lang="es-ES" sz="2000" b="1" dirty="0" smtClean="0">
                <a:solidFill>
                  <a:srgbClr val="558ED5"/>
                </a:solidFill>
                <a:cs typeface="Times New Roman" pitchFamily="18" charset="0"/>
              </a:rPr>
              <a:t>2012</a:t>
            </a:r>
            <a:endParaRPr lang="es-ES" sz="2000" dirty="0" smtClean="0">
              <a:solidFill>
                <a:srgbClr val="558ED5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84250" y="1276350"/>
          <a:ext cx="7713663" cy="4434810"/>
        </p:xfrm>
        <a:graphic>
          <a:graphicData uri="http://schemas.openxmlformats.org/drawingml/2006/table">
            <a:tbl>
              <a:tblPr/>
              <a:tblGrid>
                <a:gridCol w="2149475"/>
                <a:gridCol w="2859088"/>
                <a:gridCol w="896937"/>
                <a:gridCol w="911225"/>
                <a:gridCol w="896938"/>
              </a:tblGrid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Acción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Indicador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Meta 2012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Logro </a:t>
                      </a:r>
                      <a:r>
                        <a:rPr kumimoji="0" lang="es-MX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segundo cuatrimestre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% Año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Documentos de evaluación mensual de la actividad económica de México y Jalisco 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Número de documentos publicados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50%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BF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Comunicados de prensa (Boletines)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-ITAEE, Comercio exterior, ENOE, Minería y Remesas. </a:t>
                      </a:r>
                    </a:p>
                  </a:txBody>
                  <a:tcPr marL="91447" marR="91447"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Número de boletines de prensa enviados para su publicación</a:t>
                      </a:r>
                    </a:p>
                  </a:txBody>
                  <a:tcPr marL="91447" marR="91447"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24</a:t>
                      </a:r>
                    </a:p>
                  </a:txBody>
                  <a:tcPr marL="91447" marR="91447"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16</a:t>
                      </a:r>
                    </a:p>
                  </a:txBody>
                  <a:tcPr marL="91447" marR="91447"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50%</a:t>
                      </a:r>
                    </a:p>
                  </a:txBody>
                  <a:tcPr marL="91447" marR="91447"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BF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Atención a solicitudes de información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Número de solicitudes presentadas/ Número de solicitudes atendidas.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N.D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32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ND</a:t>
                      </a:r>
                    </a:p>
                  </a:txBody>
                  <a:tcPr marL="91447" marR="91447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BF"/>
                    </a:solidFill>
                  </a:tcPr>
                </a:tc>
              </a:tr>
            </a:tbl>
          </a:graphicData>
        </a:graphic>
      </p:graphicFrame>
      <p:sp>
        <p:nvSpPr>
          <p:cNvPr id="18457" name="1 Título"/>
          <p:cNvSpPr txBox="1">
            <a:spLocks/>
          </p:cNvSpPr>
          <p:nvPr/>
        </p:nvSpPr>
        <p:spPr bwMode="auto">
          <a:xfrm>
            <a:off x="0" y="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</a:pPr>
            <a:r>
              <a:rPr lang="es-MX" sz="4000" b="1" dirty="0">
                <a:solidFill>
                  <a:srgbClr val="000090"/>
                </a:solidFill>
                <a:latin typeface="Calibri" pitchFamily="34" charset="0"/>
              </a:rPr>
              <a:t>Dirección de análisis</a:t>
            </a:r>
            <a:endParaRPr lang="es-MX" sz="1400" b="1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8458" name="Text Box 11"/>
          <p:cNvSpPr txBox="1">
            <a:spLocks noChangeArrowheads="1"/>
          </p:cNvSpPr>
          <p:nvPr/>
        </p:nvSpPr>
        <p:spPr bwMode="auto">
          <a:xfrm>
            <a:off x="804863" y="835025"/>
            <a:ext cx="7543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ES" sz="2000" b="1" dirty="0">
                <a:solidFill>
                  <a:srgbClr val="558ED5"/>
                </a:solidFill>
                <a:cs typeface="Times New Roman" pitchFamily="18" charset="0"/>
              </a:rPr>
              <a:t>Logros</a:t>
            </a:r>
            <a:r>
              <a:rPr lang="es-ES" sz="2000" dirty="0">
                <a:solidFill>
                  <a:srgbClr val="558ED5"/>
                </a:solidFill>
                <a:cs typeface="Times New Roman" pitchFamily="18" charset="0"/>
              </a:rPr>
              <a:t> </a:t>
            </a:r>
            <a:r>
              <a:rPr lang="es-ES" sz="2000" dirty="0" smtClean="0">
                <a:solidFill>
                  <a:srgbClr val="558ED5"/>
                </a:solidFill>
                <a:cs typeface="Times New Roman" pitchFamily="18" charset="0"/>
              </a:rPr>
              <a:t>segundo cuatrimestre </a:t>
            </a:r>
            <a:r>
              <a:rPr lang="es-ES" sz="2000" dirty="0">
                <a:solidFill>
                  <a:srgbClr val="558ED5"/>
                </a:solidFill>
                <a:cs typeface="Times New Roman" pitchFamily="18" charset="0"/>
              </a:rPr>
              <a:t>2012</a:t>
            </a:r>
            <a:endParaRPr lang="es-ES" sz="2000" b="1" dirty="0">
              <a:solidFill>
                <a:srgbClr val="558ED5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2501</Words>
  <Application>Microsoft Office PowerPoint</Application>
  <PresentationFormat>Presentación en pantalla (4:3)</PresentationFormat>
  <Paragraphs>725</Paragraphs>
  <Slides>30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Diseño predeterminado</vt:lpstr>
      <vt:lpstr>Imagen de mapa de bits</vt:lpstr>
      <vt:lpstr>Hoja de cálculo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Manager>ddr</Manager>
  <Company>seijal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seijal</dc:creator>
  <dc:description>Actualizada 22 jun 2007 ddr</dc:description>
  <cp:lastModifiedBy>Gaby García</cp:lastModifiedBy>
  <cp:revision>408</cp:revision>
  <dcterms:created xsi:type="dcterms:W3CDTF">2012-01-24T17:56:03Z</dcterms:created>
  <dcterms:modified xsi:type="dcterms:W3CDTF">2012-11-05T19:49:54Z</dcterms:modified>
</cp:coreProperties>
</file>