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2" r:id="rId2"/>
    <p:sldId id="530" r:id="rId3"/>
    <p:sldId id="531" r:id="rId4"/>
    <p:sldId id="532" r:id="rId5"/>
    <p:sldId id="533" r:id="rId6"/>
    <p:sldId id="453" r:id="rId7"/>
    <p:sldId id="523" r:id="rId8"/>
    <p:sldId id="524" r:id="rId9"/>
    <p:sldId id="525" r:id="rId10"/>
    <p:sldId id="505" r:id="rId11"/>
    <p:sldId id="487" r:id="rId12"/>
    <p:sldId id="488" r:id="rId13"/>
    <p:sldId id="485" r:id="rId14"/>
    <p:sldId id="486" r:id="rId15"/>
    <p:sldId id="507" r:id="rId16"/>
    <p:sldId id="519" r:id="rId17"/>
    <p:sldId id="520" r:id="rId18"/>
    <p:sldId id="508" r:id="rId19"/>
    <p:sldId id="509" r:id="rId20"/>
    <p:sldId id="510" r:id="rId21"/>
    <p:sldId id="495" r:id="rId22"/>
    <p:sldId id="498" r:id="rId23"/>
    <p:sldId id="499" r:id="rId24"/>
    <p:sldId id="496" r:id="rId25"/>
    <p:sldId id="497" r:id="rId26"/>
    <p:sldId id="503" r:id="rId27"/>
    <p:sldId id="534" r:id="rId28"/>
    <p:sldId id="535" r:id="rId29"/>
    <p:sldId id="536" r:id="rId30"/>
    <p:sldId id="527" r:id="rId31"/>
    <p:sldId id="528" r:id="rId32"/>
    <p:sldId id="476" r:id="rId33"/>
  </p:sldIdLst>
  <p:sldSz cx="9144000" cy="6858000" type="screen4x3"/>
  <p:notesSz cx="6858000" cy="91074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132372"/>
    <a:srgbClr val="333399"/>
    <a:srgbClr val="080D43"/>
    <a:srgbClr val="EAEAEA"/>
    <a:srgbClr val="FFFF00"/>
    <a:srgbClr val="00FF00"/>
    <a:srgbClr val="0099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023" autoAdjust="0"/>
  </p:normalViewPr>
  <p:slideViewPr>
    <p:cSldViewPr>
      <p:cViewPr>
        <p:scale>
          <a:sx n="100" d="100"/>
          <a:sy n="100" d="100"/>
        </p:scale>
        <p:origin x="-1368" y="360"/>
      </p:cViewPr>
      <p:guideLst>
        <p:guide orient="horz" pos="1091"/>
        <p:guide pos="235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524" y="-84"/>
      </p:cViewPr>
      <p:guideLst>
        <p:guide orient="horz" pos="2868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8CC462ED-07BE-4FA3-92EC-F3E1332402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90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60C3E72-2F1E-4F4C-BBAB-85C8126F35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358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6A17B-0A7B-4DCB-9F76-1E55DAB1E739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EA05E-AD8B-42BD-BB7E-E8D878E251AD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91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434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400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25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04A23-B07A-4D3A-A65C-F823BEE29ACC}" type="slidenum">
              <a:rPr lang="es-ES" smtClean="0">
                <a:ea typeface="ＭＳ Ｐゴシック" pitchFamily="34" charset="-128"/>
              </a:rPr>
              <a:pPr/>
              <a:t>15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E1DE1-27E2-435D-88DD-053D0FDBA792}" type="slidenum">
              <a:rPr lang="es-ES" smtClean="0">
                <a:ea typeface="ＭＳ Ｐゴシック" pitchFamily="34" charset="-128"/>
              </a:rPr>
              <a:pPr/>
              <a:t>16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DCC45-AF9C-477E-BC2B-5C61805CE31A}" type="slidenum">
              <a:rPr lang="es-ES" smtClean="0">
                <a:ea typeface="ＭＳ Ｐゴシック" pitchFamily="34" charset="-128"/>
              </a:rPr>
              <a:pPr/>
              <a:t>17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72BBA-5C84-4100-B597-0D7F94191A36}" type="slidenum">
              <a:rPr lang="es-ES" smtClean="0">
                <a:ea typeface="ＭＳ Ｐゴシック" pitchFamily="34" charset="-128"/>
              </a:rPr>
              <a:pPr/>
              <a:t>18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2F942-7A9F-413C-BA3E-DFDC07E722D4}" type="slidenum">
              <a:rPr lang="es-ES" smtClean="0">
                <a:ea typeface="ＭＳ Ｐゴシック" pitchFamily="34" charset="-128"/>
              </a:rPr>
              <a:pPr/>
              <a:t>19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052AF-035B-463C-A044-828358620D95}" type="slidenum">
              <a:rPr lang="es-ES"/>
              <a:pPr/>
              <a:t>2</a:t>
            </a:fld>
            <a:endParaRPr lang="es-E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719B8-ED8B-408D-9946-B028C2C1B464}" type="slidenum">
              <a:rPr lang="es-ES" smtClean="0">
                <a:ea typeface="ＭＳ Ｐゴシック" pitchFamily="34" charset="-128"/>
              </a:rPr>
              <a:pPr/>
              <a:t>20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F5A6-E332-4A07-85A8-60766B3C633C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21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mtClean="0">
                <a:latin typeface="Times New Roman" pitchFamily="18" charset="0"/>
                <a:ea typeface="ＭＳ Ｐゴシック" pitchFamily="34" charset="-128"/>
              </a:rPr>
              <a:t>BD Strategos: Meta 553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mtClean="0">
                <a:latin typeface="Times New Roman" pitchFamily="18" charset="0"/>
                <a:ea typeface="ＭＳ Ｐゴシック" pitchFamily="34" charset="-128"/>
              </a:rPr>
              <a:t>Expos: Mejora regulatoria, Centro Valor Agregado, Feria Económica – Presentación de 5to informe de gobierno (Ciudad Gúzman. La  lista de distribución electrónica y de Strategos fue ampliada de 2,500 destinatarios a 3,200, en este volumen no fue enviado a esta base de datos por un desfase en tiempo en la actualización y el envío del documento que se dio en febrero. Conferencias: SNIEG, Banxico, Servicios INEGI, Curso de redacción.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mtClean="0">
                <a:latin typeface="Times New Roman" pitchFamily="18" charset="0"/>
                <a:ea typeface="ＭＳ Ｐゴシック" pitchFamily="34" charset="-128"/>
              </a:rPr>
              <a:t>Boletines de prensa: disminución de actividad por veda electoral</a:t>
            </a:r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0492D-2F23-49E7-86DA-E00F6BD683C9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22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Meta 25%</a:t>
            </a:r>
          </a:p>
          <a:p>
            <a:endParaRPr lang="es-MX" sz="100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Prospección de municipios y dependencias estatales está programadapara después del 02 de Julio. Cámaras: Cadelec, Comce. Universidades: Se realizó reunión a donde acudieron los directores de vinculación de la UNIVA, Tec Milenio, UdeG, y UAG, con el objetivo de presentarles nuestros servicios y talleres a fin de que nos canalicen a las facultades que consideren pertinentes.</a:t>
            </a:r>
          </a:p>
          <a:p>
            <a:endParaRPr lang="es-MX" sz="100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Twitter: Meta 1344</a:t>
            </a:r>
          </a:p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Facebook: Meta 1152</a:t>
            </a:r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24EDF-BAB9-4CE7-B601-3F6607D5CBA6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23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3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5CD-8BBC-496A-95CD-176A173A9EEC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24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4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B6094-DA84-4594-A77E-D06F28581D4B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25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2B16-C7A0-49A6-9BAD-E22316608AAC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459AB-5BB9-4FE1-B746-AF98A64D276E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138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459AB-5BB9-4FE1-B746-AF98A64D276E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766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459AB-5BB9-4FE1-B746-AF98A64D276E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24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6F8FC-5EFB-4FAB-AE22-38867D6E21F9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s-E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226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811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35592-9755-4139-BAB6-863D534912E5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32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9BBE9-B0AA-4203-9CED-C385851BB36A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s-E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9BBE9-B0AA-4203-9CED-C385851BB36A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s-E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0E2F7-9D37-4314-9094-7BE38A2BF821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Estudios sectoriales y derrama económica</a:t>
            </a:r>
          </a:p>
          <a:p>
            <a:endParaRPr lang="es-MX" sz="1200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-Paisaje Navideño</a:t>
            </a:r>
          </a:p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-Expo Guadalajara 2011</a:t>
            </a:r>
          </a:p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-Expo Proveedores del gobierno 2012</a:t>
            </a:r>
          </a:p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-Fiestas de </a:t>
            </a:r>
            <a:r>
              <a:rPr lang="es-MX" sz="1200" baseline="0" dirty="0" err="1" smtClean="0">
                <a:latin typeface="Calibri" pitchFamily="34" charset="0"/>
                <a:cs typeface="Calibri" pitchFamily="34" charset="0"/>
              </a:rPr>
              <a:t>Arandas</a:t>
            </a:r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 2012</a:t>
            </a:r>
            <a:endParaRPr lang="es-MX" sz="1200" dirty="0" smtClean="0">
              <a:latin typeface="Calibri" pitchFamily="34" charset="0"/>
              <a:cs typeface="Calibri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Atención a solicitudes de información</a:t>
            </a:r>
          </a:p>
          <a:p>
            <a:endParaRPr lang="es-MX" sz="1200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- CICEJ (calzado), SEPLAN, UVM, CNN, Cámara del Vestido, COMCE, CETI, particulares.</a:t>
            </a:r>
            <a:endParaRPr lang="es-MX" sz="1200" dirty="0" smtClean="0">
              <a:latin typeface="Calibri" pitchFamily="34" charset="0"/>
              <a:cs typeface="Calibri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Atención a solicitudes de información</a:t>
            </a:r>
          </a:p>
          <a:p>
            <a:endParaRPr lang="es-MX" sz="1200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sz="1200" baseline="0" dirty="0" smtClean="0">
                <a:latin typeface="Calibri" pitchFamily="34" charset="0"/>
                <a:cs typeface="Calibri" pitchFamily="34" charset="0"/>
              </a:rPr>
              <a:t>- CICEJ (calzado), SEPLAN, UVM, CNN, Cámara del Vestido, COMCE, CETI, particulares.</a:t>
            </a:r>
            <a:endParaRPr lang="es-MX" sz="1200" dirty="0" smtClean="0">
              <a:latin typeface="Calibri" pitchFamily="34" charset="0"/>
              <a:cs typeface="Calibri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C3E72-2F1E-4F4C-BBAB-85C8126F35D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C:\Documents and Settings\jcampos\Mis documentos\DISEÑO\imagen\presentaciones\portadas\fondo s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Hoja_de_c_lculo_de_Microsoft_Excel_97-20032.xls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Hoja_de_c_lculo_de_Microsoft_Excel_97-20033.xls"/><Relationship Id="rId5" Type="http://schemas.openxmlformats.org/officeDocument/2006/relationships/oleObject" Target="../embeddings/Hoja_de_c_lculo_de_Microsoft_Excel_97-20031.xls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Hoja_de_c_lculo_de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Documents and Settings\jcampos\Mis documentos\DISEÑO\imagen\presentaciones\portada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0 Rectángulo"/>
          <p:cNvSpPr>
            <a:spLocks noChangeArrowheads="1"/>
          </p:cNvSpPr>
          <p:nvPr/>
        </p:nvSpPr>
        <p:spPr bwMode="auto">
          <a:xfrm>
            <a:off x="673100" y="5179543"/>
            <a:ext cx="8013700" cy="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 Junio 2012</a:t>
            </a:r>
            <a:endParaRPr lang="es-ES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10 Rectángulo"/>
          <p:cNvSpPr>
            <a:spLocks noChangeArrowheads="1"/>
          </p:cNvSpPr>
          <p:nvPr/>
        </p:nvSpPr>
        <p:spPr bwMode="auto">
          <a:xfrm>
            <a:off x="0" y="3249612"/>
            <a:ext cx="8877312" cy="3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de Sistemas</a:t>
            </a:r>
            <a:endParaRPr lang="es-ES" sz="4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1 Título"/>
          <p:cNvSpPr txBox="1">
            <a:spLocks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Numeralía de Sistemas</a:t>
            </a:r>
          </a:p>
          <a:p>
            <a:pPr algn="ctr">
              <a:lnSpc>
                <a:spcPts val="3600"/>
              </a:lnSpc>
            </a:pPr>
            <a:endParaRPr lang="es-MX" sz="4000" b="1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61086"/>
              </p:ext>
            </p:extLst>
          </p:nvPr>
        </p:nvGraphicFramePr>
        <p:xfrm>
          <a:off x="984240" y="1276344"/>
          <a:ext cx="7713684" cy="4428808"/>
        </p:xfrm>
        <a:graphic>
          <a:graphicData uri="http://schemas.openxmlformats.org/drawingml/2006/table">
            <a:tbl>
              <a:tblPr/>
              <a:tblGrid>
                <a:gridCol w="2149991"/>
                <a:gridCol w="2858727"/>
                <a:gridCol w="897415"/>
                <a:gridCol w="910611"/>
                <a:gridCol w="89694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Actualización permanente de sistemas de información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actualizaciones de cubos de información y a sistemas de información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20 %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Atención 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Especializada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solicitudes atendidas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31%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de Productos nuevos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cubos y sistemas de información nuevos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25%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Mejoramiento de Sistemas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actualizaciones a sistemas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Talleres de capacitación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talleres o cursos impartidos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25%</a:t>
                      </a:r>
                    </a:p>
                    <a:p>
                      <a:pPr algn="ctr" fontAlgn="b"/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1 Título"/>
          <p:cNvSpPr txBox="1">
            <a:spLocks/>
          </p:cNvSpPr>
          <p:nvPr/>
        </p:nvSpPr>
        <p:spPr bwMode="auto">
          <a:xfrm>
            <a:off x="3048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Visitas a páginas  web del SEIJAL</a:t>
            </a:r>
          </a:p>
          <a:p>
            <a:pPr algn="ctr">
              <a:lnSpc>
                <a:spcPts val="3600"/>
              </a:lnSpc>
            </a:pPr>
            <a:endParaRPr lang="es-MX" sz="3600" b="1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76200" y="6096000"/>
          <a:ext cx="7848600" cy="200025"/>
        </p:xfrm>
        <a:graphic>
          <a:graphicData uri="http://schemas.openxmlformats.org/drawingml/2006/table">
            <a:tbl>
              <a:tblPr/>
              <a:tblGrid>
                <a:gridCol w="1803400"/>
                <a:gridCol w="60452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Estos sitios representan más del 80% del total de las visitas de todos los sitios que administra el SEIJAL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4" name="Object 1030"/>
          <p:cNvGraphicFramePr>
            <a:graphicFrameLocks noChangeAspect="1"/>
          </p:cNvGraphicFramePr>
          <p:nvPr/>
        </p:nvGraphicFramePr>
        <p:xfrm>
          <a:off x="381000" y="1617663"/>
          <a:ext cx="38862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Hoja de cálculo" r:id="rId5" imgW="3114000" imgH="1377000" progId="Excel.Sheet.8">
                  <p:embed/>
                </p:oleObj>
              </mc:Choice>
              <mc:Fallback>
                <p:oleObj name="Hoja de cálculo" r:id="rId5" imgW="3114000" imgH="1377000" progId="Excel.Sheet.8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17663"/>
                        <a:ext cx="388620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031"/>
          <p:cNvGraphicFramePr>
            <a:graphicFrameLocks noChangeAspect="1"/>
          </p:cNvGraphicFramePr>
          <p:nvPr/>
        </p:nvGraphicFramePr>
        <p:xfrm>
          <a:off x="4800600" y="1644650"/>
          <a:ext cx="36195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Hoja de cálculo" r:id="rId8" imgW="2916000" imgH="1377000" progId="Excel.Sheet.8">
                  <p:embed/>
                </p:oleObj>
              </mc:Choice>
              <mc:Fallback>
                <p:oleObj name="Hoja de cálculo" r:id="rId8" imgW="2916000" imgH="1377000" progId="Excel.Sheet.8">
                  <p:embed/>
                  <p:pic>
                    <p:nvPicPr>
                      <p:cNvPr id="0" name="Picture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44650"/>
                        <a:ext cx="361950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032"/>
          <p:cNvGraphicFramePr>
            <a:graphicFrameLocks noChangeAspect="1"/>
          </p:cNvGraphicFramePr>
          <p:nvPr/>
        </p:nvGraphicFramePr>
        <p:xfrm>
          <a:off x="4800600" y="3733800"/>
          <a:ext cx="33528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Hoja de cálculo" r:id="rId11" imgW="2484000" imgH="1377000" progId="Excel.Sheet.8">
                  <p:embed/>
                </p:oleObj>
              </mc:Choice>
              <mc:Fallback>
                <p:oleObj name="Hoja de cálculo" r:id="rId11" imgW="2484000" imgH="1377000" progId="Excel.Sheet.8">
                  <p:embed/>
                  <p:pic>
                    <p:nvPicPr>
                      <p:cNvPr id="0" name="Picture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3352800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033"/>
          <p:cNvGraphicFramePr>
            <a:graphicFrameLocks noChangeAspect="1"/>
          </p:cNvGraphicFramePr>
          <p:nvPr/>
        </p:nvGraphicFramePr>
        <p:xfrm>
          <a:off x="381000" y="3733800"/>
          <a:ext cx="3648075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Hoja de cálculo" r:id="rId14" imgW="2943000" imgH="1377000" progId="Excel.Sheet.8">
                  <p:embed/>
                </p:oleObj>
              </mc:Choice>
              <mc:Fallback>
                <p:oleObj name="Hoja de cálculo" r:id="rId14" imgW="2943000" imgH="1377000" progId="Excel.Sheet.8">
                  <p:embed/>
                  <p:pic>
                    <p:nvPicPr>
                      <p:cNvPr id="0" name="Picture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3648075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3276600" y="838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4 cubos para el tema de Comercio Exterior – </a:t>
            </a:r>
            <a:r>
              <a:rPr lang="es-MX" sz="1800" b="1" i="1">
                <a:solidFill>
                  <a:srgbClr val="000000"/>
                </a:solidFill>
                <a:cs typeface="Times New Roman" pitchFamily="18" charset="0"/>
              </a:rPr>
              <a:t>Cifras en revisión-</a:t>
            </a: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Información para el sector Maquilador y Manufacturero de Exportación de Jalisco, 4 cubos – </a:t>
            </a:r>
            <a:r>
              <a:rPr lang="es-MX" sz="1800" b="1" i="1">
                <a:solidFill>
                  <a:srgbClr val="000000"/>
                </a:solidFill>
                <a:cs typeface="Times New Roman" pitchFamily="18" charset="0"/>
              </a:rPr>
              <a:t>Cifras en revisión-</a:t>
            </a: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Actualización de 4 cubos: Trabajadores permanentes y Eventuales Nacional y  Jalisco / Patrones y Salario Base de Cotización</a:t>
            </a:r>
          </a:p>
          <a:p>
            <a:pPr marL="457200" indent="-457200"/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/>
            <a:endParaRPr lang="es-MX" sz="1800"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None/>
            </a:pPr>
            <a:r>
              <a:rPr lang="es-ES" sz="1800" b="1">
                <a:solidFill>
                  <a:srgbClr val="558ED5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4344" name="1 Título"/>
          <p:cNvSpPr txBox="1">
            <a:spLocks/>
          </p:cNvSpPr>
          <p:nvPr/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Actualizaciones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838200" y="4343400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A páginas que administra el SEIJAL los cuales son: </a:t>
            </a:r>
          </a:p>
          <a:p>
            <a:pPr marL="457200" indent="-457200"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2514600" y="4800600"/>
            <a:ext cx="45720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u="sng">
                <a:solidFill>
                  <a:srgbClr val="003399"/>
                </a:solidFill>
              </a:rPr>
              <a:t>www.seijal.gob.mx </a:t>
            </a:r>
          </a:p>
          <a:p>
            <a:pPr>
              <a:spcBef>
                <a:spcPct val="50000"/>
              </a:spcBef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u="sng">
                <a:solidFill>
                  <a:srgbClr val="003399"/>
                </a:solidFill>
              </a:rPr>
              <a:t>sig.jalisco.gob.mx/cedulas</a:t>
            </a:r>
          </a:p>
          <a:p>
            <a:pPr>
              <a:spcBef>
                <a:spcPct val="50000"/>
              </a:spcBef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u="sng">
                <a:solidFill>
                  <a:srgbClr val="003399"/>
                </a:solidFill>
              </a:rPr>
              <a:t>sin.jalisco.gob.mx</a:t>
            </a:r>
          </a:p>
          <a:p>
            <a:pPr>
              <a:spcBef>
                <a:spcPct val="50000"/>
              </a:spcBef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u="sng">
                <a:solidFill>
                  <a:srgbClr val="003399"/>
                </a:solidFill>
              </a:rPr>
              <a:t>www.monitoreocompetitividad.org.mx</a:t>
            </a:r>
          </a:p>
          <a:p>
            <a:pPr>
              <a:spcBef>
                <a:spcPct val="50000"/>
              </a:spcBef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u="sng">
                <a:solidFill>
                  <a:srgbClr val="003399"/>
                </a:solidFill>
              </a:rPr>
              <a:t>www.empleojalisco.gob.mx/</a:t>
            </a:r>
          </a:p>
          <a:p>
            <a:pPr>
              <a:spcBef>
                <a:spcPct val="50000"/>
              </a:spcBef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u="sng">
                <a:solidFill>
                  <a:srgbClr val="003399"/>
                </a:solidFill>
              </a:rPr>
              <a:t>www.seijal.gob.mx/sieg</a:t>
            </a:r>
          </a:p>
        </p:txBody>
      </p:sp>
      <p:graphicFrame>
        <p:nvGraphicFramePr>
          <p:cNvPr id="14342" name="Object 1030"/>
          <p:cNvGraphicFramePr>
            <a:graphicFrameLocks noChangeAspect="1"/>
          </p:cNvGraphicFramePr>
          <p:nvPr/>
        </p:nvGraphicFramePr>
        <p:xfrm>
          <a:off x="381000" y="1676400"/>
          <a:ext cx="2667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Photo Editor Photo" r:id="rId4" imgW="4828571" imgH="3219899" progId="">
                  <p:embed/>
                </p:oleObj>
              </mc:Choice>
              <mc:Fallback>
                <p:oleObj name="Photo Editor Photo" r:id="rId4" imgW="4828571" imgH="3219899" progId="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2667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828800" y="609600"/>
            <a:ext cx="685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endParaRPr lang="es-MX" sz="2000"/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Se coordinó el desarrollo entre las direcciones de sistemas de IIT, Coepo y SEIJAL, del Sistema de Información Estadística y Geográfica de Jalisco </a:t>
            </a:r>
            <a:r>
              <a:rPr lang="es-MX" sz="16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s-MX" sz="1600" b="1">
                <a:solidFill>
                  <a:srgbClr val="000000"/>
                </a:solidFill>
                <a:cs typeface="Times New Roman" pitchFamily="18" charset="0"/>
              </a:rPr>
              <a:t>SIEG </a:t>
            </a:r>
            <a:r>
              <a:rPr lang="es-MX" sz="1600" b="1" i="1">
                <a:solidFill>
                  <a:srgbClr val="000000"/>
                </a:solidFill>
                <a:cs typeface="Times New Roman" pitchFamily="18" charset="0"/>
              </a:rPr>
              <a:t>Versión 1.0)</a:t>
            </a:r>
            <a:endParaRPr lang="es-MX" sz="1600" b="1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endParaRPr lang="es-ES" sz="1600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15368" name="1 Título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Desarrollo de Sistemas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Mejoramiento de Sistemas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1828800" y="3063875"/>
            <a:ext cx="7162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endParaRPr lang="es-MX" sz="2000"/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Integración y mejoramiento de página actual del SEIJAL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Depuración de temas en Cédulas municipales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Adecuaciones a la estructura actual del SIEG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553200" y="228600"/>
          <a:ext cx="2266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Imagen de mapa de bits" r:id="rId4" imgW="2266667" imgH="457143" progId="PBrush">
                  <p:embed/>
                </p:oleObj>
              </mc:Choice>
              <mc:Fallback>
                <p:oleObj name="Imagen de mapa de bits" r:id="rId4" imgW="2266667" imgH="457143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"/>
                        <a:ext cx="2266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1 Título"/>
          <p:cNvSpPr txBox="1">
            <a:spLocks/>
          </p:cNvSpPr>
          <p:nvPr/>
        </p:nvSpPr>
        <p:spPr bwMode="auto">
          <a:xfrm>
            <a:off x="0" y="45720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Atención Especializada</a:t>
            </a: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228600" y="5461000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MX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1828800" y="52578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endParaRPr lang="es-MX" sz="2000"/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A solicitudes de secretarías de estado y municipios 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A requerimientos de cámaras, asociaciones e iniciativa privada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endParaRPr lang="es-MX" sz="20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0 Rectángulo"/>
          <p:cNvSpPr>
            <a:spLocks noChangeArrowheads="1"/>
          </p:cNvSpPr>
          <p:nvPr/>
        </p:nvSpPr>
        <p:spPr bwMode="auto">
          <a:xfrm>
            <a:off x="0" y="3249612"/>
            <a:ext cx="8877312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Dirección </a:t>
            </a:r>
            <a:r>
              <a:rPr lang="es-MX" sz="44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de Estadísticas</a:t>
            </a:r>
            <a:endParaRPr lang="es-ES" sz="4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8195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>
                <a:solidFill>
                  <a:srgbClr val="000090"/>
                </a:solidFill>
                <a:latin typeface="Calibri" pitchFamily="34" charset="0"/>
              </a:rPr>
              <a:t>Dirección de Estadísticas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48645"/>
              </p:ext>
            </p:extLst>
          </p:nvPr>
        </p:nvGraphicFramePr>
        <p:xfrm>
          <a:off x="971550" y="1635125"/>
          <a:ext cx="7594609" cy="4133850"/>
        </p:xfrm>
        <a:graphic>
          <a:graphicData uri="http://schemas.openxmlformats.org/drawingml/2006/table">
            <a:tbl>
              <a:tblPr/>
              <a:tblGrid>
                <a:gridCol w="2438409"/>
                <a:gridCol w="2782257"/>
                <a:gridCol w="913443"/>
                <a:gridCol w="635000"/>
                <a:gridCol w="825500"/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Logro 1Q12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           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Comunicados de Prensa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Comunicados Publicados en al Página Web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Conferencias y Talleres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Talleres impartidos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Grupos de Twitts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Twitts publicados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mails enviados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solicitudes atendidas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Asesorías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asesorías impartidas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Apoyo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orientaciones proporcionadas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9219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Estadísticas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22645"/>
              </p:ext>
            </p:extLst>
          </p:nvPr>
        </p:nvGraphicFramePr>
        <p:xfrm>
          <a:off x="969963" y="1600200"/>
          <a:ext cx="7561810" cy="4663440"/>
        </p:xfrm>
        <a:graphic>
          <a:graphicData uri="http://schemas.openxmlformats.org/drawingml/2006/table">
            <a:tbl>
              <a:tblPr/>
              <a:tblGrid>
                <a:gridCol w="2680896"/>
                <a:gridCol w="2801115"/>
                <a:gridCol w="697273"/>
                <a:gridCol w="601098"/>
                <a:gridCol w="781428"/>
              </a:tblGrid>
              <a:tr h="53246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Logro 1Q12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           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064932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Documentos Estadísticos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Documentos Estadísticos actualizados mensualmente y publicados en la página web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116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Nuevos Cubos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Dimensiones generadas de INFORMACIÓN SECTORIAL en los Cubos de Empleo y de Comercio Exterior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49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Nuevos Paquetes de información Estadísticas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sectores tradicionales y precursores nuevos publicados en la página de la institución.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de Cubos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mensual de los cubos de Empleo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1025525" y="1450975"/>
            <a:ext cx="75438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2000" b="1">
                <a:solidFill>
                  <a:srgbClr val="558ED5"/>
                </a:solidFill>
              </a:rPr>
              <a:t>Solicitudes y Asesorías  Dirección Estadísticas SEIJAL Primer Cuatrimestre 2012</a:t>
            </a: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</p:txBody>
      </p:sp>
      <p:sp>
        <p:nvSpPr>
          <p:cNvPr id="4099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Primer Cuatrimestre 2012 </a:t>
            </a:r>
          </a:p>
          <a:p>
            <a:pPr eaLnBrk="0" hangingPunct="0"/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2168525"/>
            <a:ext cx="3013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249613"/>
            <a:ext cx="4300537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990600" y="1676400"/>
            <a:ext cx="75438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s-MX" sz="2000" b="1" dirty="0" smtClean="0">
                <a:solidFill>
                  <a:srgbClr val="558ED5"/>
                </a:solidFill>
              </a:rPr>
              <a:t>Asesorías y proyectos especiales</a:t>
            </a: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MX" sz="2000" dirty="0" smtClean="0"/>
              <a:t>Se inicia trabajo en coordinación empatando programas y proyectos con organismos especializados en el manejo de información: COEPO y el IITEJ. Lo anterior permite  reflejar el impacto de la estadística y económica desde el punto de vista socioeconómico y geográfico.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MX" sz="2000" dirty="0" smtClean="0"/>
              <a:t>Colaboración con suministro de información y revisión técnica del apartado de Jalisco en el estudio de OCDE denominado “</a:t>
            </a:r>
            <a:r>
              <a:rPr lang="es-MX" sz="2000" dirty="0" err="1" smtClean="0"/>
              <a:t>Promoting</a:t>
            </a:r>
            <a:r>
              <a:rPr lang="es-MX" sz="2000" dirty="0" smtClean="0"/>
              <a:t>  </a:t>
            </a:r>
            <a:r>
              <a:rPr lang="es-MX" sz="2000" dirty="0" err="1" smtClean="0"/>
              <a:t>Growth</a:t>
            </a:r>
            <a:r>
              <a:rPr lang="es-MX" sz="2000" dirty="0" smtClean="0"/>
              <a:t> in </a:t>
            </a:r>
            <a:r>
              <a:rPr lang="es-MX" sz="2000" dirty="0" err="1" smtClean="0"/>
              <a:t>all</a:t>
            </a:r>
            <a:r>
              <a:rPr lang="es-MX" sz="2000" dirty="0" smtClean="0"/>
              <a:t> </a:t>
            </a:r>
            <a:r>
              <a:rPr lang="es-MX" sz="2000" dirty="0" err="1" smtClean="0"/>
              <a:t>types</a:t>
            </a:r>
            <a:r>
              <a:rPr lang="es-MX" sz="2000" dirty="0" smtClean="0"/>
              <a:t> of </a:t>
            </a:r>
            <a:r>
              <a:rPr lang="es-MX" sz="2000" dirty="0" err="1" smtClean="0"/>
              <a:t>Regions</a:t>
            </a:r>
            <a:r>
              <a:rPr lang="es-MX" sz="2000" dirty="0" smtClean="0"/>
              <a:t>”.</a:t>
            </a:r>
          </a:p>
          <a:p>
            <a:pPr marL="457200" indent="-457200" algn="just">
              <a:buFont typeface="+mj-lt"/>
              <a:buAutoNum type="alphaLcParenR"/>
              <a:defRPr/>
            </a:pPr>
            <a:endParaRPr lang="es-MX" sz="2000" dirty="0" smtClean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MX" sz="2000" dirty="0" smtClean="0"/>
              <a:t>Revisión técnica de la estadística económica del “Informe Socioeconómico 2010” del Consejo Económico y Social del estado de Jalisco (CESJAL).</a:t>
            </a:r>
          </a:p>
        </p:txBody>
      </p:sp>
      <p:sp>
        <p:nvSpPr>
          <p:cNvPr id="5123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Primer Cuatrimestre 2012 </a:t>
            </a:r>
          </a:p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Estadísticas)</a:t>
            </a:r>
            <a:endParaRPr lang="es-MX" sz="400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0 Rectángulo"/>
          <p:cNvSpPr>
            <a:spLocks noChangeArrowheads="1"/>
          </p:cNvSpPr>
          <p:nvPr/>
        </p:nvSpPr>
        <p:spPr bwMode="auto">
          <a:xfrm>
            <a:off x="673100" y="2915444"/>
            <a:ext cx="8013700" cy="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administrativa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3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990600" y="1676400"/>
            <a:ext cx="7543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MX" sz="1800" b="1" dirty="0">
                <a:solidFill>
                  <a:srgbClr val="558ED5"/>
                </a:solidFill>
              </a:rPr>
              <a:t>Información para Planeación</a:t>
            </a:r>
          </a:p>
          <a:p>
            <a:pPr algn="just" eaLnBrk="0" hangingPunct="0"/>
            <a:r>
              <a:rPr lang="es-MX" sz="1800" dirty="0"/>
              <a:t>Suministro y soporte a SEPLAN en la actualización mensual y cuatrimestral de los 21 indicadores de informe de gobierno asignados a SEIJAL, más 3 indicadores para la SEPROE. (Nota: Actualización, Análisis y  prospectiva).</a:t>
            </a:r>
          </a:p>
          <a:p>
            <a:pPr algn="just" eaLnBrk="0" hangingPunct="0"/>
            <a:r>
              <a:rPr lang="es-MX" sz="1800" dirty="0"/>
              <a:t> </a:t>
            </a:r>
          </a:p>
          <a:p>
            <a:pPr algn="just" eaLnBrk="0" hangingPunct="0"/>
            <a:r>
              <a:rPr lang="es-MX" sz="1800" b="1" dirty="0">
                <a:solidFill>
                  <a:srgbClr val="558ED5"/>
                </a:solidFill>
              </a:rPr>
              <a:t>Nueva Estadística </a:t>
            </a:r>
          </a:p>
          <a:p>
            <a:pPr algn="just" eaLnBrk="0" hangingPunct="0"/>
            <a:r>
              <a:rPr lang="es-MX" sz="1800" dirty="0"/>
              <a:t>Los paquetes de información económica se han incrementado al emitir y publicar notas técnicas de sectores productivos como:</a:t>
            </a:r>
          </a:p>
          <a:p>
            <a:pPr algn="just" eaLnBrk="0" hangingPunct="0"/>
            <a:r>
              <a:rPr lang="es-MX" sz="1800" dirty="0"/>
              <a:t>moda, electrónica y turismo, así como la emisión de estadísticas con enfoque de </a:t>
            </a:r>
            <a:r>
              <a:rPr lang="es-MX" sz="1800" dirty="0" err="1"/>
              <a:t>Clusters</a:t>
            </a:r>
            <a:r>
              <a:rPr lang="es-MX" sz="1800" dirty="0"/>
              <a:t>.</a:t>
            </a:r>
          </a:p>
          <a:p>
            <a:pPr algn="just" eaLnBrk="0" hangingPunct="0"/>
            <a:r>
              <a:rPr lang="es-MX" sz="1800" dirty="0"/>
              <a:t>Se incursiona en redes sociales con contenidos semanales en materia de información </a:t>
            </a:r>
            <a:r>
              <a:rPr lang="es-MX" sz="1800" dirty="0" smtClean="0"/>
              <a:t>socioeconómica</a:t>
            </a:r>
          </a:p>
          <a:p>
            <a:pPr algn="just" eaLnBrk="0" hangingPunct="0"/>
            <a:endParaRPr lang="es-MX" sz="1800" dirty="0" smtClean="0"/>
          </a:p>
          <a:p>
            <a:pPr algn="just" eaLnBrk="0" hangingPunct="0"/>
            <a:r>
              <a:rPr lang="es-MX" sz="1800" b="1" dirty="0">
                <a:solidFill>
                  <a:srgbClr val="558ED5"/>
                </a:solidFill>
              </a:rPr>
              <a:t>Capacitación (Cursos y Talleres)</a:t>
            </a:r>
          </a:p>
          <a:p>
            <a:pPr algn="just" eaLnBrk="0" hangingPunct="0"/>
            <a:r>
              <a:rPr lang="es-MX" sz="1800" dirty="0"/>
              <a:t>Capacitación (Cursos y Talleres)</a:t>
            </a:r>
          </a:p>
          <a:p>
            <a:pPr algn="just" eaLnBrk="0" hangingPunct="0"/>
            <a:r>
              <a:rPr lang="es-MX" sz="1800" dirty="0"/>
              <a:t>U de G, ITESO, UNIVA, y UAG. Municipios del interior del Estado.</a:t>
            </a:r>
          </a:p>
          <a:p>
            <a:pPr algn="just" eaLnBrk="0" hangingPunct="0"/>
            <a:endParaRPr lang="es-MX" sz="1800" dirty="0"/>
          </a:p>
        </p:txBody>
      </p:sp>
      <p:sp>
        <p:nvSpPr>
          <p:cNvPr id="6147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Primer Cuatrimestre 2012 </a:t>
            </a:r>
          </a:p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Estadísticas)</a:t>
            </a:r>
            <a:endParaRPr lang="es-MX" sz="400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10 Rectángulo"/>
          <p:cNvSpPr>
            <a:spLocks noChangeArrowheads="1"/>
          </p:cNvSpPr>
          <p:nvPr/>
        </p:nvSpPr>
        <p:spPr bwMode="auto">
          <a:xfrm>
            <a:off x="0" y="3249612"/>
            <a:ext cx="8877312" cy="3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de relaciones externas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67229"/>
              </p:ext>
            </p:extLst>
          </p:nvPr>
        </p:nvGraphicFramePr>
        <p:xfrm>
          <a:off x="984250" y="1635125"/>
          <a:ext cx="7702549" cy="4423416"/>
        </p:xfrm>
        <a:graphic>
          <a:graphicData uri="http://schemas.openxmlformats.org/drawingml/2006/table">
            <a:tbl>
              <a:tblPr/>
              <a:tblGrid>
                <a:gridCol w="2149991"/>
                <a:gridCol w="2858727"/>
                <a:gridCol w="897415"/>
                <a:gridCol w="897415"/>
                <a:gridCol w="899001"/>
              </a:tblGrid>
              <a:tr h="43053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Volúmenes revista Strategos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volúmenes publicados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Boletín mensual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volúmenes supervisados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Ampliar distribución electrónica  Strategos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destinatários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2,500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3,200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226%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Conferencias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 de conferencias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Expos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expos en las que participamos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Boletines de prensa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documentos supervisados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315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4316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78329"/>
              </p:ext>
            </p:extLst>
          </p:nvPr>
        </p:nvGraphicFramePr>
        <p:xfrm>
          <a:off x="984250" y="1635125"/>
          <a:ext cx="7713663" cy="3017520"/>
        </p:xfrm>
        <a:graphic>
          <a:graphicData uri="http://schemas.openxmlformats.org/drawingml/2006/table">
            <a:tbl>
              <a:tblPr/>
              <a:tblGrid>
                <a:gridCol w="2152650"/>
                <a:gridCol w="2862263"/>
                <a:gridCol w="900112"/>
                <a:gridCol w="898525"/>
                <a:gridCol w="900113"/>
              </a:tblGrid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Difusión institucional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municipios, cámaras, universidades y dependencias prospectadas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Redes sociales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seguidores en Twitter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2,000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889 (+233)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Redes sociales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seguidores en Facebook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3,000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2,606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(+758)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66%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6346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558ED5"/>
                </a:solidFill>
                <a:latin typeface="Arial" charset="0"/>
                <a:ea typeface="ＭＳ Ｐゴシック" pitchFamily="-110" charset="-128"/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latin typeface="Arial" charset="0"/>
                <a:ea typeface="ＭＳ Ｐゴシック" pitchFamily="-110" charset="-128"/>
                <a:cs typeface="Times New Roman" pitchFamily="18" charset="0"/>
              </a:rPr>
              <a:t> primer 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rgbClr val="558ED5"/>
              </a:solidFill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>
                <a:latin typeface="Arial" charset="0"/>
                <a:ea typeface="ＭＳ Ｐゴシック" pitchFamily="-110" charset="-128"/>
                <a:cs typeface="Times New Roman" pitchFamily="18" charset="0"/>
              </a:rPr>
              <a:t>Diagnóstico y propuestas de rediseño de Strategos</a:t>
            </a:r>
          </a:p>
          <a:p>
            <a:pPr marL="355600" indent="6350">
              <a:lnSpc>
                <a:spcPct val="150000"/>
              </a:lnSpc>
              <a:defRPr/>
            </a:pPr>
            <a:r>
              <a:rPr lang="es-ES" sz="1800" dirty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realizó una encuesta a usuarios a fin de determinar las áreas de oportunidad de la revista de cara a sus lectores y se realizaron propuestas en relación al contenido, imagen, periodicidad de publicación, tiraje, distribución, etc.</a:t>
            </a:r>
            <a:r>
              <a:rPr lang="es-ES" sz="1800" b="1" dirty="0">
                <a:latin typeface="Arial" charset="0"/>
                <a:ea typeface="ＭＳ Ｐゴシック" pitchFamily="-110" charset="-128"/>
                <a:cs typeface="Times New Roman" pitchFamily="18" charset="0"/>
              </a:rPr>
              <a:t> 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>
                <a:latin typeface="Arial" charset="0"/>
                <a:ea typeface="ＭＳ Ｐゴシック" pitchFamily="-110" charset="-128"/>
                <a:cs typeface="Times New Roman" pitchFamily="18" charset="0"/>
              </a:rPr>
              <a:t>Catálogo institucional</a:t>
            </a:r>
          </a:p>
          <a:p>
            <a:pPr marL="355600">
              <a:lnSpc>
                <a:spcPct val="150000"/>
              </a:lnSpc>
              <a:defRPr/>
            </a:pPr>
            <a:r>
              <a:rPr lang="es-ES" sz="1800" dirty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definió estructura de catálogo institucional, basado en un esquema de fichas independientes por producto y servicio.</a:t>
            </a:r>
          </a:p>
          <a:p>
            <a:pPr marL="355600">
              <a:lnSpc>
                <a:spcPct val="150000"/>
              </a:lnSpc>
              <a:defRPr/>
            </a:pP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  <a:p>
            <a:pPr marL="355600">
              <a:lnSpc>
                <a:spcPct val="150000"/>
              </a:lnSpc>
              <a:defRPr/>
            </a:pP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  <a:p>
            <a:pPr marL="355600">
              <a:lnSpc>
                <a:spcPct val="150000"/>
              </a:lnSpc>
              <a:defRPr/>
            </a:pP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558ED5"/>
                </a:solidFill>
                <a:latin typeface="Arial" charset="0"/>
                <a:ea typeface="ＭＳ Ｐゴシック" pitchFamily="-110" charset="-128"/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latin typeface="Arial" charset="0"/>
                <a:ea typeface="ＭＳ Ｐゴシック" pitchFamily="-110" charset="-128"/>
                <a:cs typeface="Times New Roman" pitchFamily="18" charset="0"/>
              </a:rPr>
              <a:t> primer 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rgbClr val="558ED5"/>
              </a:solidFill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>
                <a:latin typeface="Arial" charset="0"/>
                <a:ea typeface="ＭＳ Ｐゴシック" pitchFamily="-110" charset="-128"/>
                <a:cs typeface="Times New Roman" pitchFamily="18" charset="0"/>
              </a:rPr>
              <a:t>Boletines de prensa</a:t>
            </a:r>
          </a:p>
          <a:p>
            <a:pPr marL="355600" indent="6350">
              <a:lnSpc>
                <a:spcPct val="150000"/>
              </a:lnSpc>
              <a:defRPr/>
            </a:pPr>
            <a:r>
              <a:rPr lang="es-ES" sz="1800" dirty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definió una estructura base y proceso para la revisión de boletínes de prensa que emiten las áreas a nivel de indicador y sector productivo.</a:t>
            </a:r>
            <a:r>
              <a:rPr lang="es-ES" sz="1800" b="1" dirty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 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>
                <a:latin typeface="Arial" charset="0"/>
                <a:ea typeface="ＭＳ Ｐゴシック" pitchFamily="-110" charset="-128"/>
                <a:cs typeface="Times New Roman" pitchFamily="18" charset="0"/>
              </a:rPr>
              <a:t>Giras regionales</a:t>
            </a:r>
          </a:p>
          <a:p>
            <a:pPr marL="355600" lvl="1">
              <a:lnSpc>
                <a:spcPct val="150000"/>
              </a:lnSpc>
              <a:defRPr/>
            </a:pPr>
            <a:r>
              <a:rPr lang="es-ES" sz="1800" dirty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participó en el evento organizado por la SEPROE  a fin de ofrecer los servicios de sus dependencias en las regiones: Sur, Norte, Altos norte, Altos sur, Ciénega y Sureste. </a:t>
            </a:r>
          </a:p>
          <a:p>
            <a:pPr marL="355600" lvl="1">
              <a:lnSpc>
                <a:spcPct val="150000"/>
              </a:lnSpc>
              <a:defRPr/>
            </a:pPr>
            <a:endParaRPr lang="es-ES" sz="2000" dirty="0"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rgbClr val="558ED5"/>
              </a:solidFill>
              <a:latin typeface="Arial" charset="0"/>
              <a:ea typeface="ＭＳ Ｐゴシック" pitchFamily="-110" charset="-128"/>
              <a:cs typeface="Times New Roman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10 Rectángulo"/>
          <p:cNvSpPr>
            <a:spLocks noChangeArrowheads="1"/>
          </p:cNvSpPr>
          <p:nvPr/>
        </p:nvSpPr>
        <p:spPr bwMode="auto">
          <a:xfrm>
            <a:off x="0" y="3255964"/>
            <a:ext cx="8877312" cy="3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Proyectos especiales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ES" sz="2000" b="1" dirty="0" smtClean="0">
              <a:solidFill>
                <a:srgbClr val="558ED5"/>
              </a:solidFill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800" b="1" dirty="0" smtClean="0">
                <a:cs typeface="Times New Roman" pitchFamily="18" charset="0"/>
              </a:rPr>
              <a:t>Monitoreo de la competitividad</a:t>
            </a:r>
          </a:p>
          <a:p>
            <a:pPr lvl="1">
              <a:buFont typeface="Arial" pitchFamily="34" charset="0"/>
              <a:buChar char="•"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1800" dirty="0" smtClean="0"/>
              <a:t> Avance técnico: 10% al 9 de mayo. 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Logros: </a:t>
            </a:r>
            <a:r>
              <a:rPr lang="es-ES" sz="1800" dirty="0" smtClean="0"/>
              <a:t>Análisis de sitio actual de monitoreo de competitividad, definición de objetivos del proyecto y planteamiento de requerimiento del sitio para cumplirlos, revisión de sitios con características semejantes a las buscadas en el sitio deseado, propuesta de estructura, contenidos y funcionalidad de nuevo sitio, evaluación y selección de proveedor para desarrollo de nuevo sitio.</a:t>
            </a:r>
            <a:endParaRPr lang="es-MX" sz="1800" dirty="0" smtClean="0"/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</a:t>
            </a:r>
            <a:r>
              <a:rPr lang="es-ES" sz="1800" dirty="0" smtClean="0"/>
              <a:t>Actualmente el proveedor subcontratado se encuentra desarrollando la primera etapa de este proyecto</a:t>
            </a:r>
            <a:r>
              <a:rPr lang="es-MX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Avance administrativo: Se ha ejercido 28% de los recursos asignados a este proyecto.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4280396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ES" sz="2000" b="1" dirty="0" smtClean="0">
              <a:solidFill>
                <a:srgbClr val="558ED5"/>
              </a:solidFill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800" b="1" dirty="0" smtClean="0">
                <a:cs typeface="Times New Roman" pitchFamily="18" charset="0"/>
              </a:rPr>
              <a:t>Parques industriales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Avance técnico: 33% al 9 de mayo. 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Logros: Se definió la información geográfica, estadística y promocional que se incluirá en este producto. 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Actualmente se encuentra en la fase de desarrollo de los contenidos descriptivos, gestión y normalización de la información, para que posteriormente pueda ser modelada y programada informáticamente en las distintas salidas de información. Se trabaja en conjunto con el Instituto de Información Territorial del Estado de Jalisco, para completar el informe descriptivo de la modelación y programación informática en vistas y salidas de información.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Avance administrativo: Se ha ejercido 5% de los recursos asignados a este proyecto.</a:t>
            </a:r>
            <a:endParaRPr lang="es-ES" sz="1800" dirty="0" smtClean="0"/>
          </a:p>
          <a:p>
            <a:pPr marL="355600" lvl="1">
              <a:lnSpc>
                <a:spcPct val="150000"/>
              </a:lnSpc>
            </a:pP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 marL="355600" lvl="1">
              <a:lnSpc>
                <a:spcPct val="150000"/>
              </a:lnSpc>
            </a:pPr>
            <a:endParaRPr lang="es-ES" sz="2000" dirty="0" smtClean="0"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540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ES" sz="2000" b="1" dirty="0" smtClean="0">
              <a:solidFill>
                <a:srgbClr val="558ED5"/>
              </a:solidFill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800" b="1" dirty="0" smtClean="0">
                <a:cs typeface="Times New Roman" pitchFamily="18" charset="0"/>
              </a:rPr>
              <a:t>Portal de empleo fase II.</a:t>
            </a: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Avance técnico: 30% al 30 de abril. 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Logros: Se llevó a cabo un rediseño general del portal, tanto en imagen como en funcionalidad. Se añadió una sección de </a:t>
            </a:r>
            <a:r>
              <a:rPr lang="es-MX" sz="1800" dirty="0" err="1" smtClean="0"/>
              <a:t>emprendurismo</a:t>
            </a:r>
            <a:r>
              <a:rPr lang="es-MX" sz="1800" dirty="0" smtClean="0"/>
              <a:t> y una de competencias laborales. Se documentó el sitio web. Se realizaron gestiones para incluir organismos empresariales cúpula de </a:t>
            </a:r>
            <a:r>
              <a:rPr lang="es-MX" sz="1800" dirty="0" err="1" smtClean="0"/>
              <a:t>Zapotlán</a:t>
            </a:r>
            <a:r>
              <a:rPr lang="es-MX" sz="1800" dirty="0" smtClean="0"/>
              <a:t> El Grande y Ocotlán.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Actualmente se está trabajando en la sección de </a:t>
            </a:r>
            <a:r>
              <a:rPr lang="es-MX" sz="1800" i="1" dirty="0" smtClean="0"/>
              <a:t>Prácticas Profesionales</a:t>
            </a:r>
            <a:r>
              <a:rPr lang="es-MX" sz="1800" dirty="0" smtClean="0"/>
              <a:t>, que vinculará a 7 organismos cúpula. Asimismo se continúa con el seguimiento a organismos de </a:t>
            </a:r>
            <a:r>
              <a:rPr lang="es-MX" sz="1800" dirty="0" err="1" smtClean="0"/>
              <a:t>Zapotlán</a:t>
            </a:r>
            <a:r>
              <a:rPr lang="es-MX" sz="1800" dirty="0" smtClean="0"/>
              <a:t> El Grande y Ocotlán para la firma de convenios de colaboración. 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Avance administrativo: Se ha ejercido 5% de los recursos asignados a este proyecto.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 Nota importante: El 60% del proyecto estaba enfocado a la vinculación con el Portal de Empleo Federal, misma que no se concretó por falta de factibilidad económica.</a:t>
            </a:r>
            <a:endParaRPr lang="es-ES" sz="1800" dirty="0" smtClean="0"/>
          </a:p>
          <a:p>
            <a:pPr marL="355600" lvl="1">
              <a:lnSpc>
                <a:spcPct val="150000"/>
              </a:lnSpc>
            </a:pPr>
            <a:endParaRPr lang="es-ES" sz="1800" dirty="0" smtClean="0"/>
          </a:p>
          <a:p>
            <a:pPr marL="355600" lvl="1">
              <a:lnSpc>
                <a:spcPct val="150000"/>
              </a:lnSpc>
            </a:pP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 marL="355600" lvl="1">
              <a:lnSpc>
                <a:spcPct val="150000"/>
              </a:lnSpc>
            </a:pPr>
            <a:endParaRPr lang="es-ES" sz="2000" dirty="0" smtClean="0"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5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Recursos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65885"/>
              </p:ext>
            </p:extLst>
          </p:nvPr>
        </p:nvGraphicFramePr>
        <p:xfrm>
          <a:off x="791517" y="1628770"/>
          <a:ext cx="7702549" cy="3951288"/>
        </p:xfrm>
        <a:graphic>
          <a:graphicData uri="http://schemas.openxmlformats.org/drawingml/2006/table">
            <a:tbl>
              <a:tblPr/>
              <a:tblGrid>
                <a:gridCol w="2340299"/>
                <a:gridCol w="2668419"/>
                <a:gridCol w="1112064"/>
                <a:gridCol w="682766"/>
                <a:gridCol w="899001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Atención</a:t>
                      </a:r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de solicitudes de información por transparencia.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Número de solicitudes de transparencia recibidas y atendidas.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33 %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1A5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Emisión</a:t>
                      </a:r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mensual de estados financieros.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Número de emisiones de estados financieros.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Programación y participación de capacitación institucional y especializada.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Horas de capacitación</a:t>
                      </a:r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por persona.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13.5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18.7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100 %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1A5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Adquisiciones conforme a programa</a:t>
                      </a:r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anual.</a:t>
                      </a:r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Número</a:t>
                      </a:r>
                      <a:r>
                        <a:rPr lang="es-MX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de eventos de adquisición.</a:t>
                      </a:r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54 %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1A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85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558ED5"/>
                </a:solidFill>
                <a:latin typeface="Arial" charset="0"/>
                <a:ea typeface="ＭＳ Ｐゴシック" pitchFamily="-110" charset="-128"/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latin typeface="Arial" charset="0"/>
                <a:ea typeface="ＭＳ Ｐゴシック" pitchFamily="-110" charset="-128"/>
                <a:cs typeface="Times New Roman" pitchFamily="18" charset="0"/>
              </a:rPr>
              <a:t> primer 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rgbClr val="558ED5"/>
              </a:solidFill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 smtClean="0">
                <a:latin typeface="Arial" charset="0"/>
                <a:ea typeface="ＭＳ Ｐゴシック" pitchFamily="-110" charset="-128"/>
                <a:cs typeface="Times New Roman" pitchFamily="18" charset="0"/>
              </a:rPr>
              <a:t>Matriz insumo producto 2003 - 2008</a:t>
            </a:r>
            <a:endParaRPr lang="es-ES" sz="1800" b="1" dirty="0"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 marL="355600" indent="6350">
              <a:lnSpc>
                <a:spcPct val="150000"/>
              </a:lnSpc>
              <a:defRPr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Dos matrices con cuadros de transacciones a 78 sectores.</a:t>
            </a:r>
            <a:r>
              <a:rPr lang="es-MX" sz="1800" dirty="0" smtClean="0"/>
              <a:t> 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 smtClean="0">
                <a:latin typeface="Arial" charset="0"/>
                <a:ea typeface="ＭＳ Ｐゴシック" pitchFamily="-110" charset="-128"/>
                <a:cs typeface="Times New Roman" pitchFamily="18" charset="0"/>
              </a:rPr>
              <a:t>Monitoreo de importaciones de calzado</a:t>
            </a:r>
            <a:endParaRPr lang="es-ES" sz="1800" b="1" dirty="0"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 marL="355600" lvl="1">
              <a:lnSpc>
                <a:spcPct val="150000"/>
              </a:lnSpc>
              <a:defRPr/>
            </a:pPr>
            <a:r>
              <a:rPr lang="es-ES" sz="1800" dirty="0" smtClean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Sistema de análisis multidimensional  y  análisis econométricos.</a:t>
            </a: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  <a:p>
            <a:pPr marL="355600" lvl="1">
              <a:lnSpc>
                <a:spcPct val="150000"/>
              </a:lnSpc>
              <a:defRPr/>
            </a:pPr>
            <a:endParaRPr lang="es-ES" sz="2000" dirty="0">
              <a:latin typeface="Arial" charset="0"/>
              <a:ea typeface="ＭＳ Ｐゴシック" pitchFamily="-110" charset="-128"/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rgbClr val="558ED5"/>
              </a:solidFill>
              <a:latin typeface="Arial" charset="0"/>
              <a:ea typeface="ＭＳ Ｐゴシック" pitchFamily="-110" charset="-128"/>
              <a:cs typeface="Times New Roman" pitchFamily="18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Proyectos especiales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13224" y="2617785"/>
            <a:ext cx="1973268" cy="1973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latin typeface="Calibri" pitchFamily="34" charset="0"/>
                <a:cs typeface="Calibri" pitchFamily="34" charset="0"/>
              </a:rPr>
              <a:t>Agenda institucional</a:t>
            </a:r>
            <a:endParaRPr lang="es-MX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Pentágono"/>
          <p:cNvSpPr/>
          <p:nvPr/>
        </p:nvSpPr>
        <p:spPr>
          <a:xfrm>
            <a:off x="2419344" y="3249612"/>
            <a:ext cx="1973268" cy="7175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Indicadores homologados</a:t>
            </a:r>
            <a:endParaRPr lang="es-MX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Pentágono"/>
          <p:cNvSpPr/>
          <p:nvPr/>
        </p:nvSpPr>
        <p:spPr>
          <a:xfrm>
            <a:off x="625464" y="3249612"/>
            <a:ext cx="1973268" cy="71755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latin typeface="Calibri" pitchFamily="34" charset="0"/>
                <a:cs typeface="Calibri" pitchFamily="34" charset="0"/>
              </a:rPr>
              <a:t>Indicadores independientes</a:t>
            </a:r>
            <a:endParaRPr lang="es-MX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Pentágono"/>
          <p:cNvSpPr/>
          <p:nvPr/>
        </p:nvSpPr>
        <p:spPr>
          <a:xfrm flipH="1">
            <a:off x="5903916" y="2597148"/>
            <a:ext cx="2511432" cy="197326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Indicadores  por proceso, producto y resultado</a:t>
            </a:r>
            <a:endParaRPr lang="es-MX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163628" y="2352672"/>
            <a:ext cx="538164" cy="53816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latin typeface="Calibri" pitchFamily="34" charset="0"/>
                <a:cs typeface="Calibri" pitchFamily="34" charset="0"/>
              </a:rPr>
              <a:t>1</a:t>
            </a:r>
            <a:endParaRPr lang="es-MX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957508" y="2352672"/>
            <a:ext cx="538164" cy="53816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latin typeface="Calibri" pitchFamily="34" charset="0"/>
                <a:cs typeface="Calibri" pitchFamily="34" charset="0"/>
              </a:rPr>
              <a:t>2</a:t>
            </a:r>
            <a:endParaRPr lang="es-MX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442208" y="1814508"/>
            <a:ext cx="538164" cy="53816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latin typeface="Calibri" pitchFamily="34" charset="0"/>
                <a:cs typeface="Calibri" pitchFamily="34" charset="0"/>
              </a:rPr>
              <a:t>3</a:t>
            </a:r>
            <a:endParaRPr lang="es-MX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Indicadores institucionales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 Box 11"/>
          <p:cNvSpPr txBox="1">
            <a:spLocks noChangeArrowheads="1"/>
          </p:cNvSpPr>
          <p:nvPr/>
        </p:nvSpPr>
        <p:spPr bwMode="auto">
          <a:xfrm>
            <a:off x="3810000" y="2887663"/>
            <a:ext cx="48768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CC00"/>
              </a:buClr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Contacto</a:t>
            </a:r>
            <a:endParaRPr lang="es-MX" sz="2000" dirty="0">
              <a:solidFill>
                <a:srgbClr val="589AFF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2000" dirty="0">
                <a:solidFill>
                  <a:schemeClr val="bg1"/>
                </a:solidFill>
                <a:cs typeface="Times New Roman" pitchFamily="18" charset="0"/>
              </a:rPr>
              <a:t>relaciones.externas@jalisco.gob.mx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2000" b="1" dirty="0">
                <a:solidFill>
                  <a:schemeClr val="bg1"/>
                </a:solidFill>
                <a:cs typeface="Times New Roman" pitchFamily="18" charset="0"/>
              </a:rPr>
              <a:t>Tel. </a:t>
            </a:r>
            <a:r>
              <a:rPr lang="es-MX" sz="2000" dirty="0">
                <a:solidFill>
                  <a:schemeClr val="bg1"/>
                </a:solidFill>
                <a:cs typeface="Times New Roman" pitchFamily="18" charset="0"/>
              </a:rPr>
              <a:t>36 78 20 75  </a:t>
            </a:r>
            <a:r>
              <a:rPr lang="es-MX" sz="2000" b="1" dirty="0">
                <a:solidFill>
                  <a:schemeClr val="bg1"/>
                </a:solidFill>
                <a:cs typeface="Times New Roman" pitchFamily="18" charset="0"/>
              </a:rPr>
              <a:t>Ext</a:t>
            </a:r>
            <a:r>
              <a:rPr lang="es-MX" sz="2000" dirty="0">
                <a:solidFill>
                  <a:schemeClr val="bg1"/>
                </a:solidFill>
                <a:cs typeface="Times New Roman" pitchFamily="18" charset="0"/>
              </a:rPr>
              <a:t>. 55126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MX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5 Rectángulo"/>
          <p:cNvSpPr>
            <a:spLocks noChangeArrowheads="1"/>
          </p:cNvSpPr>
          <p:nvPr/>
        </p:nvSpPr>
        <p:spPr bwMode="auto">
          <a:xfrm>
            <a:off x="857224" y="1714488"/>
            <a:ext cx="73818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>
                <a:latin typeface="Calibri" pitchFamily="34" charset="0"/>
                <a:cs typeface="Calibri" pitchFamily="34" charset="0"/>
              </a:rPr>
              <a:t>El promedio de horas hombre en capacitación es significativamente mayor al planteado, derivado de los diplomados especializados en que participa el personal.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>
                <a:latin typeface="Calibri" pitchFamily="34" charset="0"/>
                <a:cs typeface="Calibri" pitchFamily="34" charset="0"/>
              </a:rPr>
              <a:t>Debido a que se cuenta con la información fundamental del organismo disponible en línea, las solicitudes de información vía transparencia que se reciben son mínimas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La emisión de estados financieros no se tiene actualizada debido a que está en proceso de implementación el nuevo sistema de registro y control contable, mediante el cual se dará cumplimiento a la Ley General de Contabilidad Gubernamental. </a:t>
            </a:r>
            <a:endParaRPr lang="es-E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Recursos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Notas relativas al cumplimiento de indicadores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6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5 Rectángulo"/>
          <p:cNvSpPr>
            <a:spLocks noChangeArrowheads="1"/>
          </p:cNvSpPr>
          <p:nvPr/>
        </p:nvSpPr>
        <p:spPr bwMode="auto">
          <a:xfrm>
            <a:off x="611494" y="1714488"/>
            <a:ext cx="79210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Renovación de equipo de cómputo de un 13% del personal.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Renovación de 12.5% del parque vehicular. 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Mejora de la efectividad en control financiero gracias a la migración hacia una nueva plataforma bancaria.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Creación del comité de clasificación de información (en materia de transparencia) del </a:t>
            </a:r>
            <a:r>
              <a:rPr lang="es-MX" sz="18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, en cumplimiento a la nueva Ley. 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Donación de equipo de cómputo y mobiliario fuera de uso a la Secretaría de Administración. 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Implementación de controles administrativos en materia de recursos humanos.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Documentación de principales procedimientos de la Dirección Administrativa.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 smtClean="0">
                <a:solidFill>
                  <a:srgbClr val="000090"/>
                </a:solidFill>
                <a:latin typeface="Calibri" pitchFamily="34" charset="0"/>
              </a:rPr>
              <a:t>Recursos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0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10 Rectángulo"/>
          <p:cNvSpPr>
            <a:spLocks noChangeArrowheads="1"/>
          </p:cNvSpPr>
          <p:nvPr/>
        </p:nvSpPr>
        <p:spPr bwMode="auto">
          <a:xfrm>
            <a:off x="0" y="3248026"/>
            <a:ext cx="8877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de Análisis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84240" y="1276344"/>
          <a:ext cx="7713684" cy="4937724"/>
        </p:xfrm>
        <a:graphic>
          <a:graphicData uri="http://schemas.openxmlformats.org/drawingml/2006/table">
            <a:tbl>
              <a:tblPr/>
              <a:tblGrid>
                <a:gridCol w="2149991"/>
                <a:gridCol w="2858727"/>
                <a:gridCol w="897415"/>
                <a:gridCol w="910611"/>
                <a:gridCol w="89694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Estudios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sectoriales y de derrama económica.</a:t>
                      </a: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de estudios de derrama económica realizados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20%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Fichas técnicas de análisis de coyuntura</a:t>
                      </a:r>
                    </a:p>
                    <a:p>
                      <a:r>
                        <a:rPr lang="es-MX" sz="1800" b="0" i="1" baseline="0" dirty="0" smtClean="0">
                          <a:latin typeface="Calibri" pitchFamily="34" charset="0"/>
                          <a:cs typeface="Calibri" pitchFamily="34" charset="0"/>
                        </a:rPr>
                        <a:t>Empleo, inversión, comercio, inflación, comercio exterior, minería, construcción, remesas. </a:t>
                      </a:r>
                      <a:endParaRPr lang="es-MX" sz="1800" b="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de Fichas técnicas de análisis de coyuntura realizadas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36%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r>
                        <a:rPr lang="es-MX" sz="18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Mailing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s-MX" sz="18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twitter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s-MX" sz="1800" b="0" baseline="0" dirty="0" smtClean="0">
                          <a:latin typeface="Calibri" pitchFamily="34" charset="0"/>
                          <a:cs typeface="Calibri" pitchFamily="34" charset="0"/>
                        </a:rPr>
                        <a:t>Fichas  de análisis de coyuntura.</a:t>
                      </a:r>
                      <a:endParaRPr lang="es-MX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 de mails y número de </a:t>
                      </a:r>
                      <a:r>
                        <a:rPr lang="es-MX" sz="1800" dirty="0" err="1" smtClean="0">
                          <a:latin typeface="Calibri" pitchFamily="34" charset="0"/>
                          <a:cs typeface="Calibri" pitchFamily="34" charset="0"/>
                        </a:rPr>
                        <a:t>twits</a:t>
                      </a:r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 enviados.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</a:p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</a:p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36%</a:t>
                      </a:r>
                    </a:p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36%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>
                <a:solidFill>
                  <a:srgbClr val="000090"/>
                </a:solidFill>
                <a:latin typeface="Calibri" pitchFamily="-110" charset="0"/>
              </a:rPr>
              <a:t>Dirección de análisis</a:t>
            </a:r>
            <a:endParaRPr lang="es-MX" sz="1400" b="1" dirty="0">
              <a:solidFill>
                <a:srgbClr val="000090"/>
              </a:solidFill>
              <a:latin typeface="Calibri" pitchFamily="-110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04852" y="835019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63584"/>
              </p:ext>
            </p:extLst>
          </p:nvPr>
        </p:nvGraphicFramePr>
        <p:xfrm>
          <a:off x="984240" y="1276344"/>
          <a:ext cx="7713684" cy="4389090"/>
        </p:xfrm>
        <a:graphic>
          <a:graphicData uri="http://schemas.openxmlformats.org/drawingml/2006/table">
            <a:tbl>
              <a:tblPr/>
              <a:tblGrid>
                <a:gridCol w="2149991"/>
                <a:gridCol w="2858727"/>
                <a:gridCol w="897415"/>
                <a:gridCol w="910611"/>
                <a:gridCol w="89694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Documentos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de evaluación mensual de la actividad económica de México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y Jalisco</a:t>
                      </a:r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MX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 de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documentos publicados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33.3%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Comunicados de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prensa (Boletines)</a:t>
                      </a:r>
                    </a:p>
                    <a:p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-ITAEE, Comercio exterior, ENOE, Minería y Remesas. 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 de boletines de prensa enviados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para su publicación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33.3%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Atención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a s</a:t>
                      </a:r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olicitudes</a:t>
                      </a:r>
                      <a:r>
                        <a:rPr lang="es-MX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de información</a:t>
                      </a: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 de solicitudes presentadas/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Número de solicitudes atendidas</a:t>
                      </a:r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N.D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ND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>
                <a:solidFill>
                  <a:srgbClr val="000090"/>
                </a:solidFill>
                <a:latin typeface="Calibri" pitchFamily="-110" charset="0"/>
              </a:rPr>
              <a:t>Dirección de análisis</a:t>
            </a:r>
            <a:endParaRPr lang="es-MX" sz="1400" b="1" dirty="0">
              <a:solidFill>
                <a:srgbClr val="000090"/>
              </a:solidFill>
              <a:latin typeface="Calibri" pitchFamily="-110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04852" y="835019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182"/>
              </p:ext>
            </p:extLst>
          </p:nvPr>
        </p:nvGraphicFramePr>
        <p:xfrm>
          <a:off x="984240" y="1276344"/>
          <a:ext cx="7713684" cy="4078990"/>
        </p:xfrm>
        <a:graphic>
          <a:graphicData uri="http://schemas.openxmlformats.org/drawingml/2006/table">
            <a:tbl>
              <a:tblPr/>
              <a:tblGrid>
                <a:gridCol w="2149991"/>
                <a:gridCol w="2858727"/>
                <a:gridCol w="897415"/>
                <a:gridCol w="910611"/>
                <a:gridCol w="89694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1Q12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Calibri" pitchFamily="34" charset="0"/>
                          <a:cs typeface="Calibri" pitchFamily="34" charset="0"/>
                        </a:rPr>
                        <a:t>Solicitudes especiales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SEPLAN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Planes regionales.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SEPROE, Análisis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Seguridad Pública Jal.</a:t>
                      </a:r>
                      <a:endParaRPr lang="es-MX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- Conferencia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técnicas de técnicas de muestreo. 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Número</a:t>
                      </a:r>
                      <a:r>
                        <a:rPr lang="es-MX" sz="1800" baseline="0" dirty="0" smtClean="0">
                          <a:latin typeface="Calibri" pitchFamily="34" charset="0"/>
                          <a:cs typeface="Calibri" pitchFamily="34" charset="0"/>
                        </a:rPr>
                        <a:t> de solicitudes presentadas/ Número de solicitudes atendidas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  <a:cs typeface="Calibri" pitchFamily="34" charset="0"/>
                        </a:rPr>
                        <a:t>N.D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MX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ND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5722">
                <a:tc>
                  <a:txBody>
                    <a:bodyPr/>
                    <a:lstStyle/>
                    <a:p>
                      <a:endParaRPr lang="es-MX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>
                <a:solidFill>
                  <a:srgbClr val="000090"/>
                </a:solidFill>
                <a:latin typeface="Calibri" pitchFamily="-110" charset="0"/>
              </a:rPr>
              <a:t>Dirección de análisis</a:t>
            </a:r>
            <a:endParaRPr lang="es-MX" sz="1400" b="1" dirty="0">
              <a:solidFill>
                <a:srgbClr val="000090"/>
              </a:solidFill>
              <a:latin typeface="Calibri" pitchFamily="-110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04852" y="835019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2269</Words>
  <Application>Microsoft Office PowerPoint</Application>
  <PresentationFormat>Presentación en pantalla (4:3)</PresentationFormat>
  <Paragraphs>450</Paragraphs>
  <Slides>32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Diseño predeterminado</vt:lpstr>
      <vt:lpstr>Hoja de cálculo</vt:lpstr>
      <vt:lpstr>Photo Editor Photo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ddr</Manager>
  <Company>seijal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seijal</dc:creator>
  <dc:description>Actualizada 22 jun 2007 ddr</dc:description>
  <cp:lastModifiedBy>Nestor Eduardo Garcia Romero</cp:lastModifiedBy>
  <cp:revision>394</cp:revision>
  <dcterms:created xsi:type="dcterms:W3CDTF">2012-01-24T17:56:03Z</dcterms:created>
  <dcterms:modified xsi:type="dcterms:W3CDTF">2012-06-20T22:39:13Z</dcterms:modified>
</cp:coreProperties>
</file>