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2"/>
  </p:notesMasterIdLst>
  <p:sldIdLst>
    <p:sldId id="256" r:id="rId2"/>
    <p:sldId id="373" r:id="rId3"/>
    <p:sldId id="325" r:id="rId4"/>
    <p:sldId id="460" r:id="rId5"/>
    <p:sldId id="259" r:id="rId6"/>
    <p:sldId id="377" r:id="rId7"/>
    <p:sldId id="261" r:id="rId8"/>
    <p:sldId id="374" r:id="rId9"/>
    <p:sldId id="280" r:id="rId10"/>
    <p:sldId id="290" r:id="rId11"/>
    <p:sldId id="262" r:id="rId12"/>
    <p:sldId id="315" r:id="rId13"/>
    <p:sldId id="316" r:id="rId14"/>
    <p:sldId id="297" r:id="rId15"/>
    <p:sldId id="300" r:id="rId16"/>
    <p:sldId id="291" r:id="rId17"/>
    <p:sldId id="378" r:id="rId18"/>
    <p:sldId id="326" r:id="rId19"/>
    <p:sldId id="285" r:id="rId20"/>
    <p:sldId id="385" r:id="rId21"/>
    <p:sldId id="382" r:id="rId22"/>
    <p:sldId id="381" r:id="rId23"/>
    <p:sldId id="384" r:id="rId24"/>
    <p:sldId id="387" r:id="rId25"/>
    <p:sldId id="386" r:id="rId26"/>
    <p:sldId id="287" r:id="rId27"/>
    <p:sldId id="391" r:id="rId28"/>
    <p:sldId id="266" r:id="rId29"/>
    <p:sldId id="395" r:id="rId30"/>
    <p:sldId id="394" r:id="rId31"/>
    <p:sldId id="461" r:id="rId32"/>
    <p:sldId id="462" r:id="rId33"/>
    <p:sldId id="393" r:id="rId34"/>
    <p:sldId id="463" r:id="rId35"/>
    <p:sldId id="464" r:id="rId36"/>
    <p:sldId id="392" r:id="rId37"/>
    <p:sldId id="388" r:id="rId38"/>
    <p:sldId id="327" r:id="rId39"/>
    <p:sldId id="328" r:id="rId40"/>
    <p:sldId id="434" r:id="rId41"/>
    <p:sldId id="329" r:id="rId42"/>
    <p:sldId id="435" r:id="rId43"/>
    <p:sldId id="465" r:id="rId44"/>
    <p:sldId id="376" r:id="rId45"/>
    <p:sldId id="466" r:id="rId46"/>
    <p:sldId id="375" r:id="rId47"/>
    <p:sldId id="396" r:id="rId48"/>
    <p:sldId id="367" r:id="rId49"/>
    <p:sldId id="397" r:id="rId50"/>
    <p:sldId id="467" r:id="rId51"/>
    <p:sldId id="330" r:id="rId52"/>
    <p:sldId id="424" r:id="rId53"/>
    <p:sldId id="332" r:id="rId54"/>
    <p:sldId id="371" r:id="rId55"/>
    <p:sldId id="333" r:id="rId56"/>
    <p:sldId id="334" r:id="rId57"/>
    <p:sldId id="372" r:id="rId58"/>
    <p:sldId id="335" r:id="rId59"/>
    <p:sldId id="336" r:id="rId60"/>
    <p:sldId id="425" r:id="rId61"/>
    <p:sldId id="468" r:id="rId62"/>
    <p:sldId id="338" r:id="rId63"/>
    <p:sldId id="469" r:id="rId64"/>
    <p:sldId id="436" r:id="rId65"/>
    <p:sldId id="470" r:id="rId66"/>
    <p:sldId id="339" r:id="rId67"/>
    <p:sldId id="472" r:id="rId68"/>
    <p:sldId id="473" r:id="rId69"/>
    <p:sldId id="471" r:id="rId70"/>
    <p:sldId id="337" r:id="rId71"/>
    <p:sldId id="474" r:id="rId72"/>
    <p:sldId id="340" r:id="rId73"/>
    <p:sldId id="342" r:id="rId74"/>
    <p:sldId id="380" r:id="rId75"/>
    <p:sldId id="437" r:id="rId76"/>
    <p:sldId id="438" r:id="rId77"/>
    <p:sldId id="484" r:id="rId78"/>
    <p:sldId id="476" r:id="rId79"/>
    <p:sldId id="478" r:id="rId80"/>
    <p:sldId id="343" r:id="rId81"/>
    <p:sldId id="260" r:id="rId82"/>
    <p:sldId id="427" r:id="rId83"/>
    <p:sldId id="428" r:id="rId84"/>
    <p:sldId id="429" r:id="rId85"/>
    <p:sldId id="430" r:id="rId86"/>
    <p:sldId id="431" r:id="rId87"/>
    <p:sldId id="432" r:id="rId88"/>
    <p:sldId id="433" r:id="rId89"/>
    <p:sldId id="370" r:id="rId90"/>
    <p:sldId id="485" r:id="rId91"/>
    <p:sldId id="439" r:id="rId92"/>
    <p:sldId id="440" r:id="rId93"/>
    <p:sldId id="441" r:id="rId94"/>
    <p:sldId id="442" r:id="rId95"/>
    <p:sldId id="281" r:id="rId96"/>
    <p:sldId id="479" r:id="rId97"/>
    <p:sldId id="443" r:id="rId98"/>
    <p:sldId id="444" r:id="rId99"/>
    <p:sldId id="445" r:id="rId100"/>
    <p:sldId id="283" r:id="rId101"/>
    <p:sldId id="481" r:id="rId102"/>
    <p:sldId id="480" r:id="rId103"/>
    <p:sldId id="282" r:id="rId104"/>
    <p:sldId id="482" r:id="rId105"/>
    <p:sldId id="273" r:id="rId106"/>
    <p:sldId id="422" r:id="rId107"/>
    <p:sldId id="276" r:id="rId108"/>
    <p:sldId id="275" r:id="rId109"/>
    <p:sldId id="274" r:id="rId110"/>
    <p:sldId id="446" r:id="rId111"/>
    <p:sldId id="277" r:id="rId112"/>
    <p:sldId id="278" r:id="rId113"/>
    <p:sldId id="423" r:id="rId114"/>
    <p:sldId id="345" r:id="rId115"/>
    <p:sldId id="346" r:id="rId116"/>
    <p:sldId id="447" r:id="rId117"/>
    <p:sldId id="347" r:id="rId118"/>
    <p:sldId id="398" r:id="rId119"/>
    <p:sldId id="399" r:id="rId120"/>
    <p:sldId id="400" r:id="rId121"/>
    <p:sldId id="401" r:id="rId122"/>
    <p:sldId id="448" r:id="rId123"/>
    <p:sldId id="402" r:id="rId124"/>
    <p:sldId id="403" r:id="rId125"/>
    <p:sldId id="404" r:id="rId126"/>
    <p:sldId id="405" r:id="rId127"/>
    <p:sldId id="449" r:id="rId128"/>
    <p:sldId id="406" r:id="rId129"/>
    <p:sldId id="407" r:id="rId130"/>
    <p:sldId id="348" r:id="rId131"/>
    <p:sldId id="408" r:id="rId132"/>
    <p:sldId id="409" r:id="rId133"/>
    <p:sldId id="410" r:id="rId134"/>
    <p:sldId id="451" r:id="rId135"/>
    <p:sldId id="411" r:id="rId136"/>
    <p:sldId id="412" r:id="rId137"/>
    <p:sldId id="413" r:id="rId138"/>
    <p:sldId id="414" r:id="rId139"/>
    <p:sldId id="415" r:id="rId140"/>
    <p:sldId id="416" r:id="rId141"/>
    <p:sldId id="417" r:id="rId142"/>
    <p:sldId id="453" r:id="rId143"/>
    <p:sldId id="418" r:id="rId144"/>
    <p:sldId id="419" r:id="rId145"/>
    <p:sldId id="426" r:id="rId146"/>
    <p:sldId id="314" r:id="rId147"/>
    <p:sldId id="357" r:id="rId148"/>
    <p:sldId id="369" r:id="rId149"/>
    <p:sldId id="344" r:id="rId150"/>
    <p:sldId id="320" r:id="rId151"/>
    <p:sldId id="483" r:id="rId152"/>
    <p:sldId id="359" r:id="rId153"/>
    <p:sldId id="360" r:id="rId154"/>
    <p:sldId id="455" r:id="rId155"/>
    <p:sldId id="456" r:id="rId156"/>
    <p:sldId id="457" r:id="rId157"/>
    <p:sldId id="458" r:id="rId158"/>
    <p:sldId id="420" r:id="rId159"/>
    <p:sldId id="421" r:id="rId160"/>
    <p:sldId id="459" r:id="rId16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24" autoAdjust="0"/>
  </p:normalViewPr>
  <p:slideViewPr>
    <p:cSldViewPr>
      <p:cViewPr varScale="1">
        <p:scale>
          <a:sx n="78" d="100"/>
          <a:sy n="78" d="100"/>
        </p:scale>
        <p:origin x="117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dministrator\Documents\pago%20pred%2020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dPt>
            <c:idx val="8"/>
            <c:bubble3D val="0"/>
            <c:explosion val="32"/>
          </c:dPt>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Hoja1!$A$2:$A$14</c:f>
              <c:strCache>
                <c:ptCount val="13"/>
                <c:pt idx="0">
                  <c:v>REGISTRO DE NACIMIENTO</c:v>
                </c:pt>
                <c:pt idx="1">
                  <c:v>REGISTROS EXTEMPORANEOS</c:v>
                </c:pt>
                <c:pt idx="2">
                  <c:v>RECONOCIMIENTOS</c:v>
                </c:pt>
                <c:pt idx="3">
                  <c:v>DEFUNCIONES</c:v>
                </c:pt>
                <c:pt idx="4">
                  <c:v>TRASLADOS DE DEFUNCION</c:v>
                </c:pt>
                <c:pt idx="5">
                  <c:v>MATRIMONIOS</c:v>
                </c:pt>
                <c:pt idx="6">
                  <c:v>DIVORCIOS</c:v>
                </c:pt>
                <c:pt idx="7">
                  <c:v>INSCRIPCIONES GENERALES</c:v>
                </c:pt>
                <c:pt idx="8">
                  <c:v>CERTIFICACION DE ACTAS VARIAS</c:v>
                </c:pt>
                <c:pt idx="9">
                  <c:v>CONSTANCIAS DE SOLTERIA</c:v>
                </c:pt>
                <c:pt idx="10">
                  <c:v>CONSTANCIA DE INEXISTENCIA DE REGISTRO</c:v>
                </c:pt>
                <c:pt idx="11">
                  <c:v>ACLARACION DE ACTAS</c:v>
                </c:pt>
                <c:pt idx="12">
                  <c:v>CONSTANCIAS VARIAS</c:v>
                </c:pt>
              </c:strCache>
            </c:strRef>
          </c:cat>
          <c:val>
            <c:numRef>
              <c:f>Hoja1!$D$2:$D$14</c:f>
              <c:numCache>
                <c:formatCode>General</c:formatCode>
                <c:ptCount val="13"/>
                <c:pt idx="0">
                  <c:v>106</c:v>
                </c:pt>
                <c:pt idx="1">
                  <c:v>17</c:v>
                </c:pt>
                <c:pt idx="2">
                  <c:v>4</c:v>
                </c:pt>
                <c:pt idx="3">
                  <c:v>29</c:v>
                </c:pt>
                <c:pt idx="4">
                  <c:v>16</c:v>
                </c:pt>
                <c:pt idx="5">
                  <c:v>19</c:v>
                </c:pt>
                <c:pt idx="6">
                  <c:v>3</c:v>
                </c:pt>
                <c:pt idx="7">
                  <c:v>4</c:v>
                </c:pt>
                <c:pt idx="8">
                  <c:v>1771</c:v>
                </c:pt>
                <c:pt idx="9">
                  <c:v>8</c:v>
                </c:pt>
                <c:pt idx="10">
                  <c:v>5</c:v>
                </c:pt>
                <c:pt idx="11">
                  <c:v>24</c:v>
                </c:pt>
                <c:pt idx="12">
                  <c:v>8</c:v>
                </c:pt>
              </c:numCache>
            </c:numRef>
          </c:val>
        </c:ser>
        <c:dLbls>
          <c:showLegendKey val="0"/>
          <c:showVal val="0"/>
          <c:showCatName val="0"/>
          <c:showSerName val="0"/>
          <c:showPercent val="1"/>
          <c:showBubbleSize val="0"/>
          <c:showLeaderLines val="0"/>
        </c:dLbls>
      </c:pie3DChart>
    </c:plotArea>
    <c:legend>
      <c:legendPos val="r"/>
      <c:overlay val="0"/>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3386351706036745"/>
          <c:y val="0.1974005503103943"/>
          <c:w val="0.53981846019247592"/>
          <c:h val="0.67412283492217129"/>
        </c:manualLayout>
      </c:layout>
      <c:barChart>
        <c:barDir val="col"/>
        <c:grouping val="stacked"/>
        <c:varyColors val="0"/>
        <c:ser>
          <c:idx val="0"/>
          <c:order val="0"/>
          <c:tx>
            <c:strRef>
              <c:f>'75%'!$A$1</c:f>
              <c:strCache>
                <c:ptCount val="1"/>
                <c:pt idx="0">
                  <c:v>PREDIAL URBANO</c:v>
                </c:pt>
              </c:strCache>
            </c:strRef>
          </c:tx>
          <c:invertIfNegative val="0"/>
          <c:dLbls>
            <c:dLbl>
              <c:idx val="0"/>
              <c:layout>
                <c:manualLayout>
                  <c:x val="1.3768976327460596E-2"/>
                  <c:y val="-0.30808677129370332"/>
                </c:manualLayout>
              </c:layout>
              <c:tx>
                <c:rich>
                  <a:bodyPr/>
                  <a:lstStyle/>
                  <a:p>
                    <a:r>
                      <a:rPr lang="en-US"/>
                      <a:t>$ 487,677.0</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'75%'!$B$1:$F$1</c:f>
              <c:numCache>
                <c:formatCode>General</c:formatCode>
                <c:ptCount val="5"/>
                <c:pt idx="0" formatCode="#,##0">
                  <c:v>487677</c:v>
                </c:pt>
              </c:numCache>
            </c:numRef>
          </c:val>
        </c:ser>
        <c:ser>
          <c:idx val="1"/>
          <c:order val="1"/>
          <c:tx>
            <c:strRef>
              <c:f>'75%'!$A$2</c:f>
              <c:strCache>
                <c:ptCount val="1"/>
                <c:pt idx="0">
                  <c:v>PREDIAL RUSTICO</c:v>
                </c:pt>
              </c:strCache>
            </c:strRef>
          </c:tx>
          <c:invertIfNegative val="0"/>
          <c:dLbls>
            <c:dLbl>
              <c:idx val="1"/>
              <c:layout>
                <c:manualLayout>
                  <c:x val="5.6753832490331231E-3"/>
                  <c:y val="-0.16348381299310558"/>
                </c:manualLayout>
              </c:layout>
              <c:tx>
                <c:rich>
                  <a:bodyPr/>
                  <a:lstStyle/>
                  <a:p>
                    <a:r>
                      <a:rPr lang="en-US"/>
                      <a:t>$ 221,227.00</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'75%'!$B$2:$F$2</c:f>
              <c:numCache>
                <c:formatCode>#,##0</c:formatCode>
                <c:ptCount val="5"/>
                <c:pt idx="1">
                  <c:v>221227</c:v>
                </c:pt>
              </c:numCache>
            </c:numRef>
          </c:val>
        </c:ser>
        <c:ser>
          <c:idx val="2"/>
          <c:order val="2"/>
          <c:tx>
            <c:strRef>
              <c:f>'75%'!$A$3</c:f>
              <c:strCache>
                <c:ptCount val="1"/>
                <c:pt idx="0">
                  <c:v>RECARGOS</c:v>
                </c:pt>
              </c:strCache>
            </c:strRef>
          </c:tx>
          <c:invertIfNegative val="0"/>
          <c:dLbls>
            <c:dLbl>
              <c:idx val="2"/>
              <c:layout>
                <c:manualLayout>
                  <c:x val="2.77777777777779E-3"/>
                  <c:y val="-4.0100250626566407E-2"/>
                </c:manualLayout>
              </c:layout>
              <c:tx>
                <c:rich>
                  <a:bodyPr/>
                  <a:lstStyle/>
                  <a:p>
                    <a:r>
                      <a:rPr lang="en-US"/>
                      <a:t>$ 12,406.00</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'75%'!$B$3:$F$3</c:f>
              <c:numCache>
                <c:formatCode>General</c:formatCode>
                <c:ptCount val="5"/>
                <c:pt idx="2" formatCode="#,##0.00">
                  <c:v>12406</c:v>
                </c:pt>
              </c:numCache>
            </c:numRef>
          </c:val>
        </c:ser>
        <c:ser>
          <c:idx val="3"/>
          <c:order val="3"/>
          <c:tx>
            <c:strRef>
              <c:f>'75%'!$A$4</c:f>
              <c:strCache>
                <c:ptCount val="1"/>
                <c:pt idx="0">
                  <c:v>SERV. VARIOS</c:v>
                </c:pt>
              </c:strCache>
            </c:strRef>
          </c:tx>
          <c:invertIfNegative val="0"/>
          <c:dLbls>
            <c:dLbl>
              <c:idx val="3"/>
              <c:layout>
                <c:manualLayout>
                  <c:x val="0"/>
                  <c:y val="-8.0200501253132814E-2"/>
                </c:manualLayout>
              </c:layout>
              <c:tx>
                <c:rich>
                  <a:bodyPr/>
                  <a:lstStyle/>
                  <a:p>
                    <a:r>
                      <a:rPr lang="en-US"/>
                      <a:t>$69,311.00</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'75%'!$B$4:$F$4</c:f>
              <c:numCache>
                <c:formatCode>General</c:formatCode>
                <c:ptCount val="5"/>
                <c:pt idx="3" formatCode="#,##0.00">
                  <c:v>69311</c:v>
                </c:pt>
              </c:numCache>
            </c:numRef>
          </c:val>
        </c:ser>
        <c:ser>
          <c:idx val="4"/>
          <c:order val="4"/>
          <c:tx>
            <c:strRef>
              <c:f>'75%'!$A$5</c:f>
              <c:strCache>
                <c:ptCount val="1"/>
                <c:pt idx="0">
                  <c:v>TRANSMISIONES PAT.</c:v>
                </c:pt>
              </c:strCache>
            </c:strRef>
          </c:tx>
          <c:invertIfNegative val="0"/>
          <c:dLbls>
            <c:dLbl>
              <c:idx val="4"/>
              <c:layout>
                <c:manualLayout>
                  <c:x val="-8.213520272261075E-3"/>
                  <c:y val="-0.20030770626899122"/>
                </c:manualLayout>
              </c:layout>
              <c:tx>
                <c:rich>
                  <a:bodyPr/>
                  <a:lstStyle/>
                  <a:p>
                    <a:r>
                      <a:rPr lang="en-US"/>
                      <a:t>$ 269,343.0</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'75%'!$B$5:$F$5</c:f>
              <c:numCache>
                <c:formatCode>General</c:formatCode>
                <c:ptCount val="5"/>
                <c:pt idx="4" formatCode="#,##0">
                  <c:v>269343</c:v>
                </c:pt>
              </c:numCache>
            </c:numRef>
          </c:val>
        </c:ser>
        <c:dLbls>
          <c:showLegendKey val="0"/>
          <c:showVal val="0"/>
          <c:showCatName val="0"/>
          <c:showSerName val="0"/>
          <c:showPercent val="0"/>
          <c:showBubbleSize val="0"/>
        </c:dLbls>
        <c:gapWidth val="150"/>
        <c:overlap val="100"/>
        <c:axId val="220963496"/>
        <c:axId val="220963104"/>
      </c:barChart>
      <c:catAx>
        <c:axId val="220963496"/>
        <c:scaling>
          <c:orientation val="minMax"/>
        </c:scaling>
        <c:delete val="0"/>
        <c:axPos val="b"/>
        <c:majorTickMark val="out"/>
        <c:minorTickMark val="none"/>
        <c:tickLblPos val="nextTo"/>
        <c:crossAx val="220963104"/>
        <c:crosses val="autoZero"/>
        <c:auto val="1"/>
        <c:lblAlgn val="ctr"/>
        <c:lblOffset val="100"/>
        <c:noMultiLvlLbl val="0"/>
      </c:catAx>
      <c:valAx>
        <c:axId val="220963104"/>
        <c:scaling>
          <c:orientation val="minMax"/>
        </c:scaling>
        <c:delete val="0"/>
        <c:axPos val="l"/>
        <c:majorGridlines/>
        <c:numFmt formatCode="#,##0" sourceLinked="1"/>
        <c:majorTickMark val="out"/>
        <c:minorTickMark val="none"/>
        <c:tickLblPos val="nextTo"/>
        <c:crossAx val="220963496"/>
        <c:crosses val="autoZero"/>
        <c:crossBetween val="between"/>
      </c:valAx>
    </c:plotArea>
    <c:legend>
      <c:legendPos val="r"/>
      <c:layout>
        <c:manualLayout>
          <c:xMode val="edge"/>
          <c:yMode val="edge"/>
          <c:x val="0.70963343717658789"/>
          <c:y val="0.11028826682613142"/>
          <c:w val="0.2887734105105445"/>
          <c:h val="0.79226714420111"/>
        </c:manualLayout>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0.00858</cdr:x>
      <cdr:y>0.02333</cdr:y>
    </cdr:from>
    <cdr:to>
      <cdr:x>1</cdr:x>
      <cdr:y>0.17392</cdr:y>
    </cdr:to>
    <cdr:sp macro="" textlink="">
      <cdr:nvSpPr>
        <cdr:cNvPr id="2" name="1 CuadroTexto"/>
        <cdr:cNvSpPr txBox="1"/>
      </cdr:nvSpPr>
      <cdr:spPr>
        <a:xfrm xmlns:a="http://schemas.openxmlformats.org/drawingml/2006/main">
          <a:off x="72010" y="86845"/>
          <a:ext cx="8316413" cy="56056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s-ES" sz="1400" b="1" dirty="0"/>
            <a:t>RECAUDACION TOTAL</a:t>
          </a:r>
        </a:p>
        <a:p xmlns:a="http://schemas.openxmlformats.org/drawingml/2006/main">
          <a:pPr algn="ctr"/>
          <a:r>
            <a:rPr lang="es-ES" sz="1400" b="1" dirty="0"/>
            <a:t>       $ 1´059,964.00</a:t>
          </a:r>
        </a:p>
        <a:p xmlns:a="http://schemas.openxmlformats.org/drawingml/2006/main">
          <a:pPr algn="ctr"/>
          <a:endParaRPr lang="es-E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2C3A39-79F9-4868-9B53-4643B2750631}" type="datetimeFigureOut">
              <a:rPr lang="es-ES" smtClean="0"/>
              <a:pPr/>
              <a:t>26/08/2013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1B4DF6-6E93-40A5-B808-ED3856C9FEE8}" type="slidenum">
              <a:rPr lang="es-ES" smtClean="0"/>
              <a:pPr/>
              <a:t>‹Nº›</a:t>
            </a:fld>
            <a:endParaRPr lang="es-ES"/>
          </a:p>
        </p:txBody>
      </p:sp>
    </p:spTree>
    <p:extLst>
      <p:ext uri="{BB962C8B-B14F-4D97-AF65-F5344CB8AC3E}">
        <p14:creationId xmlns:p14="http://schemas.microsoft.com/office/powerpoint/2010/main" val="106863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81B4DF6-6E93-40A5-B808-ED3856C9FEE8}" type="slidenum">
              <a:rPr lang="es-ES" smtClean="0"/>
              <a:pPr/>
              <a:t>14</a:t>
            </a:fld>
            <a:endParaRPr lang="es-ES"/>
          </a:p>
        </p:txBody>
      </p:sp>
    </p:spTree>
    <p:extLst>
      <p:ext uri="{BB962C8B-B14F-4D97-AF65-F5344CB8AC3E}">
        <p14:creationId xmlns:p14="http://schemas.microsoft.com/office/powerpoint/2010/main" val="357213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A81B4DF6-6E93-40A5-B808-ED3856C9FEE8}" type="slidenum">
              <a:rPr lang="es-ES" smtClean="0"/>
              <a:pPr/>
              <a:t>118</a:t>
            </a:fld>
            <a:endParaRPr lang="es-ES"/>
          </a:p>
        </p:txBody>
      </p:sp>
    </p:spTree>
    <p:extLst>
      <p:ext uri="{BB962C8B-B14F-4D97-AF65-F5344CB8AC3E}">
        <p14:creationId xmlns:p14="http://schemas.microsoft.com/office/powerpoint/2010/main" val="4239673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8D54658-FDDD-4F8A-A41B-BB87DD5B5230}" type="datetimeFigureOut">
              <a:rPr lang="es-ES" smtClean="0"/>
              <a:pPr/>
              <a:t>26/08/2013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3BAA1F4-3719-48AB-9C78-23DD93DADA0F}"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54658-FDDD-4F8A-A41B-BB87DD5B5230}" type="datetimeFigureOut">
              <a:rPr lang="es-ES" smtClean="0"/>
              <a:pPr/>
              <a:t>26/08/2013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AA1F4-3719-48AB-9C78-23DD93DADA0F}"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6.wdp"/></Relationships>
</file>

<file path=ppt/slides/_rels/slide1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7.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3.jpeg"/></Relationships>
</file>

<file path=ppt/slides/_rels/slide1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4.wdp"/></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5.wdp"/></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CuadroTexto"/>
          <p:cNvSpPr txBox="1"/>
          <p:nvPr/>
        </p:nvSpPr>
        <p:spPr>
          <a:xfrm>
            <a:off x="395536" y="3789040"/>
            <a:ext cx="8928991" cy="769441"/>
          </a:xfrm>
          <a:prstGeom prst="rect">
            <a:avLst/>
          </a:prstGeom>
          <a:noFill/>
        </p:spPr>
        <p:txBody>
          <a:bodyPr wrap="square" rtlCol="0">
            <a:spAutoFit/>
          </a:bodyPr>
          <a:lstStyle/>
          <a:p>
            <a:pPr algn="ctr"/>
            <a:r>
              <a:rPr lang="es-MX" sz="4400" b="1" i="1" dirty="0" smtClean="0">
                <a:solidFill>
                  <a:schemeClr val="accent2">
                    <a:lumMod val="50000"/>
                  </a:schemeClr>
                </a:solidFill>
                <a:effectLst>
                  <a:outerShdw blurRad="38100" dist="38100" dir="2700000" algn="tl">
                    <a:srgbClr val="000000">
                      <a:alpha val="43137"/>
                    </a:srgbClr>
                  </a:outerShdw>
                </a:effectLst>
              </a:rPr>
              <a:t>Mtro. Efraín Ramírez González</a:t>
            </a:r>
            <a:endParaRPr lang="es-MX" sz="4400" b="1" i="1" dirty="0">
              <a:solidFill>
                <a:schemeClr val="accent2">
                  <a:lumMod val="50000"/>
                </a:schemeClr>
              </a:solidFill>
              <a:effectLst>
                <a:outerShdw blurRad="38100" dist="38100" dir="2700000" algn="tl">
                  <a:srgbClr val="000000">
                    <a:alpha val="43137"/>
                  </a:srgbClr>
                </a:outerShdw>
              </a:effectLst>
            </a:endParaRPr>
          </a:p>
        </p:txBody>
      </p:sp>
      <p:sp>
        <p:nvSpPr>
          <p:cNvPr id="3" name="2 CuadroTexto"/>
          <p:cNvSpPr txBox="1"/>
          <p:nvPr/>
        </p:nvSpPr>
        <p:spPr>
          <a:xfrm>
            <a:off x="971600" y="4797152"/>
            <a:ext cx="7920880" cy="461665"/>
          </a:xfrm>
          <a:prstGeom prst="rect">
            <a:avLst/>
          </a:prstGeom>
          <a:noFill/>
        </p:spPr>
        <p:txBody>
          <a:bodyPr wrap="square" rtlCol="0">
            <a:spAutoFit/>
          </a:bodyPr>
          <a:lstStyle/>
          <a:p>
            <a:pPr algn="ctr"/>
            <a:r>
              <a:rPr lang="es-MX" sz="2400" b="1" dirty="0" smtClean="0">
                <a:effectLst>
                  <a:outerShdw blurRad="38100" dist="38100" dir="2700000" algn="tl">
                    <a:srgbClr val="000000">
                      <a:alpha val="43137"/>
                    </a:srgbClr>
                  </a:outerShdw>
                </a:effectLst>
              </a:rPr>
              <a:t>H. AYUNTAMIENTO DEL MUNICIPIO DE AMACUECA, JALISCO</a:t>
            </a:r>
            <a:endParaRPr lang="es-MX" sz="2400" b="1" dirty="0">
              <a:effectLst>
                <a:outerShdw blurRad="38100" dist="38100" dir="2700000" algn="tl">
                  <a:srgbClr val="000000">
                    <a:alpha val="43137"/>
                  </a:srgbClr>
                </a:outerShdw>
              </a:effectLst>
            </a:endParaRPr>
          </a:p>
        </p:txBody>
      </p:sp>
      <p:sp>
        <p:nvSpPr>
          <p:cNvPr id="6" name="5 CuadroTexto"/>
          <p:cNvSpPr txBox="1"/>
          <p:nvPr/>
        </p:nvSpPr>
        <p:spPr>
          <a:xfrm>
            <a:off x="2714612" y="1558533"/>
            <a:ext cx="6696744" cy="707886"/>
          </a:xfrm>
          <a:prstGeom prst="rect">
            <a:avLst/>
          </a:prstGeom>
          <a:noFill/>
        </p:spPr>
        <p:txBody>
          <a:bodyPr wrap="square" rtlCol="0">
            <a:spAutoFit/>
          </a:bodyPr>
          <a:lstStyle/>
          <a:p>
            <a:pPr algn="ctr"/>
            <a:r>
              <a:rPr lang="es-MX" sz="4000" b="1" dirty="0" smtClean="0">
                <a:latin typeface="Aparajita" pitchFamily="34" charset="0"/>
                <a:cs typeface="Aparajita" pitchFamily="34" charset="0"/>
              </a:rPr>
              <a:t>2do. INFORME DE GOBIERNO</a:t>
            </a:r>
            <a:endParaRPr lang="es-MX" sz="4000" b="1" dirty="0">
              <a:latin typeface="Aparajita" pitchFamily="34" charset="0"/>
              <a:cs typeface="Aparajita"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9592" y="764704"/>
            <a:ext cx="1944216" cy="2463925"/>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ransition>
    <p:check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059832" y="548680"/>
            <a:ext cx="4536504" cy="369332"/>
          </a:xfrm>
          <a:prstGeom prst="rect">
            <a:avLst/>
          </a:prstGeom>
          <a:noFill/>
        </p:spPr>
        <p:txBody>
          <a:bodyPr wrap="square" rtlCol="0">
            <a:spAutoFit/>
          </a:bodyPr>
          <a:lstStyle/>
          <a:p>
            <a:pPr algn="ctr"/>
            <a:r>
              <a:rPr lang="es-MX" b="1" dirty="0" smtClean="0"/>
              <a:t>REGISTRO CIVIL</a:t>
            </a:r>
            <a:endParaRPr lang="es-ES" dirty="0" smtClean="0"/>
          </a:p>
        </p:txBody>
      </p:sp>
      <p:sp>
        <p:nvSpPr>
          <p:cNvPr id="7" name="6 CuadroTexto"/>
          <p:cNvSpPr txBox="1"/>
          <p:nvPr/>
        </p:nvSpPr>
        <p:spPr>
          <a:xfrm>
            <a:off x="1115616" y="908720"/>
            <a:ext cx="7776864" cy="646331"/>
          </a:xfrm>
          <a:prstGeom prst="rect">
            <a:avLst/>
          </a:prstGeom>
          <a:noFill/>
        </p:spPr>
        <p:txBody>
          <a:bodyPr wrap="square" rtlCol="0">
            <a:spAutoFit/>
          </a:bodyPr>
          <a:lstStyle/>
          <a:p>
            <a:pPr algn="just"/>
            <a:r>
              <a:rPr lang="es-MX" b="1" dirty="0" smtClean="0"/>
              <a:t>Esta Dirección tiene como objetivo llevar a cabo el registro de los actos del estado Civil de las Personas</a:t>
            </a:r>
            <a:endParaRPr lang="es-ES" b="1" dirty="0"/>
          </a:p>
        </p:txBody>
      </p:sp>
      <p:graphicFrame>
        <p:nvGraphicFramePr>
          <p:cNvPr id="5" name="4 Gráfico"/>
          <p:cNvGraphicFramePr/>
          <p:nvPr>
            <p:extLst>
              <p:ext uri="{D42A27DB-BD31-4B8C-83A1-F6EECF244321}">
                <p14:modId xmlns:p14="http://schemas.microsoft.com/office/powerpoint/2010/main" val="2462632100"/>
              </p:ext>
            </p:extLst>
          </p:nvPr>
        </p:nvGraphicFramePr>
        <p:xfrm>
          <a:off x="1547664" y="1555051"/>
          <a:ext cx="7344816" cy="487243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Graphic spid="5"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7" name="6 CuadroTexto"/>
          <p:cNvSpPr txBox="1"/>
          <p:nvPr/>
        </p:nvSpPr>
        <p:spPr>
          <a:xfrm>
            <a:off x="1043608" y="4149080"/>
            <a:ext cx="6120680" cy="369332"/>
          </a:xfrm>
          <a:prstGeom prst="rect">
            <a:avLst/>
          </a:prstGeom>
          <a:noFill/>
        </p:spPr>
        <p:txBody>
          <a:bodyPr wrap="square" rtlCol="0">
            <a:spAutoFit/>
          </a:bodyPr>
          <a:lstStyle/>
          <a:p>
            <a:pPr lvl="0"/>
            <a:r>
              <a:rPr lang="es-MX" b="1" dirty="0" smtClean="0"/>
              <a:t>APOYO DE GRUPOS ARTISTICOS</a:t>
            </a:r>
            <a:endParaRPr lang="es-ES" dirty="0" smtClean="0"/>
          </a:p>
        </p:txBody>
      </p:sp>
      <p:sp>
        <p:nvSpPr>
          <p:cNvPr id="8" name="7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9" name="8 CuadroTexto"/>
          <p:cNvSpPr txBox="1"/>
          <p:nvPr/>
        </p:nvSpPr>
        <p:spPr>
          <a:xfrm>
            <a:off x="1115616" y="4509120"/>
            <a:ext cx="7776864" cy="1815882"/>
          </a:xfrm>
          <a:prstGeom prst="rect">
            <a:avLst/>
          </a:prstGeom>
          <a:noFill/>
        </p:spPr>
        <p:txBody>
          <a:bodyPr wrap="square" rtlCol="0">
            <a:spAutoFit/>
          </a:bodyPr>
          <a:lstStyle/>
          <a:p>
            <a:r>
              <a:rPr lang="es-MX" sz="1600" dirty="0"/>
              <a:t>Recibimos 4 grupos artísticos.</a:t>
            </a:r>
          </a:p>
          <a:p>
            <a:r>
              <a:rPr lang="es-MX" sz="1600" dirty="0"/>
              <a:t> </a:t>
            </a:r>
          </a:p>
          <a:p>
            <a:r>
              <a:rPr lang="es-MX" sz="1600" dirty="0"/>
              <a:t>Payasos. </a:t>
            </a:r>
            <a:r>
              <a:rPr lang="es-MX" sz="1600" dirty="0" err="1"/>
              <a:t>Gumi</a:t>
            </a:r>
            <a:r>
              <a:rPr lang="es-MX" sz="1600" dirty="0"/>
              <a:t>, Charle y Cosquillita.</a:t>
            </a:r>
          </a:p>
          <a:p>
            <a:r>
              <a:rPr lang="es-MX" sz="1600" dirty="0"/>
              <a:t>Grupo Folklórico Gala de México.</a:t>
            </a:r>
          </a:p>
          <a:p>
            <a:r>
              <a:rPr lang="es-MX" sz="1600" dirty="0"/>
              <a:t>Grupo de Música Mexicana “La </a:t>
            </a:r>
            <a:r>
              <a:rPr lang="es-MX" sz="1600" dirty="0" err="1"/>
              <a:t>Pileca</a:t>
            </a:r>
            <a:r>
              <a:rPr lang="es-MX" sz="1600" dirty="0"/>
              <a:t>.”</a:t>
            </a:r>
          </a:p>
          <a:p>
            <a:r>
              <a:rPr lang="es-MX" sz="1600" dirty="0"/>
              <a:t>Cantante de Música Mexicana Erika Gravito.</a:t>
            </a:r>
          </a:p>
          <a:p>
            <a:endParaRPr lang="es-ES" sz="1600" dirty="0"/>
          </a:p>
        </p:txBody>
      </p:sp>
      <p:pic>
        <p:nvPicPr>
          <p:cNvPr id="10" name="9 Imagen" descr="DSC06517" hidden="1"/>
          <p:cNvPicPr/>
          <p:nvPr/>
        </p:nvPicPr>
        <p:blipFill>
          <a:blip r:embed="rId3" cstate="screen">
            <a:lum bright="30000"/>
          </a:blip>
          <a:srcRect/>
          <a:stretch>
            <a:fillRect/>
          </a:stretch>
        </p:blipFill>
        <p:spPr bwMode="auto">
          <a:xfrm>
            <a:off x="6228184" y="1700808"/>
            <a:ext cx="2391278" cy="1584176"/>
          </a:xfrm>
          <a:prstGeom prst="rect">
            <a:avLst/>
          </a:prstGeom>
          <a:noFill/>
          <a:ln w="9525">
            <a:noFill/>
            <a:miter lim="800000"/>
            <a:headEnd/>
            <a:tailEnd/>
          </a:ln>
        </p:spPr>
      </p:pic>
      <p:sp>
        <p:nvSpPr>
          <p:cNvPr id="11" name="10 CuadroTexto"/>
          <p:cNvSpPr txBox="1"/>
          <p:nvPr/>
        </p:nvSpPr>
        <p:spPr>
          <a:xfrm>
            <a:off x="1115616" y="2376175"/>
            <a:ext cx="4104456" cy="646331"/>
          </a:xfrm>
          <a:prstGeom prst="rect">
            <a:avLst/>
          </a:prstGeom>
          <a:noFill/>
        </p:spPr>
        <p:txBody>
          <a:bodyPr wrap="square" rtlCol="0">
            <a:spAutoFit/>
          </a:bodyPr>
          <a:lstStyle/>
          <a:p>
            <a:pPr lvl="0"/>
            <a:r>
              <a:rPr lang="pt-BR" b="1" dirty="0" smtClean="0"/>
              <a:t>INTERCAMBIOS CULTURALES</a:t>
            </a:r>
            <a:endParaRPr lang="es-ES" dirty="0" smtClean="0"/>
          </a:p>
          <a:p>
            <a:endParaRPr lang="es-ES" dirty="0"/>
          </a:p>
        </p:txBody>
      </p:sp>
      <p:sp>
        <p:nvSpPr>
          <p:cNvPr id="12" name="11 CuadroTexto"/>
          <p:cNvSpPr txBox="1"/>
          <p:nvPr/>
        </p:nvSpPr>
        <p:spPr>
          <a:xfrm>
            <a:off x="912912" y="3409836"/>
            <a:ext cx="7920880" cy="523220"/>
          </a:xfrm>
          <a:prstGeom prst="rect">
            <a:avLst/>
          </a:prstGeom>
          <a:noFill/>
        </p:spPr>
        <p:txBody>
          <a:bodyPr wrap="square" rtlCol="0">
            <a:spAutoFit/>
          </a:bodyPr>
          <a:lstStyle/>
          <a:p>
            <a:r>
              <a:rPr lang="es-ES" sz="1400" dirty="0" smtClean="0"/>
              <a:t>Recibimos  </a:t>
            </a:r>
            <a:r>
              <a:rPr lang="es-MX" sz="1400" dirty="0" smtClean="0"/>
              <a:t>el </a:t>
            </a:r>
            <a:r>
              <a:rPr lang="es-MX" sz="1400" dirty="0"/>
              <a:t>apoyo con grupos artísticos de los Municipios </a:t>
            </a:r>
            <a:r>
              <a:rPr lang="es-MX" sz="1400" dirty="0" smtClean="0"/>
              <a:t>de </a:t>
            </a:r>
            <a:r>
              <a:rPr lang="es-MX" sz="1400" dirty="0" err="1"/>
              <a:t>Sáyula</a:t>
            </a:r>
            <a:r>
              <a:rPr lang="es-MX" sz="1400" dirty="0"/>
              <a:t>, Atemajac de Brizuela, Gomes Farías Cd. Guzmán </a:t>
            </a:r>
            <a:r>
              <a:rPr lang="es-MX" sz="1400" dirty="0" err="1"/>
              <a:t>Zacoalco</a:t>
            </a:r>
            <a:r>
              <a:rPr lang="es-MX" sz="1400" dirty="0"/>
              <a:t> de </a:t>
            </a:r>
            <a:r>
              <a:rPr lang="es-MX" sz="1400" dirty="0" smtClean="0"/>
              <a:t>Torres,  </a:t>
            </a:r>
            <a:r>
              <a:rPr lang="es-MX" sz="1400" dirty="0"/>
              <a:t>con un </a:t>
            </a:r>
            <a:r>
              <a:rPr lang="es-MX" sz="1400" b="1" dirty="0"/>
              <a:t>total de 8 participaciones</a:t>
            </a:r>
            <a:r>
              <a:rPr lang="es-MX" sz="1400" dirty="0"/>
              <a:t>.</a:t>
            </a:r>
          </a:p>
        </p:txBody>
      </p:sp>
      <p:sp>
        <p:nvSpPr>
          <p:cNvPr id="13" name="12 CuadroTexto"/>
          <p:cNvSpPr txBox="1"/>
          <p:nvPr/>
        </p:nvSpPr>
        <p:spPr>
          <a:xfrm>
            <a:off x="781794" y="2810123"/>
            <a:ext cx="8064896" cy="954107"/>
          </a:xfrm>
          <a:prstGeom prst="rect">
            <a:avLst/>
          </a:prstGeom>
          <a:noFill/>
        </p:spPr>
        <p:txBody>
          <a:bodyPr wrap="square" rtlCol="0">
            <a:spAutoFit/>
          </a:bodyPr>
          <a:lstStyle/>
          <a:p>
            <a:pPr algn="just"/>
            <a:r>
              <a:rPr lang="es-MX" sz="1400" dirty="0"/>
              <a:t>Apoyamos con grupos artísticos a los Municipios de la región 06, </a:t>
            </a:r>
            <a:r>
              <a:rPr lang="es-MX" sz="1400" dirty="0" err="1" smtClean="0"/>
              <a:t>Sáyula</a:t>
            </a:r>
            <a:r>
              <a:rPr lang="es-MX" sz="1400" dirty="0"/>
              <a:t>, Atemajac de Brizuela, Gomes Farías Cd. Guzmán </a:t>
            </a:r>
            <a:r>
              <a:rPr lang="es-MX" sz="1400" dirty="0" err="1"/>
              <a:t>Zacoalco</a:t>
            </a:r>
            <a:r>
              <a:rPr lang="es-MX" sz="1400" dirty="0"/>
              <a:t> de Torres, con un total </a:t>
            </a:r>
            <a:r>
              <a:rPr lang="es-MX" sz="1400" b="1" dirty="0"/>
              <a:t>de 13 participaciones.</a:t>
            </a:r>
            <a:endParaRPr lang="es-MX" sz="1400" dirty="0"/>
          </a:p>
          <a:p>
            <a:pPr algn="just"/>
            <a:r>
              <a:rPr lang="es-ES" sz="1400" dirty="0" smtClean="0"/>
              <a:t> </a:t>
            </a:r>
          </a:p>
          <a:p>
            <a:pPr algn="just"/>
            <a:endParaRPr lang="es-ES" sz="1400" dirty="0"/>
          </a:p>
        </p:txBody>
      </p:sp>
      <p:sp>
        <p:nvSpPr>
          <p:cNvPr id="2" name="1 CuadroTexto"/>
          <p:cNvSpPr txBox="1"/>
          <p:nvPr/>
        </p:nvSpPr>
        <p:spPr>
          <a:xfrm>
            <a:off x="899592" y="1052736"/>
            <a:ext cx="7704856" cy="1323439"/>
          </a:xfrm>
          <a:prstGeom prst="rect">
            <a:avLst/>
          </a:prstGeom>
          <a:noFill/>
        </p:spPr>
        <p:txBody>
          <a:bodyPr wrap="square" rtlCol="0">
            <a:spAutoFit/>
          </a:bodyPr>
          <a:lstStyle/>
          <a:p>
            <a:pPr algn="just"/>
            <a:r>
              <a:rPr lang="es-MX" sz="1600" dirty="0"/>
              <a:t> </a:t>
            </a:r>
          </a:p>
          <a:p>
            <a:pPr algn="just"/>
            <a:r>
              <a:rPr lang="es-MX" sz="1600" dirty="0"/>
              <a:t>Atención a visitantes</a:t>
            </a:r>
          </a:p>
          <a:p>
            <a:pPr algn="just"/>
            <a:r>
              <a:rPr lang="es-MX" sz="1600" dirty="0"/>
              <a:t>Hasta el mes de octubre se han atendido aproximadamente a 650 personas que nos visitaron de la región, de diferentes estados de la Republica y Extranjero. </a:t>
            </a:r>
          </a:p>
          <a:p>
            <a:pPr algn="just"/>
            <a:endParaRPr lang="es-MX" sz="1600" dirty="0"/>
          </a:p>
        </p:txBody>
      </p:sp>
      <p:sp>
        <p:nvSpPr>
          <p:cNvPr id="3" name="2 CuadroTexto"/>
          <p:cNvSpPr txBox="1"/>
          <p:nvPr/>
        </p:nvSpPr>
        <p:spPr>
          <a:xfrm>
            <a:off x="1907704" y="846004"/>
            <a:ext cx="4680520" cy="646331"/>
          </a:xfrm>
          <a:prstGeom prst="rect">
            <a:avLst/>
          </a:prstGeom>
          <a:noFill/>
        </p:spPr>
        <p:txBody>
          <a:bodyPr wrap="square" rtlCol="0">
            <a:spAutoFit/>
          </a:bodyPr>
          <a:lstStyle/>
          <a:p>
            <a:r>
              <a:rPr lang="es-MX" b="1" dirty="0"/>
              <a:t>ATENCION A VISITANTES</a:t>
            </a:r>
            <a:endParaRPr lang="es-MX" dirty="0"/>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1187624" y="827420"/>
            <a:ext cx="7848872" cy="369332"/>
          </a:xfrm>
          <a:prstGeom prst="rect">
            <a:avLst/>
          </a:prstGeom>
          <a:noFill/>
        </p:spPr>
        <p:txBody>
          <a:bodyPr wrap="square" rtlCol="0">
            <a:spAutoFit/>
          </a:bodyPr>
          <a:lstStyle/>
          <a:p>
            <a:pPr lvl="0" algn="ctr"/>
            <a:r>
              <a:rPr lang="es-MX" b="1" dirty="0"/>
              <a:t>EVENTOS CULTURALES</a:t>
            </a:r>
            <a:endParaRPr lang="es-ES" dirty="0" smtClean="0"/>
          </a:p>
        </p:txBody>
      </p:sp>
      <p:sp>
        <p:nvSpPr>
          <p:cNvPr id="7" name="6 CuadroTexto"/>
          <p:cNvSpPr txBox="1"/>
          <p:nvPr/>
        </p:nvSpPr>
        <p:spPr>
          <a:xfrm>
            <a:off x="2051720" y="539388"/>
            <a:ext cx="6696744" cy="369332"/>
          </a:xfrm>
          <a:prstGeom prst="rect">
            <a:avLst/>
          </a:prstGeom>
          <a:noFill/>
        </p:spPr>
        <p:txBody>
          <a:bodyPr wrap="square" rtlCol="0">
            <a:spAutoFit/>
          </a:bodyPr>
          <a:lstStyle/>
          <a:p>
            <a:pPr algn="ctr"/>
            <a:r>
              <a:rPr lang="es-MX" b="1" dirty="0" smtClean="0"/>
              <a:t>CULTURA</a:t>
            </a:r>
            <a:endParaRPr lang="es-ES" dirty="0" smtClean="0"/>
          </a:p>
        </p:txBody>
      </p:sp>
      <p:pic>
        <p:nvPicPr>
          <p:cNvPr id="11266" name="Picture 2" descr="C:\Users\HECTOR\Documents\MAYO 11\2011_05_15\IMG_65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586862"/>
            <a:ext cx="6805786" cy="45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378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1187624" y="827420"/>
            <a:ext cx="7848872" cy="369332"/>
          </a:xfrm>
          <a:prstGeom prst="rect">
            <a:avLst/>
          </a:prstGeom>
          <a:noFill/>
        </p:spPr>
        <p:txBody>
          <a:bodyPr wrap="square" rtlCol="0">
            <a:spAutoFit/>
          </a:bodyPr>
          <a:lstStyle/>
          <a:p>
            <a:pPr lvl="0" algn="ctr"/>
            <a:r>
              <a:rPr lang="es-MX" b="1" dirty="0"/>
              <a:t>EVENTOS CULTURALES</a:t>
            </a:r>
            <a:endParaRPr lang="es-ES" dirty="0" smtClean="0"/>
          </a:p>
        </p:txBody>
      </p:sp>
      <p:sp>
        <p:nvSpPr>
          <p:cNvPr id="7" name="6 CuadroTexto"/>
          <p:cNvSpPr txBox="1"/>
          <p:nvPr/>
        </p:nvSpPr>
        <p:spPr>
          <a:xfrm>
            <a:off x="2051720" y="539388"/>
            <a:ext cx="6696744" cy="369332"/>
          </a:xfrm>
          <a:prstGeom prst="rect">
            <a:avLst/>
          </a:prstGeom>
          <a:noFill/>
        </p:spPr>
        <p:txBody>
          <a:bodyPr wrap="square" rtlCol="0">
            <a:spAutoFit/>
          </a:bodyPr>
          <a:lstStyle/>
          <a:p>
            <a:pPr algn="ctr"/>
            <a:r>
              <a:rPr lang="es-MX" b="1" dirty="0" smtClean="0"/>
              <a:t>CULTURA</a:t>
            </a:r>
            <a:endParaRPr lang="es-ES" dirty="0" smtClean="0"/>
          </a:p>
        </p:txBody>
      </p:sp>
      <p:pic>
        <p:nvPicPr>
          <p:cNvPr id="10242" name="Picture 2" descr="C:\Users\HECTOR\Documents\MAYO 11\2011_05_15\IMG_67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857"/>
          <a:stretch/>
        </p:blipFill>
        <p:spPr bwMode="auto">
          <a:xfrm>
            <a:off x="2843808" y="1350197"/>
            <a:ext cx="4320480" cy="474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378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1187624" y="827420"/>
            <a:ext cx="7848872" cy="369332"/>
          </a:xfrm>
          <a:prstGeom prst="rect">
            <a:avLst/>
          </a:prstGeom>
          <a:noFill/>
        </p:spPr>
        <p:txBody>
          <a:bodyPr wrap="square" rtlCol="0">
            <a:spAutoFit/>
          </a:bodyPr>
          <a:lstStyle/>
          <a:p>
            <a:pPr lvl="0" algn="ctr"/>
            <a:r>
              <a:rPr lang="es-MX" b="1" dirty="0"/>
              <a:t>EVENTOS CULTURALES</a:t>
            </a:r>
            <a:endParaRPr lang="es-ES" dirty="0" smtClean="0"/>
          </a:p>
        </p:txBody>
      </p:sp>
      <p:sp>
        <p:nvSpPr>
          <p:cNvPr id="7" name="6 CuadroTexto"/>
          <p:cNvSpPr txBox="1"/>
          <p:nvPr/>
        </p:nvSpPr>
        <p:spPr>
          <a:xfrm>
            <a:off x="2051720" y="539388"/>
            <a:ext cx="6696744" cy="369332"/>
          </a:xfrm>
          <a:prstGeom prst="rect">
            <a:avLst/>
          </a:prstGeom>
          <a:noFill/>
        </p:spPr>
        <p:txBody>
          <a:bodyPr wrap="square" rtlCol="0">
            <a:spAutoFit/>
          </a:bodyPr>
          <a:lstStyle/>
          <a:p>
            <a:pPr algn="ctr"/>
            <a:r>
              <a:rPr lang="es-MX" b="1" dirty="0" smtClean="0"/>
              <a:t>CULTURA</a:t>
            </a:r>
            <a:endParaRPr lang="es-ES" dirty="0" smtClean="0"/>
          </a:p>
        </p:txBody>
      </p:sp>
      <p:pic>
        <p:nvPicPr>
          <p:cNvPr id="9218" name="Picture 2" descr="C:\Users\HECTOR\Desktop\INFORME 2011\CULTURA\VIDEOS Y FOTOGRAFIAS\22102011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213520"/>
            <a:ext cx="7200800" cy="4853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1187624" y="827420"/>
            <a:ext cx="7848872" cy="369332"/>
          </a:xfrm>
          <a:prstGeom prst="rect">
            <a:avLst/>
          </a:prstGeom>
          <a:noFill/>
        </p:spPr>
        <p:txBody>
          <a:bodyPr wrap="square" rtlCol="0">
            <a:spAutoFit/>
          </a:bodyPr>
          <a:lstStyle/>
          <a:p>
            <a:pPr lvl="0" algn="ctr"/>
            <a:r>
              <a:rPr lang="es-MX" b="1" dirty="0" smtClean="0"/>
              <a:t>EXPOSICIONES</a:t>
            </a:r>
            <a:endParaRPr lang="es-ES" dirty="0" smtClean="0"/>
          </a:p>
        </p:txBody>
      </p:sp>
      <p:sp>
        <p:nvSpPr>
          <p:cNvPr id="7" name="6 CuadroTexto"/>
          <p:cNvSpPr txBox="1"/>
          <p:nvPr/>
        </p:nvSpPr>
        <p:spPr>
          <a:xfrm>
            <a:off x="1403648" y="539388"/>
            <a:ext cx="7344816" cy="369332"/>
          </a:xfrm>
          <a:prstGeom prst="rect">
            <a:avLst/>
          </a:prstGeom>
          <a:noFill/>
        </p:spPr>
        <p:txBody>
          <a:bodyPr wrap="square" rtlCol="0">
            <a:spAutoFit/>
          </a:bodyPr>
          <a:lstStyle/>
          <a:p>
            <a:pPr algn="ctr"/>
            <a:r>
              <a:rPr lang="es-MX" b="1" dirty="0" smtClean="0"/>
              <a:t>CULTURA</a:t>
            </a:r>
            <a:endParaRPr lang="es-ES" dirty="0" smtClean="0"/>
          </a:p>
        </p:txBody>
      </p:sp>
      <p:pic>
        <p:nvPicPr>
          <p:cNvPr id="12290" name="Picture 2" descr="C:\Users\HECTOR\Documents\MAYO 11\2011_05_15\IMG_65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55"/>
          <a:stretch/>
        </p:blipFill>
        <p:spPr bwMode="auto">
          <a:xfrm>
            <a:off x="3276056" y="1209872"/>
            <a:ext cx="3600000" cy="495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378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2771800" y="476672"/>
            <a:ext cx="4968552" cy="369332"/>
          </a:xfrm>
          <a:prstGeom prst="rect">
            <a:avLst/>
          </a:prstGeom>
          <a:noFill/>
        </p:spPr>
        <p:txBody>
          <a:bodyPr wrap="square" rtlCol="0">
            <a:spAutoFit/>
          </a:bodyPr>
          <a:lstStyle/>
          <a:p>
            <a:pPr algn="ctr"/>
            <a:r>
              <a:rPr lang="es-ES" b="1" dirty="0" smtClean="0"/>
              <a:t>PROGRAMAS SOCIALES</a:t>
            </a:r>
            <a:endParaRPr lang="es-ES" dirty="0" smtClean="0"/>
          </a:p>
        </p:txBody>
      </p:sp>
      <p:sp>
        <p:nvSpPr>
          <p:cNvPr id="7" name="6 CuadroTexto"/>
          <p:cNvSpPr txBox="1"/>
          <p:nvPr/>
        </p:nvSpPr>
        <p:spPr>
          <a:xfrm>
            <a:off x="2267744" y="827420"/>
            <a:ext cx="5976664" cy="369332"/>
          </a:xfrm>
          <a:prstGeom prst="rect">
            <a:avLst/>
          </a:prstGeom>
          <a:noFill/>
        </p:spPr>
        <p:txBody>
          <a:bodyPr wrap="square" rtlCol="0">
            <a:spAutoFit/>
          </a:bodyPr>
          <a:lstStyle/>
          <a:p>
            <a:pPr lvl="0" algn="ctr"/>
            <a:r>
              <a:rPr lang="es-ES" b="1" dirty="0" smtClean="0"/>
              <a:t>OPORTUNIDADES</a:t>
            </a:r>
            <a:endParaRPr lang="es-ES" dirty="0" smtClean="0"/>
          </a:p>
        </p:txBody>
      </p:sp>
      <p:pic>
        <p:nvPicPr>
          <p:cNvPr id="2050" name="Imagen 1" descr="Descripción: E:\DCIM\100_FUJI\DSCF0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468251"/>
            <a:ext cx="4000528" cy="3004059"/>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2" descr="Descripción: E:\DCIM\100_FUJI\DSCF02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2" y="3007831"/>
            <a:ext cx="3905277" cy="29289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4"/>
          <p:cNvSpPr>
            <a:spLocks noChangeArrowheads="1"/>
          </p:cNvSpPr>
          <p:nvPr/>
        </p:nvSpPr>
        <p:spPr bwMode="auto">
          <a:xfrm>
            <a:off x="0" y="4438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CuadroTexto"/>
          <p:cNvSpPr txBox="1"/>
          <p:nvPr/>
        </p:nvSpPr>
        <p:spPr>
          <a:xfrm>
            <a:off x="2717540" y="908720"/>
            <a:ext cx="4320480" cy="369332"/>
          </a:xfrm>
          <a:prstGeom prst="rect">
            <a:avLst/>
          </a:prstGeom>
          <a:noFill/>
        </p:spPr>
        <p:txBody>
          <a:bodyPr wrap="square" rtlCol="0">
            <a:spAutoFit/>
          </a:bodyPr>
          <a:lstStyle/>
          <a:p>
            <a:pPr lvl="0" algn="ctr"/>
            <a:r>
              <a:rPr lang="es-ES" b="1" dirty="0" smtClean="0"/>
              <a:t>PROGRAMA </a:t>
            </a:r>
            <a:r>
              <a:rPr lang="es-ES_tradnl" b="1" dirty="0"/>
              <a:t>70 y </a:t>
            </a:r>
            <a:r>
              <a:rPr lang="es-ES_tradnl" b="1" dirty="0" smtClean="0"/>
              <a:t>MAS</a:t>
            </a:r>
            <a:endParaRPr lang="es-ES" dirty="0" smtClean="0"/>
          </a:p>
        </p:txBody>
      </p:sp>
      <p:sp>
        <p:nvSpPr>
          <p:cNvPr id="3" name="2 CuadroTexto"/>
          <p:cNvSpPr txBox="1"/>
          <p:nvPr/>
        </p:nvSpPr>
        <p:spPr>
          <a:xfrm>
            <a:off x="1080120" y="1285860"/>
            <a:ext cx="7812360" cy="584775"/>
          </a:xfrm>
          <a:prstGeom prst="rect">
            <a:avLst/>
          </a:prstGeom>
          <a:noFill/>
        </p:spPr>
        <p:txBody>
          <a:bodyPr wrap="square" rtlCol="0">
            <a:spAutoFit/>
          </a:bodyPr>
          <a:lstStyle/>
          <a:p>
            <a:pPr algn="just"/>
            <a:r>
              <a:rPr lang="es-ES_tradnl" sz="1600" dirty="0"/>
              <a:t>A</a:t>
            </a:r>
            <a:r>
              <a:rPr lang="es-ES_tradnl" sz="1600" dirty="0" smtClean="0"/>
              <a:t>ctualmente  </a:t>
            </a:r>
            <a:r>
              <a:rPr lang="es-ES_tradnl" sz="1600" dirty="0"/>
              <a:t>se atiende un padrón de 440 beneficiados  aproximadamente.</a:t>
            </a:r>
            <a:endParaRPr lang="es-MX" sz="1600" dirty="0"/>
          </a:p>
          <a:p>
            <a:pPr algn="just"/>
            <a:r>
              <a:rPr lang="es-ES_tradnl" sz="1600" dirty="0"/>
              <a:t>El apoyo consiste en $1000.00 pesos bimestralmente</a:t>
            </a:r>
            <a:endParaRPr lang="es-ES" sz="1600" dirty="0"/>
          </a:p>
        </p:txBody>
      </p:sp>
      <p:pic>
        <p:nvPicPr>
          <p:cNvPr id="1026" name="Imagen 3" descr="Descripción: E:\DCIM\100_FUJI\DSCF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62" y="3266728"/>
            <a:ext cx="4000528" cy="3007488"/>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4" descr="Descripción: E:\DCIM\100_FUJI\DSCF00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518" y="1928802"/>
            <a:ext cx="4054638" cy="3048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0" y="4495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376949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3275856" y="836712"/>
            <a:ext cx="4320480" cy="369332"/>
          </a:xfrm>
          <a:prstGeom prst="rect">
            <a:avLst/>
          </a:prstGeom>
          <a:noFill/>
        </p:spPr>
        <p:txBody>
          <a:bodyPr wrap="square" rtlCol="0">
            <a:spAutoFit/>
          </a:bodyPr>
          <a:lstStyle/>
          <a:p>
            <a:pPr lvl="0" algn="ctr"/>
            <a:r>
              <a:rPr lang="es-ES" b="1" dirty="0" smtClean="0"/>
              <a:t>LLEGA</a:t>
            </a:r>
            <a:endParaRPr lang="es-ES" dirty="0" smtClean="0"/>
          </a:p>
        </p:txBody>
      </p:sp>
      <p:sp>
        <p:nvSpPr>
          <p:cNvPr id="7" name="6 CuadroTexto"/>
          <p:cNvSpPr txBox="1"/>
          <p:nvPr/>
        </p:nvSpPr>
        <p:spPr>
          <a:xfrm>
            <a:off x="2771800" y="476672"/>
            <a:ext cx="4968552" cy="369332"/>
          </a:xfrm>
          <a:prstGeom prst="rect">
            <a:avLst/>
          </a:prstGeom>
          <a:noFill/>
        </p:spPr>
        <p:txBody>
          <a:bodyPr wrap="square" rtlCol="0">
            <a:spAutoFit/>
          </a:bodyPr>
          <a:lstStyle/>
          <a:p>
            <a:pPr algn="ctr"/>
            <a:r>
              <a:rPr lang="es-ES" b="1" dirty="0" smtClean="0"/>
              <a:t>PROGRAMAS SOCIALES</a:t>
            </a:r>
            <a:endParaRPr lang="es-ES" dirty="0" smtClean="0"/>
          </a:p>
        </p:txBody>
      </p:sp>
      <p:sp>
        <p:nvSpPr>
          <p:cNvPr id="8" name="7 CuadroTexto"/>
          <p:cNvSpPr txBox="1"/>
          <p:nvPr/>
        </p:nvSpPr>
        <p:spPr>
          <a:xfrm>
            <a:off x="1071538" y="1268760"/>
            <a:ext cx="7820942" cy="1077218"/>
          </a:xfrm>
          <a:prstGeom prst="rect">
            <a:avLst/>
          </a:prstGeom>
          <a:noFill/>
        </p:spPr>
        <p:txBody>
          <a:bodyPr wrap="square" rtlCol="0">
            <a:spAutoFit/>
          </a:bodyPr>
          <a:lstStyle/>
          <a:p>
            <a:pPr algn="just"/>
            <a:r>
              <a:rPr lang="es-MX" sz="1600" dirty="0" smtClean="0"/>
              <a:t>Este es un programa del Gobierno del Estado operado a través de la Secretaria de Desarrollo Humano, el cual tiene como objetivo mejorar las condiciones socioeconómicas  y facilitar la movilidad de jóvenes estudiantes, personas discapacitadas y adultos mayores, esto mediante apoyos económicos para el transporte, con </a:t>
            </a:r>
            <a:r>
              <a:rPr lang="es-ES_tradnl" sz="1600" dirty="0" smtClean="0"/>
              <a:t>un </a:t>
            </a:r>
            <a:r>
              <a:rPr lang="es-ES_tradnl" sz="1600" dirty="0"/>
              <a:t>total de 258 beneficiarios</a:t>
            </a:r>
            <a:endParaRPr lang="es-ES" sz="1600" dirty="0"/>
          </a:p>
        </p:txBody>
      </p:sp>
      <p:pic>
        <p:nvPicPr>
          <p:cNvPr id="10" name="9 Imagen" descr="logo+llega+Becas+Transporte.jpg"/>
          <p:cNvPicPr>
            <a:picLocks noChangeAspect="1"/>
          </p:cNvPicPr>
          <p:nvPr/>
        </p:nvPicPr>
        <p:blipFill>
          <a:blip r:embed="rId3" cstate="print"/>
          <a:stretch>
            <a:fillRect/>
          </a:stretch>
        </p:blipFill>
        <p:spPr>
          <a:xfrm>
            <a:off x="1785918" y="2643182"/>
            <a:ext cx="6000792" cy="3360346"/>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1043608" y="827420"/>
            <a:ext cx="7920880" cy="369332"/>
          </a:xfrm>
          <a:prstGeom prst="rect">
            <a:avLst/>
          </a:prstGeom>
          <a:noFill/>
        </p:spPr>
        <p:txBody>
          <a:bodyPr wrap="square" rtlCol="0">
            <a:spAutoFit/>
          </a:bodyPr>
          <a:lstStyle/>
          <a:p>
            <a:pPr lvl="0" algn="ctr"/>
            <a:r>
              <a:rPr lang="es-ES" b="1" dirty="0" smtClean="0"/>
              <a:t>ESTIMULOS A LA EDUCACION BASICA</a:t>
            </a:r>
            <a:endParaRPr lang="es-ES" dirty="0" smtClean="0"/>
          </a:p>
        </p:txBody>
      </p:sp>
      <p:sp>
        <p:nvSpPr>
          <p:cNvPr id="7" name="6 CuadroTexto"/>
          <p:cNvSpPr txBox="1"/>
          <p:nvPr/>
        </p:nvSpPr>
        <p:spPr>
          <a:xfrm>
            <a:off x="2771800" y="476672"/>
            <a:ext cx="4968552" cy="369332"/>
          </a:xfrm>
          <a:prstGeom prst="rect">
            <a:avLst/>
          </a:prstGeom>
          <a:noFill/>
        </p:spPr>
        <p:txBody>
          <a:bodyPr wrap="square" rtlCol="0">
            <a:spAutoFit/>
          </a:bodyPr>
          <a:lstStyle/>
          <a:p>
            <a:pPr algn="ctr"/>
            <a:r>
              <a:rPr lang="es-ES" b="1" dirty="0" smtClean="0"/>
              <a:t>PROGRAMAS SOCIALES</a:t>
            </a:r>
            <a:endParaRPr lang="es-ES" dirty="0" smtClean="0"/>
          </a:p>
        </p:txBody>
      </p:sp>
      <p:pic>
        <p:nvPicPr>
          <p:cNvPr id="3074" name="Imagen 5" descr="Descripción: E:\DCIM\100_FUJI\DSCF04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36" y="1279302"/>
            <a:ext cx="4316543" cy="3241360"/>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n 6" descr="Descripción: E:\DCIM\100_FUJI\DSCF04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714" y="3212976"/>
            <a:ext cx="4439750" cy="30973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0" y="4362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2771800" y="476672"/>
            <a:ext cx="4968552" cy="369332"/>
          </a:xfrm>
          <a:prstGeom prst="rect">
            <a:avLst/>
          </a:prstGeom>
          <a:noFill/>
        </p:spPr>
        <p:txBody>
          <a:bodyPr wrap="square" rtlCol="0">
            <a:spAutoFit/>
          </a:bodyPr>
          <a:lstStyle/>
          <a:p>
            <a:pPr algn="ctr"/>
            <a:r>
              <a:rPr lang="es-ES" b="1" dirty="0" smtClean="0"/>
              <a:t>PROGRAMAS SOCIALES</a:t>
            </a:r>
            <a:endParaRPr lang="es-ES" dirty="0" smtClean="0"/>
          </a:p>
        </p:txBody>
      </p:sp>
      <p:sp>
        <p:nvSpPr>
          <p:cNvPr id="7" name="6 CuadroTexto"/>
          <p:cNvSpPr txBox="1"/>
          <p:nvPr/>
        </p:nvSpPr>
        <p:spPr>
          <a:xfrm>
            <a:off x="1259632" y="836712"/>
            <a:ext cx="7704856" cy="369332"/>
          </a:xfrm>
          <a:prstGeom prst="rect">
            <a:avLst/>
          </a:prstGeom>
          <a:noFill/>
        </p:spPr>
        <p:txBody>
          <a:bodyPr wrap="square" rtlCol="0">
            <a:spAutoFit/>
          </a:bodyPr>
          <a:lstStyle/>
          <a:p>
            <a:pPr lvl="0" algn="ctr"/>
            <a:r>
              <a:rPr lang="es-ES" b="1" dirty="0" smtClean="0"/>
              <a:t>ESCUELA SANA</a:t>
            </a:r>
            <a:endParaRPr lang="es-ES" dirty="0" smtClean="0"/>
          </a:p>
        </p:txBody>
      </p:sp>
      <p:sp>
        <p:nvSpPr>
          <p:cNvPr id="9" name="8 CuadroTexto"/>
          <p:cNvSpPr txBox="1"/>
          <p:nvPr/>
        </p:nvSpPr>
        <p:spPr>
          <a:xfrm>
            <a:off x="1000100" y="1390897"/>
            <a:ext cx="7560840" cy="3323987"/>
          </a:xfrm>
          <a:prstGeom prst="rect">
            <a:avLst/>
          </a:prstGeom>
          <a:noFill/>
        </p:spPr>
        <p:txBody>
          <a:bodyPr wrap="square" rtlCol="0">
            <a:spAutoFit/>
          </a:bodyPr>
          <a:lstStyle/>
          <a:p>
            <a:pPr algn="just"/>
            <a:r>
              <a:rPr lang="es-ES_tradnl" sz="1400" b="1" dirty="0"/>
              <a:t>Las escuelas que están dentro de este programa son las </a:t>
            </a:r>
            <a:r>
              <a:rPr lang="es-ES_tradnl" sz="1400" b="1" dirty="0" smtClean="0"/>
              <a:t>siguientes:</a:t>
            </a:r>
          </a:p>
          <a:p>
            <a:pPr algn="just"/>
            <a:endParaRPr lang="es-MX" sz="1400" dirty="0"/>
          </a:p>
          <a:p>
            <a:pPr lvl="0" algn="just">
              <a:buFont typeface="Arial" pitchFamily="34" charset="0"/>
              <a:buChar char="•"/>
            </a:pPr>
            <a:r>
              <a:rPr lang="es-ES_tradnl" sz="1400" dirty="0"/>
              <a:t>Jardín de niños Manuel López Cotilla de Amacueca</a:t>
            </a:r>
            <a:endParaRPr lang="es-MX" sz="1400" dirty="0"/>
          </a:p>
          <a:p>
            <a:pPr lvl="0" algn="just">
              <a:buFont typeface="Arial" pitchFamily="34" charset="0"/>
              <a:buChar char="•"/>
            </a:pPr>
            <a:r>
              <a:rPr lang="es-ES_tradnl" sz="1400" dirty="0"/>
              <a:t>Jardín de niños Clemente Franco de Amacueca</a:t>
            </a:r>
            <a:endParaRPr lang="es-MX" sz="1400" dirty="0"/>
          </a:p>
          <a:p>
            <a:pPr lvl="0" algn="just">
              <a:buFont typeface="Arial" pitchFamily="34" charset="0"/>
              <a:buChar char="•"/>
            </a:pPr>
            <a:r>
              <a:rPr lang="es-ES_tradnl" sz="1400" dirty="0"/>
              <a:t>Escuela primaria Emilio Rodríguez jara de Amacueca</a:t>
            </a:r>
            <a:endParaRPr lang="es-MX" sz="1400" dirty="0"/>
          </a:p>
          <a:p>
            <a:pPr lvl="0" algn="just">
              <a:buFont typeface="Arial" pitchFamily="34" charset="0"/>
              <a:buChar char="•"/>
            </a:pPr>
            <a:r>
              <a:rPr lang="es-ES_tradnl" sz="1400" dirty="0"/>
              <a:t>Escuela primaria 16 de septiembre de Amacueca</a:t>
            </a:r>
            <a:endParaRPr lang="es-MX" sz="1400" dirty="0"/>
          </a:p>
          <a:p>
            <a:pPr lvl="0" algn="just">
              <a:buFont typeface="Arial" pitchFamily="34" charset="0"/>
              <a:buChar char="•"/>
            </a:pPr>
            <a:r>
              <a:rPr lang="es-ES_tradnl" sz="1400" dirty="0"/>
              <a:t>Escuela Emiliano zapata de Amacueca</a:t>
            </a:r>
            <a:endParaRPr lang="es-MX" sz="1400" dirty="0"/>
          </a:p>
          <a:p>
            <a:pPr lvl="0" algn="just">
              <a:buFont typeface="Arial" pitchFamily="34" charset="0"/>
              <a:buChar char="•"/>
            </a:pPr>
            <a:r>
              <a:rPr lang="es-ES_tradnl" sz="1400" dirty="0"/>
              <a:t>Escuela secundaria Jesús González ortega</a:t>
            </a:r>
            <a:endParaRPr lang="es-MX" sz="1400" dirty="0"/>
          </a:p>
          <a:p>
            <a:pPr lvl="0" algn="just">
              <a:buFont typeface="Arial" pitchFamily="34" charset="0"/>
              <a:buChar char="•"/>
            </a:pPr>
            <a:r>
              <a:rPr lang="es-ES_tradnl" sz="1400" dirty="0"/>
              <a:t>Jardín de niños María Sígala de Tepec</a:t>
            </a:r>
            <a:endParaRPr lang="es-MX" sz="1400" dirty="0"/>
          </a:p>
          <a:p>
            <a:pPr lvl="0" algn="just">
              <a:buFont typeface="Arial" pitchFamily="34" charset="0"/>
              <a:buChar char="•"/>
            </a:pPr>
            <a:r>
              <a:rPr lang="es-ES_tradnl" sz="1400" dirty="0"/>
              <a:t>Jardín de niños Justo Sierra de Tepec</a:t>
            </a:r>
            <a:endParaRPr lang="es-MX" sz="1400" dirty="0"/>
          </a:p>
          <a:p>
            <a:pPr lvl="0" algn="just">
              <a:buFont typeface="Arial" pitchFamily="34" charset="0"/>
              <a:buChar char="•"/>
            </a:pPr>
            <a:r>
              <a:rPr lang="es-ES_tradnl" sz="1400" dirty="0"/>
              <a:t>Escuela primaria leona vicario de Tepec</a:t>
            </a:r>
            <a:endParaRPr lang="es-MX" sz="1400" dirty="0"/>
          </a:p>
          <a:p>
            <a:pPr lvl="0" algn="just">
              <a:buFont typeface="Arial" pitchFamily="34" charset="0"/>
              <a:buChar char="•"/>
            </a:pPr>
            <a:r>
              <a:rPr lang="es-ES_tradnl" sz="1400" dirty="0"/>
              <a:t>Escuela secundaria Juan Escutia de Tepec</a:t>
            </a:r>
            <a:endParaRPr lang="es-MX" sz="1400" dirty="0"/>
          </a:p>
          <a:p>
            <a:pPr lvl="0" algn="just">
              <a:buFont typeface="Arial" pitchFamily="34" charset="0"/>
              <a:buChar char="•"/>
            </a:pPr>
            <a:r>
              <a:rPr lang="es-ES_tradnl" sz="1400" dirty="0"/>
              <a:t>Escuela primaria Gabriel Ramos Millán</a:t>
            </a:r>
            <a:endParaRPr lang="es-MX" sz="1400" dirty="0"/>
          </a:p>
          <a:p>
            <a:pPr lvl="0" algn="just">
              <a:buFont typeface="Arial" pitchFamily="34" charset="0"/>
              <a:buChar char="•"/>
            </a:pPr>
            <a:r>
              <a:rPr lang="es-ES_tradnl" sz="1400" dirty="0"/>
              <a:t>Escuela primaria Francisco I Madero de Cofradía.</a:t>
            </a:r>
            <a:endParaRPr lang="es-MX" sz="1400" dirty="0"/>
          </a:p>
          <a:p>
            <a:pPr algn="just"/>
            <a:endParaRPr lang="es-E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827584" y="539388"/>
            <a:ext cx="8208912" cy="369332"/>
          </a:xfrm>
          <a:prstGeom prst="rect">
            <a:avLst/>
          </a:prstGeom>
          <a:noFill/>
        </p:spPr>
        <p:txBody>
          <a:bodyPr wrap="square" rtlCol="0">
            <a:spAutoFit/>
          </a:bodyPr>
          <a:lstStyle/>
          <a:p>
            <a:pPr algn="ctr"/>
            <a:r>
              <a:rPr lang="es-ES_tradnl" b="1" dirty="0" smtClean="0"/>
              <a:t>SINDICATURA</a:t>
            </a:r>
            <a:endParaRPr lang="es-ES" dirty="0" smtClean="0"/>
          </a:p>
        </p:txBody>
      </p:sp>
      <p:sp>
        <p:nvSpPr>
          <p:cNvPr id="9" name="8 CuadroTexto"/>
          <p:cNvSpPr txBox="1"/>
          <p:nvPr/>
        </p:nvSpPr>
        <p:spPr>
          <a:xfrm>
            <a:off x="827584" y="863416"/>
            <a:ext cx="8208912" cy="4293483"/>
          </a:xfrm>
          <a:prstGeom prst="rect">
            <a:avLst/>
          </a:prstGeom>
          <a:noFill/>
        </p:spPr>
        <p:txBody>
          <a:bodyPr wrap="square" rtlCol="0">
            <a:spAutoFit/>
          </a:bodyPr>
          <a:lstStyle/>
          <a:p>
            <a:pPr marL="285750" lvl="0" indent="-285750">
              <a:buFont typeface="Arial" pitchFamily="34" charset="0"/>
              <a:buChar char="•"/>
            </a:pPr>
            <a:r>
              <a:rPr lang="es-ES" sz="1300" dirty="0"/>
              <a:t>Se le dio atención y seguimiento a los asuntos jurídicos que hay en contra del Ayuntamiento.</a:t>
            </a:r>
            <a:endParaRPr lang="es-MX" sz="1300" dirty="0"/>
          </a:p>
          <a:p>
            <a:pPr marL="285750" lvl="0" indent="-285750">
              <a:buFont typeface="Arial" pitchFamily="34" charset="0"/>
              <a:buChar char="•"/>
            </a:pPr>
            <a:r>
              <a:rPr lang="es-ES" sz="1300" dirty="0"/>
              <a:t>Se llevó a cabo la entrega de declaraciones anuales en tiempo en el módulo del congreso de cada uno de los servidores públicos que tienen que declarar.</a:t>
            </a:r>
            <a:endParaRPr lang="es-MX" sz="1300" dirty="0"/>
          </a:p>
          <a:p>
            <a:pPr marL="285750" lvl="0" indent="-285750">
              <a:buFont typeface="Arial" pitchFamily="34" charset="0"/>
              <a:buChar char="•"/>
            </a:pPr>
            <a:r>
              <a:rPr lang="es-ES" sz="1300" dirty="0"/>
              <a:t>En coordinación con la Dirección de Atención y Apoyo a la Mujer y a la Juventud y la Dirección de Desarrollo Rural Sustentable se celebró el 14 de febrero Día del Amor y la Amistad, creándose la Cabina del Amor y la Amistad en el Jardín Principal.</a:t>
            </a:r>
            <a:endParaRPr lang="es-MX" sz="1300" dirty="0"/>
          </a:p>
          <a:p>
            <a:pPr marL="285750" lvl="0" indent="-285750">
              <a:buFont typeface="Arial" pitchFamily="34" charset="0"/>
              <a:buChar char="•"/>
            </a:pPr>
            <a:r>
              <a:rPr lang="es-ES" sz="1300" dirty="0" smtClean="0"/>
              <a:t>Se </a:t>
            </a:r>
            <a:r>
              <a:rPr lang="es-ES" sz="1300" dirty="0"/>
              <a:t>llevó a cabo la Segunda Semana Municipal en Prevención de Adicciones en el mes de septiembre; en la cual se realizaron diferentes actividades en las que se involucraron tanto a los jóvenes como a los padres de familia del Municipio, en dichas actividades se les dio a conocer información y </a:t>
            </a:r>
            <a:r>
              <a:rPr lang="es-ES" sz="1300" dirty="0" err="1"/>
              <a:t>tips</a:t>
            </a:r>
            <a:r>
              <a:rPr lang="es-ES" sz="1300" dirty="0"/>
              <a:t> sobre cómo prevenir las adicciones.</a:t>
            </a:r>
            <a:endParaRPr lang="es-MX" sz="1300" dirty="0"/>
          </a:p>
          <a:p>
            <a:pPr marL="285750" lvl="0" indent="-285750">
              <a:buFont typeface="Arial" pitchFamily="34" charset="0"/>
              <a:buChar char="•"/>
            </a:pPr>
            <a:r>
              <a:rPr lang="es-ES" sz="1300" dirty="0" smtClean="0"/>
              <a:t>Firma </a:t>
            </a:r>
            <a:r>
              <a:rPr lang="es-ES" sz="1300" dirty="0"/>
              <a:t>de diferentes convenios con las diferentes secretarias.</a:t>
            </a:r>
            <a:endParaRPr lang="es-MX" sz="1300" dirty="0"/>
          </a:p>
          <a:p>
            <a:pPr marL="285750" lvl="0" indent="-285750">
              <a:buFont typeface="Arial" pitchFamily="34" charset="0"/>
              <a:buChar char="•"/>
            </a:pPr>
            <a:r>
              <a:rPr lang="es-ES" sz="1300" dirty="0"/>
              <a:t>Capacitación a locatarios del mercado y diferentes comerciantes que trabajan con alimentos, informando sobre el correcto manejo de los alimentos.</a:t>
            </a:r>
            <a:endParaRPr lang="es-MX" sz="1300" dirty="0"/>
          </a:p>
          <a:p>
            <a:pPr marL="285750" lvl="0" indent="-285750">
              <a:buFont typeface="Arial" pitchFamily="34" charset="0"/>
              <a:buChar char="•"/>
            </a:pPr>
            <a:r>
              <a:rPr lang="es-ES" sz="1300" dirty="0"/>
              <a:t>Participación en la Expo- Joven realizada en Ciudad Guzmán en el mes de febrero junto con la dirección de atención y apoyo a la mujer y a la juventud.</a:t>
            </a:r>
            <a:endParaRPr lang="es-MX" sz="1300" dirty="0"/>
          </a:p>
          <a:p>
            <a:pPr marL="285750" lvl="0" indent="-285750">
              <a:buFont typeface="Arial" pitchFamily="34" charset="0"/>
              <a:buChar char="•"/>
            </a:pPr>
            <a:r>
              <a:rPr lang="es-ES" sz="1300" dirty="0"/>
              <a:t>Informe de policías a centro de control de confianza marzo 2011. </a:t>
            </a:r>
            <a:endParaRPr lang="es-MX" sz="1300" dirty="0"/>
          </a:p>
          <a:p>
            <a:pPr marL="285750" lvl="0" indent="-285750">
              <a:buFont typeface="Arial" pitchFamily="34" charset="0"/>
              <a:buChar char="•"/>
            </a:pPr>
            <a:r>
              <a:rPr lang="es-ES" sz="1300" dirty="0" smtClean="0"/>
              <a:t>Inauguración </a:t>
            </a:r>
            <a:r>
              <a:rPr lang="es-ES" sz="1300" dirty="0"/>
              <a:t>de la expo artesanal en Guadalajara en abril</a:t>
            </a:r>
            <a:endParaRPr lang="es-MX" sz="1300" dirty="0"/>
          </a:p>
          <a:p>
            <a:pPr marL="285750" lvl="0" indent="-285750">
              <a:buFont typeface="Arial" pitchFamily="34" charset="0"/>
              <a:buChar char="•"/>
            </a:pPr>
            <a:r>
              <a:rPr lang="es-ES" sz="1300" dirty="0" smtClean="0"/>
              <a:t>Actualización </a:t>
            </a:r>
            <a:r>
              <a:rPr lang="es-ES" sz="1300" dirty="0"/>
              <a:t>y aplicación de la encuesta tu opinión importa 2011 que arroja datos sobre economía, trabajo, educación, etc. De nuestro Municipio</a:t>
            </a:r>
            <a:endParaRPr lang="es-MX" sz="1300" dirty="0"/>
          </a:p>
          <a:p>
            <a:pPr marL="285750" lvl="0" indent="-285750">
              <a:buFont typeface="Arial" pitchFamily="34" charset="0"/>
              <a:buChar char="•"/>
            </a:pPr>
            <a:r>
              <a:rPr lang="es-ES" sz="1300" dirty="0" smtClean="0"/>
              <a:t>Regularización </a:t>
            </a:r>
            <a:r>
              <a:rPr lang="es-ES" sz="1300" dirty="0"/>
              <a:t>del Ayuntamiento en el SAT.</a:t>
            </a:r>
            <a:endParaRPr lang="es-MX" sz="1300" dirty="0"/>
          </a:p>
          <a:p>
            <a:pPr marL="285750" lvl="0" indent="-285750" algn="just">
              <a:buFont typeface="Arial" pitchFamily="34" charset="0"/>
              <a:buChar char="•"/>
            </a:pPr>
            <a:endParaRPr lang="es-MX" sz="1300" dirty="0" smtClean="0"/>
          </a:p>
          <a:p>
            <a:pPr algn="just"/>
            <a:endParaRPr lang="es-MX" sz="1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ircle(in)">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circle(in)">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circle(in)">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circle(in)">
                                      <p:cBhvr>
                                        <p:cTn id="32" dur="20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circle(in)">
                                      <p:cBhvr>
                                        <p:cTn id="37" dur="20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circle(in)">
                                      <p:cBhvr>
                                        <p:cTn id="42" dur="2000"/>
                                        <p:tgtEl>
                                          <p:spTgt spid="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circle(in)">
                                      <p:cBhvr>
                                        <p:cTn id="47" dur="2000"/>
                                        <p:tgtEl>
                                          <p:spTgt spid="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9">
                                            <p:txEl>
                                              <p:pRg st="9" end="9"/>
                                            </p:txEl>
                                          </p:spTgt>
                                        </p:tgtEl>
                                        <p:attrNameLst>
                                          <p:attrName>style.visibility</p:attrName>
                                        </p:attrNameLst>
                                      </p:cBhvr>
                                      <p:to>
                                        <p:strVal val="visible"/>
                                      </p:to>
                                    </p:set>
                                    <p:animEffect transition="in" filter="circle(in)">
                                      <p:cBhvr>
                                        <p:cTn id="52" dur="2000"/>
                                        <p:tgtEl>
                                          <p:spTgt spid="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9">
                                            <p:txEl>
                                              <p:pRg st="10" end="10"/>
                                            </p:txEl>
                                          </p:spTgt>
                                        </p:tgtEl>
                                        <p:attrNameLst>
                                          <p:attrName>style.visibility</p:attrName>
                                        </p:attrNameLst>
                                      </p:cBhvr>
                                      <p:to>
                                        <p:strVal val="visible"/>
                                      </p:to>
                                    </p:set>
                                    <p:animEffect transition="in" filter="circle(in)">
                                      <p:cBhvr>
                                        <p:cTn id="57" dur="2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1000100" y="476672"/>
            <a:ext cx="8072494" cy="369332"/>
          </a:xfrm>
          <a:prstGeom prst="rect">
            <a:avLst/>
          </a:prstGeom>
          <a:noFill/>
        </p:spPr>
        <p:txBody>
          <a:bodyPr wrap="square" rtlCol="0">
            <a:spAutoFit/>
          </a:bodyPr>
          <a:lstStyle/>
          <a:p>
            <a:pPr algn="ctr"/>
            <a:r>
              <a:rPr lang="es-ES" b="1" dirty="0" smtClean="0"/>
              <a:t>PROGRAMAS SOCIALES</a:t>
            </a:r>
            <a:endParaRPr lang="es-ES" dirty="0" smtClean="0"/>
          </a:p>
        </p:txBody>
      </p:sp>
      <p:sp>
        <p:nvSpPr>
          <p:cNvPr id="2" name="1 CuadroTexto"/>
          <p:cNvSpPr txBox="1"/>
          <p:nvPr/>
        </p:nvSpPr>
        <p:spPr>
          <a:xfrm>
            <a:off x="1142976" y="928670"/>
            <a:ext cx="7929618" cy="646331"/>
          </a:xfrm>
          <a:prstGeom prst="rect">
            <a:avLst/>
          </a:prstGeom>
          <a:noFill/>
        </p:spPr>
        <p:txBody>
          <a:bodyPr wrap="square" rtlCol="0">
            <a:spAutoFit/>
          </a:bodyPr>
          <a:lstStyle/>
          <a:p>
            <a:pPr algn="ctr"/>
            <a:r>
              <a:rPr lang="es-ES_tradnl" b="1" dirty="0"/>
              <a:t>ESCUELAS DE CALIDAD</a:t>
            </a:r>
            <a:endParaRPr lang="es-MX" dirty="0"/>
          </a:p>
          <a:p>
            <a:pPr algn="ctr"/>
            <a:endParaRPr lang="es-MX" dirty="0"/>
          </a:p>
        </p:txBody>
      </p:sp>
      <p:sp>
        <p:nvSpPr>
          <p:cNvPr id="3" name="2 CuadroTexto"/>
          <p:cNvSpPr txBox="1"/>
          <p:nvPr/>
        </p:nvSpPr>
        <p:spPr>
          <a:xfrm>
            <a:off x="1000100" y="1357298"/>
            <a:ext cx="8001056" cy="861774"/>
          </a:xfrm>
          <a:prstGeom prst="rect">
            <a:avLst/>
          </a:prstGeom>
          <a:noFill/>
        </p:spPr>
        <p:txBody>
          <a:bodyPr wrap="square" rtlCol="0">
            <a:spAutoFit/>
          </a:bodyPr>
          <a:lstStyle/>
          <a:p>
            <a:pPr algn="just"/>
            <a:r>
              <a:rPr lang="es-ES_tradnl" sz="1600" dirty="0"/>
              <a:t>Este apoyo económico destinado por parte del </a:t>
            </a:r>
            <a:r>
              <a:rPr lang="es-ES_tradnl" sz="1600" dirty="0" smtClean="0"/>
              <a:t>H. </a:t>
            </a:r>
            <a:r>
              <a:rPr lang="es-ES_tradnl" sz="1600" dirty="0"/>
              <a:t>A</a:t>
            </a:r>
            <a:r>
              <a:rPr lang="es-ES_tradnl" sz="1600" dirty="0" smtClean="0"/>
              <a:t>yuntamiento </a:t>
            </a:r>
            <a:r>
              <a:rPr lang="es-ES_tradnl" sz="1600" dirty="0"/>
              <a:t>a algunas escuelas del municipio este año se gestionó que el monto total para cada fuera de $15,000.00</a:t>
            </a:r>
            <a:endParaRPr lang="es-MX" sz="1600" dirty="0"/>
          </a:p>
          <a:p>
            <a:pPr algn="just"/>
            <a:endParaRPr lang="es-MX" sz="1600" dirty="0"/>
          </a:p>
        </p:txBody>
      </p:sp>
      <p:pic>
        <p:nvPicPr>
          <p:cNvPr id="8" name="7 Imagen" descr="C:\Users\HECTOR\Desktop\INFORME 2011\OBRAS\DSCF20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794" y="2357430"/>
            <a:ext cx="5643602" cy="35774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1043608" y="755412"/>
            <a:ext cx="7992888" cy="369332"/>
          </a:xfrm>
          <a:prstGeom prst="rect">
            <a:avLst/>
          </a:prstGeom>
          <a:noFill/>
        </p:spPr>
        <p:txBody>
          <a:bodyPr wrap="square" rtlCol="0">
            <a:spAutoFit/>
          </a:bodyPr>
          <a:lstStyle/>
          <a:p>
            <a:pPr lvl="0" algn="ctr"/>
            <a:r>
              <a:rPr lang="es-ES" b="1" dirty="0" smtClean="0"/>
              <a:t>MEJORA TU CASA</a:t>
            </a:r>
            <a:endParaRPr lang="es-ES" dirty="0" smtClean="0"/>
          </a:p>
        </p:txBody>
      </p:sp>
      <p:sp>
        <p:nvSpPr>
          <p:cNvPr id="7" name="6 CuadroTexto"/>
          <p:cNvSpPr txBox="1"/>
          <p:nvPr/>
        </p:nvSpPr>
        <p:spPr>
          <a:xfrm>
            <a:off x="2771800" y="476672"/>
            <a:ext cx="4968552" cy="369332"/>
          </a:xfrm>
          <a:prstGeom prst="rect">
            <a:avLst/>
          </a:prstGeom>
          <a:noFill/>
        </p:spPr>
        <p:txBody>
          <a:bodyPr wrap="square" rtlCol="0">
            <a:spAutoFit/>
          </a:bodyPr>
          <a:lstStyle/>
          <a:p>
            <a:pPr algn="ctr"/>
            <a:r>
              <a:rPr lang="es-ES" b="1" dirty="0" smtClean="0"/>
              <a:t>PROGRAMAS SOCIALES</a:t>
            </a:r>
            <a:endParaRPr lang="es-ES" dirty="0" smtClean="0"/>
          </a:p>
        </p:txBody>
      </p:sp>
      <p:sp>
        <p:nvSpPr>
          <p:cNvPr id="8" name="7 CuadroTexto"/>
          <p:cNvSpPr txBox="1"/>
          <p:nvPr/>
        </p:nvSpPr>
        <p:spPr>
          <a:xfrm>
            <a:off x="857224" y="1052736"/>
            <a:ext cx="8143932" cy="1600438"/>
          </a:xfrm>
          <a:prstGeom prst="rect">
            <a:avLst/>
          </a:prstGeom>
          <a:noFill/>
        </p:spPr>
        <p:txBody>
          <a:bodyPr wrap="square" rtlCol="0">
            <a:spAutoFit/>
          </a:bodyPr>
          <a:lstStyle/>
          <a:p>
            <a:pPr algn="just"/>
            <a:r>
              <a:rPr lang="es-ES_tradnl" sz="1600" dirty="0"/>
              <a:t>Este programa está destinado para mejorar la calidad de vida de los habitantes que no cuentan con los recursos suficientes para mejorar la situación en materia de sus viviendas.</a:t>
            </a:r>
            <a:endParaRPr lang="es-MX" sz="1600" dirty="0"/>
          </a:p>
          <a:p>
            <a:pPr lvl="0" algn="just"/>
            <a:r>
              <a:rPr lang="es-ES_tradnl" sz="1600" dirty="0"/>
              <a:t>Sanitarios: el pasado 27 de mayo  del presente año se realizó la entrega de un paquete de sanitarios ecológicos a 25 familias de las localidades de los Chávez, Aguacatita, palo quemado, san Juanito, la cabecera municipal y  Tepec.</a:t>
            </a:r>
            <a:endParaRPr lang="es-MX" sz="1600" dirty="0"/>
          </a:p>
          <a:p>
            <a:pPr algn="just"/>
            <a:r>
              <a:rPr lang="es-ES_tradnl" sz="1600" dirty="0"/>
              <a:t>El paquete contenía baño ecológico completo, biodigestor, tinaco y accesorios.</a:t>
            </a:r>
            <a:endParaRPr lang="es-MX" sz="1600" dirty="0"/>
          </a:p>
        </p:txBody>
      </p:sp>
      <p:pic>
        <p:nvPicPr>
          <p:cNvPr id="12" name="11 Imagen" descr="F:\apoyos progr\Enrique\Imagen 020.jpg"/>
          <p:cNvPicPr/>
          <p:nvPr/>
        </p:nvPicPr>
        <p:blipFill>
          <a:blip r:embed="rId3" cstate="print"/>
          <a:srcRect/>
          <a:stretch>
            <a:fillRect/>
          </a:stretch>
        </p:blipFill>
        <p:spPr bwMode="auto">
          <a:xfrm>
            <a:off x="928662" y="2786058"/>
            <a:ext cx="3857652" cy="3336616"/>
          </a:xfrm>
          <a:prstGeom prst="rect">
            <a:avLst/>
          </a:prstGeom>
          <a:noFill/>
          <a:ln w="9525">
            <a:noFill/>
            <a:miter lim="800000"/>
            <a:headEnd/>
            <a:tailEnd/>
          </a:ln>
        </p:spPr>
      </p:pic>
      <p:pic>
        <p:nvPicPr>
          <p:cNvPr id="13" name="12 Imagen" descr="F:\apoyos progr\Imagen 750.jpg"/>
          <p:cNvPicPr/>
          <p:nvPr/>
        </p:nvPicPr>
        <p:blipFill>
          <a:blip r:embed="rId4" cstate="print"/>
          <a:srcRect/>
          <a:stretch>
            <a:fillRect/>
          </a:stretch>
        </p:blipFill>
        <p:spPr bwMode="auto">
          <a:xfrm>
            <a:off x="4786314" y="2786058"/>
            <a:ext cx="4143404" cy="33556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1043608" y="476672"/>
            <a:ext cx="7920880" cy="369332"/>
          </a:xfrm>
          <a:prstGeom prst="rect">
            <a:avLst/>
          </a:prstGeom>
          <a:noFill/>
        </p:spPr>
        <p:txBody>
          <a:bodyPr wrap="square" rtlCol="0">
            <a:spAutoFit/>
          </a:bodyPr>
          <a:lstStyle/>
          <a:p>
            <a:pPr algn="ctr"/>
            <a:r>
              <a:rPr lang="es-ES" b="1" dirty="0" smtClean="0"/>
              <a:t>PROGRAMAS SOCIALES</a:t>
            </a:r>
            <a:endParaRPr lang="es-ES" dirty="0" smtClean="0"/>
          </a:p>
        </p:txBody>
      </p:sp>
      <p:sp>
        <p:nvSpPr>
          <p:cNvPr id="9" name="8 CuadroTexto"/>
          <p:cNvSpPr txBox="1"/>
          <p:nvPr/>
        </p:nvSpPr>
        <p:spPr>
          <a:xfrm>
            <a:off x="1043608" y="857232"/>
            <a:ext cx="7600358" cy="646331"/>
          </a:xfrm>
          <a:prstGeom prst="rect">
            <a:avLst/>
          </a:prstGeom>
          <a:noFill/>
        </p:spPr>
        <p:txBody>
          <a:bodyPr wrap="square" rtlCol="0">
            <a:spAutoFit/>
          </a:bodyPr>
          <a:lstStyle/>
          <a:p>
            <a:pPr algn="ctr"/>
            <a:r>
              <a:rPr lang="es-ES_tradnl" b="1" dirty="0"/>
              <a:t>PISO FIRME</a:t>
            </a:r>
            <a:endParaRPr lang="es-ES" dirty="0" smtClean="0"/>
          </a:p>
          <a:p>
            <a:pPr algn="ctr"/>
            <a:endParaRPr lang="es-ES" dirty="0"/>
          </a:p>
        </p:txBody>
      </p:sp>
      <p:sp>
        <p:nvSpPr>
          <p:cNvPr id="2" name="1 CuadroTexto"/>
          <p:cNvSpPr txBox="1"/>
          <p:nvPr/>
        </p:nvSpPr>
        <p:spPr>
          <a:xfrm>
            <a:off x="928662" y="1214422"/>
            <a:ext cx="8035826" cy="1600438"/>
          </a:xfrm>
          <a:prstGeom prst="rect">
            <a:avLst/>
          </a:prstGeom>
          <a:noFill/>
        </p:spPr>
        <p:txBody>
          <a:bodyPr wrap="square" rtlCol="0">
            <a:spAutoFit/>
          </a:bodyPr>
          <a:lstStyle/>
          <a:p>
            <a:pPr algn="just"/>
            <a:r>
              <a:rPr lang="es-ES_tradnl" sz="1600" dirty="0"/>
              <a:t>54 familias de las localidades de Tepec, los Chávez, la barranca cofradía y la cabecera municipal, el apoyo consiste en la aplicación de piso firme ( cemento) a todas las viviendas que salieron beneficiadas y que tengan piso de tierra en sus habitaciones , cocina, baño,  sala en fin todas aquellas aéreas interiores de su vivienda , este apoyo llego completamente gratis a los beneficiarios, el monto total autorizado para este programa fue de $ 411,047.94. </a:t>
            </a:r>
            <a:endParaRPr lang="es-MX" sz="1600" dirty="0"/>
          </a:p>
          <a:p>
            <a:pPr algn="just"/>
            <a:endParaRPr lang="es-MX" sz="1600" dirty="0"/>
          </a:p>
        </p:txBody>
      </p:sp>
      <p:pic>
        <p:nvPicPr>
          <p:cNvPr id="8" name="7 Imagen" descr="F:\fotos\Imagen 9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662" y="3000372"/>
            <a:ext cx="4011002" cy="2978124"/>
          </a:xfrm>
          <a:prstGeom prst="rect">
            <a:avLst/>
          </a:prstGeom>
          <a:noFill/>
          <a:ln>
            <a:noFill/>
          </a:ln>
        </p:spPr>
      </p:pic>
      <p:pic>
        <p:nvPicPr>
          <p:cNvPr id="2050" name="Picture 2" descr="E:\fotos\piso firme\Imagen 081.jpg"/>
          <p:cNvPicPr>
            <a:picLocks noChangeAspect="1" noChangeArrowheads="1"/>
          </p:cNvPicPr>
          <p:nvPr/>
        </p:nvPicPr>
        <p:blipFill>
          <a:blip r:embed="rId4" cstate="print"/>
          <a:srcRect/>
          <a:stretch>
            <a:fillRect/>
          </a:stretch>
        </p:blipFill>
        <p:spPr bwMode="auto">
          <a:xfrm>
            <a:off x="4929189" y="3000372"/>
            <a:ext cx="3938997" cy="2954248"/>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283552" y="2060848"/>
            <a:ext cx="7416824" cy="1015663"/>
          </a:xfrm>
          <a:prstGeom prst="rect">
            <a:avLst/>
          </a:prstGeom>
        </p:spPr>
        <p:txBody>
          <a:bodyPr wrap="square">
            <a:spAutoFit/>
          </a:bodyPr>
          <a:lstStyle/>
          <a:p>
            <a:pPr algn="just"/>
            <a:r>
              <a:rPr lang="es-ES" sz="2000" b="1" dirty="0">
                <a:effectLst>
                  <a:outerShdw blurRad="38100" dist="38100" dir="2700000" algn="tl">
                    <a:srgbClr val="000000">
                      <a:alpha val="43137"/>
                    </a:srgbClr>
                  </a:outerShdw>
                </a:effectLst>
              </a:rPr>
              <a:t>Cabe hacer mención que todos los Programas y apoyos gestionados por esta y otras Direcciones del Ayuntamiento son en beneficio de todos los gobernados sin distinción alguna.</a:t>
            </a:r>
            <a:endParaRPr lang="es-MX"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79771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
        <p:nvSpPr>
          <p:cNvPr id="7" name="6 CuadroTexto"/>
          <p:cNvSpPr txBox="1"/>
          <p:nvPr/>
        </p:nvSpPr>
        <p:spPr>
          <a:xfrm>
            <a:off x="928662" y="1052736"/>
            <a:ext cx="8030696" cy="2031325"/>
          </a:xfrm>
          <a:prstGeom prst="rect">
            <a:avLst/>
          </a:prstGeom>
          <a:noFill/>
        </p:spPr>
        <p:txBody>
          <a:bodyPr wrap="square" rtlCol="0">
            <a:spAutoFit/>
          </a:bodyPr>
          <a:lstStyle/>
          <a:p>
            <a:pPr algn="just"/>
            <a:r>
              <a:rPr lang="es-ES" sz="1400" dirty="0"/>
              <a:t>El objetivo principal del DIF Municipal es apoyar a la población más vulnerable a través de distintos programas de asistencia social, así como el implementar acciones que favorezcan la integración de las familias y buen desarrollo de sus integrantes</a:t>
            </a:r>
            <a:r>
              <a:rPr lang="es-ES" sz="1400" dirty="0" smtClean="0"/>
              <a:t>.</a:t>
            </a:r>
          </a:p>
          <a:p>
            <a:pPr algn="just"/>
            <a:endParaRPr lang="es-MX" sz="1400" dirty="0"/>
          </a:p>
          <a:p>
            <a:pPr algn="just"/>
            <a:r>
              <a:rPr lang="es-ES" sz="1400" dirty="0"/>
              <a:t>Trabajamos para lograr generar condiciones de cambio  a la población </a:t>
            </a:r>
            <a:r>
              <a:rPr lang="es-ES" sz="1400" dirty="0" err="1"/>
              <a:t>amacuequense</a:t>
            </a:r>
            <a:r>
              <a:rPr lang="es-ES" sz="1400" dirty="0"/>
              <a:t>,  ejecutando acciones que promuevan los valores en la niñez y los convierta en futuros actores de la transformación social, impulsar a la mujer a ser coparticipe en el desarrollo de su hogar así como aumentar la interacción del Adulto Mayor en actividades que promuevan su autosuficiencia y el aprecio de los que lo rodean.</a:t>
            </a:r>
            <a:endParaRPr lang="es-MX" sz="1400" dirty="0"/>
          </a:p>
          <a:p>
            <a:pPr algn="just"/>
            <a:endParaRPr lang="es-ES" sz="1400" dirty="0"/>
          </a:p>
        </p:txBody>
      </p:sp>
      <p:sp>
        <p:nvSpPr>
          <p:cNvPr id="2" name="1 CuadroTexto"/>
          <p:cNvSpPr txBox="1"/>
          <p:nvPr/>
        </p:nvSpPr>
        <p:spPr>
          <a:xfrm>
            <a:off x="928662" y="3357562"/>
            <a:ext cx="7929618" cy="2308324"/>
          </a:xfrm>
          <a:prstGeom prst="rect">
            <a:avLst/>
          </a:prstGeom>
          <a:noFill/>
        </p:spPr>
        <p:txBody>
          <a:bodyPr wrap="square" rtlCol="0">
            <a:spAutoFit/>
          </a:bodyPr>
          <a:lstStyle/>
          <a:p>
            <a:pPr algn="ctr"/>
            <a:r>
              <a:rPr lang="es-ES" b="1" dirty="0"/>
              <a:t>PROGRAMAS </a:t>
            </a:r>
            <a:r>
              <a:rPr lang="es-ES" b="1" dirty="0" smtClean="0"/>
              <a:t>DIF</a:t>
            </a:r>
          </a:p>
          <a:p>
            <a:pPr algn="ctr"/>
            <a:endParaRPr lang="es-MX" dirty="0"/>
          </a:p>
          <a:p>
            <a:pPr algn="ctr"/>
            <a:r>
              <a:rPr lang="es-ES" b="1" dirty="0"/>
              <a:t>ASISTENCIA  ALIMENTARIA</a:t>
            </a:r>
            <a:endParaRPr lang="es-MX" dirty="0"/>
          </a:p>
          <a:p>
            <a:r>
              <a:rPr lang="es-ES" dirty="0"/>
              <a:t> </a:t>
            </a:r>
            <a:endParaRPr lang="es-MX" dirty="0"/>
          </a:p>
          <a:p>
            <a:r>
              <a:rPr lang="es-ES" dirty="0"/>
              <a:t>En 2011 se aplicaron de manera periódica los programas de atención alimenticia denominados PROALIMNE, PAAD y Desayunos Escolares, recabando la siguiente información:</a:t>
            </a:r>
            <a:endParaRPr lang="es-MX" dirty="0"/>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
        <p:nvSpPr>
          <p:cNvPr id="7" name="6 CuadroTexto"/>
          <p:cNvSpPr txBox="1"/>
          <p:nvPr/>
        </p:nvSpPr>
        <p:spPr>
          <a:xfrm>
            <a:off x="954882" y="908720"/>
            <a:ext cx="8046274" cy="1384995"/>
          </a:xfrm>
          <a:prstGeom prst="rect">
            <a:avLst/>
          </a:prstGeom>
          <a:noFill/>
        </p:spPr>
        <p:txBody>
          <a:bodyPr wrap="square" rtlCol="0">
            <a:spAutoFit/>
          </a:bodyPr>
          <a:lstStyle/>
          <a:p>
            <a:pPr algn="just"/>
            <a:r>
              <a:rPr lang="es-ES" sz="1400" b="1" dirty="0"/>
              <a:t>Programa de Asistencia Alimentaria Directa (PAAD).</a:t>
            </a:r>
            <a:endParaRPr lang="es-MX" sz="1400" dirty="0"/>
          </a:p>
          <a:p>
            <a:pPr algn="just"/>
            <a:r>
              <a:rPr lang="es-ES" sz="1400" dirty="0"/>
              <a:t> </a:t>
            </a:r>
            <a:endParaRPr lang="es-MX" sz="1400" dirty="0"/>
          </a:p>
          <a:p>
            <a:pPr algn="just"/>
            <a:r>
              <a:rPr lang="es-ES" sz="1400" dirty="0"/>
              <a:t>El programa de despensas atiende a la población vulnerable del municipio, detectando necesidades que representen una amenaza potencial para el desarrollo integral de los beneficiarios</a:t>
            </a:r>
            <a:r>
              <a:rPr lang="es-ES" sz="1400" dirty="0" smtClean="0"/>
              <a:t>.</a:t>
            </a:r>
            <a:endParaRPr lang="es-MX" sz="1400" dirty="0"/>
          </a:p>
          <a:p>
            <a:pPr algn="just"/>
            <a:r>
              <a:rPr lang="es-ES" sz="1400" dirty="0"/>
              <a:t>Actualmente se distribuye un total de </a:t>
            </a:r>
            <a:r>
              <a:rPr lang="es-ES" sz="1400" b="1" dirty="0"/>
              <a:t>241</a:t>
            </a:r>
            <a:r>
              <a:rPr lang="es-ES" sz="1400" dirty="0"/>
              <a:t> despensas en el municipio por mes siendo beneficiadas las siguientes localidades</a:t>
            </a:r>
          </a:p>
        </p:txBody>
      </p:sp>
      <p:pic>
        <p:nvPicPr>
          <p:cNvPr id="52226" name="Imagen 1" descr="DSC06066"/>
          <p:cNvPicPr>
            <a:picLocks noChangeAspect="1" noChangeArrowheads="1"/>
          </p:cNvPicPr>
          <p:nvPr/>
        </p:nvPicPr>
        <p:blipFill>
          <a:blip r:embed="rId3"/>
          <a:srcRect/>
          <a:stretch>
            <a:fillRect/>
          </a:stretch>
        </p:blipFill>
        <p:spPr bwMode="auto">
          <a:xfrm>
            <a:off x="928662" y="2500306"/>
            <a:ext cx="4191508" cy="3147585"/>
          </a:xfrm>
          <a:prstGeom prst="rect">
            <a:avLst/>
          </a:prstGeom>
          <a:noFill/>
        </p:spPr>
      </p:pic>
      <p:pic>
        <p:nvPicPr>
          <p:cNvPr id="52225" name="6 Imagen" descr="DSC06041.JPG"/>
          <p:cNvPicPr>
            <a:picLocks noChangeAspect="1" noChangeArrowheads="1"/>
          </p:cNvPicPr>
          <p:nvPr/>
        </p:nvPicPr>
        <p:blipFill>
          <a:blip r:embed="rId4"/>
          <a:srcRect/>
          <a:stretch>
            <a:fillRect/>
          </a:stretch>
        </p:blipFill>
        <p:spPr bwMode="auto">
          <a:xfrm>
            <a:off x="4857752" y="2500306"/>
            <a:ext cx="4164460" cy="3119446"/>
          </a:xfrm>
          <a:prstGeom prst="rect">
            <a:avLst/>
          </a:prstGeom>
          <a:noFill/>
        </p:spPr>
      </p:pic>
      <p:sp>
        <p:nvSpPr>
          <p:cNvPr id="522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2226"/>
                                        </p:tgtEl>
                                        <p:attrNameLst>
                                          <p:attrName>style.visibility</p:attrName>
                                        </p:attrNameLst>
                                      </p:cBhvr>
                                      <p:to>
                                        <p:strVal val="visible"/>
                                      </p:to>
                                    </p:set>
                                    <p:animEffect transition="in" filter="circle(in)">
                                      <p:cBhvr>
                                        <p:cTn id="18" dur="2000"/>
                                        <p:tgtEl>
                                          <p:spTgt spid="522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2225"/>
                                        </p:tgtEl>
                                        <p:attrNameLst>
                                          <p:attrName>style.visibility</p:attrName>
                                        </p:attrNameLst>
                                      </p:cBhvr>
                                      <p:to>
                                        <p:strVal val="visible"/>
                                      </p:to>
                                    </p:set>
                                    <p:animEffect transition="in" filter="circle(in)">
                                      <p:cBhvr>
                                        <p:cTn id="23" dur="20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
        <p:nvSpPr>
          <p:cNvPr id="8" name="7 CuadroTexto"/>
          <p:cNvSpPr txBox="1"/>
          <p:nvPr/>
        </p:nvSpPr>
        <p:spPr>
          <a:xfrm>
            <a:off x="928662" y="714356"/>
            <a:ext cx="7663378" cy="830997"/>
          </a:xfrm>
          <a:prstGeom prst="rect">
            <a:avLst/>
          </a:prstGeom>
          <a:noFill/>
        </p:spPr>
        <p:txBody>
          <a:bodyPr wrap="square" rtlCol="0">
            <a:spAutoFit/>
          </a:bodyPr>
          <a:lstStyle/>
          <a:p>
            <a:endParaRPr lang="es-ES" sz="1600" b="1" dirty="0" smtClean="0"/>
          </a:p>
          <a:p>
            <a:r>
              <a:rPr lang="es-ES" sz="1600" b="1" dirty="0" smtClean="0"/>
              <a:t>Programa </a:t>
            </a:r>
            <a:r>
              <a:rPr lang="es-ES" sz="1600" b="1" dirty="0"/>
              <a:t>Alimentario para Menores No Escolarizados (PROALIMNE).</a:t>
            </a:r>
            <a:endParaRPr lang="es-MX" sz="1600" dirty="0"/>
          </a:p>
          <a:p>
            <a:pPr algn="just"/>
            <a:endParaRPr lang="es-ES" sz="1600" dirty="0"/>
          </a:p>
        </p:txBody>
      </p:sp>
      <p:graphicFrame>
        <p:nvGraphicFramePr>
          <p:cNvPr id="2" name="1 Tabla"/>
          <p:cNvGraphicFramePr>
            <a:graphicFrameLocks noGrp="1"/>
          </p:cNvGraphicFramePr>
          <p:nvPr>
            <p:extLst>
              <p:ext uri="{D42A27DB-BD31-4B8C-83A1-F6EECF244321}">
                <p14:modId xmlns:p14="http://schemas.microsoft.com/office/powerpoint/2010/main" val="3034554343"/>
              </p:ext>
            </p:extLst>
          </p:nvPr>
        </p:nvGraphicFramePr>
        <p:xfrm>
          <a:off x="1071538" y="1857364"/>
          <a:ext cx="7500990" cy="1214448"/>
        </p:xfrm>
        <a:graphic>
          <a:graphicData uri="http://schemas.openxmlformats.org/drawingml/2006/table">
            <a:tbl>
              <a:tblPr firstRow="1" firstCol="1" bandRow="1">
                <a:tableStyleId>{21E4AEA4-8DFA-4A89-87EB-49C32662AFE0}</a:tableStyleId>
              </a:tblPr>
              <a:tblGrid>
                <a:gridCol w="3750495"/>
                <a:gridCol w="3750495"/>
              </a:tblGrid>
              <a:tr h="202408">
                <a:tc>
                  <a:txBody>
                    <a:bodyPr/>
                    <a:lstStyle/>
                    <a:p>
                      <a:pPr algn="just">
                        <a:spcAft>
                          <a:spcPts val="0"/>
                        </a:spcAft>
                      </a:pPr>
                      <a:r>
                        <a:rPr lang="es-ES" sz="1200" dirty="0">
                          <a:effectLst/>
                        </a:rPr>
                        <a:t>Localidad</a:t>
                      </a:r>
                      <a:endParaRPr lang="es-MX" sz="1200" dirty="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Número de beneficiarios</a:t>
                      </a:r>
                      <a:endParaRPr lang="es-MX" sz="1200">
                        <a:effectLst/>
                        <a:latin typeface="Times New Roman"/>
                        <a:ea typeface="Times New Roman"/>
                        <a:cs typeface="Times New Roman"/>
                      </a:endParaRPr>
                    </a:p>
                  </a:txBody>
                  <a:tcPr marL="68580" marR="68580" marT="0" marB="0"/>
                </a:tc>
              </a:tr>
              <a:tr h="202408">
                <a:tc>
                  <a:txBody>
                    <a:bodyPr/>
                    <a:lstStyle/>
                    <a:p>
                      <a:pPr algn="just">
                        <a:spcAft>
                          <a:spcPts val="0"/>
                        </a:spcAft>
                      </a:pPr>
                      <a:r>
                        <a:rPr lang="es-ES" sz="1200">
                          <a:effectLst/>
                        </a:rPr>
                        <a:t>Amacueca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86</a:t>
                      </a:r>
                      <a:endParaRPr lang="es-MX" sz="1200">
                        <a:effectLst/>
                        <a:latin typeface="Times New Roman"/>
                        <a:ea typeface="Times New Roman"/>
                        <a:cs typeface="Times New Roman"/>
                      </a:endParaRPr>
                    </a:p>
                  </a:txBody>
                  <a:tcPr marL="68580" marR="68580" marT="0" marB="0"/>
                </a:tc>
              </a:tr>
              <a:tr h="202408">
                <a:tc>
                  <a:txBody>
                    <a:bodyPr/>
                    <a:lstStyle/>
                    <a:p>
                      <a:pPr algn="just">
                        <a:spcAft>
                          <a:spcPts val="0"/>
                        </a:spcAft>
                      </a:pPr>
                      <a:r>
                        <a:rPr lang="es-ES" sz="1200" dirty="0" err="1">
                          <a:effectLst/>
                        </a:rPr>
                        <a:t>Tepec</a:t>
                      </a:r>
                      <a:endParaRPr lang="es-MX" sz="1200" dirty="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53</a:t>
                      </a:r>
                      <a:endParaRPr lang="es-MX" sz="1200">
                        <a:effectLst/>
                        <a:latin typeface="Times New Roman"/>
                        <a:ea typeface="Times New Roman"/>
                        <a:cs typeface="Times New Roman"/>
                      </a:endParaRPr>
                    </a:p>
                  </a:txBody>
                  <a:tcPr marL="68580" marR="68580" marT="0" marB="0"/>
                </a:tc>
              </a:tr>
              <a:tr h="202408">
                <a:tc>
                  <a:txBody>
                    <a:bodyPr/>
                    <a:lstStyle/>
                    <a:p>
                      <a:pPr algn="just">
                        <a:spcAft>
                          <a:spcPts val="0"/>
                        </a:spcAft>
                      </a:pPr>
                      <a:r>
                        <a:rPr lang="es-ES" sz="1200">
                          <a:effectLst/>
                        </a:rPr>
                        <a:t>Cofradía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   6</a:t>
                      </a:r>
                      <a:endParaRPr lang="es-MX" sz="1200">
                        <a:effectLst/>
                        <a:latin typeface="Times New Roman"/>
                        <a:ea typeface="Times New Roman"/>
                        <a:cs typeface="Times New Roman"/>
                      </a:endParaRPr>
                    </a:p>
                  </a:txBody>
                  <a:tcPr marL="68580" marR="68580" marT="0" marB="0"/>
                </a:tc>
              </a:tr>
              <a:tr h="202408">
                <a:tc>
                  <a:txBody>
                    <a:bodyPr/>
                    <a:lstStyle/>
                    <a:p>
                      <a:pPr algn="just">
                        <a:spcAft>
                          <a:spcPts val="0"/>
                        </a:spcAft>
                      </a:pPr>
                      <a:r>
                        <a:rPr lang="es-ES" sz="1200">
                          <a:effectLst/>
                        </a:rPr>
                        <a:t>El Apartadero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 5</a:t>
                      </a:r>
                      <a:endParaRPr lang="es-MX" sz="1200">
                        <a:effectLst/>
                        <a:latin typeface="Times New Roman"/>
                        <a:ea typeface="Times New Roman"/>
                        <a:cs typeface="Times New Roman"/>
                      </a:endParaRPr>
                    </a:p>
                  </a:txBody>
                  <a:tcPr marL="68580" marR="68580" marT="0" marB="0"/>
                </a:tc>
              </a:tr>
              <a:tr h="202408">
                <a:tc gridSpan="2">
                  <a:txBody>
                    <a:bodyPr/>
                    <a:lstStyle/>
                    <a:p>
                      <a:pPr algn="just">
                        <a:spcAft>
                          <a:spcPts val="0"/>
                        </a:spcAft>
                      </a:pPr>
                      <a:r>
                        <a:rPr lang="es-ES" sz="1200" dirty="0">
                          <a:effectLst/>
                        </a:rPr>
                        <a:t>                                                        Total   150</a:t>
                      </a:r>
                      <a:endParaRPr lang="es-MX" sz="1200" dirty="0">
                        <a:effectLst/>
                        <a:latin typeface="Times New Roman"/>
                        <a:ea typeface="Times New Roman"/>
                        <a:cs typeface="Times New Roman"/>
                      </a:endParaRPr>
                    </a:p>
                  </a:txBody>
                  <a:tcPr marL="68580" marR="68580" marT="0" marB="0"/>
                </a:tc>
                <a:tc hMerge="1">
                  <a:txBody>
                    <a:bodyPr/>
                    <a:lstStyle/>
                    <a:p>
                      <a:endParaRPr lang="es-MX"/>
                    </a:p>
                  </a:txBody>
                  <a:tcPr/>
                </a:tc>
              </a:tr>
            </a:tbl>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
        <p:nvSpPr>
          <p:cNvPr id="2" name="1 CuadroTexto"/>
          <p:cNvSpPr txBox="1"/>
          <p:nvPr/>
        </p:nvSpPr>
        <p:spPr>
          <a:xfrm>
            <a:off x="1403648" y="1052736"/>
            <a:ext cx="7344816" cy="369332"/>
          </a:xfrm>
          <a:prstGeom prst="rect">
            <a:avLst/>
          </a:prstGeom>
          <a:noFill/>
        </p:spPr>
        <p:txBody>
          <a:bodyPr wrap="square" rtlCol="0">
            <a:spAutoFit/>
          </a:bodyPr>
          <a:lstStyle/>
          <a:p>
            <a:r>
              <a:rPr lang="es-ES" b="1" dirty="0"/>
              <a:t>Programa de Desayunos </a:t>
            </a:r>
            <a:r>
              <a:rPr lang="es-ES" b="1" dirty="0" smtClean="0"/>
              <a:t>Escolares</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2570845596"/>
              </p:ext>
            </p:extLst>
          </p:nvPr>
        </p:nvGraphicFramePr>
        <p:xfrm>
          <a:off x="1187624" y="1556792"/>
          <a:ext cx="6763077" cy="1323432"/>
        </p:xfrm>
        <a:graphic>
          <a:graphicData uri="http://schemas.openxmlformats.org/drawingml/2006/table">
            <a:tbl>
              <a:tblPr firstRow="1" firstCol="1" bandRow="1">
                <a:tableStyleId>{21E4AEA4-8DFA-4A89-87EB-49C32662AFE0}</a:tableStyleId>
              </a:tblPr>
              <a:tblGrid>
                <a:gridCol w="2376115"/>
                <a:gridCol w="2307394"/>
                <a:gridCol w="2079568"/>
              </a:tblGrid>
              <a:tr h="220572">
                <a:tc>
                  <a:txBody>
                    <a:bodyPr/>
                    <a:lstStyle/>
                    <a:p>
                      <a:pPr>
                        <a:spcAft>
                          <a:spcPts val="0"/>
                        </a:spcAft>
                      </a:pPr>
                      <a:r>
                        <a:rPr lang="es-ES" sz="1200" dirty="0">
                          <a:effectLst/>
                        </a:rPr>
                        <a:t>Localidad</a:t>
                      </a:r>
                      <a:endParaRPr lang="es-MX" sz="1200" dirty="0">
                        <a:effectLst/>
                        <a:latin typeface="Times New Roman"/>
                        <a:ea typeface="Times New Roman"/>
                        <a:cs typeface="Times New Roman"/>
                      </a:endParaRPr>
                    </a:p>
                  </a:txBody>
                  <a:tcPr marL="68580" marR="68580" marT="0" marB="0"/>
                </a:tc>
                <a:tc>
                  <a:txBody>
                    <a:bodyPr/>
                    <a:lstStyle/>
                    <a:p>
                      <a:pPr>
                        <a:spcAft>
                          <a:spcPts val="0"/>
                        </a:spcAft>
                      </a:pPr>
                      <a:r>
                        <a:rPr lang="es-ES" sz="1200">
                          <a:effectLst/>
                        </a:rPr>
                        <a:t>Número de escuelas</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ES" sz="1200">
                          <a:effectLst/>
                        </a:rPr>
                        <a:t>Número de beneficiarios.</a:t>
                      </a:r>
                      <a:endParaRPr lang="es-MX" sz="1200">
                        <a:effectLst/>
                        <a:latin typeface="Times New Roman"/>
                        <a:ea typeface="Times New Roman"/>
                        <a:cs typeface="Times New Roman"/>
                      </a:endParaRPr>
                    </a:p>
                  </a:txBody>
                  <a:tcPr marL="68580" marR="68580" marT="0" marB="0"/>
                </a:tc>
              </a:tr>
              <a:tr h="220572">
                <a:tc>
                  <a:txBody>
                    <a:bodyPr/>
                    <a:lstStyle/>
                    <a:p>
                      <a:pPr algn="just">
                        <a:spcAft>
                          <a:spcPts val="0"/>
                        </a:spcAft>
                      </a:pPr>
                      <a:r>
                        <a:rPr lang="es-ES" sz="1200">
                          <a:effectLst/>
                        </a:rPr>
                        <a:t>Amacueca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5</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232</a:t>
                      </a:r>
                      <a:endParaRPr lang="es-MX" sz="1200">
                        <a:effectLst/>
                        <a:latin typeface="Times New Roman"/>
                        <a:ea typeface="Times New Roman"/>
                        <a:cs typeface="Times New Roman"/>
                      </a:endParaRPr>
                    </a:p>
                  </a:txBody>
                  <a:tcPr marL="68580" marR="68580" marT="0" marB="0"/>
                </a:tc>
              </a:tr>
              <a:tr h="220572">
                <a:tc>
                  <a:txBody>
                    <a:bodyPr/>
                    <a:lstStyle/>
                    <a:p>
                      <a:pPr algn="just">
                        <a:spcAft>
                          <a:spcPts val="0"/>
                        </a:spcAft>
                      </a:pPr>
                      <a:r>
                        <a:rPr lang="es-ES" sz="1200">
                          <a:effectLst/>
                        </a:rPr>
                        <a:t>Tepec</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3</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160</a:t>
                      </a:r>
                      <a:endParaRPr lang="es-MX" sz="1200">
                        <a:effectLst/>
                        <a:latin typeface="Times New Roman"/>
                        <a:ea typeface="Times New Roman"/>
                        <a:cs typeface="Times New Roman"/>
                      </a:endParaRPr>
                    </a:p>
                  </a:txBody>
                  <a:tcPr marL="68580" marR="68580" marT="0" marB="0"/>
                </a:tc>
              </a:tr>
              <a:tr h="220572">
                <a:tc>
                  <a:txBody>
                    <a:bodyPr/>
                    <a:lstStyle/>
                    <a:p>
                      <a:pPr algn="just">
                        <a:spcAft>
                          <a:spcPts val="0"/>
                        </a:spcAft>
                      </a:pPr>
                      <a:r>
                        <a:rPr lang="es-ES" sz="1200">
                          <a:effectLst/>
                        </a:rPr>
                        <a:t>Cofradía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60                                                                                                                                                                                                                                                                                                                                                                                                                                                                                                                                                                                                                                                                                                                                                                                                                                                                                                                                                                                                                                                                                                                                 </a:t>
                      </a:r>
                      <a:endParaRPr lang="es-MX" sz="1200">
                        <a:effectLst/>
                        <a:latin typeface="Times New Roman"/>
                        <a:ea typeface="Times New Roman"/>
                        <a:cs typeface="Times New Roman"/>
                      </a:endParaRPr>
                    </a:p>
                  </a:txBody>
                  <a:tcPr marL="68580" marR="68580" marT="0" marB="0"/>
                </a:tc>
              </a:tr>
              <a:tr h="220572">
                <a:tc>
                  <a:txBody>
                    <a:bodyPr/>
                    <a:lstStyle/>
                    <a:p>
                      <a:pPr algn="just">
                        <a:spcAft>
                          <a:spcPts val="0"/>
                        </a:spcAft>
                      </a:pPr>
                      <a:r>
                        <a:rPr lang="es-ES" sz="1200">
                          <a:effectLst/>
                        </a:rPr>
                        <a:t>El apartadero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16</a:t>
                      </a:r>
                      <a:endParaRPr lang="es-MX" sz="1200">
                        <a:effectLst/>
                        <a:latin typeface="Times New Roman"/>
                        <a:ea typeface="Times New Roman"/>
                        <a:cs typeface="Times New Roman"/>
                      </a:endParaRPr>
                    </a:p>
                  </a:txBody>
                  <a:tcPr marL="68580" marR="68580" marT="0" marB="0"/>
                </a:tc>
              </a:tr>
              <a:tr h="220572">
                <a:tc>
                  <a:txBody>
                    <a:bodyPr/>
                    <a:lstStyle/>
                    <a:p>
                      <a:pPr algn="just">
                        <a:spcAft>
                          <a:spcPts val="0"/>
                        </a:spcAft>
                      </a:pPr>
                      <a:r>
                        <a:rPr lang="es-ES" sz="1200">
                          <a:effectLst/>
                        </a:rPr>
                        <a:t>Los Trujillo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dirty="0">
                          <a:effectLst/>
                        </a:rPr>
                        <a:t>11</a:t>
                      </a:r>
                      <a:endParaRPr lang="es-MX" sz="1200" dirty="0">
                        <a:effectLst/>
                        <a:latin typeface="Times New Roman"/>
                        <a:ea typeface="Times New Roman"/>
                        <a:cs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650161215"/>
              </p:ext>
            </p:extLst>
          </p:nvPr>
        </p:nvGraphicFramePr>
        <p:xfrm>
          <a:off x="1187624" y="3429000"/>
          <a:ext cx="6768752" cy="2736300"/>
        </p:xfrm>
        <a:graphic>
          <a:graphicData uri="http://schemas.openxmlformats.org/drawingml/2006/table">
            <a:tbl>
              <a:tblPr firstRow="1" firstCol="1" lastRow="1" lastCol="1" bandRow="1" bandCol="1">
                <a:tableStyleId>{21E4AEA4-8DFA-4A89-87EB-49C32662AFE0}</a:tableStyleId>
              </a:tblPr>
              <a:tblGrid>
                <a:gridCol w="3905805"/>
                <a:gridCol w="1155238"/>
                <a:gridCol w="1707709"/>
              </a:tblGrid>
              <a:tr h="195450">
                <a:tc>
                  <a:txBody>
                    <a:bodyPr/>
                    <a:lstStyle/>
                    <a:p>
                      <a:pPr algn="just">
                        <a:spcAft>
                          <a:spcPts val="0"/>
                        </a:spcAft>
                      </a:pPr>
                      <a:r>
                        <a:rPr lang="es-ES" sz="1200" dirty="0">
                          <a:effectLst/>
                        </a:rPr>
                        <a:t>PLANTEL ESCOLAR</a:t>
                      </a:r>
                      <a:endParaRPr lang="es-MX" sz="1200" dirty="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CANTIDAD</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MODALIDAD</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Jardín Manuel López  Cotilla  Amacueca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39</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Primaria Emiliano Zapata  Amacueca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81</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Primaria Emilio Rodríguez Jara Amacueca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47</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Frio</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Jardín Clemente Franco Amacueca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43</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dirty="0">
                          <a:effectLst/>
                        </a:rPr>
                        <a:t>Primaria 16 de Septiembre Amacueca</a:t>
                      </a:r>
                      <a:endParaRPr lang="es-MX" sz="1200" dirty="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25</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Frio</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Jardín MaríaSígala  Tepec</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65</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dirty="0">
                          <a:effectLst/>
                        </a:rPr>
                        <a:t>Primaria Gabriel Ramos Millán Tepec</a:t>
                      </a:r>
                      <a:endParaRPr lang="es-MX" sz="1200" dirty="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60</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Jardin Justo Sierra Tepec</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35</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Frio</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Primaria Aquiles Serdán Los Trujillo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11</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Jardín Fco. Gabilondo Soler Cofradía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15</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Primaria Fco I. Madero Cofradía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45</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Primaria Josefina Masa de Juárez El Apartadero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11</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Caliente</a:t>
                      </a:r>
                      <a:endParaRPr lang="es-MX" sz="1200">
                        <a:effectLst/>
                        <a:latin typeface="Times New Roman"/>
                        <a:ea typeface="Times New Roman"/>
                        <a:cs typeface="Times New Roman"/>
                      </a:endParaRPr>
                    </a:p>
                  </a:txBody>
                  <a:tcPr marL="68580" marR="68580" marT="0" marB="0"/>
                </a:tc>
              </a:tr>
              <a:tr h="195450">
                <a:tc>
                  <a:txBody>
                    <a:bodyPr/>
                    <a:lstStyle/>
                    <a:p>
                      <a:pPr algn="just">
                        <a:spcAft>
                          <a:spcPts val="0"/>
                        </a:spcAft>
                      </a:pPr>
                      <a:r>
                        <a:rPr lang="es-ES" sz="1200">
                          <a:effectLst/>
                        </a:rPr>
                        <a:t>Jardín de Niños Apartadero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5</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dirty="0">
                          <a:effectLst/>
                        </a:rPr>
                        <a:t>Caliente</a:t>
                      </a:r>
                      <a:endParaRPr lang="es-MX" sz="1200" dirty="0">
                        <a:effectLst/>
                        <a:latin typeface="Times New Roman"/>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Título"/>
          <p:cNvSpPr>
            <a:spLocks noGrp="1"/>
          </p:cNvSpPr>
          <p:nvPr>
            <p:ph type="title"/>
          </p:nvPr>
        </p:nvSpPr>
        <p:spPr>
          <a:xfrm>
            <a:off x="467544" y="773832"/>
            <a:ext cx="8229600" cy="1143000"/>
          </a:xfrm>
        </p:spPr>
        <p:txBody>
          <a:bodyPr>
            <a:noAutofit/>
          </a:bodyPr>
          <a:lstStyle/>
          <a:p>
            <a:r>
              <a:rPr lang="es-ES" sz="1800" b="1" dirty="0"/>
              <a:t>Cocina MENUTRE</a:t>
            </a:r>
            <a:r>
              <a:rPr lang="es-MX" sz="1800" dirty="0"/>
              <a:t/>
            </a:r>
            <a:br>
              <a:rPr lang="es-MX" sz="1800" dirty="0"/>
            </a:br>
            <a:endParaRPr lang="es-MX" sz="1800" dirty="0"/>
          </a:p>
        </p:txBody>
      </p:sp>
      <p:sp>
        <p:nvSpPr>
          <p:cNvPr id="4" name="3 CuadroTexto"/>
          <p:cNvSpPr txBox="1"/>
          <p:nvPr/>
        </p:nvSpPr>
        <p:spPr>
          <a:xfrm>
            <a:off x="3059832" y="642918"/>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
        <p:nvSpPr>
          <p:cNvPr id="5" name="4 Rectángulo"/>
          <p:cNvSpPr/>
          <p:nvPr/>
        </p:nvSpPr>
        <p:spPr>
          <a:xfrm>
            <a:off x="936260" y="1357298"/>
            <a:ext cx="8064896" cy="1384995"/>
          </a:xfrm>
          <a:prstGeom prst="rect">
            <a:avLst/>
          </a:prstGeom>
        </p:spPr>
        <p:txBody>
          <a:bodyPr wrap="square">
            <a:spAutoFit/>
          </a:bodyPr>
          <a:lstStyle/>
          <a:p>
            <a:pPr algn="just"/>
            <a:r>
              <a:rPr lang="es-ES" sz="1400" dirty="0"/>
              <a:t>Se obtiene un gran logro en lo que respecta a desayunos escolares; ya que en base a las gestiones hechas en Agosto de 2010  nos fue entregada la Cocina Me nutre el pasado 2 de Agosto misma que se hace entrega oficial  a  la Escuela Emiliano Zapata el pasado 29 de Agosto de 2011 la cual por parte de su representante el Director de la misma se firmó un convenio de Colaboración en el que la Escuela es la que se hace responsable de la Cocina así como utilizarla para los fines que establece el programa</a:t>
            </a:r>
            <a:r>
              <a:rPr lang="es-ES" sz="1400" dirty="0" smtClean="0"/>
              <a:t>. Beneficiando </a:t>
            </a:r>
            <a:r>
              <a:rPr lang="es-ES" sz="1400" dirty="0"/>
              <a:t>a un total de 81 alumnos.</a:t>
            </a:r>
            <a:endParaRPr lang="es-MX" sz="1400" dirty="0"/>
          </a:p>
        </p:txBody>
      </p:sp>
      <p:pic>
        <p:nvPicPr>
          <p:cNvPr id="7" name="6 Imagen" descr="E:\FOTOS DEL DIF INFORME\DSC07792.JPG"/>
          <p:cNvPicPr/>
          <p:nvPr/>
        </p:nvPicPr>
        <p:blipFill>
          <a:blip r:embed="rId4" cstate="print"/>
          <a:srcRect/>
          <a:stretch>
            <a:fillRect/>
          </a:stretch>
        </p:blipFill>
        <p:spPr bwMode="auto">
          <a:xfrm>
            <a:off x="2285984" y="2625416"/>
            <a:ext cx="4786346" cy="3589666"/>
          </a:xfrm>
          <a:prstGeom prst="rect">
            <a:avLst/>
          </a:prstGeom>
          <a:noFill/>
          <a:ln w="9525">
            <a:noFill/>
            <a:miter lim="800000"/>
            <a:headEnd/>
            <a:tailEnd/>
          </a:ln>
        </p:spPr>
      </p:pic>
    </p:spTree>
    <p:extLst>
      <p:ext uri="{BB962C8B-B14F-4D97-AF65-F5344CB8AC3E}">
        <p14:creationId xmlns:p14="http://schemas.microsoft.com/office/powerpoint/2010/main" val="14130417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CuadroTexto"/>
          <p:cNvSpPr txBox="1"/>
          <p:nvPr/>
        </p:nvSpPr>
        <p:spPr>
          <a:xfrm>
            <a:off x="971600" y="980728"/>
            <a:ext cx="7886680" cy="1569660"/>
          </a:xfrm>
          <a:prstGeom prst="rect">
            <a:avLst/>
          </a:prstGeom>
          <a:noFill/>
        </p:spPr>
        <p:txBody>
          <a:bodyPr wrap="square" rtlCol="0">
            <a:spAutoFit/>
          </a:bodyPr>
          <a:lstStyle/>
          <a:p>
            <a:pPr algn="just"/>
            <a:r>
              <a:rPr lang="es-ES" sz="1600" b="1" dirty="0"/>
              <a:t> </a:t>
            </a:r>
            <a:endParaRPr lang="es-MX" sz="1600" dirty="0"/>
          </a:p>
          <a:p>
            <a:pPr algn="just"/>
            <a:r>
              <a:rPr lang="es-ES" sz="1600" dirty="0"/>
              <a:t>Mediante este Programa se benefician 95 familias del municipio, distribuyéndose entre las mismas 1,152 litros de leche por mes, esto es 13,824 litros de leche al año, teniendo un costo hasta el 28 de noviembre de $ 4.00 (cuatro pesos 00/100 m.n.) el litro, incrementándose a partir del 29 de noviembre a $ 4.50 (cuatro pesos 50/100 m.n.)</a:t>
            </a:r>
            <a:r>
              <a:rPr lang="es-ES" sz="1600" b="1" dirty="0"/>
              <a:t> </a:t>
            </a:r>
            <a:r>
              <a:rPr lang="es-ES" sz="1600" dirty="0"/>
              <a:t> el litro.</a:t>
            </a:r>
            <a:endParaRPr lang="es-MX" sz="1600" dirty="0"/>
          </a:p>
          <a:p>
            <a:pPr algn="just"/>
            <a:endParaRPr lang="es-MX" sz="1600" dirty="0"/>
          </a:p>
        </p:txBody>
      </p:sp>
      <p:sp>
        <p:nvSpPr>
          <p:cNvPr id="5" name="4 CuadroTexto"/>
          <p:cNvSpPr txBox="1"/>
          <p:nvPr/>
        </p:nvSpPr>
        <p:spPr>
          <a:xfrm>
            <a:off x="2987824" y="910461"/>
            <a:ext cx="4248472" cy="646331"/>
          </a:xfrm>
          <a:prstGeom prst="rect">
            <a:avLst/>
          </a:prstGeom>
          <a:noFill/>
        </p:spPr>
        <p:txBody>
          <a:bodyPr wrap="square" rtlCol="0">
            <a:spAutoFit/>
          </a:bodyPr>
          <a:lstStyle/>
          <a:p>
            <a:r>
              <a:rPr lang="es-ES" b="1" dirty="0"/>
              <a:t>LICONSA</a:t>
            </a:r>
            <a:endParaRPr lang="es-MX" dirty="0"/>
          </a:p>
          <a:p>
            <a:endParaRPr lang="es-MX" dirty="0"/>
          </a:p>
        </p:txBody>
      </p:sp>
      <p:sp>
        <p:nvSpPr>
          <p:cNvPr id="6" name="5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8" name="7 Imagen" descr="leche-liconsa.jpg"/>
          <p:cNvPicPr>
            <a:picLocks noChangeAspect="1"/>
          </p:cNvPicPr>
          <p:nvPr/>
        </p:nvPicPr>
        <p:blipFill>
          <a:blip r:embed="rId3"/>
          <a:stretch>
            <a:fillRect/>
          </a:stretch>
        </p:blipFill>
        <p:spPr>
          <a:xfrm>
            <a:off x="2214546" y="2571744"/>
            <a:ext cx="5615184" cy="3281373"/>
          </a:xfrm>
          <a:prstGeom prst="rect">
            <a:avLst/>
          </a:prstGeom>
        </p:spPr>
      </p:pic>
    </p:spTree>
    <p:extLst>
      <p:ext uri="{BB962C8B-B14F-4D97-AF65-F5344CB8AC3E}">
        <p14:creationId xmlns:p14="http://schemas.microsoft.com/office/powerpoint/2010/main" val="248354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275856" y="548680"/>
            <a:ext cx="3816424" cy="369332"/>
          </a:xfrm>
          <a:prstGeom prst="rect">
            <a:avLst/>
          </a:prstGeom>
          <a:noFill/>
        </p:spPr>
        <p:txBody>
          <a:bodyPr wrap="square" rtlCol="0">
            <a:spAutoFit/>
          </a:bodyPr>
          <a:lstStyle/>
          <a:p>
            <a:pPr algn="ctr"/>
            <a:r>
              <a:rPr lang="es-ES" b="1" dirty="0" smtClean="0"/>
              <a:t>HACIENDA MUNICIPAL</a:t>
            </a:r>
            <a:endParaRPr lang="es-ES" dirty="0" smtClean="0"/>
          </a:p>
        </p:txBody>
      </p:sp>
      <p:sp>
        <p:nvSpPr>
          <p:cNvPr id="7" name="6 CuadroTexto"/>
          <p:cNvSpPr txBox="1"/>
          <p:nvPr/>
        </p:nvSpPr>
        <p:spPr>
          <a:xfrm>
            <a:off x="899592" y="908720"/>
            <a:ext cx="7992888" cy="830997"/>
          </a:xfrm>
          <a:prstGeom prst="rect">
            <a:avLst/>
          </a:prstGeom>
          <a:noFill/>
        </p:spPr>
        <p:txBody>
          <a:bodyPr wrap="square" rtlCol="0">
            <a:spAutoFit/>
          </a:bodyPr>
          <a:lstStyle/>
          <a:p>
            <a:pPr algn="just"/>
            <a:r>
              <a:rPr lang="es-ES_tradnl" sz="1600" dirty="0"/>
              <a:t>Para el ejercicio Fiscal del 2011 se aprobó por el Ayuntamiento Municipal un presupuesto de $18,567,701.00  (Dieciocho millones quinientos sesenta y siete mil setecientos un </a:t>
            </a:r>
            <a:r>
              <a:rPr lang="es-ES" sz="1600" dirty="0"/>
              <a:t>pesos </a:t>
            </a:r>
            <a:r>
              <a:rPr lang="es-ES_tradnl" sz="1600" dirty="0"/>
              <a:t>00/100 m.n.) que representa el 14.39% más que el año anterior</a:t>
            </a:r>
            <a:r>
              <a:rPr lang="es-MX" sz="1600" dirty="0" smtClean="0"/>
              <a:t>.</a:t>
            </a:r>
            <a:endParaRPr lang="es-ES" sz="1600" dirty="0"/>
          </a:p>
        </p:txBody>
      </p:sp>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965510178"/>
              </p:ext>
            </p:extLst>
          </p:nvPr>
        </p:nvGraphicFramePr>
        <p:xfrm>
          <a:off x="899592" y="2564904"/>
          <a:ext cx="8064896" cy="3024337"/>
        </p:xfrm>
        <a:graphic>
          <a:graphicData uri="http://schemas.openxmlformats.org/drawingml/2006/table">
            <a:tbl>
              <a:tblPr firstRow="1" firstCol="1" bandRow="1">
                <a:tableStyleId>{21E4AEA4-8DFA-4A89-87EB-49C32662AFE0}</a:tableStyleId>
              </a:tblPr>
              <a:tblGrid>
                <a:gridCol w="2574983"/>
                <a:gridCol w="2196309"/>
                <a:gridCol w="1707476"/>
                <a:gridCol w="1586128"/>
              </a:tblGrid>
              <a:tr h="319267">
                <a:tc>
                  <a:txBody>
                    <a:bodyPr/>
                    <a:lstStyle/>
                    <a:p>
                      <a:pPr>
                        <a:spcAft>
                          <a:spcPts val="0"/>
                        </a:spcAft>
                      </a:pPr>
                      <a:r>
                        <a:rPr lang="es-MX" sz="1200" dirty="0">
                          <a:effectLst/>
                        </a:rPr>
                        <a:t>INGRESOS </a:t>
                      </a:r>
                      <a:endParaRPr lang="es-MX" sz="1200" dirty="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68580" marR="68580" marT="0" marB="0"/>
                </a:tc>
              </a:tr>
              <a:tr h="557267">
                <a:tc>
                  <a:txBody>
                    <a:bodyPr/>
                    <a:lstStyle/>
                    <a:p>
                      <a:pPr algn="ctr">
                        <a:spcAft>
                          <a:spcPts val="0"/>
                        </a:spcAft>
                      </a:pPr>
                      <a:r>
                        <a:rPr lang="es-MX" sz="1200">
                          <a:effectLst/>
                        </a:rPr>
                        <a:t>DESCRIPCION</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MX" sz="1200" dirty="0">
                          <a:effectLst/>
                        </a:rPr>
                        <a:t>ESTIMACION DE INGRESOS</a:t>
                      </a:r>
                      <a:endParaRPr lang="es-MX" sz="1200" dirty="0">
                        <a:effectLst/>
                        <a:latin typeface="Times New Roman"/>
                        <a:ea typeface="Times New Roman"/>
                        <a:cs typeface="Times New Roman"/>
                      </a:endParaRPr>
                    </a:p>
                  </a:txBody>
                  <a:tcPr marL="68580" marR="68580" marT="0" marB="0"/>
                </a:tc>
                <a:tc>
                  <a:txBody>
                    <a:bodyPr/>
                    <a:lstStyle/>
                    <a:p>
                      <a:pPr algn="ctr">
                        <a:spcAft>
                          <a:spcPts val="0"/>
                        </a:spcAft>
                      </a:pPr>
                      <a:r>
                        <a:rPr lang="es-MX" sz="1200">
                          <a:effectLst/>
                        </a:rPr>
                        <a:t>RECAUDADO</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MX" sz="1200">
                          <a:effectLst/>
                        </a:rPr>
                        <a:t>% DE AVANCE</a:t>
                      </a:r>
                      <a:endParaRPr lang="es-MX" sz="1200">
                        <a:effectLst/>
                        <a:latin typeface="Times New Roman"/>
                        <a:ea typeface="Times New Roman"/>
                        <a:cs typeface="Times New Roman"/>
                      </a:endParaRPr>
                    </a:p>
                  </a:txBody>
                  <a:tcPr marL="68580" marR="68580" marT="0" marB="0"/>
                </a:tc>
              </a:tr>
              <a:tr h="304756">
                <a:tc>
                  <a:txBody>
                    <a:bodyPr/>
                    <a:lstStyle/>
                    <a:p>
                      <a:pPr>
                        <a:spcAft>
                          <a:spcPts val="0"/>
                        </a:spcAft>
                      </a:pPr>
                      <a:r>
                        <a:rPr lang="es-MX" sz="1200">
                          <a:effectLst/>
                        </a:rPr>
                        <a:t>IMPUESTOS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$1,050,000.00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$960,231.16</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91.5%</a:t>
                      </a:r>
                      <a:endParaRPr lang="es-MX" sz="1200">
                        <a:effectLst/>
                        <a:latin typeface="Times New Roman"/>
                        <a:ea typeface="Times New Roman"/>
                        <a:cs typeface="Times New Roman"/>
                      </a:endParaRPr>
                    </a:p>
                  </a:txBody>
                  <a:tcPr marL="68580" marR="68580" marT="0" marB="0"/>
                </a:tc>
              </a:tr>
              <a:tr h="304756">
                <a:tc>
                  <a:txBody>
                    <a:bodyPr/>
                    <a:lstStyle/>
                    <a:p>
                      <a:pPr>
                        <a:spcAft>
                          <a:spcPts val="0"/>
                        </a:spcAft>
                      </a:pPr>
                      <a:r>
                        <a:rPr lang="es-MX" sz="1200">
                          <a:effectLst/>
                        </a:rPr>
                        <a:t>DERECHOS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$491,500.00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$434,757.80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88.5%</a:t>
                      </a:r>
                      <a:endParaRPr lang="es-MX" sz="1200">
                        <a:effectLst/>
                        <a:latin typeface="Times New Roman"/>
                        <a:ea typeface="Times New Roman"/>
                        <a:cs typeface="Times New Roman"/>
                      </a:endParaRPr>
                    </a:p>
                  </a:txBody>
                  <a:tcPr marL="68580" marR="68580" marT="0" marB="0"/>
                </a:tc>
              </a:tr>
              <a:tr h="304756">
                <a:tc>
                  <a:txBody>
                    <a:bodyPr/>
                    <a:lstStyle/>
                    <a:p>
                      <a:pPr>
                        <a:spcAft>
                          <a:spcPts val="0"/>
                        </a:spcAft>
                      </a:pPr>
                      <a:r>
                        <a:rPr lang="es-MX" sz="1200" dirty="0">
                          <a:effectLst/>
                        </a:rPr>
                        <a:t>PRODUCTOS</a:t>
                      </a:r>
                      <a:endParaRPr lang="es-MX" sz="1200" dirty="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$181,500.00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$149,857.00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82.6%</a:t>
                      </a:r>
                      <a:endParaRPr lang="es-MX" sz="1200">
                        <a:effectLst/>
                        <a:latin typeface="Times New Roman"/>
                        <a:ea typeface="Times New Roman"/>
                        <a:cs typeface="Times New Roman"/>
                      </a:endParaRPr>
                    </a:p>
                  </a:txBody>
                  <a:tcPr marL="68580" marR="68580" marT="0" marB="0"/>
                </a:tc>
              </a:tr>
              <a:tr h="304756">
                <a:tc>
                  <a:txBody>
                    <a:bodyPr/>
                    <a:lstStyle/>
                    <a:p>
                      <a:pPr>
                        <a:spcAft>
                          <a:spcPts val="0"/>
                        </a:spcAft>
                      </a:pPr>
                      <a:r>
                        <a:rPr lang="es-MX" sz="1200">
                          <a:effectLst/>
                        </a:rPr>
                        <a:t>APROVECHAMIENTOS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$59,000.00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$5,451,956.61</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9240.6%</a:t>
                      </a:r>
                      <a:endParaRPr lang="es-MX" sz="1200">
                        <a:effectLst/>
                        <a:latin typeface="Times New Roman"/>
                        <a:ea typeface="Times New Roman"/>
                        <a:cs typeface="Times New Roman"/>
                      </a:endParaRPr>
                    </a:p>
                  </a:txBody>
                  <a:tcPr marL="68580" marR="68580" marT="0" marB="0"/>
                </a:tc>
              </a:tr>
              <a:tr h="304756">
                <a:tc>
                  <a:txBody>
                    <a:bodyPr/>
                    <a:lstStyle/>
                    <a:p>
                      <a:pPr>
                        <a:spcAft>
                          <a:spcPts val="0"/>
                        </a:spcAft>
                      </a:pPr>
                      <a:r>
                        <a:rPr lang="es-MX" sz="1200">
                          <a:effectLst/>
                        </a:rPr>
                        <a:t>PARTICIPACIONES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$12,649,701.00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$10,384,380.91</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82.1%</a:t>
                      </a:r>
                      <a:endParaRPr lang="es-MX" sz="1200">
                        <a:effectLst/>
                        <a:latin typeface="Times New Roman"/>
                        <a:ea typeface="Times New Roman"/>
                        <a:cs typeface="Times New Roman"/>
                      </a:endParaRPr>
                    </a:p>
                  </a:txBody>
                  <a:tcPr marL="68580" marR="68580" marT="0" marB="0"/>
                </a:tc>
              </a:tr>
              <a:tr h="304756">
                <a:tc>
                  <a:txBody>
                    <a:bodyPr/>
                    <a:lstStyle/>
                    <a:p>
                      <a:pPr>
                        <a:spcAft>
                          <a:spcPts val="0"/>
                        </a:spcAft>
                      </a:pPr>
                      <a:r>
                        <a:rPr lang="es-MX" sz="1200">
                          <a:effectLst/>
                        </a:rPr>
                        <a:t>APORTACIONES FEDERALES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$4,136,000.00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$3,768,175.14</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91.1%</a:t>
                      </a:r>
                      <a:endParaRPr lang="es-MX" sz="1200">
                        <a:effectLst/>
                        <a:latin typeface="Times New Roman"/>
                        <a:ea typeface="Times New Roman"/>
                        <a:cs typeface="Times New Roman"/>
                      </a:endParaRPr>
                    </a:p>
                  </a:txBody>
                  <a:tcPr marL="68580" marR="68580" marT="0" marB="0"/>
                </a:tc>
              </a:tr>
              <a:tr h="319267">
                <a:tc>
                  <a:txBody>
                    <a:bodyPr/>
                    <a:lstStyle/>
                    <a:p>
                      <a:pPr>
                        <a:spcAft>
                          <a:spcPts val="0"/>
                        </a:spcAft>
                      </a:pPr>
                      <a:r>
                        <a:rPr lang="es-MX" sz="1200">
                          <a:effectLst/>
                        </a:rPr>
                        <a:t>TOTAL DE INGRESOS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$18,567,701.00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$21,149,358.62</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dirty="0">
                          <a:effectLst/>
                        </a:rPr>
                        <a:t>116.60%</a:t>
                      </a:r>
                      <a:endParaRPr lang="es-MX" sz="1200" dirty="0">
                        <a:effectLst/>
                        <a:latin typeface="Times New Roman"/>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4" name="3 Rectángulo"/>
          <p:cNvSpPr/>
          <p:nvPr/>
        </p:nvSpPr>
        <p:spPr>
          <a:xfrm>
            <a:off x="1043608" y="1052736"/>
            <a:ext cx="7704856" cy="1815882"/>
          </a:xfrm>
          <a:prstGeom prst="rect">
            <a:avLst/>
          </a:prstGeom>
        </p:spPr>
        <p:txBody>
          <a:bodyPr wrap="square">
            <a:spAutoFit/>
          </a:bodyPr>
          <a:lstStyle/>
          <a:p>
            <a:pPr algn="just"/>
            <a:r>
              <a:rPr lang="es-ES" sz="1600" b="1" dirty="0"/>
              <a:t>ATENCION PSICOLOGICA Y PLATICAS DE ORIENTACION</a:t>
            </a:r>
            <a:endParaRPr lang="es-MX" sz="1600" dirty="0"/>
          </a:p>
          <a:p>
            <a:pPr algn="just"/>
            <a:r>
              <a:rPr lang="es-ES" sz="1600" b="1" dirty="0"/>
              <a:t> </a:t>
            </a:r>
            <a:endParaRPr lang="es-MX" sz="1600" dirty="0"/>
          </a:p>
          <a:p>
            <a:pPr algn="just"/>
            <a:r>
              <a:rPr lang="es-ES" sz="1600" b="1" dirty="0"/>
              <a:t>Terapias Psicológicas</a:t>
            </a:r>
            <a:endParaRPr lang="es-MX" sz="1600" dirty="0"/>
          </a:p>
          <a:p>
            <a:pPr algn="just"/>
            <a:r>
              <a:rPr lang="es-ES" sz="1600" dirty="0"/>
              <a:t> </a:t>
            </a:r>
            <a:endParaRPr lang="es-MX" sz="1600" dirty="0"/>
          </a:p>
          <a:p>
            <a:pPr algn="just"/>
            <a:r>
              <a:rPr lang="es-ES" sz="1600" dirty="0"/>
              <a:t>Por parte de la Psicóloga adscrita al DIF Municipal se brindó atención a un total de 83 personas, de los cuales fueron 24 niños, 24 niñas, 8 hombres y 27 mujeres, sumando un total de 218 terapias.</a:t>
            </a:r>
            <a:endParaRPr lang="es-MX" sz="1600" dirty="0"/>
          </a:p>
        </p:txBody>
      </p:sp>
      <p:graphicFrame>
        <p:nvGraphicFramePr>
          <p:cNvPr id="5" name="4 Tabla"/>
          <p:cNvGraphicFramePr>
            <a:graphicFrameLocks noGrp="1"/>
          </p:cNvGraphicFramePr>
          <p:nvPr>
            <p:extLst>
              <p:ext uri="{D42A27DB-BD31-4B8C-83A1-F6EECF244321}">
                <p14:modId xmlns:p14="http://schemas.microsoft.com/office/powerpoint/2010/main" val="2682326956"/>
              </p:ext>
            </p:extLst>
          </p:nvPr>
        </p:nvGraphicFramePr>
        <p:xfrm>
          <a:off x="1587206" y="3000372"/>
          <a:ext cx="6585194" cy="670560"/>
        </p:xfrm>
        <a:graphic>
          <a:graphicData uri="http://schemas.openxmlformats.org/drawingml/2006/table">
            <a:tbl>
              <a:tblPr>
                <a:tableStyleId>{284E427A-3D55-4303-BF80-6455036E1DE7}</a:tableStyleId>
              </a:tblPr>
              <a:tblGrid>
                <a:gridCol w="1093735"/>
                <a:gridCol w="973438"/>
                <a:gridCol w="1117933"/>
                <a:gridCol w="1099266"/>
                <a:gridCol w="103672"/>
                <a:gridCol w="1097884"/>
                <a:gridCol w="1099266"/>
              </a:tblGrid>
              <a:tr h="239395">
                <a:tc>
                  <a:txBody>
                    <a:bodyPr/>
                    <a:lstStyle/>
                    <a:p>
                      <a:pPr algn="just">
                        <a:spcAft>
                          <a:spcPts val="0"/>
                        </a:spcAft>
                      </a:pPr>
                      <a:r>
                        <a:rPr lang="es-ES" sz="1200" dirty="0">
                          <a:effectLst/>
                        </a:rPr>
                        <a:t> </a:t>
                      </a:r>
                      <a:endParaRPr lang="es-MX" sz="1200" dirty="0">
                        <a:effectLst/>
                        <a:latin typeface="Times New Roman"/>
                        <a:ea typeface="Times New Roman"/>
                        <a:cs typeface="Times New Roman"/>
                      </a:endParaRPr>
                    </a:p>
                  </a:txBody>
                  <a:tcPr marL="68580" marR="68580" marT="0" marB="0"/>
                </a:tc>
                <a:tc>
                  <a:txBody>
                    <a:bodyPr/>
                    <a:lstStyle/>
                    <a:p>
                      <a:pPr algn="ctr">
                        <a:spcAft>
                          <a:spcPts val="0"/>
                        </a:spcAft>
                      </a:pPr>
                      <a:r>
                        <a:rPr lang="es-ES" sz="1000">
                          <a:effectLst/>
                        </a:rPr>
                        <a:t>TOTAL DE TERAPIAS</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ES" sz="1000" dirty="0">
                          <a:effectLst/>
                        </a:rPr>
                        <a:t>NIÑOS ATENDIDOS</a:t>
                      </a:r>
                      <a:endParaRPr lang="es-MX" sz="1200" dirty="0">
                        <a:effectLst/>
                        <a:latin typeface="Times New Roman"/>
                        <a:ea typeface="Times New Roman"/>
                        <a:cs typeface="Times New Roman"/>
                      </a:endParaRPr>
                    </a:p>
                  </a:txBody>
                  <a:tcPr marL="68580" marR="68580" marT="0" marB="0"/>
                </a:tc>
                <a:tc>
                  <a:txBody>
                    <a:bodyPr/>
                    <a:lstStyle/>
                    <a:p>
                      <a:pPr algn="ctr">
                        <a:spcAft>
                          <a:spcPts val="0"/>
                        </a:spcAft>
                      </a:pPr>
                      <a:r>
                        <a:rPr lang="es-ES" sz="1000">
                          <a:effectLst/>
                        </a:rPr>
                        <a:t>NIÑAS ATENDIDAS</a:t>
                      </a:r>
                      <a:endParaRPr lang="es-MX" sz="1200">
                        <a:effectLst/>
                        <a:latin typeface="Times New Roman"/>
                        <a:ea typeface="Times New Roman"/>
                        <a:cs typeface="Times New Roman"/>
                      </a:endParaRPr>
                    </a:p>
                  </a:txBody>
                  <a:tcPr marL="68580" marR="68580" marT="0" marB="0"/>
                </a:tc>
                <a:tc gridSpan="2">
                  <a:txBody>
                    <a:bodyPr/>
                    <a:lstStyle/>
                    <a:p>
                      <a:pPr algn="ctr">
                        <a:spcAft>
                          <a:spcPts val="0"/>
                        </a:spcAft>
                      </a:pPr>
                      <a:r>
                        <a:rPr lang="es-ES" sz="1000">
                          <a:effectLst/>
                        </a:rPr>
                        <a:t>HOMBRES ATENDIDOS</a:t>
                      </a:r>
                      <a:endParaRPr lang="es-MX" sz="1200">
                        <a:effectLst/>
                        <a:latin typeface="Times New Roman"/>
                        <a:ea typeface="Times New Roman"/>
                        <a:cs typeface="Times New Roman"/>
                      </a:endParaRPr>
                    </a:p>
                  </a:txBody>
                  <a:tcPr marL="68580" marR="68580" marT="0" marB="0"/>
                </a:tc>
                <a:tc hMerge="1">
                  <a:txBody>
                    <a:bodyPr/>
                    <a:lstStyle/>
                    <a:p>
                      <a:endParaRPr lang="es-MX"/>
                    </a:p>
                  </a:txBody>
                  <a:tcPr/>
                </a:tc>
                <a:tc>
                  <a:txBody>
                    <a:bodyPr/>
                    <a:lstStyle/>
                    <a:p>
                      <a:pPr algn="ctr">
                        <a:spcAft>
                          <a:spcPts val="0"/>
                        </a:spcAft>
                      </a:pPr>
                      <a:r>
                        <a:rPr lang="es-ES" sz="1000">
                          <a:effectLst/>
                        </a:rPr>
                        <a:t>MUJERES ATENDIDAS</a:t>
                      </a:r>
                      <a:endParaRPr lang="es-MX" sz="1200">
                        <a:effectLst/>
                        <a:latin typeface="Times New Roman"/>
                        <a:ea typeface="Times New Roman"/>
                        <a:cs typeface="Times New Roman"/>
                      </a:endParaRPr>
                    </a:p>
                  </a:txBody>
                  <a:tcPr marL="68580" marR="68580" marT="0" marB="0"/>
                </a:tc>
              </a:tr>
              <a:tr h="0">
                <a:tc>
                  <a:txBody>
                    <a:bodyPr/>
                    <a:lstStyle/>
                    <a:p>
                      <a:pPr algn="just">
                        <a:spcAft>
                          <a:spcPts val="0"/>
                        </a:spcAft>
                      </a:pPr>
                      <a:r>
                        <a:rPr lang="es-ES" sz="1200">
                          <a:effectLst/>
                        </a:rPr>
                        <a:t>AMACUECA</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ES" sz="1200">
                          <a:effectLst/>
                        </a:rPr>
                        <a:t>134</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ES" sz="1200">
                          <a:effectLst/>
                        </a:rPr>
                        <a:t>20</a:t>
                      </a:r>
                      <a:endParaRPr lang="es-MX" sz="1200">
                        <a:effectLst/>
                        <a:latin typeface="Times New Roman"/>
                        <a:ea typeface="Times New Roman"/>
                        <a:cs typeface="Times New Roman"/>
                      </a:endParaRPr>
                    </a:p>
                  </a:txBody>
                  <a:tcPr marL="68580" marR="68580" marT="0" marB="0"/>
                </a:tc>
                <a:tc gridSpan="2">
                  <a:txBody>
                    <a:bodyPr/>
                    <a:lstStyle/>
                    <a:p>
                      <a:pPr algn="ctr">
                        <a:spcAft>
                          <a:spcPts val="0"/>
                        </a:spcAft>
                      </a:pPr>
                      <a:r>
                        <a:rPr lang="es-ES" sz="1200">
                          <a:effectLst/>
                        </a:rPr>
                        <a:t>16</a:t>
                      </a:r>
                      <a:endParaRPr lang="es-MX" sz="1200">
                        <a:effectLst/>
                        <a:latin typeface="Times New Roman"/>
                        <a:ea typeface="Times New Roman"/>
                        <a:cs typeface="Times New Roman"/>
                      </a:endParaRPr>
                    </a:p>
                  </a:txBody>
                  <a:tcPr marL="68580" marR="68580" marT="0" marB="0"/>
                </a:tc>
                <a:tc hMerge="1">
                  <a:txBody>
                    <a:bodyPr/>
                    <a:lstStyle/>
                    <a:p>
                      <a:endParaRPr lang="es-MX"/>
                    </a:p>
                  </a:txBody>
                  <a:tcPr/>
                </a:tc>
                <a:tc>
                  <a:txBody>
                    <a:bodyPr/>
                    <a:lstStyle/>
                    <a:p>
                      <a:pPr algn="ctr">
                        <a:spcAft>
                          <a:spcPts val="0"/>
                        </a:spcAft>
                      </a:pPr>
                      <a:r>
                        <a:rPr lang="es-ES" sz="1200">
                          <a:effectLst/>
                        </a:rPr>
                        <a:t>8</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ES" sz="1200">
                          <a:effectLst/>
                        </a:rPr>
                        <a:t>18</a:t>
                      </a:r>
                      <a:endParaRPr lang="es-MX" sz="1200">
                        <a:effectLst/>
                        <a:latin typeface="Times New Roman"/>
                        <a:ea typeface="Times New Roman"/>
                        <a:cs typeface="Times New Roman"/>
                      </a:endParaRPr>
                    </a:p>
                  </a:txBody>
                  <a:tcPr marL="68580" marR="68580" marT="0" marB="0"/>
                </a:tc>
              </a:tr>
              <a:tr h="0">
                <a:tc>
                  <a:txBody>
                    <a:bodyPr/>
                    <a:lstStyle/>
                    <a:p>
                      <a:pPr algn="just">
                        <a:spcAft>
                          <a:spcPts val="0"/>
                        </a:spcAft>
                      </a:pPr>
                      <a:r>
                        <a:rPr lang="es-ES" sz="1200">
                          <a:effectLst/>
                        </a:rPr>
                        <a:t>TEPEC</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ES" sz="1200">
                          <a:effectLst/>
                        </a:rPr>
                        <a:t>84</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ES" sz="1200">
                          <a:effectLst/>
                        </a:rPr>
                        <a:t>4</a:t>
                      </a:r>
                      <a:endParaRPr lang="es-MX" sz="1200">
                        <a:effectLst/>
                        <a:latin typeface="Times New Roman"/>
                        <a:ea typeface="Times New Roman"/>
                        <a:cs typeface="Times New Roman"/>
                      </a:endParaRPr>
                    </a:p>
                  </a:txBody>
                  <a:tcPr marL="68580" marR="68580" marT="0" marB="0"/>
                </a:tc>
                <a:tc gridSpan="2">
                  <a:txBody>
                    <a:bodyPr/>
                    <a:lstStyle/>
                    <a:p>
                      <a:pPr algn="ctr">
                        <a:spcAft>
                          <a:spcPts val="0"/>
                        </a:spcAft>
                      </a:pPr>
                      <a:r>
                        <a:rPr lang="es-ES" sz="1200">
                          <a:effectLst/>
                        </a:rPr>
                        <a:t>8</a:t>
                      </a:r>
                      <a:endParaRPr lang="es-MX" sz="1200">
                        <a:effectLst/>
                        <a:latin typeface="Times New Roman"/>
                        <a:ea typeface="Times New Roman"/>
                        <a:cs typeface="Times New Roman"/>
                      </a:endParaRPr>
                    </a:p>
                  </a:txBody>
                  <a:tcPr marL="68580" marR="68580" marT="0" marB="0"/>
                </a:tc>
                <a:tc hMerge="1">
                  <a:txBody>
                    <a:bodyPr/>
                    <a:lstStyle/>
                    <a:p>
                      <a:endParaRPr lang="es-MX"/>
                    </a:p>
                  </a:txBody>
                  <a:tcPr/>
                </a:tc>
                <a:tc>
                  <a:txBody>
                    <a:bodyPr/>
                    <a:lstStyle/>
                    <a:p>
                      <a:pPr algn="ctr">
                        <a:spcAft>
                          <a:spcPts val="0"/>
                        </a:spcAft>
                      </a:pPr>
                      <a:r>
                        <a:rPr lang="es-ES" sz="1200">
                          <a:effectLst/>
                        </a:rPr>
                        <a:t>0</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ES" sz="1200" dirty="0">
                          <a:effectLst/>
                        </a:rPr>
                        <a:t>9</a:t>
                      </a:r>
                      <a:endParaRPr lang="es-MX" sz="1200" dirty="0">
                        <a:effectLst/>
                        <a:latin typeface="Times New Roman"/>
                        <a:ea typeface="Times New Roman"/>
                        <a:cs typeface="Times New Roman"/>
                      </a:endParaRPr>
                    </a:p>
                  </a:txBody>
                  <a:tcPr marL="68580" marR="68580" marT="0" marB="0"/>
                </a:tc>
              </a:tr>
            </a:tbl>
          </a:graphicData>
        </a:graphic>
      </p:graphicFrame>
      <p:sp>
        <p:nvSpPr>
          <p:cNvPr id="6" name="5 CuadroTexto"/>
          <p:cNvSpPr txBox="1"/>
          <p:nvPr/>
        </p:nvSpPr>
        <p:spPr>
          <a:xfrm>
            <a:off x="928662" y="3786190"/>
            <a:ext cx="7929618" cy="1631216"/>
          </a:xfrm>
          <a:prstGeom prst="rect">
            <a:avLst/>
          </a:prstGeom>
          <a:noFill/>
        </p:spPr>
        <p:txBody>
          <a:bodyPr wrap="square" rtlCol="0">
            <a:spAutoFit/>
          </a:bodyPr>
          <a:lstStyle/>
          <a:p>
            <a:pPr algn="just"/>
            <a:r>
              <a:rPr lang="es-ES" sz="1600" b="1" dirty="0"/>
              <a:t>Platicas de Pareja</a:t>
            </a:r>
            <a:endParaRPr lang="es-MX" sz="1600" dirty="0"/>
          </a:p>
          <a:p>
            <a:pPr algn="just"/>
            <a:r>
              <a:rPr lang="es-ES" sz="1600" b="1" dirty="0"/>
              <a:t> </a:t>
            </a:r>
            <a:endParaRPr lang="es-MX" sz="1600" dirty="0"/>
          </a:p>
          <a:p>
            <a:pPr algn="just"/>
            <a:r>
              <a:rPr lang="es-ES" sz="1600" dirty="0"/>
              <a:t>Con la finalidad de fortalecer la célula de la sociedad, la familia, se han impartido distintas pláticas, orientaciones y terapias de pareja.</a:t>
            </a:r>
            <a:endParaRPr lang="es-MX" sz="1600" dirty="0"/>
          </a:p>
          <a:p>
            <a:pPr algn="just"/>
            <a:r>
              <a:rPr lang="es-ES" sz="1600" dirty="0"/>
              <a:t> </a:t>
            </a:r>
            <a:endParaRPr lang="es-MX" sz="1600" dirty="0"/>
          </a:p>
          <a:p>
            <a:pPr algn="just"/>
            <a:endParaRPr lang="es-MX" sz="1600" dirty="0"/>
          </a:p>
        </p:txBody>
      </p:sp>
      <p:graphicFrame>
        <p:nvGraphicFramePr>
          <p:cNvPr id="7" name="6 Tabla"/>
          <p:cNvGraphicFramePr>
            <a:graphicFrameLocks noGrp="1"/>
          </p:cNvGraphicFramePr>
          <p:nvPr>
            <p:extLst>
              <p:ext uri="{D42A27DB-BD31-4B8C-83A1-F6EECF244321}">
                <p14:modId xmlns:p14="http://schemas.microsoft.com/office/powerpoint/2010/main" val="797586684"/>
              </p:ext>
            </p:extLst>
          </p:nvPr>
        </p:nvGraphicFramePr>
        <p:xfrm>
          <a:off x="1428728" y="5072074"/>
          <a:ext cx="6858048" cy="1160148"/>
        </p:xfrm>
        <a:graphic>
          <a:graphicData uri="http://schemas.openxmlformats.org/drawingml/2006/table">
            <a:tbl>
              <a:tblPr firstRow="1" firstCol="1" bandRow="1">
                <a:tableStyleId>{72833802-FEF1-4C79-8D5D-14CF1EAF98D9}</a:tableStyleId>
              </a:tblPr>
              <a:tblGrid>
                <a:gridCol w="4714908"/>
                <a:gridCol w="2143140"/>
              </a:tblGrid>
              <a:tr h="290037">
                <a:tc>
                  <a:txBody>
                    <a:bodyPr/>
                    <a:lstStyle/>
                    <a:p>
                      <a:pPr algn="just">
                        <a:spcAft>
                          <a:spcPts val="0"/>
                        </a:spcAft>
                      </a:pPr>
                      <a:r>
                        <a:rPr lang="es-ES" sz="1200" dirty="0">
                          <a:effectLst/>
                        </a:rPr>
                        <a:t>PLATICAS PREMATRIMONIALES</a:t>
                      </a:r>
                      <a:endParaRPr lang="es-MX" sz="1200" dirty="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21</a:t>
                      </a:r>
                      <a:endParaRPr lang="es-MX" sz="1200">
                        <a:effectLst/>
                        <a:latin typeface="Times New Roman"/>
                        <a:ea typeface="Times New Roman"/>
                        <a:cs typeface="Times New Roman"/>
                      </a:endParaRPr>
                    </a:p>
                  </a:txBody>
                  <a:tcPr marL="68580" marR="68580" marT="0" marB="0"/>
                </a:tc>
              </a:tr>
              <a:tr h="290037">
                <a:tc>
                  <a:txBody>
                    <a:bodyPr/>
                    <a:lstStyle/>
                    <a:p>
                      <a:pPr algn="just">
                        <a:spcAft>
                          <a:spcPts val="0"/>
                        </a:spcAft>
                      </a:pPr>
                      <a:r>
                        <a:rPr lang="es-ES" sz="1200">
                          <a:effectLst/>
                        </a:rPr>
                        <a:t>ORIENTACION DE PAREJA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8</a:t>
                      </a:r>
                      <a:endParaRPr lang="es-MX" sz="1200">
                        <a:effectLst/>
                        <a:latin typeface="Times New Roman"/>
                        <a:ea typeface="Times New Roman"/>
                        <a:cs typeface="Times New Roman"/>
                      </a:endParaRPr>
                    </a:p>
                  </a:txBody>
                  <a:tcPr marL="68580" marR="68580" marT="0" marB="0"/>
                </a:tc>
              </a:tr>
              <a:tr h="290037">
                <a:tc>
                  <a:txBody>
                    <a:bodyPr/>
                    <a:lstStyle/>
                    <a:p>
                      <a:pPr algn="just">
                        <a:spcAft>
                          <a:spcPts val="0"/>
                        </a:spcAft>
                      </a:pPr>
                      <a:r>
                        <a:rPr lang="es-ES" sz="1200">
                          <a:effectLst/>
                        </a:rPr>
                        <a:t>TERAPIA DE PAREJA</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8</a:t>
                      </a:r>
                      <a:endParaRPr lang="es-MX" sz="1200">
                        <a:effectLst/>
                        <a:latin typeface="Times New Roman"/>
                        <a:ea typeface="Times New Roman"/>
                        <a:cs typeface="Times New Roman"/>
                      </a:endParaRPr>
                    </a:p>
                  </a:txBody>
                  <a:tcPr marL="68580" marR="68580" marT="0" marB="0"/>
                </a:tc>
              </a:tr>
              <a:tr h="290037">
                <a:tc>
                  <a:txBody>
                    <a:bodyPr/>
                    <a:lstStyle/>
                    <a:p>
                      <a:pPr algn="just">
                        <a:spcAft>
                          <a:spcPts val="0"/>
                        </a:spcAft>
                      </a:pPr>
                      <a:r>
                        <a:rPr lang="es-ES" sz="1200" dirty="0">
                          <a:effectLst/>
                        </a:rPr>
                        <a:t>TOTAL DE ATENCIONES</a:t>
                      </a:r>
                      <a:endParaRPr lang="es-MX" sz="1200" dirty="0">
                        <a:effectLst/>
                        <a:latin typeface="Times New Roman"/>
                        <a:ea typeface="Times New Roman"/>
                        <a:cs typeface="Times New Roman"/>
                      </a:endParaRPr>
                    </a:p>
                  </a:txBody>
                  <a:tcPr marL="68580" marR="68580" marT="0" marB="0"/>
                </a:tc>
                <a:tc>
                  <a:txBody>
                    <a:bodyPr/>
                    <a:lstStyle/>
                    <a:p>
                      <a:pPr algn="just">
                        <a:spcAft>
                          <a:spcPts val="0"/>
                        </a:spcAft>
                      </a:pPr>
                      <a:r>
                        <a:rPr lang="es-ES" sz="1200" dirty="0">
                          <a:effectLst/>
                        </a:rPr>
                        <a:t>37</a:t>
                      </a:r>
                      <a:endParaRPr lang="es-MX" sz="1200" dirty="0">
                        <a:effectLst/>
                        <a:latin typeface="Times New Roman"/>
                        <a:ea typeface="Times New Roman"/>
                        <a:cs typeface="Times New Roman"/>
                      </a:endParaRPr>
                    </a:p>
                  </a:txBody>
                  <a:tcPr marL="68580" marR="68580" marT="0" marB="0"/>
                </a:tc>
              </a:tr>
            </a:tbl>
          </a:graphicData>
        </a:graphic>
      </p:graphicFrame>
      <p:sp>
        <p:nvSpPr>
          <p:cNvPr id="8" name="7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Tree>
    <p:extLst>
      <p:ext uri="{BB962C8B-B14F-4D97-AF65-F5344CB8AC3E}">
        <p14:creationId xmlns:p14="http://schemas.microsoft.com/office/powerpoint/2010/main" val="6687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827584" y="908720"/>
            <a:ext cx="7992888" cy="2031325"/>
          </a:xfrm>
          <a:prstGeom prst="rect">
            <a:avLst/>
          </a:prstGeom>
        </p:spPr>
        <p:txBody>
          <a:bodyPr wrap="square">
            <a:spAutoFit/>
          </a:bodyPr>
          <a:lstStyle/>
          <a:p>
            <a:pPr algn="just"/>
            <a:r>
              <a:rPr lang="es-ES" sz="1400" b="1" dirty="0"/>
              <a:t>Talleres  de </a:t>
            </a:r>
            <a:r>
              <a:rPr lang="es-ES" sz="1400" b="1" dirty="0" err="1"/>
              <a:t>Psicologia</a:t>
            </a:r>
            <a:endParaRPr lang="es-MX" sz="1400" dirty="0"/>
          </a:p>
          <a:p>
            <a:pPr algn="just"/>
            <a:r>
              <a:rPr lang="es-ES" sz="1400" b="1" dirty="0"/>
              <a:t> </a:t>
            </a:r>
            <a:endParaRPr lang="es-MX" sz="1400" dirty="0"/>
          </a:p>
          <a:p>
            <a:pPr lvl="0" algn="just"/>
            <a:r>
              <a:rPr lang="es-ES" sz="1400" b="1" dirty="0"/>
              <a:t>Programa PAIDEA Y PREVER</a:t>
            </a:r>
            <a:endParaRPr lang="es-MX" sz="1400" dirty="0"/>
          </a:p>
          <a:p>
            <a:pPr algn="just"/>
            <a:r>
              <a:rPr lang="es-ES" sz="1400" b="1" dirty="0"/>
              <a:t> </a:t>
            </a:r>
            <a:endParaRPr lang="es-MX" sz="1400" dirty="0"/>
          </a:p>
          <a:p>
            <a:pPr algn="just"/>
            <a:r>
              <a:rPr lang="es-ES" sz="1400" dirty="0"/>
              <a:t>En el mes de febrero se dio inicio a operar el PROGRAMA DE PREVENCIÓN PARA ADOLESCENTES denominado PAIDE Y PREVER,</a:t>
            </a:r>
            <a:r>
              <a:rPr lang="es-ES" sz="1400" b="1" dirty="0"/>
              <a:t> </a:t>
            </a:r>
            <a:r>
              <a:rPr lang="es-ES" sz="1400" dirty="0"/>
              <a:t>desarrollando temas de gran  importancia ya que los jóvenes están expuestos a tantos  riesgos como son embarazos a temprana edad,  drogadicción, alcoholismo entre otros. Se han enviado oficios a las instituciones educativas del municipio para solicitarles nos permitan realizar  platicas.</a:t>
            </a:r>
            <a:endParaRPr lang="es-MX" sz="1400" dirty="0"/>
          </a:p>
          <a:p>
            <a:pPr algn="just"/>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13314" name="Picture 2" descr="C:\Users\HECTOR\Desktop\FOTOS DEL DIF INFORME\DSC06995.JPG"/>
          <p:cNvPicPr>
            <a:picLocks noChangeAspect="1" noChangeArrowheads="1"/>
          </p:cNvPicPr>
          <p:nvPr/>
        </p:nvPicPr>
        <p:blipFill rotWithShape="1">
          <a:blip r:embed="rId3">
            <a:extLst>
              <a:ext uri="{28A0092B-C50C-407E-A947-70E740481C1C}">
                <a14:useLocalDpi xmlns:a14="http://schemas.microsoft.com/office/drawing/2010/main" val="0"/>
              </a:ext>
            </a:extLst>
          </a:blip>
          <a:srcRect l="36277"/>
          <a:stretch/>
        </p:blipFill>
        <p:spPr bwMode="auto">
          <a:xfrm>
            <a:off x="3766282" y="3140968"/>
            <a:ext cx="2589684"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5412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4" name="3 Imagen" descr="E:\FOTOS DEL DIF INFORME\DSC06994.JPG"/>
          <p:cNvPicPr/>
          <p:nvPr/>
        </p:nvPicPr>
        <p:blipFill>
          <a:blip r:embed="rId3" cstate="print"/>
          <a:srcRect/>
          <a:stretch>
            <a:fillRect/>
          </a:stretch>
        </p:blipFill>
        <p:spPr bwMode="auto">
          <a:xfrm>
            <a:off x="2428860" y="3000372"/>
            <a:ext cx="4643470" cy="3194768"/>
          </a:xfrm>
          <a:prstGeom prst="rect">
            <a:avLst/>
          </a:prstGeom>
          <a:noFill/>
          <a:ln w="9525">
            <a:noFill/>
            <a:miter lim="800000"/>
            <a:headEnd/>
            <a:tailEnd/>
          </a:ln>
        </p:spPr>
      </p:pic>
      <p:sp>
        <p:nvSpPr>
          <p:cNvPr id="6" name="5 CuadroTexto"/>
          <p:cNvSpPr txBox="1"/>
          <p:nvPr/>
        </p:nvSpPr>
        <p:spPr>
          <a:xfrm>
            <a:off x="928662" y="1071546"/>
            <a:ext cx="8001056" cy="2031325"/>
          </a:xfrm>
          <a:prstGeom prst="rect">
            <a:avLst/>
          </a:prstGeom>
          <a:noFill/>
        </p:spPr>
        <p:txBody>
          <a:bodyPr wrap="square" rtlCol="0">
            <a:spAutoFit/>
          </a:bodyPr>
          <a:lstStyle/>
          <a:p>
            <a:pPr lvl="0" algn="just"/>
            <a:r>
              <a:rPr lang="es-ES" sz="1400" b="1" dirty="0" smtClean="0"/>
              <a:t>Taller Motivacional y Taller Ocupacional</a:t>
            </a:r>
            <a:endParaRPr lang="es-MX" sz="1400" dirty="0" smtClean="0"/>
          </a:p>
          <a:p>
            <a:pPr algn="just"/>
            <a:r>
              <a:rPr lang="es-ES" sz="1400" b="1" dirty="0" smtClean="0"/>
              <a:t> </a:t>
            </a:r>
            <a:endParaRPr lang="es-MX" sz="1400" dirty="0" smtClean="0"/>
          </a:p>
          <a:p>
            <a:pPr algn="just"/>
            <a:r>
              <a:rPr lang="es-ES" sz="1400" dirty="0" smtClean="0"/>
              <a:t>En el  pasado mes de Julio se arrancó con los talleres Motivacional y Ocupacional en el Municipio y en la Localidad de Cofradía destinados a los niños menores de 6 años el primero enfocado a aquellos que tienen problemas de adaptación; grupo que arranco con 15  menores en el cual se realizaron actividades enfocadas al desenvolvimiento e integración de cada uno de ellos; a diferencia del taller Ocupacional que se enfoca a los niños hiperactivos problema conocido como inquietud en el menor;  en EL cual se realizaron actividades sobre el manejo de sus inquietudes y concentración para tener su atención en un 100%.</a:t>
            </a:r>
            <a:endParaRPr lang="es-MX" sz="1400" dirty="0" smtClean="0"/>
          </a:p>
          <a:p>
            <a:endParaRPr lang="es-MX" sz="1400" dirty="0"/>
          </a:p>
        </p:txBody>
      </p:sp>
    </p:spTree>
    <p:extLst>
      <p:ext uri="{BB962C8B-B14F-4D97-AF65-F5344CB8AC3E}">
        <p14:creationId xmlns:p14="http://schemas.microsoft.com/office/powerpoint/2010/main" val="7895412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00100" y="1010580"/>
            <a:ext cx="7820372" cy="1815882"/>
          </a:xfrm>
          <a:prstGeom prst="rect">
            <a:avLst/>
          </a:prstGeom>
        </p:spPr>
        <p:txBody>
          <a:bodyPr wrap="square">
            <a:spAutoFit/>
          </a:bodyPr>
          <a:lstStyle/>
          <a:p>
            <a:pPr algn="just"/>
            <a:r>
              <a:rPr lang="es-ES" sz="1400" b="1" dirty="0"/>
              <a:t>ADULTOS  MAYORES</a:t>
            </a:r>
            <a:endParaRPr lang="es-MX" sz="1400" dirty="0"/>
          </a:p>
          <a:p>
            <a:pPr algn="just"/>
            <a:r>
              <a:rPr lang="es-ES" sz="1400" b="1" dirty="0"/>
              <a:t> </a:t>
            </a:r>
            <a:endParaRPr lang="es-MX" sz="1400" dirty="0"/>
          </a:p>
          <a:p>
            <a:pPr algn="just"/>
            <a:r>
              <a:rPr lang="es-ES" sz="1400" b="1" dirty="0"/>
              <a:t>COMEDOR ASISTENCIAL</a:t>
            </a:r>
            <a:endParaRPr lang="es-MX" sz="1400" dirty="0"/>
          </a:p>
          <a:p>
            <a:pPr algn="just"/>
            <a:r>
              <a:rPr lang="es-ES" sz="1400" b="1" dirty="0"/>
              <a:t> </a:t>
            </a:r>
            <a:endParaRPr lang="es-MX" sz="1400" dirty="0"/>
          </a:p>
          <a:p>
            <a:pPr algn="just"/>
            <a:r>
              <a:rPr lang="es-ES" sz="1400" dirty="0"/>
              <a:t>En 2011 se dio la Atención al Adulto Mayor brindando dos Raciones Alimenticias al día de lunes a viernes;   Atendiendo a </a:t>
            </a:r>
            <a:r>
              <a:rPr lang="es-ES" sz="1400" b="1" dirty="0"/>
              <a:t>50</a:t>
            </a:r>
            <a:r>
              <a:rPr lang="es-ES" sz="1400" dirty="0"/>
              <a:t> Personas Mayores en el municipio de Amacueca y</a:t>
            </a:r>
            <a:r>
              <a:rPr lang="es-ES" sz="1400" b="1" dirty="0"/>
              <a:t> 30</a:t>
            </a:r>
            <a:r>
              <a:rPr lang="es-ES" sz="1400" dirty="0"/>
              <a:t> en la localidad de Tepec, con Pláticas de Orientación Nutricional, Dinámicas de Grupo, Valoración médica, Platicas de Autoestima, y Platicas de Interés para Ellos.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4 Imagen"/>
          <p:cNvPicPr/>
          <p:nvPr/>
        </p:nvPicPr>
        <p:blipFill>
          <a:blip r:embed="rId3" cstate="print"/>
          <a:srcRect/>
          <a:stretch>
            <a:fillRect/>
          </a:stretch>
        </p:blipFill>
        <p:spPr bwMode="auto">
          <a:xfrm>
            <a:off x="1857356" y="2928934"/>
            <a:ext cx="5572164" cy="3232969"/>
          </a:xfrm>
          <a:prstGeom prst="rect">
            <a:avLst/>
          </a:prstGeom>
          <a:noFill/>
          <a:ln w="9525">
            <a:noFill/>
            <a:miter lim="800000"/>
            <a:headEnd/>
            <a:tailEnd/>
          </a:ln>
          <a:effectLst/>
        </p:spPr>
      </p:pic>
    </p:spTree>
    <p:extLst>
      <p:ext uri="{BB962C8B-B14F-4D97-AF65-F5344CB8AC3E}">
        <p14:creationId xmlns:p14="http://schemas.microsoft.com/office/powerpoint/2010/main" val="33644459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43608" y="1087576"/>
            <a:ext cx="7560840" cy="1323439"/>
          </a:xfrm>
          <a:prstGeom prst="rect">
            <a:avLst/>
          </a:prstGeom>
        </p:spPr>
        <p:txBody>
          <a:bodyPr wrap="square">
            <a:spAutoFit/>
          </a:bodyPr>
          <a:lstStyle/>
          <a:p>
            <a:pPr algn="just"/>
            <a:r>
              <a:rPr lang="es-ES" sz="1600" b="1" dirty="0"/>
              <a:t>RED DE DIFUSORES INFANTILES</a:t>
            </a:r>
            <a:r>
              <a:rPr lang="es-ES" sz="1600" dirty="0"/>
              <a:t>.</a:t>
            </a:r>
            <a:endParaRPr lang="es-MX" sz="1600" dirty="0"/>
          </a:p>
          <a:p>
            <a:pPr algn="just"/>
            <a:r>
              <a:rPr lang="es-ES" sz="1600" dirty="0"/>
              <a:t> </a:t>
            </a:r>
            <a:endParaRPr lang="es-MX" sz="1600" dirty="0"/>
          </a:p>
          <a:p>
            <a:pPr algn="just"/>
            <a:r>
              <a:rPr lang="es-ES" sz="1600" dirty="0"/>
              <a:t>El programa de Difusores infantiles  se llevó a cabo durante el primer  trimestre del año, participando en la Etapa Regional el día 16 de Marzo en el Municipio de </a:t>
            </a:r>
            <a:r>
              <a:rPr lang="es-ES" sz="1600" dirty="0" err="1"/>
              <a:t>Teocuitatlan</a:t>
            </a:r>
            <a:r>
              <a:rPr lang="es-ES" sz="1600" dirty="0"/>
              <a:t> de Corona quedando el Municipio de Amacueca en 4 Lugar.</a:t>
            </a:r>
            <a:endParaRPr lang="es-MX" sz="16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14338" name="Picture 2" descr="C:\Users\HECTOR\Desktop\FOTOS DEL DIF INFORME\DSC06993.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31" t="22245"/>
          <a:stretch/>
        </p:blipFill>
        <p:spPr bwMode="auto">
          <a:xfrm>
            <a:off x="2267744" y="2564319"/>
            <a:ext cx="5257395" cy="360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2897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954701" y="1071546"/>
            <a:ext cx="7776864" cy="1569660"/>
          </a:xfrm>
          <a:prstGeom prst="rect">
            <a:avLst/>
          </a:prstGeom>
        </p:spPr>
        <p:txBody>
          <a:bodyPr wrap="square">
            <a:spAutoFit/>
          </a:bodyPr>
          <a:lstStyle/>
          <a:p>
            <a:pPr algn="just"/>
            <a:r>
              <a:rPr lang="es-ES" sz="1600" b="1" dirty="0"/>
              <a:t>ECAPAF ESCUELAS PARA PADRES</a:t>
            </a:r>
            <a:endParaRPr lang="es-MX" sz="1600" dirty="0"/>
          </a:p>
          <a:p>
            <a:pPr algn="just"/>
            <a:r>
              <a:rPr lang="es-ES" sz="1600" b="1" dirty="0"/>
              <a:t> </a:t>
            </a:r>
            <a:endParaRPr lang="es-MX" sz="1600" dirty="0"/>
          </a:p>
          <a:p>
            <a:pPr algn="just"/>
            <a:r>
              <a:rPr lang="es-ES" sz="1600" dirty="0"/>
              <a:t>Se Inició con este programa el día 9 de Marzo del 2011; en el cual asisten 7 madres de Familia; el programa consiste en dar orientación a los padres de familia sobre la comunicación, los valores y la educación de las cuales son responsables como formadores y educadores de una familia.</a:t>
            </a:r>
            <a:endParaRPr lang="es-MX" sz="16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4 Imagen" descr="E:\FOTOS DEL DIF INFORME\DSC06532.JPG"/>
          <p:cNvPicPr/>
          <p:nvPr/>
        </p:nvPicPr>
        <p:blipFill>
          <a:blip r:embed="rId3" cstate="print"/>
          <a:srcRect/>
          <a:stretch>
            <a:fillRect/>
          </a:stretch>
        </p:blipFill>
        <p:spPr bwMode="auto">
          <a:xfrm>
            <a:off x="2214546" y="2714620"/>
            <a:ext cx="4786346" cy="3415325"/>
          </a:xfrm>
          <a:prstGeom prst="rect">
            <a:avLst/>
          </a:prstGeom>
          <a:noFill/>
          <a:ln w="9525">
            <a:noFill/>
            <a:miter lim="800000"/>
            <a:headEnd/>
            <a:tailEnd/>
          </a:ln>
        </p:spPr>
      </p:pic>
    </p:spTree>
    <p:extLst>
      <p:ext uri="{BB962C8B-B14F-4D97-AF65-F5344CB8AC3E}">
        <p14:creationId xmlns:p14="http://schemas.microsoft.com/office/powerpoint/2010/main" val="387733966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00100" y="1124744"/>
            <a:ext cx="7892380" cy="523220"/>
          </a:xfrm>
          <a:prstGeom prst="rect">
            <a:avLst/>
          </a:prstGeom>
        </p:spPr>
        <p:txBody>
          <a:bodyPr wrap="square">
            <a:spAutoFit/>
          </a:bodyPr>
          <a:lstStyle/>
          <a:p>
            <a:pPr algn="just"/>
            <a:r>
              <a:rPr lang="es-ES" sz="1400" b="1" dirty="0"/>
              <a:t>PROGRAMA DE ENTREGA DE ÚTILES ESCOLARES</a:t>
            </a:r>
            <a:endParaRPr lang="es-MX" sz="1400" dirty="0"/>
          </a:p>
          <a:p>
            <a:pPr algn="just"/>
            <a:r>
              <a:rPr lang="es-ES" sz="1400"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43009" name="Imagen 6" descr="DSC07506"/>
          <p:cNvPicPr>
            <a:picLocks noChangeAspect="1" noChangeArrowheads="1"/>
          </p:cNvPicPr>
          <p:nvPr/>
        </p:nvPicPr>
        <p:blipFill>
          <a:blip r:embed="rId3"/>
          <a:srcRect t="29105"/>
          <a:stretch>
            <a:fillRect/>
          </a:stretch>
        </p:blipFill>
        <p:spPr bwMode="auto">
          <a:xfrm>
            <a:off x="1000098" y="1916832"/>
            <a:ext cx="7804793" cy="4144748"/>
          </a:xfrm>
          <a:prstGeom prst="rect">
            <a:avLst/>
          </a:prstGeom>
          <a:noFill/>
        </p:spPr>
      </p:pic>
      <p:sp>
        <p:nvSpPr>
          <p:cNvPr id="4301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43012" name="Rectangle 4"/>
          <p:cNvSpPr>
            <a:spLocks noChangeArrowheads="1"/>
          </p:cNvSpPr>
          <p:nvPr/>
        </p:nvSpPr>
        <p:spPr bwMode="auto">
          <a:xfrm>
            <a:off x="0" y="2486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43013" name="Rectangle 5"/>
          <p:cNvSpPr>
            <a:spLocks noChangeArrowheads="1"/>
          </p:cNvSpPr>
          <p:nvPr/>
        </p:nvSpPr>
        <p:spPr bwMode="auto">
          <a:xfrm>
            <a:off x="0" y="4391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7733966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00100" y="1124744"/>
            <a:ext cx="7892380" cy="523220"/>
          </a:xfrm>
          <a:prstGeom prst="rect">
            <a:avLst/>
          </a:prstGeom>
        </p:spPr>
        <p:txBody>
          <a:bodyPr wrap="square">
            <a:spAutoFit/>
          </a:bodyPr>
          <a:lstStyle/>
          <a:p>
            <a:pPr algn="just"/>
            <a:r>
              <a:rPr lang="es-ES" sz="1400" b="1" dirty="0"/>
              <a:t>PROGRAMA DE ENTREGA DE ÚTILES ESCOLARES</a:t>
            </a:r>
            <a:endParaRPr lang="es-MX" sz="1400" dirty="0"/>
          </a:p>
          <a:p>
            <a:pPr algn="just"/>
            <a:r>
              <a:rPr lang="es-ES" sz="1400"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43010" name="Imagen 5" descr="DSC07465"/>
          <p:cNvPicPr>
            <a:picLocks noChangeAspect="1" noChangeArrowheads="1"/>
          </p:cNvPicPr>
          <p:nvPr/>
        </p:nvPicPr>
        <p:blipFill>
          <a:blip r:embed="rId3"/>
          <a:srcRect t="17284" b="8642"/>
          <a:stretch>
            <a:fillRect/>
          </a:stretch>
        </p:blipFill>
        <p:spPr bwMode="auto">
          <a:xfrm>
            <a:off x="1115615" y="1662648"/>
            <a:ext cx="7813199" cy="4340667"/>
          </a:xfrm>
          <a:prstGeom prst="rect">
            <a:avLst/>
          </a:prstGeom>
          <a:noFill/>
        </p:spPr>
      </p:pic>
      <p:sp>
        <p:nvSpPr>
          <p:cNvPr id="4301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43012" name="Rectangle 4"/>
          <p:cNvSpPr>
            <a:spLocks noChangeArrowheads="1"/>
          </p:cNvSpPr>
          <p:nvPr/>
        </p:nvSpPr>
        <p:spPr bwMode="auto">
          <a:xfrm>
            <a:off x="0" y="2486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43013" name="Rectangle 5"/>
          <p:cNvSpPr>
            <a:spLocks noChangeArrowheads="1"/>
          </p:cNvSpPr>
          <p:nvPr/>
        </p:nvSpPr>
        <p:spPr bwMode="auto">
          <a:xfrm>
            <a:off x="0" y="4391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7733966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928662" y="1028343"/>
            <a:ext cx="7929618" cy="2554545"/>
          </a:xfrm>
          <a:prstGeom prst="rect">
            <a:avLst/>
          </a:prstGeom>
        </p:spPr>
        <p:txBody>
          <a:bodyPr wrap="square">
            <a:spAutoFit/>
          </a:bodyPr>
          <a:lstStyle/>
          <a:p>
            <a:pPr algn="just"/>
            <a:r>
              <a:rPr lang="es-ES" sz="1600" b="1" dirty="0"/>
              <a:t>TRABAJO SOCIAL</a:t>
            </a:r>
            <a:endParaRPr lang="es-MX" sz="1600" dirty="0"/>
          </a:p>
          <a:p>
            <a:pPr algn="just"/>
            <a:r>
              <a:rPr lang="es-ES" sz="1600" dirty="0"/>
              <a:t> </a:t>
            </a:r>
            <a:endParaRPr lang="es-MX" sz="1600" dirty="0"/>
          </a:p>
          <a:p>
            <a:pPr algn="just"/>
            <a:r>
              <a:rPr lang="es-ES" sz="1600" dirty="0"/>
              <a:t>Es uno de los programas que da atención a la población más vulnerable tratando de ayudarles en lo que ellos solicitan para una mejor calidad de vida y de salud; el DIF hace un esfuerzo extraordinario ya que no se cuenta con el Programa contigo el DIF es por ello que se otorga apoyo del 50% de lo solicitado, aportando el otro 50% el beneficiario.</a:t>
            </a:r>
            <a:endParaRPr lang="es-MX" sz="1600" dirty="0"/>
          </a:p>
          <a:p>
            <a:pPr algn="just"/>
            <a:r>
              <a:rPr lang="es-ES" sz="1600" dirty="0"/>
              <a:t> </a:t>
            </a:r>
            <a:endParaRPr lang="es-MX" sz="1600" dirty="0"/>
          </a:p>
          <a:p>
            <a:pPr algn="just"/>
            <a:r>
              <a:rPr lang="es-ES" sz="1600" dirty="0"/>
              <a:t>Se apoya a Personas de bajos recursos en la compra de medicamentos y de estudios a realizar cuando su situación económica lo requiera mediante un estudio socioeconómico el cual refleja en realidad la situación en que se encuentran.</a:t>
            </a:r>
            <a:endParaRPr lang="es-MX" sz="16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Tree>
    <p:extLst>
      <p:ext uri="{BB962C8B-B14F-4D97-AF65-F5344CB8AC3E}">
        <p14:creationId xmlns:p14="http://schemas.microsoft.com/office/powerpoint/2010/main" val="387733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CuadroTexto"/>
          <p:cNvSpPr txBox="1"/>
          <p:nvPr/>
        </p:nvSpPr>
        <p:spPr>
          <a:xfrm>
            <a:off x="1907704" y="1090027"/>
            <a:ext cx="6048672" cy="646331"/>
          </a:xfrm>
          <a:prstGeom prst="rect">
            <a:avLst/>
          </a:prstGeom>
          <a:noFill/>
        </p:spPr>
        <p:txBody>
          <a:bodyPr wrap="square" rtlCol="0">
            <a:spAutoFit/>
          </a:bodyPr>
          <a:lstStyle/>
          <a:p>
            <a:r>
              <a:rPr lang="es-ES" b="1" dirty="0"/>
              <a:t>EVENTOS SOCIALES</a:t>
            </a:r>
            <a:endParaRPr lang="es-MX" dirty="0"/>
          </a:p>
          <a:p>
            <a:endParaRPr lang="es-MX" dirty="0"/>
          </a:p>
        </p:txBody>
      </p:sp>
      <p:sp>
        <p:nvSpPr>
          <p:cNvPr id="3" name="2 Rectángulo"/>
          <p:cNvSpPr/>
          <p:nvPr/>
        </p:nvSpPr>
        <p:spPr>
          <a:xfrm>
            <a:off x="1000100" y="1428736"/>
            <a:ext cx="7858180" cy="523220"/>
          </a:xfrm>
          <a:prstGeom prst="rect">
            <a:avLst/>
          </a:prstGeom>
        </p:spPr>
        <p:txBody>
          <a:bodyPr wrap="square">
            <a:spAutoFit/>
          </a:bodyPr>
          <a:lstStyle/>
          <a:p>
            <a:pPr algn="just"/>
            <a:r>
              <a:rPr lang="es-ES" sz="1400" b="1" dirty="0"/>
              <a:t>DIF, festeja el Día Nacional de la Familia</a:t>
            </a:r>
            <a:endParaRPr lang="es-MX" sz="1400" dirty="0"/>
          </a:p>
          <a:p>
            <a:pPr algn="just"/>
            <a:r>
              <a:rPr lang="es-ES" sz="1400" dirty="0"/>
              <a:t> </a:t>
            </a:r>
            <a:endParaRPr lang="es-MX" sz="1400" dirty="0"/>
          </a:p>
        </p:txBody>
      </p:sp>
      <p:sp>
        <p:nvSpPr>
          <p:cNvPr id="4" name="3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6" name="5 Imagen" descr="C:\Documents and Settings\Administrador\Escritorio\fotos de la semana de la familia,comedor etc\DSC02382.JPG"/>
          <p:cNvPicPr/>
          <p:nvPr/>
        </p:nvPicPr>
        <p:blipFill rotWithShape="1">
          <a:blip r:embed="rId3" cstate="print"/>
          <a:srcRect t="17466"/>
          <a:stretch/>
        </p:blipFill>
        <p:spPr bwMode="auto">
          <a:xfrm>
            <a:off x="1475656" y="2204864"/>
            <a:ext cx="6840760" cy="3934673"/>
          </a:xfrm>
          <a:prstGeom prst="rect">
            <a:avLst/>
          </a:prstGeom>
          <a:noFill/>
          <a:ln w="9525">
            <a:noFill/>
            <a:miter lim="800000"/>
            <a:headEnd/>
            <a:tailEnd/>
          </a:ln>
        </p:spPr>
      </p:pic>
    </p:spTree>
    <p:extLst>
      <p:ext uri="{BB962C8B-B14F-4D97-AF65-F5344CB8AC3E}">
        <p14:creationId xmlns:p14="http://schemas.microsoft.com/office/powerpoint/2010/main" val="3877339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899592" y="764704"/>
            <a:ext cx="8136904" cy="369332"/>
          </a:xfrm>
          <a:prstGeom prst="rect">
            <a:avLst/>
          </a:prstGeom>
          <a:noFill/>
        </p:spPr>
        <p:txBody>
          <a:bodyPr wrap="square" rtlCol="0">
            <a:spAutoFit/>
          </a:bodyPr>
          <a:lstStyle/>
          <a:p>
            <a:pPr algn="ctr"/>
            <a:r>
              <a:rPr lang="es-ES" b="1" dirty="0" smtClean="0"/>
              <a:t>HACIENDA MUNICIPAL</a:t>
            </a:r>
            <a:endParaRPr lang="es-ES" dirty="0" smtClean="0"/>
          </a:p>
        </p:txBody>
      </p:sp>
      <p:graphicFrame>
        <p:nvGraphicFramePr>
          <p:cNvPr id="2" name="1 Tabla"/>
          <p:cNvGraphicFramePr>
            <a:graphicFrameLocks noGrp="1"/>
          </p:cNvGraphicFramePr>
          <p:nvPr>
            <p:extLst>
              <p:ext uri="{D42A27DB-BD31-4B8C-83A1-F6EECF244321}">
                <p14:modId xmlns:p14="http://schemas.microsoft.com/office/powerpoint/2010/main" val="3417080709"/>
              </p:ext>
            </p:extLst>
          </p:nvPr>
        </p:nvGraphicFramePr>
        <p:xfrm>
          <a:off x="1043608" y="1134037"/>
          <a:ext cx="7920880" cy="2727008"/>
        </p:xfrm>
        <a:graphic>
          <a:graphicData uri="http://schemas.openxmlformats.org/drawingml/2006/table">
            <a:tbl>
              <a:tblPr firstRow="1" firstCol="1" bandRow="1">
                <a:tableStyleId>{21E4AEA4-8DFA-4A89-87EB-49C32662AFE0}</a:tableStyleId>
              </a:tblPr>
              <a:tblGrid>
                <a:gridCol w="3175383"/>
                <a:gridCol w="1762613"/>
                <a:gridCol w="1577648"/>
                <a:gridCol w="1405236"/>
              </a:tblGrid>
              <a:tr h="314106">
                <a:tc>
                  <a:txBody>
                    <a:bodyPr/>
                    <a:lstStyle/>
                    <a:p>
                      <a:pPr>
                        <a:spcAft>
                          <a:spcPts val="0"/>
                        </a:spcAft>
                      </a:pPr>
                      <a:r>
                        <a:rPr lang="es-MX" sz="1200" dirty="0">
                          <a:effectLst/>
                        </a:rPr>
                        <a:t>EGRESOS </a:t>
                      </a:r>
                      <a:endParaRPr lang="es-MX" sz="1200" dirty="0">
                        <a:effectLst/>
                        <a:latin typeface="Times New Roman"/>
                        <a:ea typeface="Times New Roman"/>
                        <a:cs typeface="Times New Roman"/>
                      </a:endParaRPr>
                    </a:p>
                  </a:txBody>
                  <a:tcPr marL="68580" marR="68580" marT="0" marB="0"/>
                </a:tc>
                <a:tc>
                  <a:txBody>
                    <a:bodyPr/>
                    <a:lstStyle/>
                    <a:p>
                      <a:pPr>
                        <a:spcAft>
                          <a:spcPts val="0"/>
                        </a:spcAft>
                      </a:pPr>
                      <a:r>
                        <a:rPr lang="es-MX" sz="1200" dirty="0">
                          <a:effectLst/>
                        </a:rPr>
                        <a:t> </a:t>
                      </a:r>
                      <a:endParaRPr lang="es-MX" sz="1200" dirty="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68580" marR="68580" marT="0" marB="0"/>
                </a:tc>
              </a:tr>
              <a:tr h="299828">
                <a:tc>
                  <a:txBody>
                    <a:bodyPr/>
                    <a:lstStyle/>
                    <a:p>
                      <a:pPr algn="ctr">
                        <a:spcAft>
                          <a:spcPts val="0"/>
                        </a:spcAft>
                      </a:pPr>
                      <a:r>
                        <a:rPr lang="es-MX" sz="1200">
                          <a:effectLst/>
                        </a:rPr>
                        <a:t>DESCRIPCION</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MX" sz="1000" dirty="0">
                          <a:effectLst/>
                        </a:rPr>
                        <a:t>PRESUPUETO 2011</a:t>
                      </a:r>
                      <a:endParaRPr lang="es-MX" sz="1200" dirty="0">
                        <a:effectLst/>
                        <a:latin typeface="Times New Roman"/>
                        <a:ea typeface="Times New Roman"/>
                        <a:cs typeface="Times New Roman"/>
                      </a:endParaRPr>
                    </a:p>
                  </a:txBody>
                  <a:tcPr marL="68580" marR="68580" marT="0" marB="0"/>
                </a:tc>
                <a:tc>
                  <a:txBody>
                    <a:bodyPr/>
                    <a:lstStyle/>
                    <a:p>
                      <a:pPr algn="ctr">
                        <a:spcAft>
                          <a:spcPts val="0"/>
                        </a:spcAft>
                      </a:pPr>
                      <a:r>
                        <a:rPr lang="es-MX" sz="1200">
                          <a:effectLst/>
                        </a:rPr>
                        <a:t>EJERCIDO</a:t>
                      </a:r>
                      <a:endParaRPr lang="es-MX" sz="1200">
                        <a:effectLst/>
                        <a:latin typeface="Times New Roman"/>
                        <a:ea typeface="Times New Roman"/>
                        <a:cs typeface="Times New Roman"/>
                      </a:endParaRPr>
                    </a:p>
                  </a:txBody>
                  <a:tcPr marL="68580" marR="68580" marT="0" marB="0"/>
                </a:tc>
                <a:tc>
                  <a:txBody>
                    <a:bodyPr/>
                    <a:lstStyle/>
                    <a:p>
                      <a:pPr algn="ctr">
                        <a:spcAft>
                          <a:spcPts val="0"/>
                        </a:spcAft>
                      </a:pPr>
                      <a:r>
                        <a:rPr lang="es-MX" sz="1200">
                          <a:effectLst/>
                        </a:rPr>
                        <a:t>% DE AVANCE</a:t>
                      </a:r>
                      <a:endParaRPr lang="es-MX" sz="1200">
                        <a:effectLst/>
                        <a:latin typeface="Times New Roman"/>
                        <a:ea typeface="Times New Roman"/>
                        <a:cs typeface="Times New Roman"/>
                      </a:endParaRPr>
                    </a:p>
                  </a:txBody>
                  <a:tcPr marL="68580" marR="68580" marT="0" marB="0"/>
                </a:tc>
              </a:tr>
              <a:tr h="299828">
                <a:tc>
                  <a:txBody>
                    <a:bodyPr/>
                    <a:lstStyle/>
                    <a:p>
                      <a:pPr>
                        <a:spcAft>
                          <a:spcPts val="0"/>
                        </a:spcAft>
                      </a:pPr>
                      <a:r>
                        <a:rPr lang="es-MX" sz="1200">
                          <a:effectLst/>
                        </a:rPr>
                        <a:t>SERVICIOS PERSONALES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$7,984,763.00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$6,085,275.50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76%</a:t>
                      </a:r>
                      <a:endParaRPr lang="es-MX" sz="1200">
                        <a:effectLst/>
                        <a:latin typeface="Times New Roman"/>
                        <a:ea typeface="Times New Roman"/>
                        <a:cs typeface="Times New Roman"/>
                      </a:endParaRPr>
                    </a:p>
                  </a:txBody>
                  <a:tcPr marL="68580" marR="68580" marT="0" marB="0"/>
                </a:tc>
              </a:tr>
              <a:tr h="299828">
                <a:tc>
                  <a:txBody>
                    <a:bodyPr/>
                    <a:lstStyle/>
                    <a:p>
                      <a:pPr>
                        <a:spcAft>
                          <a:spcPts val="0"/>
                        </a:spcAft>
                      </a:pPr>
                      <a:r>
                        <a:rPr lang="es-MX" sz="1200">
                          <a:effectLst/>
                        </a:rPr>
                        <a:t>MATERIALES Y SUMINISTROS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$2,123,456.00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$1,923,159.55</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91%</a:t>
                      </a:r>
                      <a:endParaRPr lang="es-MX" sz="1200">
                        <a:effectLst/>
                        <a:latin typeface="Times New Roman"/>
                        <a:ea typeface="Times New Roman"/>
                        <a:cs typeface="Times New Roman"/>
                      </a:endParaRPr>
                    </a:p>
                  </a:txBody>
                  <a:tcPr marL="68580" marR="68580" marT="0" marB="0"/>
                </a:tc>
              </a:tr>
              <a:tr h="299828">
                <a:tc>
                  <a:txBody>
                    <a:bodyPr/>
                    <a:lstStyle/>
                    <a:p>
                      <a:pPr>
                        <a:spcAft>
                          <a:spcPts val="0"/>
                        </a:spcAft>
                      </a:pPr>
                      <a:r>
                        <a:rPr lang="es-MX" sz="1200">
                          <a:effectLst/>
                        </a:rPr>
                        <a:t>SERVICIOS GENERALES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$3,382,631.00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$3,260,042.28</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96%</a:t>
                      </a:r>
                      <a:endParaRPr lang="es-MX" sz="1200">
                        <a:effectLst/>
                        <a:latin typeface="Times New Roman"/>
                        <a:ea typeface="Times New Roman"/>
                        <a:cs typeface="Times New Roman"/>
                      </a:endParaRPr>
                    </a:p>
                  </a:txBody>
                  <a:tcPr marL="68580" marR="68580" marT="0" marB="0"/>
                </a:tc>
              </a:tr>
              <a:tr h="299828">
                <a:tc>
                  <a:txBody>
                    <a:bodyPr/>
                    <a:lstStyle/>
                    <a:p>
                      <a:pPr>
                        <a:spcAft>
                          <a:spcPts val="0"/>
                        </a:spcAft>
                      </a:pPr>
                      <a:r>
                        <a:rPr lang="es-MX" sz="1200">
                          <a:effectLst/>
                        </a:rPr>
                        <a:t>SUBSIDIOS Y SUBVENCIONES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$1,567,389.00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$1,417,250.30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90%</a:t>
                      </a:r>
                      <a:endParaRPr lang="es-MX" sz="1200">
                        <a:effectLst/>
                        <a:latin typeface="Times New Roman"/>
                        <a:ea typeface="Times New Roman"/>
                        <a:cs typeface="Times New Roman"/>
                      </a:endParaRPr>
                    </a:p>
                  </a:txBody>
                  <a:tcPr marL="68580" marR="68580" marT="0" marB="0"/>
                </a:tc>
              </a:tr>
              <a:tr h="299828">
                <a:tc>
                  <a:txBody>
                    <a:bodyPr/>
                    <a:lstStyle/>
                    <a:p>
                      <a:pPr>
                        <a:spcAft>
                          <a:spcPts val="0"/>
                        </a:spcAft>
                      </a:pPr>
                      <a:r>
                        <a:rPr lang="es-MX" sz="1200">
                          <a:effectLst/>
                        </a:rPr>
                        <a:t>INVERSION PUBLICA</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$3,387,202.00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$4,989,105.78</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147%</a:t>
                      </a:r>
                      <a:endParaRPr lang="es-MX" sz="1200">
                        <a:effectLst/>
                        <a:latin typeface="Times New Roman"/>
                        <a:ea typeface="Times New Roman"/>
                        <a:cs typeface="Times New Roman"/>
                      </a:endParaRPr>
                    </a:p>
                  </a:txBody>
                  <a:tcPr marL="68580" marR="68580" marT="0" marB="0"/>
                </a:tc>
              </a:tr>
              <a:tr h="299828">
                <a:tc>
                  <a:txBody>
                    <a:bodyPr/>
                    <a:lstStyle/>
                    <a:p>
                      <a:pPr>
                        <a:spcAft>
                          <a:spcPts val="0"/>
                        </a:spcAft>
                      </a:pPr>
                      <a:r>
                        <a:rPr lang="es-MX" sz="1200">
                          <a:effectLst/>
                        </a:rPr>
                        <a:t>DEUDA PUBLICA</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$122,260.00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$99,750.55</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82%</a:t>
                      </a:r>
                      <a:endParaRPr lang="es-MX" sz="1200">
                        <a:effectLst/>
                        <a:latin typeface="Times New Roman"/>
                        <a:ea typeface="Times New Roman"/>
                        <a:cs typeface="Times New Roman"/>
                      </a:endParaRPr>
                    </a:p>
                  </a:txBody>
                  <a:tcPr marL="68580" marR="68580" marT="0" marB="0"/>
                </a:tc>
              </a:tr>
              <a:tr h="314106">
                <a:tc>
                  <a:txBody>
                    <a:bodyPr/>
                    <a:lstStyle/>
                    <a:p>
                      <a:pPr>
                        <a:spcAft>
                          <a:spcPts val="0"/>
                        </a:spcAft>
                      </a:pPr>
                      <a:r>
                        <a:rPr lang="es-MX" sz="1200">
                          <a:effectLst/>
                        </a:rPr>
                        <a:t>TOTAL DE EGRESOS</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$18,567,701.00</a:t>
                      </a:r>
                      <a:endParaRPr lang="es-MX" sz="1200">
                        <a:effectLst/>
                        <a:latin typeface="Times New Roman"/>
                        <a:ea typeface="Times New Roman"/>
                        <a:cs typeface="Times New Roman"/>
                      </a:endParaRPr>
                    </a:p>
                  </a:txBody>
                  <a:tcPr marL="68580" marR="68580" marT="0" marB="0"/>
                </a:tc>
                <a:tc>
                  <a:txBody>
                    <a:bodyPr/>
                    <a:lstStyle/>
                    <a:p>
                      <a:pPr algn="r">
                        <a:spcAft>
                          <a:spcPts val="0"/>
                        </a:spcAft>
                      </a:pPr>
                      <a:r>
                        <a:rPr lang="es-MX" sz="1200">
                          <a:effectLst/>
                        </a:rPr>
                        <a:t>$17,774,583.96</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dirty="0">
                          <a:effectLst/>
                        </a:rPr>
                        <a:t> </a:t>
                      </a:r>
                      <a:endParaRPr lang="es-MX" sz="1200" dirty="0">
                        <a:effectLst/>
                        <a:latin typeface="Times New Roman"/>
                        <a:ea typeface="Times New Roman"/>
                        <a:cs typeface="Times New Roman"/>
                      </a:endParaRPr>
                    </a:p>
                  </a:txBody>
                  <a:tcPr marL="68580" marR="68580" marT="0" marB="0"/>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3095523640"/>
              </p:ext>
            </p:extLst>
          </p:nvPr>
        </p:nvGraphicFramePr>
        <p:xfrm>
          <a:off x="2072595" y="4622651"/>
          <a:ext cx="5739765" cy="390525"/>
        </p:xfrm>
        <a:graphic>
          <a:graphicData uri="http://schemas.openxmlformats.org/drawingml/2006/table">
            <a:tbl>
              <a:tblPr firstRow="1" firstCol="1" bandRow="1">
                <a:tableStyleId>{21E4AEA4-8DFA-4A89-87EB-49C32662AFE0}</a:tableStyleId>
              </a:tblPr>
              <a:tblGrid>
                <a:gridCol w="2139315"/>
                <a:gridCol w="1889760"/>
                <a:gridCol w="1710690"/>
              </a:tblGrid>
              <a:tr h="190500">
                <a:tc>
                  <a:txBody>
                    <a:bodyPr/>
                    <a:lstStyle/>
                    <a:p>
                      <a:pPr algn="ctr">
                        <a:spcAft>
                          <a:spcPts val="0"/>
                        </a:spcAft>
                      </a:pPr>
                      <a:r>
                        <a:rPr lang="es-MX" sz="1200" dirty="0">
                          <a:effectLst/>
                        </a:rPr>
                        <a:t>CREDITO BANOBRAS</a:t>
                      </a:r>
                      <a:endParaRPr lang="es-MX" sz="1200" dirty="0">
                        <a:effectLst/>
                        <a:latin typeface="Times New Roman"/>
                        <a:ea typeface="Times New Roman"/>
                        <a:cs typeface="Times New Roman"/>
                      </a:endParaRPr>
                    </a:p>
                  </a:txBody>
                  <a:tcPr marL="68580" marR="68580" marT="0" marB="0"/>
                </a:tc>
                <a:tc>
                  <a:txBody>
                    <a:bodyPr/>
                    <a:lstStyle/>
                    <a:p>
                      <a:pPr algn="ctr">
                        <a:spcAft>
                          <a:spcPts val="0"/>
                        </a:spcAft>
                      </a:pPr>
                      <a:r>
                        <a:rPr lang="es-MX" sz="1200" dirty="0">
                          <a:effectLst/>
                        </a:rPr>
                        <a:t>DESCUENTOS</a:t>
                      </a:r>
                      <a:endParaRPr lang="es-MX" sz="1200" dirty="0">
                        <a:effectLst/>
                        <a:latin typeface="Times New Roman"/>
                        <a:ea typeface="Times New Roman"/>
                        <a:cs typeface="Times New Roman"/>
                      </a:endParaRPr>
                    </a:p>
                  </a:txBody>
                  <a:tcPr marL="68580" marR="68580" marT="0" marB="0"/>
                </a:tc>
                <a:tc>
                  <a:txBody>
                    <a:bodyPr/>
                    <a:lstStyle/>
                    <a:p>
                      <a:pPr algn="ctr">
                        <a:spcAft>
                          <a:spcPts val="0"/>
                        </a:spcAft>
                      </a:pPr>
                      <a:r>
                        <a:rPr lang="es-MX" sz="1200">
                          <a:effectLst/>
                        </a:rPr>
                        <a:t>MONTO POR PAGAR</a:t>
                      </a:r>
                      <a:endParaRPr lang="es-MX" sz="1200">
                        <a:effectLst/>
                        <a:latin typeface="Times New Roman"/>
                        <a:ea typeface="Times New Roman"/>
                        <a:cs typeface="Times New Roman"/>
                      </a:endParaRPr>
                    </a:p>
                  </a:txBody>
                  <a:tcPr marL="68580" marR="68580" marT="0" marB="0"/>
                </a:tc>
              </a:tr>
              <a:tr h="200025">
                <a:tc>
                  <a:txBody>
                    <a:bodyPr/>
                    <a:lstStyle/>
                    <a:p>
                      <a:pPr>
                        <a:spcAft>
                          <a:spcPts val="0"/>
                        </a:spcAft>
                      </a:pPr>
                      <a:r>
                        <a:rPr lang="es-MX" sz="1200">
                          <a:effectLst/>
                        </a:rPr>
                        <a:t> $                 519,999.42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        226,247.75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dirty="0">
                          <a:effectLst/>
                        </a:rPr>
                        <a:t> $                    293,751.67 </a:t>
                      </a:r>
                      <a:endParaRPr lang="es-MX" sz="1200" dirty="0">
                        <a:effectLst/>
                        <a:latin typeface="Times New Roman"/>
                        <a:ea typeface="Times New Roman"/>
                        <a:cs typeface="Times New Roman"/>
                      </a:endParaRPr>
                    </a:p>
                  </a:txBody>
                  <a:tcPr marL="68580" marR="68580"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979780218"/>
              </p:ext>
            </p:extLst>
          </p:nvPr>
        </p:nvGraphicFramePr>
        <p:xfrm>
          <a:off x="2072595" y="5289768"/>
          <a:ext cx="6099805" cy="565785"/>
        </p:xfrm>
        <a:graphic>
          <a:graphicData uri="http://schemas.openxmlformats.org/drawingml/2006/table">
            <a:tbl>
              <a:tblPr firstRow="1" firstCol="1" bandRow="1">
                <a:tableStyleId>{21E4AEA4-8DFA-4A89-87EB-49C32662AFE0}</a:tableStyleId>
              </a:tblPr>
              <a:tblGrid>
                <a:gridCol w="2588895"/>
                <a:gridCol w="1620520"/>
                <a:gridCol w="1890390"/>
              </a:tblGrid>
              <a:tr h="190500">
                <a:tc>
                  <a:txBody>
                    <a:bodyPr/>
                    <a:lstStyle/>
                    <a:p>
                      <a:pPr algn="ctr">
                        <a:spcAft>
                          <a:spcPts val="0"/>
                        </a:spcAft>
                      </a:pPr>
                      <a:r>
                        <a:rPr lang="es-MX" sz="1200" dirty="0">
                          <a:effectLst/>
                        </a:rPr>
                        <a:t>ADQUISICION DE VOLTEO EN LA ADMINISTRACION 2007-2009</a:t>
                      </a:r>
                      <a:endParaRPr lang="es-MX" sz="1200" dirty="0">
                        <a:effectLst/>
                        <a:latin typeface="Times New Roman"/>
                        <a:ea typeface="Times New Roman"/>
                        <a:cs typeface="Times New Roman"/>
                      </a:endParaRPr>
                    </a:p>
                  </a:txBody>
                  <a:tcPr marL="68580" marR="68580" marT="0" marB="0"/>
                </a:tc>
                <a:tc>
                  <a:txBody>
                    <a:bodyPr/>
                    <a:lstStyle/>
                    <a:p>
                      <a:pPr algn="ctr">
                        <a:spcAft>
                          <a:spcPts val="0"/>
                        </a:spcAft>
                      </a:pPr>
                      <a:r>
                        <a:rPr lang="es-MX" sz="1200" dirty="0">
                          <a:effectLst/>
                        </a:rPr>
                        <a:t>DESCUENTOS</a:t>
                      </a:r>
                      <a:endParaRPr lang="es-MX" sz="1200" dirty="0">
                        <a:effectLst/>
                        <a:latin typeface="Times New Roman"/>
                        <a:ea typeface="Times New Roman"/>
                        <a:cs typeface="Times New Roman"/>
                      </a:endParaRPr>
                    </a:p>
                  </a:txBody>
                  <a:tcPr marL="68580" marR="68580" marT="0" marB="0"/>
                </a:tc>
                <a:tc>
                  <a:txBody>
                    <a:bodyPr/>
                    <a:lstStyle/>
                    <a:p>
                      <a:pPr algn="ctr">
                        <a:spcAft>
                          <a:spcPts val="0"/>
                        </a:spcAft>
                      </a:pPr>
                      <a:r>
                        <a:rPr lang="es-MX" sz="1200">
                          <a:effectLst/>
                        </a:rPr>
                        <a:t>MONTO POR PAGAR</a:t>
                      </a:r>
                      <a:endParaRPr lang="es-MX" sz="1200">
                        <a:effectLst/>
                        <a:latin typeface="Times New Roman"/>
                        <a:ea typeface="Times New Roman"/>
                        <a:cs typeface="Times New Roman"/>
                      </a:endParaRPr>
                    </a:p>
                  </a:txBody>
                  <a:tcPr marL="68580" marR="68580" marT="0" marB="0"/>
                </a:tc>
              </a:tr>
              <a:tr h="200025">
                <a:tc>
                  <a:txBody>
                    <a:bodyPr/>
                    <a:lstStyle/>
                    <a:p>
                      <a:pPr>
                        <a:spcAft>
                          <a:spcPts val="0"/>
                        </a:spcAft>
                      </a:pPr>
                      <a:r>
                        <a:rPr lang="es-MX" sz="1200">
                          <a:effectLst/>
                        </a:rPr>
                        <a:t> $                 122,260.00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dirty="0">
                          <a:effectLst/>
                        </a:rPr>
                        <a:t> $          99,750.55 </a:t>
                      </a:r>
                      <a:endParaRPr lang="es-MX" sz="1200" dirty="0">
                        <a:effectLst/>
                        <a:latin typeface="Times New Roman"/>
                        <a:ea typeface="Times New Roman"/>
                        <a:cs typeface="Times New Roman"/>
                      </a:endParaRPr>
                    </a:p>
                  </a:txBody>
                  <a:tcPr marL="68580" marR="68580" marT="0" marB="0"/>
                </a:tc>
                <a:tc>
                  <a:txBody>
                    <a:bodyPr/>
                    <a:lstStyle/>
                    <a:p>
                      <a:pPr>
                        <a:spcAft>
                          <a:spcPts val="0"/>
                        </a:spcAft>
                      </a:pPr>
                      <a:r>
                        <a:rPr lang="es-MX" sz="1200" dirty="0">
                          <a:effectLst/>
                        </a:rPr>
                        <a:t> $                      22,509.45 </a:t>
                      </a:r>
                      <a:endParaRPr lang="es-MX" sz="1200" dirty="0">
                        <a:effectLst/>
                        <a:latin typeface="Times New Roman"/>
                        <a:ea typeface="Times New Roman"/>
                        <a:cs typeface="Times New Roman"/>
                      </a:endParaRPr>
                    </a:p>
                  </a:txBody>
                  <a:tcPr marL="68580" marR="68580" marT="0" marB="0"/>
                </a:tc>
              </a:tr>
            </a:tbl>
          </a:graphicData>
        </a:graphic>
      </p:graphicFrame>
      <p:sp>
        <p:nvSpPr>
          <p:cNvPr id="8" name="Rectangle 1"/>
          <p:cNvSpPr>
            <a:spLocks noChangeArrowheads="1"/>
          </p:cNvSpPr>
          <p:nvPr/>
        </p:nvSpPr>
        <p:spPr bwMode="auto">
          <a:xfrm>
            <a:off x="4139952" y="4077072"/>
            <a:ext cx="18698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DEUDA PÚBLICA</a:t>
            </a:r>
            <a:endParaRPr kumimoji="0" lang="es-MX" sz="1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00100" y="1124744"/>
            <a:ext cx="7929618" cy="523220"/>
          </a:xfrm>
          <a:prstGeom prst="rect">
            <a:avLst/>
          </a:prstGeom>
        </p:spPr>
        <p:txBody>
          <a:bodyPr wrap="square">
            <a:spAutoFit/>
          </a:bodyPr>
          <a:lstStyle/>
          <a:p>
            <a:pPr algn="just"/>
            <a:r>
              <a:rPr lang="es-ES" sz="1400" b="1" dirty="0"/>
              <a:t>Reina de la tercera Edad 2011</a:t>
            </a:r>
            <a:endParaRPr lang="es-MX" sz="1400" dirty="0"/>
          </a:p>
          <a:p>
            <a:pPr algn="just"/>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16 Imagen" descr="FOTO TONILA.JPG"/>
          <p:cNvPicPr/>
          <p:nvPr/>
        </p:nvPicPr>
        <p:blipFill>
          <a:blip r:embed="rId3" cstate="print"/>
          <a:stretch>
            <a:fillRect/>
          </a:stretch>
        </p:blipFill>
        <p:spPr>
          <a:xfrm>
            <a:off x="1475656" y="1647963"/>
            <a:ext cx="6768752" cy="4575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928662" y="1071546"/>
            <a:ext cx="8001056" cy="738664"/>
          </a:xfrm>
          <a:prstGeom prst="rect">
            <a:avLst/>
          </a:prstGeom>
        </p:spPr>
        <p:txBody>
          <a:bodyPr wrap="square">
            <a:spAutoFit/>
          </a:bodyPr>
          <a:lstStyle/>
          <a:p>
            <a:pPr algn="just"/>
            <a:r>
              <a:rPr lang="es-ES" sz="1400" b="1" dirty="0"/>
              <a:t>Entrega de Sillas de Ruedas</a:t>
            </a:r>
            <a:endParaRPr lang="es-MX" sz="1400" dirty="0"/>
          </a:p>
          <a:p>
            <a:pPr algn="just"/>
            <a:r>
              <a:rPr lang="es-ES" sz="1400" b="1" dirty="0"/>
              <a:t> </a:t>
            </a:r>
            <a:endParaRPr lang="es-MX" sz="1400" dirty="0"/>
          </a:p>
          <a:p>
            <a:pPr algn="just"/>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4 Imagen" descr="E:\FOTOS DEL DIF INFORME\entrega de sillas de ruedas.JPG"/>
          <p:cNvPicPr/>
          <p:nvPr/>
        </p:nvPicPr>
        <p:blipFill>
          <a:blip r:embed="rId3" cstate="print"/>
          <a:srcRect t="21634"/>
          <a:stretch>
            <a:fillRect/>
          </a:stretch>
        </p:blipFill>
        <p:spPr bwMode="auto">
          <a:xfrm>
            <a:off x="1214412" y="1556793"/>
            <a:ext cx="7390035" cy="4593332"/>
          </a:xfrm>
          <a:prstGeom prst="rect">
            <a:avLst/>
          </a:prstGeom>
          <a:noFill/>
          <a:ln w="9525">
            <a:noFill/>
            <a:miter lim="800000"/>
            <a:headEnd/>
            <a:tailEnd/>
          </a:ln>
        </p:spPr>
      </p:pic>
    </p:spTree>
    <p:extLst>
      <p:ext uri="{BB962C8B-B14F-4D97-AF65-F5344CB8AC3E}">
        <p14:creationId xmlns:p14="http://schemas.microsoft.com/office/powerpoint/2010/main" val="37297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00100" y="1071546"/>
            <a:ext cx="8001056" cy="523220"/>
          </a:xfrm>
          <a:prstGeom prst="rect">
            <a:avLst/>
          </a:prstGeom>
        </p:spPr>
        <p:txBody>
          <a:bodyPr wrap="square">
            <a:spAutoFit/>
          </a:bodyPr>
          <a:lstStyle/>
          <a:p>
            <a:pPr algn="just"/>
            <a:r>
              <a:rPr lang="es-ES" sz="1400" b="1" dirty="0"/>
              <a:t>Festejo doble para los niños del municipio visita al zoológico</a:t>
            </a:r>
            <a:endParaRPr lang="es-MX" sz="1400" dirty="0"/>
          </a:p>
          <a:p>
            <a:pPr algn="just"/>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17 Imagen" descr="VISITA AL ZOOLOGICO.JPG"/>
          <p:cNvPicPr/>
          <p:nvPr/>
        </p:nvPicPr>
        <p:blipFill>
          <a:blip r:embed="rId3" cstate="print"/>
          <a:stretch>
            <a:fillRect/>
          </a:stretch>
        </p:blipFill>
        <p:spPr>
          <a:xfrm>
            <a:off x="1259632" y="1594766"/>
            <a:ext cx="7056784" cy="4728951"/>
          </a:xfrm>
          <a:prstGeom prst="rect">
            <a:avLst/>
          </a:prstGeom>
        </p:spPr>
      </p:pic>
    </p:spTree>
    <p:extLst>
      <p:ext uri="{BB962C8B-B14F-4D97-AF65-F5344CB8AC3E}">
        <p14:creationId xmlns:p14="http://schemas.microsoft.com/office/powerpoint/2010/main" val="37297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857224" y="928670"/>
            <a:ext cx="8143932" cy="523220"/>
          </a:xfrm>
          <a:prstGeom prst="rect">
            <a:avLst/>
          </a:prstGeom>
        </p:spPr>
        <p:txBody>
          <a:bodyPr wrap="square">
            <a:spAutoFit/>
          </a:bodyPr>
          <a:lstStyle/>
          <a:p>
            <a:pPr algn="just"/>
            <a:r>
              <a:rPr lang="es-ES" sz="1400" b="1" dirty="0"/>
              <a:t>Evento del día del niño</a:t>
            </a:r>
            <a:endParaRPr lang="es-MX" sz="1400" dirty="0"/>
          </a:p>
          <a:p>
            <a:pPr algn="just"/>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11 Imagen" descr="FOTO DIA DEL NIÑO 2.JPG"/>
          <p:cNvPicPr/>
          <p:nvPr/>
        </p:nvPicPr>
        <p:blipFill>
          <a:blip r:embed="rId3" cstate="print"/>
          <a:stretch>
            <a:fillRect/>
          </a:stretch>
        </p:blipFill>
        <p:spPr>
          <a:xfrm>
            <a:off x="1344218" y="1451890"/>
            <a:ext cx="7215238" cy="4362466"/>
          </a:xfrm>
          <a:prstGeom prst="rect">
            <a:avLst/>
          </a:prstGeom>
        </p:spPr>
      </p:pic>
    </p:spTree>
    <p:extLst>
      <p:ext uri="{BB962C8B-B14F-4D97-AF65-F5344CB8AC3E}">
        <p14:creationId xmlns:p14="http://schemas.microsoft.com/office/powerpoint/2010/main" val="37297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857224" y="928670"/>
            <a:ext cx="8143932" cy="523220"/>
          </a:xfrm>
          <a:prstGeom prst="rect">
            <a:avLst/>
          </a:prstGeom>
        </p:spPr>
        <p:txBody>
          <a:bodyPr wrap="square">
            <a:spAutoFit/>
          </a:bodyPr>
          <a:lstStyle/>
          <a:p>
            <a:pPr algn="just"/>
            <a:r>
              <a:rPr lang="es-ES" sz="1400" b="1" dirty="0"/>
              <a:t>Evento del día del niño</a:t>
            </a:r>
            <a:endParaRPr lang="es-MX" sz="1400" dirty="0"/>
          </a:p>
          <a:p>
            <a:pPr algn="just"/>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13 Imagen" descr="NIÑO EN TEPEC 2.JPG"/>
          <p:cNvPicPr/>
          <p:nvPr/>
        </p:nvPicPr>
        <p:blipFill>
          <a:blip r:embed="rId3" cstate="print"/>
          <a:stretch>
            <a:fillRect/>
          </a:stretch>
        </p:blipFill>
        <p:spPr>
          <a:xfrm>
            <a:off x="1142976" y="1357298"/>
            <a:ext cx="7286676" cy="4781569"/>
          </a:xfrm>
          <a:prstGeom prst="rect">
            <a:avLst/>
          </a:prstGeom>
        </p:spPr>
      </p:pic>
    </p:spTree>
    <p:extLst>
      <p:ext uri="{BB962C8B-B14F-4D97-AF65-F5344CB8AC3E}">
        <p14:creationId xmlns:p14="http://schemas.microsoft.com/office/powerpoint/2010/main" val="37297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928662" y="971306"/>
            <a:ext cx="7963817" cy="738664"/>
          </a:xfrm>
          <a:prstGeom prst="rect">
            <a:avLst/>
          </a:prstGeom>
        </p:spPr>
        <p:txBody>
          <a:bodyPr wrap="square">
            <a:spAutoFit/>
          </a:bodyPr>
          <a:lstStyle/>
          <a:p>
            <a:pPr algn="just"/>
            <a:r>
              <a:rPr lang="es-ES" sz="1400" b="1" dirty="0"/>
              <a:t>Evento día de la </a:t>
            </a:r>
            <a:r>
              <a:rPr lang="es-ES" sz="1400" b="1" dirty="0" smtClean="0"/>
              <a:t>madre</a:t>
            </a:r>
          </a:p>
          <a:p>
            <a:pPr algn="just"/>
            <a:endParaRPr lang="es-MX" sz="1400" dirty="0"/>
          </a:p>
          <a:p>
            <a:pPr algn="just"/>
            <a:r>
              <a:rPr lang="es-MX" sz="1400" dirty="0"/>
              <a:t> </a:t>
            </a:r>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4 Imagen" descr="F:\FOTOS DEL DIF INFORME\DIA DE LA MADRE TEPEC 2.JPG"/>
          <p:cNvPicPr/>
          <p:nvPr/>
        </p:nvPicPr>
        <p:blipFill>
          <a:blip r:embed="rId3">
            <a:extLst>
              <a:ext uri="{28A0092B-C50C-407E-A947-70E740481C1C}">
                <a14:useLocalDpi xmlns:a14="http://schemas.microsoft.com/office/drawing/2010/main" val="0"/>
              </a:ext>
            </a:extLst>
          </a:blip>
          <a:srcRect/>
          <a:stretch>
            <a:fillRect/>
          </a:stretch>
        </p:blipFill>
        <p:spPr bwMode="auto">
          <a:xfrm>
            <a:off x="1886234" y="1556792"/>
            <a:ext cx="6048672" cy="4595614"/>
          </a:xfrm>
          <a:prstGeom prst="rect">
            <a:avLst/>
          </a:prstGeom>
          <a:noFill/>
          <a:ln>
            <a:noFill/>
          </a:ln>
        </p:spPr>
      </p:pic>
    </p:spTree>
    <p:extLst>
      <p:ext uri="{BB962C8B-B14F-4D97-AF65-F5344CB8AC3E}">
        <p14:creationId xmlns:p14="http://schemas.microsoft.com/office/powerpoint/2010/main" val="37297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43608" y="1192684"/>
            <a:ext cx="7848872" cy="2308324"/>
          </a:xfrm>
          <a:prstGeom prst="rect">
            <a:avLst/>
          </a:prstGeom>
        </p:spPr>
        <p:txBody>
          <a:bodyPr wrap="square">
            <a:spAutoFit/>
          </a:bodyPr>
          <a:lstStyle/>
          <a:p>
            <a:pPr algn="just"/>
            <a:r>
              <a:rPr lang="es-ES" b="1" dirty="0"/>
              <a:t>Festejo del día del padre</a:t>
            </a:r>
            <a:endParaRPr lang="es-MX" dirty="0"/>
          </a:p>
          <a:p>
            <a:pPr algn="just"/>
            <a:r>
              <a:rPr lang="es-ES" dirty="0"/>
              <a:t> </a:t>
            </a:r>
            <a:endParaRPr lang="es-MX" dirty="0"/>
          </a:p>
          <a:p>
            <a:pPr algn="just"/>
            <a:r>
              <a:rPr lang="es-MX" dirty="0"/>
              <a:t>El DIF Municipal en coordinación con el H ayuntamiento festejo el día de la Padre el pasado  16 de Junio mediante dos eventos públicos uno en la delegación de Tepec y otro en Amacueca en el cual se organizó un Evento deportivo participando los equipos del Municipio formando así un clásico México vs Nacional; a los padres asistentes se les dio un bonito llavero de regalo así como una rica botana y agua fresca.</a:t>
            </a:r>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Tree>
    <p:extLst>
      <p:ext uri="{BB962C8B-B14F-4D97-AF65-F5344CB8AC3E}">
        <p14:creationId xmlns:p14="http://schemas.microsoft.com/office/powerpoint/2010/main" val="37297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39048" y="928670"/>
            <a:ext cx="7890670" cy="523220"/>
          </a:xfrm>
          <a:prstGeom prst="rect">
            <a:avLst/>
          </a:prstGeom>
        </p:spPr>
        <p:txBody>
          <a:bodyPr wrap="square">
            <a:spAutoFit/>
          </a:bodyPr>
          <a:lstStyle/>
          <a:p>
            <a:pPr algn="just"/>
            <a:r>
              <a:rPr lang="es-ES" sz="1400" b="1" dirty="0"/>
              <a:t>Evento del Adulto Mayor Distinguido</a:t>
            </a:r>
            <a:endParaRPr lang="es-MX" sz="1400" dirty="0"/>
          </a:p>
          <a:p>
            <a:pPr algn="just"/>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4 Imagen" descr="E:\FOTOS DEL DIF INFORME\DSC07155.JPG"/>
          <p:cNvPicPr/>
          <p:nvPr/>
        </p:nvPicPr>
        <p:blipFill>
          <a:blip r:embed="rId3" cstate="print"/>
          <a:srcRect t="15566"/>
          <a:stretch>
            <a:fillRect/>
          </a:stretch>
        </p:blipFill>
        <p:spPr bwMode="auto">
          <a:xfrm>
            <a:off x="2786048" y="1628800"/>
            <a:ext cx="4162215" cy="4603402"/>
          </a:xfrm>
          <a:prstGeom prst="rect">
            <a:avLst/>
          </a:prstGeom>
          <a:noFill/>
          <a:ln w="9525">
            <a:noFill/>
            <a:miter lim="800000"/>
            <a:headEnd/>
            <a:tailEnd/>
          </a:ln>
        </p:spPr>
      </p:pic>
    </p:spTree>
    <p:extLst>
      <p:ext uri="{BB962C8B-B14F-4D97-AF65-F5344CB8AC3E}">
        <p14:creationId xmlns:p14="http://schemas.microsoft.com/office/powerpoint/2010/main" val="37297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928662" y="1071546"/>
            <a:ext cx="7858180" cy="1600438"/>
          </a:xfrm>
          <a:prstGeom prst="rect">
            <a:avLst/>
          </a:prstGeom>
        </p:spPr>
        <p:txBody>
          <a:bodyPr wrap="square">
            <a:spAutoFit/>
          </a:bodyPr>
          <a:lstStyle/>
          <a:p>
            <a:pPr algn="just"/>
            <a:r>
              <a:rPr lang="es-ES" sz="1400" b="1" dirty="0"/>
              <a:t>Festejo al Adulto Mayor en el Municipio</a:t>
            </a:r>
            <a:endParaRPr lang="es-MX" sz="1400" dirty="0"/>
          </a:p>
          <a:p>
            <a:pPr algn="just"/>
            <a:r>
              <a:rPr lang="es-ES" sz="1400" b="1" dirty="0"/>
              <a:t> </a:t>
            </a:r>
            <a:endParaRPr lang="es-MX" sz="1400" dirty="0"/>
          </a:p>
          <a:p>
            <a:pPr algn="just"/>
            <a:r>
              <a:rPr lang="es-ES" sz="1400" dirty="0"/>
              <a:t>Con fecha del 26 de Agosto del 2011 se llevó acabo el Festejo a todos los adultos Mayores del Municipio; Lo cual se celebró con una Misa de acción de gracias y un refrigerio, asimismo en dicho  Festejo se reconocieron a aquellas personas que día a día contribuyen en las Actividades del Comedor Asistencial; espacio en el cual se otorga desayuno y Comida a todos los Adultos Mayores que se encuentran en desamparo.</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2050" name="Picture 2" descr="F:\FOTOGRAFIAS\100CANON\IMG_3818.JPG"/>
          <p:cNvPicPr>
            <a:picLocks noChangeAspect="1" noChangeArrowheads="1"/>
          </p:cNvPicPr>
          <p:nvPr/>
        </p:nvPicPr>
        <p:blipFill>
          <a:blip r:embed="rId3" cstate="print"/>
          <a:srcRect l="10976" t="34756" r="29974" b="23170"/>
          <a:stretch>
            <a:fillRect/>
          </a:stretch>
        </p:blipFill>
        <p:spPr bwMode="auto">
          <a:xfrm>
            <a:off x="1357290" y="2857496"/>
            <a:ext cx="6572296" cy="3121841"/>
          </a:xfrm>
          <a:prstGeom prst="rect">
            <a:avLst/>
          </a:prstGeom>
          <a:noFill/>
        </p:spPr>
      </p:pic>
    </p:spTree>
    <p:extLst>
      <p:ext uri="{BB962C8B-B14F-4D97-AF65-F5344CB8AC3E}">
        <p14:creationId xmlns:p14="http://schemas.microsoft.com/office/powerpoint/2010/main" val="2629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874760" y="1340768"/>
            <a:ext cx="8126395" cy="1754326"/>
          </a:xfrm>
          <a:prstGeom prst="rect">
            <a:avLst/>
          </a:prstGeom>
        </p:spPr>
        <p:txBody>
          <a:bodyPr wrap="square">
            <a:spAutoFit/>
          </a:bodyPr>
          <a:lstStyle/>
          <a:p>
            <a:pPr algn="just"/>
            <a:r>
              <a:rPr lang="es-ES" b="1" dirty="0"/>
              <a:t>CENTRO COMUNITARIO EN LA LOCALIDAD DE TEPEC</a:t>
            </a:r>
            <a:endParaRPr lang="es-MX" dirty="0"/>
          </a:p>
          <a:p>
            <a:pPr algn="just"/>
            <a:r>
              <a:rPr lang="es-ES" b="1" dirty="0"/>
              <a:t> </a:t>
            </a:r>
            <a:endParaRPr lang="es-MX" dirty="0"/>
          </a:p>
          <a:p>
            <a:pPr algn="just"/>
            <a:r>
              <a:rPr lang="es-ES" dirty="0"/>
              <a:t>EL DIF municipal gestiono a DIF Jalisco que se activara el Centro Comunitario de la Localidad de Tepec  y a partir del mes de Agosto se reintegró el programa en el cual se beneficiara el Barrio El Deposito, mediante granjas y huertos familiares, así como construcción de estufas Lorena.</a:t>
            </a:r>
            <a:endParaRPr lang="es-MX"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15362" name="Picture 2" descr="C:\Users\HECTOR\Desktop\Amacueca Jal\TEPEC\105_0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1066" y="3284984"/>
            <a:ext cx="3861866" cy="289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66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1619672" y="611396"/>
            <a:ext cx="6696744" cy="369332"/>
          </a:xfrm>
          <a:prstGeom prst="rect">
            <a:avLst/>
          </a:prstGeom>
          <a:noFill/>
        </p:spPr>
        <p:txBody>
          <a:bodyPr wrap="square" rtlCol="0">
            <a:spAutoFit/>
          </a:bodyPr>
          <a:lstStyle/>
          <a:p>
            <a:pPr algn="ctr"/>
            <a:r>
              <a:rPr lang="es-MX" b="1" dirty="0" smtClean="0"/>
              <a:t>DIRECCION DE CATASTRO E IMPUESTO PREDIAL</a:t>
            </a:r>
            <a:endParaRPr lang="es-ES" dirty="0"/>
          </a:p>
        </p:txBody>
      </p:sp>
      <p:sp>
        <p:nvSpPr>
          <p:cNvPr id="13" name="12 CuadroTexto"/>
          <p:cNvSpPr txBox="1"/>
          <p:nvPr/>
        </p:nvSpPr>
        <p:spPr>
          <a:xfrm>
            <a:off x="971600" y="764704"/>
            <a:ext cx="7920880" cy="2062103"/>
          </a:xfrm>
          <a:prstGeom prst="rect">
            <a:avLst/>
          </a:prstGeom>
          <a:noFill/>
        </p:spPr>
        <p:txBody>
          <a:bodyPr wrap="square" rtlCol="0">
            <a:spAutoFit/>
          </a:bodyPr>
          <a:lstStyle/>
          <a:p>
            <a:pPr algn="just"/>
            <a:r>
              <a:rPr lang="es-MX" sz="1600" b="1" dirty="0" smtClean="0"/>
              <a:t> </a:t>
            </a:r>
            <a:endParaRPr lang="es-ES" sz="1600" dirty="0" smtClean="0"/>
          </a:p>
          <a:p>
            <a:r>
              <a:rPr lang="es-MX" sz="1600" dirty="0"/>
              <a:t>Durante 2011, el Área de Catastro, ha continuado incrementando  los recursos propios del municipio, mediante el cobro del impuesto predial y  otorgando a los ciudadanos un servicio eficiente y de una marera rápida.</a:t>
            </a:r>
          </a:p>
          <a:p>
            <a:r>
              <a:rPr lang="es-MX" sz="1600" dirty="0"/>
              <a:t> </a:t>
            </a:r>
          </a:p>
          <a:p>
            <a:r>
              <a:rPr lang="es-MX" sz="1600" dirty="0"/>
              <a:t>Se han recibido capacitaciones en materias de Marco Legal y Fiscalización, Tablas de Valores, </a:t>
            </a:r>
            <a:r>
              <a:rPr lang="es-MX" sz="1600" dirty="0" err="1"/>
              <a:t>Geoposicionamiento</a:t>
            </a:r>
            <a:r>
              <a:rPr lang="es-MX" sz="1600" dirty="0"/>
              <a:t>, Cartografía, Valuación, Trámite y Registro e Informática.</a:t>
            </a:r>
          </a:p>
          <a:p>
            <a:pPr algn="just"/>
            <a:endParaRPr lang="es-ES" sz="1600" dirty="0"/>
          </a:p>
        </p:txBody>
      </p:sp>
      <p:graphicFrame>
        <p:nvGraphicFramePr>
          <p:cNvPr id="5" name="4 Gráfico"/>
          <p:cNvGraphicFramePr/>
          <p:nvPr>
            <p:extLst>
              <p:ext uri="{D42A27DB-BD31-4B8C-83A1-F6EECF244321}">
                <p14:modId xmlns:p14="http://schemas.microsoft.com/office/powerpoint/2010/main" val="347084669"/>
              </p:ext>
            </p:extLst>
          </p:nvPr>
        </p:nvGraphicFramePr>
        <p:xfrm>
          <a:off x="755575" y="2802890"/>
          <a:ext cx="8388423" cy="372245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Graphic spid="5" grpId="0">
        <p:bldAsOne/>
      </p:bldGraphic>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000100" y="1000108"/>
            <a:ext cx="8001056" cy="738664"/>
          </a:xfrm>
          <a:prstGeom prst="rect">
            <a:avLst/>
          </a:prstGeom>
        </p:spPr>
        <p:txBody>
          <a:bodyPr wrap="square">
            <a:spAutoFit/>
          </a:bodyPr>
          <a:lstStyle/>
          <a:p>
            <a:pPr algn="just"/>
            <a:r>
              <a:rPr lang="es-MX" sz="1400" b="1" dirty="0"/>
              <a:t>DIVERSOS CURSOS</a:t>
            </a:r>
            <a:endParaRPr lang="es-MX" sz="1400" dirty="0"/>
          </a:p>
          <a:p>
            <a:pPr algn="just"/>
            <a:r>
              <a:rPr lang="es-MX" sz="1400" b="1" dirty="0"/>
              <a:t>Curso de Gelatina Artística</a:t>
            </a:r>
            <a:endParaRPr lang="es-MX" sz="1400" dirty="0"/>
          </a:p>
          <a:p>
            <a:pPr algn="just"/>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4" name="3 Imagen" descr="F:\FOTOS DEL DIF INFORME\DSC07576.JPG"/>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38772"/>
            <a:ext cx="7056784" cy="4482260"/>
          </a:xfrm>
          <a:prstGeom prst="rect">
            <a:avLst/>
          </a:prstGeom>
          <a:noFill/>
          <a:ln>
            <a:noFill/>
          </a:ln>
        </p:spPr>
      </p:pic>
    </p:spTree>
    <p:extLst>
      <p:ext uri="{BB962C8B-B14F-4D97-AF65-F5344CB8AC3E}">
        <p14:creationId xmlns:p14="http://schemas.microsoft.com/office/powerpoint/2010/main" val="2629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928662" y="1052736"/>
            <a:ext cx="8001056" cy="738664"/>
          </a:xfrm>
          <a:prstGeom prst="rect">
            <a:avLst/>
          </a:prstGeom>
        </p:spPr>
        <p:txBody>
          <a:bodyPr wrap="square">
            <a:spAutoFit/>
          </a:bodyPr>
          <a:lstStyle/>
          <a:p>
            <a:r>
              <a:rPr lang="es-ES" sz="1400" b="1" dirty="0"/>
              <a:t>Cursos Impartidos por El Servicio Nacional de Empleo en coordinación con el DIF Municipal.</a:t>
            </a:r>
            <a:endParaRPr lang="es-MX" sz="1400" dirty="0"/>
          </a:p>
          <a:p>
            <a:r>
              <a:rPr lang="es-ES" sz="1400" b="1" dirty="0"/>
              <a:t> </a:t>
            </a:r>
            <a:endParaRPr lang="es-MX" sz="1400" dirty="0"/>
          </a:p>
          <a:p>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5" name="4 Imagen" descr="C:\Users\HECTOR\Desktop\DESFILE DE MODAS\Desfile de modas Amacueca 2011 (6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290" y="1714488"/>
            <a:ext cx="6858048" cy="4286281"/>
          </a:xfrm>
          <a:prstGeom prst="rect">
            <a:avLst/>
          </a:prstGeom>
          <a:noFill/>
          <a:ln>
            <a:noFill/>
          </a:ln>
        </p:spPr>
      </p:pic>
    </p:spTree>
    <p:extLst>
      <p:ext uri="{BB962C8B-B14F-4D97-AF65-F5344CB8AC3E}">
        <p14:creationId xmlns:p14="http://schemas.microsoft.com/office/powerpoint/2010/main" val="4858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928662" y="1052736"/>
            <a:ext cx="8001056" cy="738664"/>
          </a:xfrm>
          <a:prstGeom prst="rect">
            <a:avLst/>
          </a:prstGeom>
        </p:spPr>
        <p:txBody>
          <a:bodyPr wrap="square">
            <a:spAutoFit/>
          </a:bodyPr>
          <a:lstStyle/>
          <a:p>
            <a:r>
              <a:rPr lang="es-ES" sz="1400" b="1" dirty="0"/>
              <a:t>Cursos Impartidos por El Servicio Nacional de Empleo en coordinación con el DIF Municipal.</a:t>
            </a:r>
            <a:endParaRPr lang="es-MX" sz="1400" dirty="0"/>
          </a:p>
          <a:p>
            <a:r>
              <a:rPr lang="es-ES" sz="1400" b="1" dirty="0"/>
              <a:t> </a:t>
            </a:r>
            <a:endParaRPr lang="es-MX" sz="1400" dirty="0"/>
          </a:p>
          <a:p>
            <a:r>
              <a:rPr lang="es-ES" sz="1400" b="1" dirty="0"/>
              <a:t> </a:t>
            </a:r>
            <a:endParaRPr lang="es-MX" sz="1400"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6" name="5 Imagen" descr="F:\FOTOS DEL DIF INFORME\DSC07510.JPG"/>
          <p:cNvPicPr/>
          <p:nvPr/>
        </p:nvPicPr>
        <p:blipFill>
          <a:blip r:embed="rId3"/>
          <a:stretch>
            <a:fillRect/>
          </a:stretch>
        </p:blipFill>
        <p:spPr bwMode="auto">
          <a:xfrm>
            <a:off x="1214414" y="1643050"/>
            <a:ext cx="6858048" cy="4214842"/>
          </a:xfrm>
          <a:prstGeom prst="rect">
            <a:avLst/>
          </a:prstGeom>
          <a:noFill/>
          <a:ln>
            <a:noFill/>
          </a:ln>
        </p:spPr>
      </p:pic>
    </p:spTree>
    <p:extLst>
      <p:ext uri="{BB962C8B-B14F-4D97-AF65-F5344CB8AC3E}">
        <p14:creationId xmlns:p14="http://schemas.microsoft.com/office/powerpoint/2010/main" val="4858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115616" y="1268760"/>
            <a:ext cx="7632848" cy="2308324"/>
          </a:xfrm>
          <a:prstGeom prst="rect">
            <a:avLst/>
          </a:prstGeom>
        </p:spPr>
        <p:txBody>
          <a:bodyPr wrap="square">
            <a:spAutoFit/>
          </a:bodyPr>
          <a:lstStyle/>
          <a:p>
            <a:pPr algn="just"/>
            <a:r>
              <a:rPr lang="es-ES" b="1" dirty="0"/>
              <a:t>JURIDICO</a:t>
            </a:r>
            <a:endParaRPr lang="es-MX" dirty="0"/>
          </a:p>
          <a:p>
            <a:pPr algn="just"/>
            <a:r>
              <a:rPr lang="es-ES" b="1" dirty="0"/>
              <a:t> </a:t>
            </a:r>
            <a:endParaRPr lang="es-MX" dirty="0"/>
          </a:p>
          <a:p>
            <a:pPr algn="just"/>
            <a:r>
              <a:rPr lang="es-ES" dirty="0"/>
              <a:t>Durante 2011 se atendieron Asuntos del ámbito legal, que se llevan en coordinación con el Juez municipal para convenir entre los familiares; en este periodo se atendieron dos situaciones Abuso Sexual y Descuido a un Menor llegando así a convenios para que se les diera la atención adecuada.</a:t>
            </a:r>
            <a:endParaRPr lang="es-MX" dirty="0"/>
          </a:p>
          <a:p>
            <a:pPr algn="just"/>
            <a:r>
              <a:rPr lang="es-ES" dirty="0"/>
              <a:t>Así mismo Formamos parte del Consejo Intermunicipal de Familia, organismo que nos apoya en la tramitación legal de situaciones del entorno familiar.</a:t>
            </a:r>
            <a:endParaRPr lang="es-MX" dirty="0"/>
          </a:p>
        </p:txBody>
      </p:sp>
      <p:sp>
        <p:nvSpPr>
          <p:cNvPr id="3" name="2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pic>
        <p:nvPicPr>
          <p:cNvPr id="16386" name="Picture 2" descr="http://lbipanama.com/ams/panel/uploads/d508de_1272224930_90041642_3-BUFETE-JURIDICO-PEREZ-Y-ASOC-Otros-Servicios-127222493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09" b="91909" l="6085" r="89683">
                        <a14:foregroundMark x1="42328" y1="21683" x2="42328" y2="21683"/>
                        <a14:foregroundMark x1="47619" y1="24595" x2="47619" y2="24595"/>
                        <a14:foregroundMark x1="6085" y1="66019" x2="6085" y2="66019"/>
                        <a14:foregroundMark x1="39153" y1="91909" x2="39153" y2="91909"/>
                        <a14:foregroundMark x1="55291" y1="27184" x2="55291" y2="27184"/>
                        <a14:backgroundMark x1="19048" y1="16828" x2="19048" y2="16828"/>
                      </a14:backgroundRemoval>
                    </a14:imgEffect>
                  </a14:imgLayer>
                </a14:imgProps>
              </a:ext>
              <a:ext uri="{28A0092B-C50C-407E-A947-70E740481C1C}">
                <a14:useLocalDpi xmlns:a14="http://schemas.microsoft.com/office/drawing/2010/main" val="0"/>
              </a:ext>
            </a:extLst>
          </a:blip>
          <a:srcRect/>
          <a:stretch>
            <a:fillRect/>
          </a:stretch>
        </p:blipFill>
        <p:spPr bwMode="auto">
          <a:xfrm>
            <a:off x="3131815" y="3645024"/>
            <a:ext cx="3160013" cy="258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4923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971600" y="899713"/>
            <a:ext cx="7776864" cy="2031325"/>
          </a:xfrm>
          <a:prstGeom prst="rect">
            <a:avLst/>
          </a:prstGeom>
        </p:spPr>
        <p:txBody>
          <a:bodyPr wrap="square">
            <a:spAutoFit/>
          </a:bodyPr>
          <a:lstStyle/>
          <a:p>
            <a:pPr algn="just"/>
            <a:r>
              <a:rPr lang="es-ES" b="1" dirty="0"/>
              <a:t>SALUD</a:t>
            </a:r>
            <a:endParaRPr lang="es-MX" dirty="0"/>
          </a:p>
          <a:p>
            <a:pPr algn="just"/>
            <a:r>
              <a:rPr lang="es-ES" dirty="0"/>
              <a:t> </a:t>
            </a:r>
            <a:endParaRPr lang="es-MX" dirty="0"/>
          </a:p>
          <a:p>
            <a:pPr algn="just"/>
            <a:r>
              <a:rPr lang="es-ES" dirty="0"/>
              <a:t>En Amacueca el DIF Municipal trata de tener una sociedad sana, por lo que se cuenta con un dispensario médico dentro de las instalaciones del Sistema DIF Municipal en el que se entregan medicamentos a precios económicos  a las personas que así lo solicitan y curaciones que son atendidos por la enfermera municipal, arrojando los siguientes datos.</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743016614"/>
              </p:ext>
            </p:extLst>
          </p:nvPr>
        </p:nvGraphicFramePr>
        <p:xfrm>
          <a:off x="964579" y="3140968"/>
          <a:ext cx="7783885" cy="2952333"/>
        </p:xfrm>
        <a:graphic>
          <a:graphicData uri="http://schemas.openxmlformats.org/drawingml/2006/table">
            <a:tbl>
              <a:tblPr>
                <a:tableStyleId>{284E427A-3D55-4303-BF80-6455036E1DE7}</a:tableStyleId>
              </a:tblPr>
              <a:tblGrid>
                <a:gridCol w="2086907"/>
                <a:gridCol w="2649916"/>
                <a:gridCol w="2855444"/>
                <a:gridCol w="191618"/>
              </a:tblGrid>
              <a:tr h="225960">
                <a:tc>
                  <a:txBody>
                    <a:bodyPr/>
                    <a:lstStyle/>
                    <a:p>
                      <a:pPr>
                        <a:spcAft>
                          <a:spcPts val="0"/>
                        </a:spcAft>
                      </a:pPr>
                      <a:r>
                        <a:rPr lang="es-ES" sz="1200" dirty="0">
                          <a:effectLst/>
                        </a:rPr>
                        <a:t>MES</a:t>
                      </a:r>
                      <a:endParaRPr lang="es-MX" sz="1200" dirty="0">
                        <a:effectLst/>
                        <a:latin typeface="Times New Roman"/>
                        <a:ea typeface="Times New Roman"/>
                        <a:cs typeface="Times New Roman"/>
                      </a:endParaRPr>
                    </a:p>
                  </a:txBody>
                  <a:tcPr marL="68580" marR="68580" marT="0" marB="0">
                    <a:solidFill>
                      <a:schemeClr val="accent2"/>
                    </a:solidFill>
                  </a:tcPr>
                </a:tc>
                <a:tc>
                  <a:txBody>
                    <a:bodyPr/>
                    <a:lstStyle/>
                    <a:p>
                      <a:pPr algn="ctr">
                        <a:lnSpc>
                          <a:spcPct val="115000"/>
                        </a:lnSpc>
                        <a:spcAft>
                          <a:spcPts val="1000"/>
                        </a:spcAft>
                      </a:pPr>
                      <a:r>
                        <a:rPr lang="es-ES" sz="1200" dirty="0">
                          <a:effectLst/>
                        </a:rPr>
                        <a:t>MEDICO MUNICIPAL</a:t>
                      </a:r>
                      <a:endParaRPr lang="es-MX" sz="1200" dirty="0">
                        <a:effectLst/>
                        <a:latin typeface="Times New Roman"/>
                        <a:ea typeface="Times New Roman"/>
                        <a:cs typeface="Times New Roman"/>
                      </a:endParaRPr>
                    </a:p>
                  </a:txBody>
                  <a:tcPr marL="68580" marR="68580" marT="0" marB="0">
                    <a:solidFill>
                      <a:schemeClr val="accent2"/>
                    </a:solidFill>
                  </a:tcPr>
                </a:tc>
                <a:tc gridSpan="2">
                  <a:txBody>
                    <a:bodyPr/>
                    <a:lstStyle/>
                    <a:p>
                      <a:pPr algn="ctr">
                        <a:lnSpc>
                          <a:spcPct val="115000"/>
                        </a:lnSpc>
                        <a:spcAft>
                          <a:spcPts val="1000"/>
                        </a:spcAft>
                      </a:pPr>
                      <a:r>
                        <a:rPr lang="es-ES" sz="1200" dirty="0">
                          <a:effectLst/>
                        </a:rPr>
                        <a:t>ENFERMERA MUNICIPAL</a:t>
                      </a:r>
                      <a:endParaRPr lang="es-MX" sz="1200" dirty="0">
                        <a:effectLst/>
                        <a:latin typeface="Times New Roman"/>
                        <a:ea typeface="Times New Roman"/>
                        <a:cs typeface="Times New Roman"/>
                      </a:endParaRPr>
                    </a:p>
                  </a:txBody>
                  <a:tcPr marL="68580" marR="68580" marT="0" marB="0">
                    <a:solidFill>
                      <a:schemeClr val="accent2"/>
                    </a:solidFill>
                  </a:tcPr>
                </a:tc>
                <a:tc hMerge="1">
                  <a:txBody>
                    <a:bodyPr/>
                    <a:lstStyle/>
                    <a:p>
                      <a:endParaRPr lang="es-MX"/>
                    </a:p>
                  </a:txBody>
                  <a:tcPr/>
                </a:tc>
              </a:tr>
              <a:tr h="209721">
                <a:tc>
                  <a:txBody>
                    <a:bodyPr/>
                    <a:lstStyle/>
                    <a:p>
                      <a:pPr algn="just">
                        <a:spcAft>
                          <a:spcPts val="0"/>
                        </a:spcAft>
                      </a:pPr>
                      <a:r>
                        <a:rPr lang="es-ES" sz="1200">
                          <a:effectLst/>
                        </a:rPr>
                        <a:t>ENERO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132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11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FEBRERO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88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08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MARZO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114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07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ABRIL</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145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25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MAYO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120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30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JUNIO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135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22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JULIO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105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30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AGOSTO</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120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25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SEPTIEMBRE</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115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35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OCTUBRE</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135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35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NOVIEMBRE</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130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20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DICIEMBRE</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145 atenciones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42 atenciones </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a:effectLst/>
                        </a:rPr>
                        <a:t> </a:t>
                      </a:r>
                      <a:endParaRPr lang="es-MX" sz="1200">
                        <a:effectLst/>
                        <a:latin typeface="Times New Roman"/>
                        <a:ea typeface="Times New Roman"/>
                        <a:cs typeface="Times New Roman"/>
                      </a:endParaRPr>
                    </a:p>
                  </a:txBody>
                  <a:tcPr marL="0" marR="0" marT="0" marB="0" anchor="ctr"/>
                </a:tc>
              </a:tr>
              <a:tr h="209721">
                <a:tc>
                  <a:txBody>
                    <a:bodyPr/>
                    <a:lstStyle/>
                    <a:p>
                      <a:pPr algn="just">
                        <a:spcAft>
                          <a:spcPts val="0"/>
                        </a:spcAft>
                      </a:pPr>
                      <a:r>
                        <a:rPr lang="es-ES" sz="1200">
                          <a:effectLst/>
                        </a:rPr>
                        <a:t>TOTAL ANUAL </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1484</a:t>
                      </a:r>
                      <a:endParaRPr lang="es-MX" sz="1200">
                        <a:effectLst/>
                        <a:latin typeface="Times New Roman"/>
                        <a:ea typeface="Times New Roman"/>
                        <a:cs typeface="Times New Roman"/>
                      </a:endParaRPr>
                    </a:p>
                  </a:txBody>
                  <a:tcPr marL="68580" marR="68580" marT="0" marB="0"/>
                </a:tc>
                <a:tc>
                  <a:txBody>
                    <a:bodyPr/>
                    <a:lstStyle/>
                    <a:p>
                      <a:pPr algn="just">
                        <a:spcAft>
                          <a:spcPts val="0"/>
                        </a:spcAft>
                      </a:pPr>
                      <a:r>
                        <a:rPr lang="es-ES" sz="1200">
                          <a:effectLst/>
                        </a:rPr>
                        <a:t>375</a:t>
                      </a:r>
                      <a:endParaRPr lang="es-MX" sz="1200">
                        <a:effectLst/>
                        <a:latin typeface="Times New Roman"/>
                        <a:ea typeface="Times New Roman"/>
                        <a:cs typeface="Times New Roman"/>
                      </a:endParaRPr>
                    </a:p>
                  </a:txBody>
                  <a:tcPr marL="68580" marR="68580" marT="0" marB="0"/>
                </a:tc>
                <a:tc>
                  <a:txBody>
                    <a:bodyPr/>
                    <a:lstStyle/>
                    <a:p>
                      <a:pPr>
                        <a:spcAft>
                          <a:spcPts val="0"/>
                        </a:spcAft>
                      </a:pPr>
                      <a:r>
                        <a:rPr lang="es-MX" sz="1200" dirty="0">
                          <a:effectLst/>
                        </a:rPr>
                        <a:t> </a:t>
                      </a:r>
                      <a:endParaRPr lang="es-MX" sz="1200" dirty="0">
                        <a:effectLst/>
                        <a:latin typeface="Times New Roman"/>
                        <a:ea typeface="Times New Roman"/>
                        <a:cs typeface="Times New Roman"/>
                      </a:endParaRPr>
                    </a:p>
                  </a:txBody>
                  <a:tcPr marL="0" marR="0" marT="0" marB="0" anchor="ctr"/>
                </a:tc>
              </a:tr>
            </a:tbl>
          </a:graphicData>
        </a:graphic>
      </p:graphicFrame>
      <p:sp>
        <p:nvSpPr>
          <p:cNvPr id="4" name="3 CuadroTexto"/>
          <p:cNvSpPr txBox="1"/>
          <p:nvPr/>
        </p:nvSpPr>
        <p:spPr>
          <a:xfrm>
            <a:off x="2483768" y="683404"/>
            <a:ext cx="4752528" cy="369332"/>
          </a:xfrm>
          <a:prstGeom prst="rect">
            <a:avLst/>
          </a:prstGeom>
          <a:noFill/>
        </p:spPr>
        <p:txBody>
          <a:bodyPr wrap="square" rtlCol="0">
            <a:spAutoFit/>
          </a:bodyPr>
          <a:lstStyle/>
          <a:p>
            <a:pPr algn="ctr"/>
            <a:r>
              <a:rPr lang="es-ES_tradnl" b="1" dirty="0" smtClean="0"/>
              <a:t>D.I.F. MUNICIPAL</a:t>
            </a:r>
            <a:endParaRPr lang="es-ES" dirty="0" smtClean="0"/>
          </a:p>
        </p:txBody>
      </p:sp>
    </p:spTree>
    <p:extLst>
      <p:ext uri="{BB962C8B-B14F-4D97-AF65-F5344CB8AC3E}">
        <p14:creationId xmlns:p14="http://schemas.microsoft.com/office/powerpoint/2010/main" val="4858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2 Rectángulo"/>
          <p:cNvSpPr/>
          <p:nvPr/>
        </p:nvSpPr>
        <p:spPr>
          <a:xfrm>
            <a:off x="1331640" y="2828836"/>
            <a:ext cx="7128792" cy="1015663"/>
          </a:xfrm>
          <a:prstGeom prst="rect">
            <a:avLst/>
          </a:prstGeom>
        </p:spPr>
        <p:txBody>
          <a:bodyPr wrap="square">
            <a:spAutoFit/>
          </a:bodyPr>
          <a:lstStyle/>
          <a:p>
            <a:pPr algn="just"/>
            <a:r>
              <a:rPr lang="es-ES" sz="2000" b="1" dirty="0">
                <a:effectLst>
                  <a:outerShdw blurRad="38100" dist="38100" dir="2700000" algn="tl">
                    <a:srgbClr val="000000">
                      <a:alpha val="43137"/>
                    </a:srgbClr>
                  </a:outerShdw>
                </a:effectLst>
              </a:rPr>
              <a:t>Cabe hacer mención que todos los Programas y apoyos gestionados por el DIF Municipal son en beneficio de todos los gobernados sin distinción alguna.</a:t>
            </a:r>
            <a:endParaRPr lang="es-MX"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394494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3" name="TextBox 3"/>
          <p:cNvSpPr txBox="1"/>
          <p:nvPr/>
        </p:nvSpPr>
        <p:spPr>
          <a:xfrm>
            <a:off x="1475654" y="2073964"/>
            <a:ext cx="7326781" cy="1323439"/>
          </a:xfrm>
          <a:prstGeom prst="rect">
            <a:avLst/>
          </a:prstGeom>
          <a:blipFill>
            <a:blip r:embed="rId3"/>
            <a:tile tx="0" ty="0" sx="100000" sy="100000" flip="none" algn="tl"/>
          </a:blipFill>
        </p:spPr>
        <p:style>
          <a:lnRef idx="1">
            <a:schemeClr val="accent2"/>
          </a:lnRef>
          <a:fillRef idx="2">
            <a:schemeClr val="accent2"/>
          </a:fillRef>
          <a:effectRef idx="1">
            <a:schemeClr val="accent2"/>
          </a:effectRef>
          <a:fontRef idx="minor">
            <a:schemeClr val="dk1"/>
          </a:fontRef>
        </p:style>
        <p:txBody>
          <a:bodyPr wrap="square" rtlCol="0">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chemeClr val="accent2">
                    <a:lumMod val="50000"/>
                  </a:schemeClr>
                </a:solidFill>
                <a:effectLst>
                  <a:reflection blurRad="12700" stA="50000" endPos="50000" dist="5000" dir="5400000" sy="-100000" rotWithShape="0"/>
                </a:effectLst>
              </a:rPr>
              <a:t>DESARROLLO AMBIENTAL SUSTENTABLE</a:t>
            </a:r>
            <a:endParaRPr lang="en-US" sz="4000" b="1" cap="all" dirty="0">
              <a:ln w="0"/>
              <a:solidFill>
                <a:schemeClr val="accent2">
                  <a:lumMod val="50000"/>
                </a:schemeClr>
              </a:soli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571736" y="571480"/>
            <a:ext cx="5429288" cy="369332"/>
          </a:xfrm>
          <a:prstGeom prst="rect">
            <a:avLst/>
          </a:prstGeom>
          <a:noFill/>
        </p:spPr>
        <p:txBody>
          <a:bodyPr wrap="square" rtlCol="0">
            <a:spAutoFit/>
          </a:bodyPr>
          <a:lstStyle/>
          <a:p>
            <a:pPr algn="ctr"/>
            <a:r>
              <a:rPr lang="es-ES" b="1" dirty="0" smtClean="0"/>
              <a:t>AGUA POTABLE</a:t>
            </a:r>
            <a:endParaRPr lang="es-ES" b="1" dirty="0"/>
          </a:p>
        </p:txBody>
      </p:sp>
      <p:sp>
        <p:nvSpPr>
          <p:cNvPr id="7" name="6 CuadroTexto"/>
          <p:cNvSpPr txBox="1"/>
          <p:nvPr/>
        </p:nvSpPr>
        <p:spPr>
          <a:xfrm>
            <a:off x="1331640" y="1000108"/>
            <a:ext cx="7598078" cy="1077218"/>
          </a:xfrm>
          <a:prstGeom prst="rect">
            <a:avLst/>
          </a:prstGeom>
          <a:noFill/>
        </p:spPr>
        <p:txBody>
          <a:bodyPr wrap="square" rtlCol="0">
            <a:spAutoFit/>
          </a:bodyPr>
          <a:lstStyle/>
          <a:p>
            <a:pPr algn="just"/>
            <a:r>
              <a:rPr lang="es-ES" sz="1600" dirty="0"/>
              <a:t>Del día 01 de enero al 31 de octubre del presente año el organismo operador del Sistema de Agua potable, Alcantarillado y Saneamiento ha recaudado por concepto de cobro de agua potable lo siguiente:</a:t>
            </a:r>
            <a:endParaRPr lang="es-MX" sz="1600" dirty="0"/>
          </a:p>
          <a:p>
            <a:pPr algn="just"/>
            <a:endParaRPr lang="es-ES" sz="1600" dirty="0"/>
          </a:p>
        </p:txBody>
      </p:sp>
      <p:sp>
        <p:nvSpPr>
          <p:cNvPr id="9" name="8 CuadroTexto"/>
          <p:cNvSpPr txBox="1"/>
          <p:nvPr/>
        </p:nvSpPr>
        <p:spPr>
          <a:xfrm>
            <a:off x="1259632" y="4653136"/>
            <a:ext cx="7670086" cy="1077218"/>
          </a:xfrm>
          <a:prstGeom prst="rect">
            <a:avLst/>
          </a:prstGeom>
          <a:noFill/>
        </p:spPr>
        <p:txBody>
          <a:bodyPr wrap="square" rtlCol="0">
            <a:spAutoFit/>
          </a:bodyPr>
          <a:lstStyle/>
          <a:p>
            <a:pPr algn="just"/>
            <a:r>
              <a:rPr lang="es-ES" sz="1600" dirty="0"/>
              <a:t>En el rubro de ingresos virtuales o descuentos efectuados a la ciudadanía por los diferentes conceptos que la ley prevé este beneficio social se tiene hasta la fecha una cantidad de $172,923.03.</a:t>
            </a:r>
            <a:endParaRPr lang="es-MX" sz="1600" dirty="0"/>
          </a:p>
          <a:p>
            <a:pPr algn="just"/>
            <a:endParaRPr lang="es-ES" sz="1600" dirty="0"/>
          </a:p>
        </p:txBody>
      </p:sp>
      <p:graphicFrame>
        <p:nvGraphicFramePr>
          <p:cNvPr id="2" name="1 Tabla"/>
          <p:cNvGraphicFramePr>
            <a:graphicFrameLocks noGrp="1"/>
          </p:cNvGraphicFramePr>
          <p:nvPr>
            <p:extLst>
              <p:ext uri="{D42A27DB-BD31-4B8C-83A1-F6EECF244321}">
                <p14:modId xmlns:p14="http://schemas.microsoft.com/office/powerpoint/2010/main" val="457829287"/>
              </p:ext>
            </p:extLst>
          </p:nvPr>
        </p:nvGraphicFramePr>
        <p:xfrm>
          <a:off x="1331641" y="2420888"/>
          <a:ext cx="7488830" cy="1729204"/>
        </p:xfrm>
        <a:graphic>
          <a:graphicData uri="http://schemas.openxmlformats.org/drawingml/2006/table">
            <a:tbl>
              <a:tblPr firstRow="1" firstCol="1" lastRow="1" lastCol="1" bandRow="1" bandCol="1">
                <a:tableStyleId>{21E4AEA4-8DFA-4A89-87EB-49C32662AFE0}</a:tableStyleId>
              </a:tblPr>
              <a:tblGrid>
                <a:gridCol w="1079640"/>
                <a:gridCol w="1216155"/>
                <a:gridCol w="1322247"/>
                <a:gridCol w="1241117"/>
                <a:gridCol w="1191972"/>
                <a:gridCol w="1437699"/>
              </a:tblGrid>
              <a:tr h="360040">
                <a:tc>
                  <a:txBody>
                    <a:bodyPr/>
                    <a:lstStyle/>
                    <a:p>
                      <a:pPr algn="ctr">
                        <a:spcAft>
                          <a:spcPts val="0"/>
                        </a:spcAft>
                      </a:pPr>
                      <a:r>
                        <a:rPr lang="es-ES" sz="1200" dirty="0">
                          <a:effectLst/>
                        </a:rPr>
                        <a:t> </a:t>
                      </a:r>
                      <a:endParaRPr lang="es-MX" sz="1200" dirty="0">
                        <a:effectLst/>
                        <a:latin typeface="Times New Roman"/>
                        <a:ea typeface="Times New Roman"/>
                      </a:endParaRPr>
                    </a:p>
                  </a:txBody>
                  <a:tcPr marL="68580" marR="68580" marT="0" marB="0">
                    <a:solidFill>
                      <a:schemeClr val="accent2">
                        <a:lumMod val="50000"/>
                      </a:schemeClr>
                    </a:solidFill>
                  </a:tcPr>
                </a:tc>
                <a:tc>
                  <a:txBody>
                    <a:bodyPr/>
                    <a:lstStyle/>
                    <a:p>
                      <a:pPr algn="ctr">
                        <a:spcAft>
                          <a:spcPts val="0"/>
                        </a:spcAft>
                      </a:pPr>
                      <a:r>
                        <a:rPr lang="es-ES" sz="1000" dirty="0">
                          <a:effectLst/>
                        </a:rPr>
                        <a:t>CUOTA AGUA POTABLE</a:t>
                      </a:r>
                      <a:endParaRPr lang="es-MX" sz="1200" dirty="0">
                        <a:effectLst/>
                        <a:latin typeface="Times New Roman"/>
                        <a:ea typeface="Times New Roman"/>
                      </a:endParaRPr>
                    </a:p>
                  </a:txBody>
                  <a:tcPr marL="68580" marR="68580" marT="0" marB="0">
                    <a:solidFill>
                      <a:schemeClr val="accent2">
                        <a:lumMod val="50000"/>
                      </a:schemeClr>
                    </a:solidFill>
                  </a:tcPr>
                </a:tc>
                <a:tc>
                  <a:txBody>
                    <a:bodyPr/>
                    <a:lstStyle/>
                    <a:p>
                      <a:pPr algn="ctr">
                        <a:spcAft>
                          <a:spcPts val="0"/>
                        </a:spcAft>
                      </a:pPr>
                      <a:r>
                        <a:rPr lang="es-ES" sz="1000" dirty="0">
                          <a:effectLst/>
                        </a:rPr>
                        <a:t>SANEAMIENTO</a:t>
                      </a:r>
                      <a:endParaRPr lang="es-MX" sz="1200" dirty="0">
                        <a:effectLst/>
                        <a:latin typeface="Times New Roman"/>
                        <a:ea typeface="Times New Roman"/>
                      </a:endParaRPr>
                    </a:p>
                  </a:txBody>
                  <a:tcPr marL="68580" marR="68580" marT="0" marB="0">
                    <a:solidFill>
                      <a:schemeClr val="accent2">
                        <a:lumMod val="50000"/>
                      </a:schemeClr>
                    </a:solidFill>
                  </a:tcPr>
                </a:tc>
                <a:tc>
                  <a:txBody>
                    <a:bodyPr/>
                    <a:lstStyle/>
                    <a:p>
                      <a:pPr algn="ctr">
                        <a:spcAft>
                          <a:spcPts val="0"/>
                        </a:spcAft>
                      </a:pPr>
                      <a:r>
                        <a:rPr lang="es-ES" sz="1000" dirty="0">
                          <a:effectLst/>
                        </a:rPr>
                        <a:t>INFRAESTRUCTURA</a:t>
                      </a:r>
                      <a:endParaRPr lang="es-MX" sz="1200" dirty="0">
                        <a:effectLst/>
                        <a:latin typeface="Times New Roman"/>
                        <a:ea typeface="Times New Roman"/>
                      </a:endParaRPr>
                    </a:p>
                  </a:txBody>
                  <a:tcPr marL="68580" marR="68580" marT="0" marB="0">
                    <a:solidFill>
                      <a:schemeClr val="accent2">
                        <a:lumMod val="50000"/>
                      </a:schemeClr>
                    </a:solidFill>
                  </a:tcPr>
                </a:tc>
                <a:tc>
                  <a:txBody>
                    <a:bodyPr/>
                    <a:lstStyle/>
                    <a:p>
                      <a:pPr algn="ctr">
                        <a:spcAft>
                          <a:spcPts val="0"/>
                        </a:spcAft>
                      </a:pPr>
                      <a:r>
                        <a:rPr lang="es-ES" sz="1000" dirty="0">
                          <a:effectLst/>
                        </a:rPr>
                        <a:t>RECARGOS</a:t>
                      </a:r>
                      <a:endParaRPr lang="es-MX" sz="1200" dirty="0">
                        <a:effectLst/>
                        <a:latin typeface="Times New Roman"/>
                        <a:ea typeface="Times New Roman"/>
                      </a:endParaRPr>
                    </a:p>
                  </a:txBody>
                  <a:tcPr marL="68580" marR="68580" marT="0" marB="0">
                    <a:solidFill>
                      <a:schemeClr val="accent2">
                        <a:lumMod val="50000"/>
                      </a:schemeClr>
                    </a:solidFill>
                  </a:tcPr>
                </a:tc>
                <a:tc>
                  <a:txBody>
                    <a:bodyPr/>
                    <a:lstStyle/>
                    <a:p>
                      <a:pPr algn="ctr">
                        <a:spcAft>
                          <a:spcPts val="0"/>
                        </a:spcAft>
                      </a:pPr>
                      <a:r>
                        <a:rPr lang="es-ES" sz="1000" dirty="0">
                          <a:effectLst/>
                        </a:rPr>
                        <a:t>TOTAL</a:t>
                      </a:r>
                      <a:endParaRPr lang="es-MX" sz="1200" dirty="0">
                        <a:effectLst/>
                        <a:latin typeface="Times New Roman"/>
                        <a:ea typeface="Times New Roman"/>
                      </a:endParaRPr>
                    </a:p>
                  </a:txBody>
                  <a:tcPr marL="68580" marR="68580" marT="0" marB="0">
                    <a:solidFill>
                      <a:schemeClr val="accent2">
                        <a:lumMod val="50000"/>
                      </a:schemeClr>
                    </a:solidFill>
                  </a:tcPr>
                </a:tc>
              </a:tr>
              <a:tr h="456388">
                <a:tc>
                  <a:txBody>
                    <a:bodyPr/>
                    <a:lstStyle/>
                    <a:p>
                      <a:pPr algn="just">
                        <a:lnSpc>
                          <a:spcPct val="150000"/>
                        </a:lnSpc>
                        <a:spcAft>
                          <a:spcPts val="0"/>
                        </a:spcAft>
                      </a:pPr>
                      <a:r>
                        <a:rPr lang="es-ES" sz="1200">
                          <a:effectLst/>
                        </a:rPr>
                        <a:t>Amacueca</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$648,901.49</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$115,123.66</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$21,030.50</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 </a:t>
                      </a:r>
                      <a:endParaRPr lang="es-MX" sz="1200">
                        <a:effectLst/>
                        <a:latin typeface="Times New Roman"/>
                        <a:ea typeface="Times New Roman"/>
                      </a:endParaRPr>
                    </a:p>
                  </a:txBody>
                  <a:tcPr marL="68580" marR="68580" marT="0" marB="0"/>
                </a:tc>
                <a:tc>
                  <a:txBody>
                    <a:bodyPr/>
                    <a:lstStyle/>
                    <a:p>
                      <a:pPr algn="r">
                        <a:lnSpc>
                          <a:spcPct val="150000"/>
                        </a:lnSpc>
                        <a:spcAft>
                          <a:spcPts val="0"/>
                        </a:spcAft>
                      </a:pPr>
                      <a:r>
                        <a:rPr lang="es-ES" sz="1200">
                          <a:effectLst/>
                        </a:rPr>
                        <a:t>$785,055.65</a:t>
                      </a:r>
                      <a:endParaRPr lang="es-MX" sz="1200">
                        <a:effectLst/>
                        <a:latin typeface="Times New Roman"/>
                        <a:ea typeface="Times New Roman"/>
                      </a:endParaRPr>
                    </a:p>
                  </a:txBody>
                  <a:tcPr marL="68580" marR="68580" marT="0" marB="0"/>
                </a:tc>
              </a:tr>
              <a:tr h="456388">
                <a:tc>
                  <a:txBody>
                    <a:bodyPr/>
                    <a:lstStyle/>
                    <a:p>
                      <a:pPr algn="just">
                        <a:lnSpc>
                          <a:spcPct val="150000"/>
                        </a:lnSpc>
                        <a:spcAft>
                          <a:spcPts val="0"/>
                        </a:spcAft>
                      </a:pPr>
                      <a:r>
                        <a:rPr lang="es-ES" sz="1200" dirty="0" smtClean="0">
                          <a:effectLst/>
                        </a:rPr>
                        <a:t>Tepec</a:t>
                      </a:r>
                      <a:endParaRPr lang="es-MX" sz="1200" dirty="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$135,990.99</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$21,811.34</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$3,926.48</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 </a:t>
                      </a:r>
                      <a:endParaRPr lang="es-MX" sz="1200">
                        <a:effectLst/>
                        <a:latin typeface="Times New Roman"/>
                        <a:ea typeface="Times New Roman"/>
                      </a:endParaRPr>
                    </a:p>
                  </a:txBody>
                  <a:tcPr marL="68580" marR="68580" marT="0" marB="0"/>
                </a:tc>
                <a:tc>
                  <a:txBody>
                    <a:bodyPr/>
                    <a:lstStyle/>
                    <a:p>
                      <a:pPr algn="r">
                        <a:lnSpc>
                          <a:spcPct val="150000"/>
                        </a:lnSpc>
                        <a:spcAft>
                          <a:spcPts val="0"/>
                        </a:spcAft>
                      </a:pPr>
                      <a:r>
                        <a:rPr lang="es-ES" sz="1200">
                          <a:effectLst/>
                        </a:rPr>
                        <a:t>$161,728.81</a:t>
                      </a:r>
                      <a:endParaRPr lang="es-MX" sz="1200">
                        <a:effectLst/>
                        <a:latin typeface="Times New Roman"/>
                        <a:ea typeface="Times New Roman"/>
                      </a:endParaRPr>
                    </a:p>
                  </a:txBody>
                  <a:tcPr marL="68580" marR="68580" marT="0" marB="0"/>
                </a:tc>
              </a:tr>
              <a:tr h="456388">
                <a:tc>
                  <a:txBody>
                    <a:bodyPr/>
                    <a:lstStyle/>
                    <a:p>
                      <a:pPr algn="just">
                        <a:lnSpc>
                          <a:spcPct val="150000"/>
                        </a:lnSpc>
                        <a:spcAft>
                          <a:spcPts val="0"/>
                        </a:spcAft>
                      </a:pPr>
                      <a:r>
                        <a:rPr lang="es-ES" sz="1200">
                          <a:effectLst/>
                        </a:rPr>
                        <a:t>TOTALES</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$784,892.48</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$136,935.00</a:t>
                      </a:r>
                      <a:endParaRPr lang="es-MX" sz="1200">
                        <a:effectLst/>
                        <a:latin typeface="Times New Roman"/>
                        <a:ea typeface="Times New Roman"/>
                      </a:endParaRPr>
                    </a:p>
                  </a:txBody>
                  <a:tcPr marL="68580" marR="68580" marT="0" marB="0"/>
                </a:tc>
                <a:tc>
                  <a:txBody>
                    <a:bodyPr/>
                    <a:lstStyle/>
                    <a:p>
                      <a:pPr algn="just">
                        <a:lnSpc>
                          <a:spcPct val="150000"/>
                        </a:lnSpc>
                        <a:spcAft>
                          <a:spcPts val="0"/>
                        </a:spcAft>
                      </a:pPr>
                      <a:r>
                        <a:rPr lang="es-ES" sz="1200" dirty="0">
                          <a:effectLst/>
                        </a:rPr>
                        <a:t>$24,956.98</a:t>
                      </a:r>
                      <a:endParaRPr lang="es-MX" sz="1200" dirty="0">
                        <a:effectLst/>
                        <a:latin typeface="Times New Roman"/>
                        <a:ea typeface="Times New Roman"/>
                      </a:endParaRPr>
                    </a:p>
                  </a:txBody>
                  <a:tcPr marL="68580" marR="68580" marT="0" marB="0"/>
                </a:tc>
                <a:tc>
                  <a:txBody>
                    <a:bodyPr/>
                    <a:lstStyle/>
                    <a:p>
                      <a:pPr algn="just">
                        <a:lnSpc>
                          <a:spcPct val="150000"/>
                        </a:lnSpc>
                        <a:spcAft>
                          <a:spcPts val="0"/>
                        </a:spcAft>
                      </a:pPr>
                      <a:r>
                        <a:rPr lang="es-ES" sz="1200">
                          <a:effectLst/>
                        </a:rPr>
                        <a:t>$61,829.18</a:t>
                      </a:r>
                      <a:endParaRPr lang="es-MX" sz="1200">
                        <a:effectLst/>
                        <a:latin typeface="Times New Roman"/>
                        <a:ea typeface="Times New Roman"/>
                      </a:endParaRPr>
                    </a:p>
                  </a:txBody>
                  <a:tcPr marL="68580" marR="68580" marT="0" marB="0"/>
                </a:tc>
                <a:tc>
                  <a:txBody>
                    <a:bodyPr/>
                    <a:lstStyle/>
                    <a:p>
                      <a:pPr algn="r">
                        <a:lnSpc>
                          <a:spcPct val="150000"/>
                        </a:lnSpc>
                        <a:spcAft>
                          <a:spcPts val="0"/>
                        </a:spcAft>
                      </a:pPr>
                      <a:r>
                        <a:rPr lang="es-ES" sz="1200" dirty="0">
                          <a:effectLst/>
                        </a:rPr>
                        <a:t>$1`008,613.64</a:t>
                      </a:r>
                      <a:endParaRPr lang="es-MX" sz="1200" dirty="0">
                        <a:effectLst/>
                        <a:latin typeface="Times New Roman"/>
                        <a:ea typeface="Times New Roman"/>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2356625742"/>
              </p:ext>
            </p:extLst>
          </p:nvPr>
        </p:nvGraphicFramePr>
        <p:xfrm>
          <a:off x="899592" y="1249268"/>
          <a:ext cx="7992888" cy="4411980"/>
        </p:xfrm>
        <a:graphic>
          <a:graphicData uri="http://schemas.openxmlformats.org/drawingml/2006/table">
            <a:tbl>
              <a:tblPr firstRow="1" firstCol="1" lastRow="1" lastCol="1" bandRow="1" bandCol="1">
                <a:tableStyleId>{72833802-FEF1-4C79-8D5D-14CF1EAF98D9}</a:tableStyleId>
              </a:tblPr>
              <a:tblGrid>
                <a:gridCol w="6025380"/>
                <a:gridCol w="1967508"/>
              </a:tblGrid>
              <a:tr h="170731">
                <a:tc>
                  <a:txBody>
                    <a:bodyPr/>
                    <a:lstStyle/>
                    <a:p>
                      <a:pPr algn="ctr">
                        <a:lnSpc>
                          <a:spcPct val="150000"/>
                        </a:lnSpc>
                        <a:spcAft>
                          <a:spcPts val="0"/>
                        </a:spcAft>
                      </a:pPr>
                      <a:r>
                        <a:rPr lang="es-ES" sz="1100" dirty="0">
                          <a:effectLst/>
                        </a:rPr>
                        <a:t>CONCEPTOS</a:t>
                      </a:r>
                      <a:endParaRPr lang="es-MX" sz="1200" dirty="0">
                        <a:effectLst/>
                        <a:latin typeface="Times New Roman"/>
                        <a:ea typeface="Times New Roman"/>
                      </a:endParaRPr>
                    </a:p>
                  </a:txBody>
                  <a:tcPr marL="68580" marR="68580" marT="0" marB="0"/>
                </a:tc>
                <a:tc>
                  <a:txBody>
                    <a:bodyPr/>
                    <a:lstStyle/>
                    <a:p>
                      <a:pPr algn="ctr">
                        <a:lnSpc>
                          <a:spcPct val="150000"/>
                        </a:lnSpc>
                        <a:spcAft>
                          <a:spcPts val="0"/>
                        </a:spcAft>
                      </a:pPr>
                      <a:r>
                        <a:rPr lang="es-ES" sz="1100">
                          <a:effectLst/>
                        </a:rPr>
                        <a:t>CANTIDADES</a:t>
                      </a:r>
                      <a:endParaRPr lang="es-MX" sz="12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Servicios Personales</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$362,106.93</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Compra de Material para Mantenimiento</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$123,394.82</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Hipoclorito de Sodio</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$64,010.31</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Combustible</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$59,691.91</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Medicamentos y Atencion Medica</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$17,803.57</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Viaticos</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$9,364.27</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Material y Equipo de Oficina</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$49,170.37</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Pagos de Derechos a CNA</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$31,579.00</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dirty="0">
                          <a:effectLst/>
                        </a:rPr>
                        <a:t>Mantenimiento de </a:t>
                      </a:r>
                      <a:r>
                        <a:rPr lang="es-ES" sz="1200" dirty="0" err="1">
                          <a:effectLst/>
                        </a:rPr>
                        <a:t>Vehiculos</a:t>
                      </a:r>
                      <a:endParaRPr lang="es-MX" sz="1400" dirty="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$21,309.57</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dirty="0">
                          <a:effectLst/>
                        </a:rPr>
                        <a:t>Pagos de C.F.E</a:t>
                      </a:r>
                      <a:endParaRPr lang="es-MX" sz="1400" dirty="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$224,768.00</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dirty="0">
                          <a:effectLst/>
                        </a:rPr>
                        <a:t>Teléfono</a:t>
                      </a:r>
                      <a:endParaRPr lang="es-MX" sz="1400" dirty="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$8,737.00</a:t>
                      </a:r>
                      <a:endParaRPr lang="es-MX" sz="1400">
                        <a:effectLst/>
                        <a:latin typeface="Times New Roman"/>
                        <a:ea typeface="Times New Roman"/>
                      </a:endParaRPr>
                    </a:p>
                  </a:txBody>
                  <a:tcPr marL="68580" marR="68580" marT="0" marB="0"/>
                </a:tc>
              </a:tr>
              <a:tr h="186274">
                <a:tc>
                  <a:txBody>
                    <a:bodyPr/>
                    <a:lstStyle/>
                    <a:p>
                      <a:pPr algn="just">
                        <a:lnSpc>
                          <a:spcPct val="150000"/>
                        </a:lnSpc>
                        <a:spcAft>
                          <a:spcPts val="0"/>
                        </a:spcAft>
                      </a:pPr>
                      <a:r>
                        <a:rPr lang="es-ES" sz="1200">
                          <a:effectLst/>
                        </a:rPr>
                        <a:t>Capacitación</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$5,000.00</a:t>
                      </a:r>
                      <a:endParaRPr lang="es-MX" sz="1400">
                        <a:effectLst/>
                        <a:latin typeface="Times New Roman"/>
                        <a:ea typeface="Times New Roman"/>
                      </a:endParaRPr>
                    </a:p>
                  </a:txBody>
                  <a:tcPr marL="68580" marR="68580" marT="0" marB="0"/>
                </a:tc>
              </a:tr>
              <a:tr h="186274">
                <a:tc>
                  <a:txBody>
                    <a:bodyPr/>
                    <a:lstStyle/>
                    <a:p>
                      <a:pPr algn="r">
                        <a:lnSpc>
                          <a:spcPct val="150000"/>
                        </a:lnSpc>
                        <a:spcAft>
                          <a:spcPts val="0"/>
                        </a:spcAft>
                      </a:pPr>
                      <a:r>
                        <a:rPr lang="es-ES" sz="1200">
                          <a:effectLst/>
                        </a:rPr>
                        <a:t>TOTAL</a:t>
                      </a:r>
                      <a:endParaRPr lang="es-MX" sz="1400">
                        <a:effectLst/>
                        <a:latin typeface="Times New Roman"/>
                        <a:ea typeface="Times New Roman"/>
                      </a:endParaRPr>
                    </a:p>
                  </a:txBody>
                  <a:tcPr marL="68580" marR="68580" marT="0" marB="0"/>
                </a:tc>
                <a:tc>
                  <a:txBody>
                    <a:bodyPr/>
                    <a:lstStyle/>
                    <a:p>
                      <a:pPr algn="r">
                        <a:lnSpc>
                          <a:spcPct val="150000"/>
                        </a:lnSpc>
                        <a:spcAft>
                          <a:spcPts val="0"/>
                        </a:spcAft>
                      </a:pPr>
                      <a:r>
                        <a:rPr lang="es-ES" sz="1400" dirty="0">
                          <a:effectLst/>
                        </a:rPr>
                        <a:t>$976,935.75</a:t>
                      </a:r>
                      <a:endParaRPr lang="es-MX" sz="14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233588027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571868" y="642918"/>
            <a:ext cx="3643338" cy="369332"/>
          </a:xfrm>
          <a:prstGeom prst="rect">
            <a:avLst/>
          </a:prstGeom>
          <a:noFill/>
        </p:spPr>
        <p:txBody>
          <a:bodyPr wrap="square" rtlCol="0">
            <a:spAutoFit/>
          </a:bodyPr>
          <a:lstStyle/>
          <a:p>
            <a:pPr algn="ctr"/>
            <a:r>
              <a:rPr lang="es-MX" b="1" dirty="0" smtClean="0"/>
              <a:t>CULTURA DEL AGUA</a:t>
            </a:r>
            <a:endParaRPr lang="es-ES" dirty="0"/>
          </a:p>
        </p:txBody>
      </p:sp>
      <p:pic>
        <p:nvPicPr>
          <p:cNvPr id="6" name="5 Imagen" descr="C:\Users\HECTOR\Desktop\INFORME 2011\AGUA POTABLE\100_00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240823"/>
            <a:ext cx="4421937" cy="3176326"/>
          </a:xfrm>
          <a:prstGeom prst="rect">
            <a:avLst/>
          </a:prstGeom>
          <a:noFill/>
          <a:ln>
            <a:noFill/>
          </a:ln>
        </p:spPr>
      </p:pic>
      <p:pic>
        <p:nvPicPr>
          <p:cNvPr id="9" name="8 Imagen" descr="C:\Users\HECTOR\Desktop\INFORME 2011\AGUA POTABLE\100_003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429000"/>
            <a:ext cx="4449081" cy="2815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DIRECCION DE CATASTRO E IMPUESTO PREDIAL</a:t>
            </a:r>
            <a:endParaRPr lang="es-ES" dirty="0"/>
          </a:p>
        </p:txBody>
      </p:sp>
      <p:sp>
        <p:nvSpPr>
          <p:cNvPr id="2" name="1 CuadroTexto"/>
          <p:cNvSpPr txBox="1"/>
          <p:nvPr/>
        </p:nvSpPr>
        <p:spPr>
          <a:xfrm>
            <a:off x="1115616" y="1268760"/>
            <a:ext cx="7344816" cy="1200329"/>
          </a:xfrm>
          <a:prstGeom prst="rect">
            <a:avLst/>
          </a:prstGeom>
          <a:noFill/>
        </p:spPr>
        <p:txBody>
          <a:bodyPr wrap="square" rtlCol="0">
            <a:spAutoFit/>
          </a:bodyPr>
          <a:lstStyle/>
          <a:p>
            <a:r>
              <a:rPr lang="es-MX" b="1" dirty="0"/>
              <a:t>BENEFICIOS A LOS CONTRIBUYENTES.</a:t>
            </a:r>
            <a:endParaRPr lang="es-MX" dirty="0"/>
          </a:p>
          <a:p>
            <a:r>
              <a:rPr lang="es-MX" dirty="0"/>
              <a:t> </a:t>
            </a:r>
          </a:p>
          <a:p>
            <a:r>
              <a:rPr lang="es-MX" b="1" dirty="0"/>
              <a:t>DESCUENTO DEL 15 Y 5 </a:t>
            </a:r>
            <a:r>
              <a:rPr lang="es-MX" b="1" dirty="0" smtClean="0"/>
              <a:t>%.                                      </a:t>
            </a:r>
            <a:endParaRPr lang="es-MX" dirty="0"/>
          </a:p>
          <a:p>
            <a:endParaRPr lang="es-MX" dirty="0"/>
          </a:p>
        </p:txBody>
      </p:sp>
      <p:sp>
        <p:nvSpPr>
          <p:cNvPr id="4" name="3 CuadroTexto"/>
          <p:cNvSpPr txBox="1"/>
          <p:nvPr/>
        </p:nvSpPr>
        <p:spPr>
          <a:xfrm>
            <a:off x="1115616" y="2780928"/>
            <a:ext cx="7344816" cy="1477328"/>
          </a:xfrm>
          <a:prstGeom prst="rect">
            <a:avLst/>
          </a:prstGeom>
          <a:noFill/>
        </p:spPr>
        <p:txBody>
          <a:bodyPr wrap="square" rtlCol="0">
            <a:spAutoFit/>
          </a:bodyPr>
          <a:lstStyle/>
          <a:p>
            <a:r>
              <a:rPr lang="es-MX" b="1" dirty="0"/>
              <a:t>DESCUENTO DE 50</a:t>
            </a:r>
            <a:r>
              <a:rPr lang="es-MX" b="1" dirty="0" smtClean="0"/>
              <a:t>%.-                         </a:t>
            </a:r>
          </a:p>
          <a:p>
            <a:endParaRPr lang="es-MX" b="1" dirty="0"/>
          </a:p>
          <a:p>
            <a:r>
              <a:rPr lang="es-MX" b="1" dirty="0" smtClean="0"/>
              <a:t> </a:t>
            </a:r>
            <a:r>
              <a:rPr lang="es-MX" dirty="0"/>
              <a:t>$ 31,376.00 (treinta y un mil trescientos setenta y seis pesos 00/100 M.N.).</a:t>
            </a:r>
          </a:p>
          <a:p>
            <a:endParaRPr lang="es-MX" dirty="0"/>
          </a:p>
          <a:p>
            <a:endParaRPr lang="es-MX" dirty="0"/>
          </a:p>
        </p:txBody>
      </p:sp>
      <p:sp>
        <p:nvSpPr>
          <p:cNvPr id="5" name="4 CuadroTexto"/>
          <p:cNvSpPr txBox="1"/>
          <p:nvPr/>
        </p:nvSpPr>
        <p:spPr>
          <a:xfrm>
            <a:off x="1115616" y="4077072"/>
            <a:ext cx="7776864" cy="1754326"/>
          </a:xfrm>
          <a:prstGeom prst="rect">
            <a:avLst/>
          </a:prstGeom>
          <a:noFill/>
        </p:spPr>
        <p:txBody>
          <a:bodyPr wrap="square" rtlCol="0">
            <a:spAutoFit/>
          </a:bodyPr>
          <a:lstStyle/>
          <a:p>
            <a:r>
              <a:rPr lang="es-MX" b="1" dirty="0"/>
              <a:t>DESCUENTO DE 75% EN RECARGOS</a:t>
            </a:r>
            <a:r>
              <a:rPr lang="es-MX" b="1" dirty="0" smtClean="0"/>
              <a:t>.-</a:t>
            </a:r>
          </a:p>
          <a:p>
            <a:endParaRPr lang="es-MX" dirty="0" smtClean="0"/>
          </a:p>
          <a:p>
            <a:r>
              <a:rPr lang="es-MX" dirty="0" smtClean="0"/>
              <a:t>$ </a:t>
            </a:r>
            <a:r>
              <a:rPr lang="es-MX" dirty="0"/>
              <a:t>10,266.00 (diez mil doscientos sesenta y seis pesos M.N. 00/100) de </a:t>
            </a:r>
            <a:endParaRPr lang="es-MX" dirty="0" smtClean="0"/>
          </a:p>
          <a:p>
            <a:r>
              <a:rPr lang="es-MX" dirty="0" smtClean="0"/>
              <a:t>recargos</a:t>
            </a:r>
            <a:r>
              <a:rPr lang="es-MX" dirty="0"/>
              <a:t>.</a:t>
            </a:r>
          </a:p>
          <a:p>
            <a:endParaRPr lang="es-MX" dirty="0"/>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000232" y="642918"/>
            <a:ext cx="6929486" cy="615553"/>
          </a:xfrm>
          <a:prstGeom prst="rect">
            <a:avLst/>
          </a:prstGeom>
          <a:noFill/>
        </p:spPr>
        <p:txBody>
          <a:bodyPr wrap="square" rtlCol="0">
            <a:spAutoFit/>
          </a:bodyPr>
          <a:lstStyle/>
          <a:p>
            <a:pPr algn="ctr"/>
            <a:r>
              <a:rPr lang="es-ES" sz="1600" b="1" dirty="0" smtClean="0"/>
              <a:t>PROGRAMA AGENDA DESDE LO LOCAL</a:t>
            </a:r>
            <a:endParaRPr lang="es-ES" sz="1600" dirty="0" smtClean="0"/>
          </a:p>
          <a:p>
            <a:r>
              <a:rPr lang="es-ES" dirty="0" smtClean="0"/>
              <a:t> </a:t>
            </a:r>
          </a:p>
        </p:txBody>
      </p:sp>
      <p:pic>
        <p:nvPicPr>
          <p:cNvPr id="5" name="4 Imagen" descr="http://a5.sphotos.ak.fbcdn.net/hphotos-ak-ash4/299583_217256935006217_100001657368236_527105_1777217466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258472"/>
            <a:ext cx="6840759" cy="4716256"/>
          </a:xfrm>
          <a:prstGeom prst="rect">
            <a:avLst/>
          </a:prstGeom>
          <a:noFill/>
          <a:ln>
            <a:noFill/>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000232" y="642918"/>
            <a:ext cx="6929486" cy="615553"/>
          </a:xfrm>
          <a:prstGeom prst="rect">
            <a:avLst/>
          </a:prstGeom>
          <a:noFill/>
        </p:spPr>
        <p:txBody>
          <a:bodyPr wrap="square" rtlCol="0">
            <a:spAutoFit/>
          </a:bodyPr>
          <a:lstStyle/>
          <a:p>
            <a:pPr algn="ctr"/>
            <a:r>
              <a:rPr lang="es-ES" sz="1600" b="1" dirty="0" smtClean="0"/>
              <a:t>PROGRAMA AGENDA DESDE LO LOCAL</a:t>
            </a:r>
            <a:endParaRPr lang="es-ES" sz="1600" dirty="0" smtClean="0"/>
          </a:p>
          <a:p>
            <a:r>
              <a:rPr lang="es-ES" dirty="0" smtClean="0"/>
              <a:t> </a:t>
            </a:r>
          </a:p>
        </p:txBody>
      </p:sp>
      <p:pic>
        <p:nvPicPr>
          <p:cNvPr id="6" name="5 Imagen" descr="http://a3.sphotos.ak.fbcdn.net/hphotos-ak-ash4/311046_217264431672134_100001657368236_527138_1287591651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299763"/>
            <a:ext cx="7670656" cy="4793533"/>
          </a:xfrm>
          <a:prstGeom prst="rect">
            <a:avLst/>
          </a:prstGeom>
          <a:noFill/>
          <a:ln>
            <a:noFill/>
          </a:ln>
        </p:spPr>
      </p:pic>
    </p:spTree>
    <p:extLst>
      <p:ext uri="{BB962C8B-B14F-4D97-AF65-F5344CB8AC3E}">
        <p14:creationId xmlns:p14="http://schemas.microsoft.com/office/powerpoint/2010/main" val="330508014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571736" y="571480"/>
            <a:ext cx="5429288" cy="369332"/>
          </a:xfrm>
          <a:prstGeom prst="rect">
            <a:avLst/>
          </a:prstGeom>
          <a:noFill/>
        </p:spPr>
        <p:txBody>
          <a:bodyPr wrap="square" rtlCol="0">
            <a:spAutoFit/>
          </a:bodyPr>
          <a:lstStyle/>
          <a:p>
            <a:pPr algn="ctr"/>
            <a:r>
              <a:rPr lang="es-MX" b="1" dirty="0" smtClean="0"/>
              <a:t>OTRAS ACTIVIDADES</a:t>
            </a:r>
            <a:endParaRPr lang="es-ES" b="1" dirty="0"/>
          </a:p>
        </p:txBody>
      </p:sp>
      <p:sp>
        <p:nvSpPr>
          <p:cNvPr id="9" name="8 CuadroTexto"/>
          <p:cNvSpPr txBox="1"/>
          <p:nvPr/>
        </p:nvSpPr>
        <p:spPr>
          <a:xfrm>
            <a:off x="1331640" y="980728"/>
            <a:ext cx="7383764" cy="338554"/>
          </a:xfrm>
          <a:prstGeom prst="rect">
            <a:avLst/>
          </a:prstGeom>
          <a:noFill/>
        </p:spPr>
        <p:txBody>
          <a:bodyPr wrap="square" rtlCol="0">
            <a:spAutoFit/>
          </a:bodyPr>
          <a:lstStyle/>
          <a:p>
            <a:pPr algn="ctr"/>
            <a:r>
              <a:rPr lang="es-ES" sz="1600" dirty="0"/>
              <a:t>INAUGURACION DE LA ESCUELA PREPARATORIA DE AMACUECA.</a:t>
            </a:r>
            <a:endParaRPr lang="es-MX" sz="1600" dirty="0"/>
          </a:p>
        </p:txBody>
      </p:sp>
      <p:pic>
        <p:nvPicPr>
          <p:cNvPr id="19458" name="Picture 2" descr="http://a5.sphotos.ak.fbcdn.net/hphotos-ak-ash2/180297_134205586644686_100001657368236_200444_20448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44282"/>
            <a:ext cx="6984776" cy="46565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899592" y="637270"/>
            <a:ext cx="7958688" cy="584775"/>
          </a:xfrm>
          <a:prstGeom prst="rect">
            <a:avLst/>
          </a:prstGeom>
          <a:noFill/>
        </p:spPr>
        <p:txBody>
          <a:bodyPr wrap="square" rtlCol="0">
            <a:spAutoFit/>
          </a:bodyPr>
          <a:lstStyle/>
          <a:p>
            <a:pPr algn="just"/>
            <a:r>
              <a:rPr lang="es-ES" sz="1600" dirty="0"/>
              <a:t>EVENTOS DEPORTIVOS</a:t>
            </a:r>
            <a:endParaRPr lang="es-MX" sz="1600" dirty="0"/>
          </a:p>
          <a:p>
            <a:pPr algn="just"/>
            <a:r>
              <a:rPr lang="es-ES" sz="1600" dirty="0"/>
              <a:t> </a:t>
            </a:r>
            <a:endParaRPr lang="es-MX" sz="1600" dirty="0"/>
          </a:p>
        </p:txBody>
      </p:sp>
      <p:pic>
        <p:nvPicPr>
          <p:cNvPr id="1027" name="Picture 3" descr="F:\FOTOGRAFIAS\2011\DSC07494.JPG"/>
          <p:cNvPicPr>
            <a:picLocks noChangeAspect="1" noChangeArrowheads="1"/>
          </p:cNvPicPr>
          <p:nvPr/>
        </p:nvPicPr>
        <p:blipFill>
          <a:blip r:embed="rId3" cstate="print"/>
          <a:srcRect/>
          <a:stretch>
            <a:fillRect/>
          </a:stretch>
        </p:blipFill>
        <p:spPr bwMode="auto">
          <a:xfrm>
            <a:off x="1500166" y="1285860"/>
            <a:ext cx="6555725" cy="4916794"/>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899592" y="675388"/>
            <a:ext cx="7958688" cy="1384995"/>
          </a:xfrm>
          <a:prstGeom prst="rect">
            <a:avLst/>
          </a:prstGeom>
          <a:noFill/>
        </p:spPr>
        <p:txBody>
          <a:bodyPr wrap="square" rtlCol="0">
            <a:spAutoFit/>
          </a:bodyPr>
          <a:lstStyle/>
          <a:p>
            <a:pPr algn="just"/>
            <a:r>
              <a:rPr lang="es-ES" sz="1200" dirty="0"/>
              <a:t>EVENTOS DEPORTIVOS</a:t>
            </a:r>
            <a:endParaRPr lang="es-MX" sz="1200" dirty="0"/>
          </a:p>
          <a:p>
            <a:pPr algn="just"/>
            <a:r>
              <a:rPr lang="es-ES" sz="1200" dirty="0"/>
              <a:t> </a:t>
            </a:r>
            <a:endParaRPr lang="es-MX" sz="1200" dirty="0"/>
          </a:p>
          <a:p>
            <a:pPr lvl="0" algn="just">
              <a:buFont typeface="Arial" pitchFamily="34" charset="0"/>
              <a:buChar char="•"/>
            </a:pPr>
            <a:r>
              <a:rPr lang="es-MX" sz="1200" dirty="0" smtClean="0"/>
              <a:t>Durante </a:t>
            </a:r>
            <a:r>
              <a:rPr lang="es-MX" sz="1200" dirty="0"/>
              <a:t>los días 10 y 11 de junio de este año se participó en la feria regional del deporte organizada por el CODE Jalisco en Cd. Guzmán, participando en las disciplinas de atletismo, futbol, voleibol y ajedrez. Cabe hacer mención que el municipio de Amacueca resulto campeón en futbol rama femenil categoría secundaria, asimismo se obtuvo el primer en esta competencia regional en atletismo tanto en rama varonil como femenil en categoría veteranos y el primer lugar en ajedrez categoría primaria</a:t>
            </a:r>
            <a:r>
              <a:rPr lang="es-MX" sz="1200" dirty="0" smtClean="0"/>
              <a:t>.</a:t>
            </a:r>
            <a:endParaRPr lang="es-MX" sz="1200" dirty="0"/>
          </a:p>
        </p:txBody>
      </p:sp>
      <p:pic>
        <p:nvPicPr>
          <p:cNvPr id="17410" name="Picture 2" descr="C:\Users\HECTOR\Desktop\CHANCHIZ\1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276872"/>
            <a:ext cx="2629667" cy="3506223"/>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HECTOR\Desktop\CHANCHIZ\1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9091" y="2276872"/>
            <a:ext cx="4546616" cy="3409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circle(in)">
                                      <p:cBhvr>
                                        <p:cTn id="12"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899592" y="612986"/>
            <a:ext cx="7958688" cy="1077218"/>
          </a:xfrm>
          <a:prstGeom prst="rect">
            <a:avLst/>
          </a:prstGeom>
          <a:noFill/>
        </p:spPr>
        <p:txBody>
          <a:bodyPr wrap="square" rtlCol="0">
            <a:spAutoFit/>
          </a:bodyPr>
          <a:lstStyle/>
          <a:p>
            <a:pPr algn="just"/>
            <a:r>
              <a:rPr lang="es-ES" sz="1600" dirty="0"/>
              <a:t>EVENTOS DEPORTIVOS</a:t>
            </a:r>
            <a:endParaRPr lang="es-MX" sz="1600" dirty="0"/>
          </a:p>
          <a:p>
            <a:pPr algn="just"/>
            <a:r>
              <a:rPr lang="es-ES" sz="1600" dirty="0"/>
              <a:t> </a:t>
            </a:r>
            <a:endParaRPr lang="es-MX" sz="1600" dirty="0"/>
          </a:p>
          <a:p>
            <a:pPr lvl="0" algn="just">
              <a:buFont typeface="Arial" pitchFamily="34" charset="0"/>
              <a:buChar char="•"/>
            </a:pPr>
            <a:r>
              <a:rPr lang="es-MX" sz="1600" dirty="0" smtClean="0"/>
              <a:t>El </a:t>
            </a:r>
            <a:r>
              <a:rPr lang="es-MX" sz="1600" dirty="0"/>
              <a:t>día 26 de marzo del presente se realizó el primer rally Amacueca, organizado en coordinación con el club Renault de Guadalajara</a:t>
            </a:r>
            <a:r>
              <a:rPr lang="es-MX" sz="1600" dirty="0" smtClean="0"/>
              <a:t>.</a:t>
            </a:r>
            <a:endParaRPr lang="es-MX" sz="1600" dirty="0"/>
          </a:p>
        </p:txBody>
      </p:sp>
      <p:pic>
        <p:nvPicPr>
          <p:cNvPr id="18434" name="Picture 2" descr="http://a5.sphotos.ak.fbcdn.net/hphotos-ak-snc6/208588_145998395465405_100001657368236_267617_243788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316" y="1702408"/>
            <a:ext cx="5589239" cy="41919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899592" y="669177"/>
            <a:ext cx="7958688" cy="830997"/>
          </a:xfrm>
          <a:prstGeom prst="rect">
            <a:avLst/>
          </a:prstGeom>
          <a:noFill/>
        </p:spPr>
        <p:txBody>
          <a:bodyPr wrap="square" rtlCol="0">
            <a:spAutoFit/>
          </a:bodyPr>
          <a:lstStyle/>
          <a:p>
            <a:pPr algn="just"/>
            <a:r>
              <a:rPr lang="es-ES" sz="1600" dirty="0"/>
              <a:t>EVENTOS DEPORTIVOS</a:t>
            </a:r>
            <a:endParaRPr lang="es-MX" sz="1600" dirty="0"/>
          </a:p>
          <a:p>
            <a:pPr algn="just"/>
            <a:r>
              <a:rPr lang="es-ES" sz="1600" dirty="0"/>
              <a:t> </a:t>
            </a:r>
            <a:endParaRPr lang="es-MX" sz="1600" dirty="0"/>
          </a:p>
          <a:p>
            <a:pPr lvl="0" algn="just">
              <a:buFont typeface="Arial" pitchFamily="34" charset="0"/>
              <a:buChar char="•"/>
            </a:pPr>
            <a:r>
              <a:rPr lang="es-MX" sz="1600" dirty="0" smtClean="0"/>
              <a:t>En </a:t>
            </a:r>
            <a:r>
              <a:rPr lang="es-MX" sz="1600" dirty="0"/>
              <a:t>el marco del Festival Anual de la Pitaya se llevó a cabo una carrera ciclista</a:t>
            </a:r>
            <a:r>
              <a:rPr lang="es-MX" sz="1600" dirty="0" smtClean="0"/>
              <a:t>.</a:t>
            </a:r>
            <a:endParaRPr lang="es-MX" sz="1600" dirty="0"/>
          </a:p>
        </p:txBody>
      </p:sp>
      <p:pic>
        <p:nvPicPr>
          <p:cNvPr id="5" name="Picture 2" descr="F:\ACTIVIDADES AÑO 2011\carrera ciclismo mayo 2011\fotos 31 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9028" y="1714488"/>
            <a:ext cx="5759816" cy="432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899592" y="637270"/>
            <a:ext cx="7958688" cy="1077218"/>
          </a:xfrm>
          <a:prstGeom prst="rect">
            <a:avLst/>
          </a:prstGeom>
          <a:noFill/>
        </p:spPr>
        <p:txBody>
          <a:bodyPr wrap="square" rtlCol="0">
            <a:spAutoFit/>
          </a:bodyPr>
          <a:lstStyle/>
          <a:p>
            <a:pPr algn="just"/>
            <a:r>
              <a:rPr lang="es-ES" sz="1600" dirty="0"/>
              <a:t>EVENTOS DEPORTIVOS</a:t>
            </a:r>
            <a:endParaRPr lang="es-MX" sz="1600" dirty="0"/>
          </a:p>
          <a:p>
            <a:pPr algn="just"/>
            <a:r>
              <a:rPr lang="es-ES" sz="1600" dirty="0"/>
              <a:t> </a:t>
            </a:r>
            <a:endParaRPr lang="es-MX" sz="1600" dirty="0"/>
          </a:p>
          <a:p>
            <a:pPr lvl="0" algn="just">
              <a:buFont typeface="Arial" pitchFamily="34" charset="0"/>
              <a:buChar char="•"/>
            </a:pPr>
            <a:r>
              <a:rPr lang="es-MX" sz="1600" dirty="0" smtClean="0"/>
              <a:t>En </a:t>
            </a:r>
            <a:r>
              <a:rPr lang="es-MX" sz="1600" dirty="0"/>
              <a:t>el marco de la Fiestas Patrias se realizaron distintos eventos como fueron: carrera pedestre, torneos de Futbol en sus categorías libre y veteranos y voleibol. </a:t>
            </a:r>
          </a:p>
        </p:txBody>
      </p:sp>
      <p:pic>
        <p:nvPicPr>
          <p:cNvPr id="20483" name="Picture 3" descr="C:\Users\HECTOR\Desktop\CHANCHIZ222\DCIM\fut 2\IMG_06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672667"/>
            <a:ext cx="6192688" cy="4644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Rectángulo"/>
          <p:cNvSpPr/>
          <p:nvPr/>
        </p:nvSpPr>
        <p:spPr>
          <a:xfrm>
            <a:off x="857224" y="629363"/>
            <a:ext cx="8143932" cy="1600438"/>
          </a:xfrm>
          <a:prstGeom prst="rect">
            <a:avLst/>
          </a:prstGeom>
        </p:spPr>
        <p:txBody>
          <a:bodyPr wrap="square">
            <a:spAutoFit/>
          </a:bodyPr>
          <a:lstStyle/>
          <a:p>
            <a:pPr algn="just"/>
            <a:r>
              <a:rPr lang="es-ES" sz="1400" dirty="0"/>
              <a:t>REINAUGURACION DEL MUSEO NATURAL DE LA REGION</a:t>
            </a:r>
            <a:endParaRPr lang="es-MX" sz="1400" dirty="0"/>
          </a:p>
          <a:p>
            <a:pPr algn="just"/>
            <a:r>
              <a:rPr lang="es-ES" sz="1400" dirty="0"/>
              <a:t> </a:t>
            </a:r>
            <a:endParaRPr lang="es-MX" sz="1400" dirty="0"/>
          </a:p>
          <a:p>
            <a:pPr algn="just"/>
            <a:r>
              <a:rPr lang="es-ES" sz="1400" dirty="0"/>
              <a:t>El pasado 23 de Noviembre en el marco del Festival de las Aves, se llevó a cabo la reinauguración del Museo Natural ubicado en la Casa de la Cultura, mediante el acondicionamiento de 3 salas y vitrinas ubicadas en el corredor principal. Una de las novedades de este museo es la sala correspondiente a las aves migratorias, en la cual se puede apreciar distintas especies de aves que habitan en los humedales de la laguna de Sayula, mismas que fueron donadas por el Biólogo </a:t>
            </a:r>
            <a:r>
              <a:rPr lang="es-ES" sz="1400" dirty="0" err="1"/>
              <a:t>Banni</a:t>
            </a:r>
            <a:r>
              <a:rPr lang="es-ES" sz="1400" dirty="0"/>
              <a:t> Bianchi para su apreciación y estudio. </a:t>
            </a:r>
            <a:endParaRPr lang="es-MX" sz="1400" dirty="0"/>
          </a:p>
        </p:txBody>
      </p:sp>
      <p:pic>
        <p:nvPicPr>
          <p:cNvPr id="3" name="2 Imagen" descr="C:\Users\HECTOR\Documents\OCTUBRE\VARIAS FOTOGRAFIAS\IMG_0906.JPG"/>
          <p:cNvPicPr/>
          <p:nvPr/>
        </p:nvPicPr>
        <p:blipFill>
          <a:blip r:embed="rId3" cstate="print">
            <a:extLst>
              <a:ext uri="{28A0092B-C50C-407E-A947-70E740481C1C}">
                <a14:useLocalDpi xmlns:a14="http://schemas.microsoft.com/office/drawing/2010/main" val="0"/>
              </a:ext>
            </a:extLst>
          </a:blip>
          <a:srcRect b="34317"/>
          <a:stretch>
            <a:fillRect/>
          </a:stretch>
        </p:blipFill>
        <p:spPr bwMode="auto">
          <a:xfrm>
            <a:off x="2500298" y="2357430"/>
            <a:ext cx="4143404" cy="3857652"/>
          </a:xfrm>
          <a:prstGeom prst="rect">
            <a:avLst/>
          </a:prstGeom>
          <a:noFill/>
          <a:ln>
            <a:noFill/>
          </a:ln>
        </p:spPr>
      </p:pic>
    </p:spTree>
    <p:extLst>
      <p:ext uri="{BB962C8B-B14F-4D97-AF65-F5344CB8AC3E}">
        <p14:creationId xmlns:p14="http://schemas.microsoft.com/office/powerpoint/2010/main" val="318836617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Rectángulo"/>
          <p:cNvSpPr/>
          <p:nvPr/>
        </p:nvSpPr>
        <p:spPr>
          <a:xfrm>
            <a:off x="971600" y="714356"/>
            <a:ext cx="7958118" cy="738664"/>
          </a:xfrm>
          <a:prstGeom prst="rect">
            <a:avLst/>
          </a:prstGeom>
        </p:spPr>
        <p:txBody>
          <a:bodyPr wrap="square">
            <a:spAutoFit/>
          </a:bodyPr>
          <a:lstStyle/>
          <a:p>
            <a:pPr algn="just"/>
            <a:r>
              <a:rPr lang="es-ES" sz="1400" dirty="0"/>
              <a:t>ARRANQUE NAVIDEÑO</a:t>
            </a:r>
            <a:endParaRPr lang="es-MX" sz="1400" dirty="0"/>
          </a:p>
          <a:p>
            <a:pPr algn="just"/>
            <a:r>
              <a:rPr lang="es-ES" sz="1400" dirty="0"/>
              <a:t> </a:t>
            </a:r>
            <a:endParaRPr lang="es-MX" sz="1400" dirty="0"/>
          </a:p>
          <a:p>
            <a:pPr algn="just"/>
            <a:r>
              <a:rPr lang="es-ES" sz="1400" dirty="0"/>
              <a:t> </a:t>
            </a:r>
            <a:endParaRPr lang="es-MX" sz="1400" dirty="0"/>
          </a:p>
        </p:txBody>
      </p:sp>
      <p:pic>
        <p:nvPicPr>
          <p:cNvPr id="3" name="2 Imagen" descr="http://a8.sphotos.ak.fbcdn.net/hphotos-ak-ash4/375320_237294159669161_100001657368236_583309_1728515613_n.jpg"/>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16505" y="1268760"/>
            <a:ext cx="6868308" cy="4865194"/>
          </a:xfrm>
          <a:prstGeom prst="rect">
            <a:avLst/>
          </a:prstGeom>
          <a:noFill/>
          <a:ln>
            <a:noFill/>
          </a:ln>
        </p:spPr>
      </p:pic>
    </p:spTree>
    <p:extLst>
      <p:ext uri="{BB962C8B-B14F-4D97-AF65-F5344CB8AC3E}">
        <p14:creationId xmlns:p14="http://schemas.microsoft.com/office/powerpoint/2010/main" val="2848446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411760" y="620688"/>
            <a:ext cx="5688632" cy="369332"/>
          </a:xfrm>
          <a:prstGeom prst="rect">
            <a:avLst/>
          </a:prstGeom>
          <a:noFill/>
        </p:spPr>
        <p:txBody>
          <a:bodyPr wrap="square" rtlCol="0">
            <a:spAutoFit/>
          </a:bodyPr>
          <a:lstStyle/>
          <a:p>
            <a:pPr algn="ctr"/>
            <a:r>
              <a:rPr lang="es-ES" b="1" dirty="0" smtClean="0"/>
              <a:t>OFICIALÍA  MAYOR  ADMINISTRATIVA</a:t>
            </a:r>
            <a:endParaRPr lang="es-ES" dirty="0" smtClean="0"/>
          </a:p>
        </p:txBody>
      </p:sp>
      <p:graphicFrame>
        <p:nvGraphicFramePr>
          <p:cNvPr id="8" name="7 Tabla"/>
          <p:cNvGraphicFramePr>
            <a:graphicFrameLocks noGrp="1"/>
          </p:cNvGraphicFramePr>
          <p:nvPr>
            <p:extLst>
              <p:ext uri="{D42A27DB-BD31-4B8C-83A1-F6EECF244321}">
                <p14:modId xmlns:p14="http://schemas.microsoft.com/office/powerpoint/2010/main" val="3942159605"/>
              </p:ext>
            </p:extLst>
          </p:nvPr>
        </p:nvGraphicFramePr>
        <p:xfrm>
          <a:off x="971600" y="2285992"/>
          <a:ext cx="8012268" cy="2806045"/>
        </p:xfrm>
        <a:graphic>
          <a:graphicData uri="http://schemas.openxmlformats.org/drawingml/2006/table">
            <a:tbl>
              <a:tblPr>
                <a:tableStyleId>{5DA37D80-6434-44D0-A028-1B22A696006F}</a:tableStyleId>
              </a:tblPr>
              <a:tblGrid>
                <a:gridCol w="5544616"/>
                <a:gridCol w="2467652"/>
              </a:tblGrid>
              <a:tr h="255095">
                <a:tc>
                  <a:txBody>
                    <a:bodyPr/>
                    <a:lstStyle/>
                    <a:p>
                      <a:pPr algn="ctr">
                        <a:spcAft>
                          <a:spcPts val="0"/>
                        </a:spcAft>
                      </a:pPr>
                      <a:r>
                        <a:rPr lang="es-ES" sz="1600" b="1" dirty="0">
                          <a:effectLst/>
                        </a:rPr>
                        <a:t>PERSONAL</a:t>
                      </a:r>
                      <a:endParaRPr lang="es-ES" sz="16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600" b="1" dirty="0">
                          <a:effectLst/>
                        </a:rPr>
                        <a:t>TOTAL</a:t>
                      </a:r>
                      <a:endParaRPr lang="es-ES" sz="1600" b="1" dirty="0">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Presidente, Síndico, Secretario y Regidores. </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a:effectLst/>
                        </a:rPr>
                        <a:t>12</a:t>
                      </a:r>
                      <a:endParaRPr lang="es-ES" sz="1400" b="1">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Directores de área</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a:effectLst/>
                        </a:rPr>
                        <a:t>15</a:t>
                      </a:r>
                      <a:endParaRPr lang="es-ES" sz="1400" b="1">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Personal Administrativo</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a:effectLst/>
                        </a:rPr>
                        <a:t>10</a:t>
                      </a:r>
                      <a:endParaRPr lang="es-ES" sz="1400" b="1">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Personal Operativo</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a:effectLst/>
                        </a:rPr>
                        <a:t>24</a:t>
                      </a:r>
                      <a:endParaRPr lang="es-ES" sz="1400" b="1">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Seguridad Pública</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a:effectLst/>
                        </a:rPr>
                        <a:t>15</a:t>
                      </a:r>
                      <a:endParaRPr lang="es-ES" sz="1400" b="1">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Agentes Municipales</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a:effectLst/>
                        </a:rPr>
                        <a:t>09</a:t>
                      </a:r>
                      <a:endParaRPr lang="es-ES" sz="1400" b="1">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Delegación de Tepec</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a:effectLst/>
                        </a:rPr>
                        <a:t>06</a:t>
                      </a:r>
                      <a:endParaRPr lang="es-ES" sz="1400" b="1">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Eventuales</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a:effectLst/>
                        </a:rPr>
                        <a:t>15</a:t>
                      </a:r>
                      <a:endParaRPr lang="es-ES" sz="1400" b="1">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Personal de Apoyo a Escuelas de Amacueca</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dirty="0">
                          <a:effectLst/>
                        </a:rPr>
                        <a:t>12</a:t>
                      </a:r>
                      <a:endParaRPr lang="es-ES" sz="1400" b="1" dirty="0">
                        <a:solidFill>
                          <a:schemeClr val="bg1"/>
                        </a:solidFill>
                        <a:effectLst/>
                        <a:latin typeface="Times New Roman"/>
                        <a:ea typeface="Times New Roman"/>
                        <a:cs typeface="Times New Roman"/>
                      </a:endParaRPr>
                    </a:p>
                  </a:txBody>
                  <a:tcPr marL="68580" marR="68580" marT="0" marB="0"/>
                </a:tc>
              </a:tr>
              <a:tr h="255095">
                <a:tc>
                  <a:txBody>
                    <a:bodyPr/>
                    <a:lstStyle/>
                    <a:p>
                      <a:pPr algn="just">
                        <a:spcAft>
                          <a:spcPts val="0"/>
                        </a:spcAft>
                      </a:pPr>
                      <a:r>
                        <a:rPr lang="es-ES" sz="1400" b="1" dirty="0">
                          <a:effectLst/>
                        </a:rPr>
                        <a:t>Personal de Apoyo a Escuelas de Tepec</a:t>
                      </a:r>
                      <a:endParaRPr lang="es-ES" sz="1400" b="1" dirty="0">
                        <a:solidFill>
                          <a:schemeClr val="bg1"/>
                        </a:solidFill>
                        <a:effectLst/>
                        <a:latin typeface="Times New Roman"/>
                        <a:ea typeface="Times New Roman"/>
                        <a:cs typeface="Times New Roman"/>
                      </a:endParaRPr>
                    </a:p>
                  </a:txBody>
                  <a:tcPr marL="68580" marR="68580" marT="0" marB="0"/>
                </a:tc>
                <a:tc>
                  <a:txBody>
                    <a:bodyPr/>
                    <a:lstStyle/>
                    <a:p>
                      <a:pPr algn="ctr">
                        <a:spcAft>
                          <a:spcPts val="0"/>
                        </a:spcAft>
                      </a:pPr>
                      <a:r>
                        <a:rPr lang="es-ES" sz="1400" b="1" dirty="0">
                          <a:effectLst/>
                        </a:rPr>
                        <a:t>07</a:t>
                      </a:r>
                      <a:endParaRPr lang="es-ES" sz="1400" b="1" dirty="0">
                        <a:solidFill>
                          <a:schemeClr val="bg1"/>
                        </a:solidFill>
                        <a:effectLst/>
                        <a:latin typeface="Times New Roman"/>
                        <a:ea typeface="Times New Roman"/>
                        <a:cs typeface="Times New Roman"/>
                      </a:endParaRPr>
                    </a:p>
                  </a:txBody>
                  <a:tcPr marL="68580" marR="68580" marT="0" marB="0"/>
                </a:tc>
              </a:tr>
            </a:tbl>
          </a:graphicData>
        </a:graphic>
      </p:graphicFrame>
      <p:sp>
        <p:nvSpPr>
          <p:cNvPr id="9" name="8 CuadroTexto"/>
          <p:cNvSpPr txBox="1"/>
          <p:nvPr/>
        </p:nvSpPr>
        <p:spPr>
          <a:xfrm>
            <a:off x="971600" y="5357826"/>
            <a:ext cx="7992888" cy="369332"/>
          </a:xfrm>
          <a:prstGeom prst="rect">
            <a:avLst/>
          </a:prstGeom>
          <a:noFill/>
        </p:spPr>
        <p:txBody>
          <a:bodyPr wrap="square" rtlCol="0">
            <a:spAutoFit/>
          </a:bodyPr>
          <a:lstStyle/>
          <a:p>
            <a:pPr algn="ctr"/>
            <a:r>
              <a:rPr lang="es-ES" dirty="0" smtClean="0"/>
              <a:t>125 empleados, distribuidos en  las diferentes direcciones y áreas</a:t>
            </a:r>
            <a:endParaRPr lang="es-ES" dirty="0"/>
          </a:p>
        </p:txBody>
      </p:sp>
      <p:sp>
        <p:nvSpPr>
          <p:cNvPr id="10" name="9 CuadroTexto"/>
          <p:cNvSpPr txBox="1"/>
          <p:nvPr/>
        </p:nvSpPr>
        <p:spPr>
          <a:xfrm>
            <a:off x="971600" y="1142984"/>
            <a:ext cx="7886680" cy="1200329"/>
          </a:xfrm>
          <a:prstGeom prst="rect">
            <a:avLst/>
          </a:prstGeom>
          <a:noFill/>
        </p:spPr>
        <p:txBody>
          <a:bodyPr wrap="square" rtlCol="0">
            <a:spAutoFit/>
          </a:bodyPr>
          <a:lstStyle/>
          <a:p>
            <a:pPr algn="just"/>
            <a:r>
              <a:rPr lang="es-MX" dirty="0" smtClean="0"/>
              <a:t>Como función primordial de la Oficialía Mayor Administrativa, está la de administrar adecuadamente los recursos humanos y materiales, con que cuenta la administración pública municipal.</a:t>
            </a:r>
            <a:endParaRPr lang="es-ES" dirty="0" smtClean="0"/>
          </a:p>
          <a:p>
            <a:pPr algn="just"/>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53"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CuadroTexto"/>
          <p:cNvSpPr txBox="1"/>
          <p:nvPr/>
        </p:nvSpPr>
        <p:spPr>
          <a:xfrm>
            <a:off x="2500298" y="571480"/>
            <a:ext cx="4786346" cy="3770263"/>
          </a:xfrm>
          <a:prstGeom prst="rect">
            <a:avLst/>
          </a:prstGeom>
          <a:noFill/>
        </p:spPr>
        <p:txBody>
          <a:bodyPr wrap="square" rtlCol="0">
            <a:spAutoFit/>
          </a:bodyPr>
          <a:lstStyle/>
          <a:p>
            <a:pPr algn="ctr"/>
            <a:r>
              <a:rPr lang="es-MX" sz="23900" b="1" dirty="0" smtClean="0">
                <a:effectLst>
                  <a:outerShdw blurRad="38100" dist="38100" dir="2700000" algn="tl">
                    <a:srgbClr val="000000">
                      <a:alpha val="43137"/>
                    </a:srgbClr>
                  </a:outerShdw>
                </a:effectLst>
              </a:rPr>
              <a:t>FIN</a:t>
            </a:r>
            <a:endParaRPr lang="es-MX" sz="23900" b="1" dirty="0">
              <a:effectLst>
                <a:outerShdw blurRad="38100" dist="38100" dir="2700000" algn="tl">
                  <a:srgbClr val="000000">
                    <a:alpha val="43137"/>
                  </a:srgbClr>
                </a:outerShdw>
              </a:effectLst>
            </a:endParaRPr>
          </a:p>
        </p:txBody>
      </p:sp>
      <p:sp>
        <p:nvSpPr>
          <p:cNvPr id="4" name="3 CuadroTexto"/>
          <p:cNvSpPr txBox="1"/>
          <p:nvPr/>
        </p:nvSpPr>
        <p:spPr>
          <a:xfrm>
            <a:off x="2071670" y="5072074"/>
            <a:ext cx="5929354" cy="1200329"/>
          </a:xfrm>
          <a:prstGeom prst="rect">
            <a:avLst/>
          </a:prstGeom>
          <a:noFill/>
        </p:spPr>
        <p:txBody>
          <a:bodyPr wrap="square" rtlCol="0">
            <a:spAutoFit/>
          </a:bodyPr>
          <a:lstStyle/>
          <a:p>
            <a:pPr algn="ctr"/>
            <a:r>
              <a:rPr lang="es-MX" sz="7200" b="1" dirty="0" smtClean="0">
                <a:effectLst>
                  <a:outerShdw blurRad="38100" dist="38100" dir="2700000" algn="tl">
                    <a:srgbClr val="000000">
                      <a:alpha val="43137"/>
                    </a:srgbClr>
                  </a:outerShdw>
                </a:effectLst>
              </a:rPr>
              <a:t>GRACIAS</a:t>
            </a:r>
            <a:endParaRPr lang="es-MX" sz="72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Rectángulo"/>
          <p:cNvSpPr/>
          <p:nvPr/>
        </p:nvSpPr>
        <p:spPr>
          <a:xfrm>
            <a:off x="827584" y="1536174"/>
            <a:ext cx="7920880" cy="3785652"/>
          </a:xfrm>
          <a:prstGeom prst="rect">
            <a:avLst/>
          </a:prstGeom>
        </p:spPr>
        <p:txBody>
          <a:bodyPr wrap="square">
            <a:spAutoFit/>
          </a:bodyPr>
          <a:lstStyle/>
          <a:p>
            <a:pPr marL="285750" lvl="0" indent="-285750">
              <a:buFont typeface="Arial" pitchFamily="34" charset="0"/>
              <a:buChar char="•"/>
            </a:pPr>
            <a:r>
              <a:rPr lang="es-ES" sz="1600" b="1" dirty="0" smtClean="0"/>
              <a:t>Flotilla </a:t>
            </a:r>
            <a:r>
              <a:rPr lang="es-ES" sz="1600" b="1" dirty="0"/>
              <a:t>de </a:t>
            </a:r>
            <a:r>
              <a:rPr lang="es-ES" sz="1600" b="1" dirty="0" smtClean="0"/>
              <a:t>vehículos</a:t>
            </a:r>
            <a:endParaRPr lang="es-MX" sz="1600" dirty="0"/>
          </a:p>
          <a:p>
            <a:r>
              <a:rPr lang="es-ES" sz="1600" dirty="0"/>
              <a:t> </a:t>
            </a:r>
            <a:r>
              <a:rPr lang="es-ES" sz="1600" dirty="0" smtClean="0"/>
              <a:t>        La </a:t>
            </a:r>
            <a:r>
              <a:rPr lang="es-ES" sz="1600" dirty="0"/>
              <a:t>actual administración, consta de 31 automotores, de diferentes marcas, modelos  y tipos a los </a:t>
            </a:r>
            <a:r>
              <a:rPr lang="es-ES" sz="1600" dirty="0" smtClean="0"/>
              <a:t>cuales </a:t>
            </a:r>
            <a:r>
              <a:rPr lang="es-ES" sz="1600" dirty="0"/>
              <a:t>se les da mantenimiento continuo</a:t>
            </a:r>
            <a:r>
              <a:rPr lang="es-ES" sz="1600" dirty="0" smtClean="0"/>
              <a:t>.</a:t>
            </a:r>
            <a:endParaRPr lang="es-MX" sz="1600" dirty="0"/>
          </a:p>
          <a:p>
            <a:pPr marL="285750" lvl="0" indent="-285750">
              <a:buFont typeface="Arial" pitchFamily="34" charset="0"/>
              <a:buChar char="•"/>
            </a:pPr>
            <a:r>
              <a:rPr lang="es-ES" sz="1600" b="1" dirty="0"/>
              <a:t>Panteones </a:t>
            </a:r>
            <a:r>
              <a:rPr lang="es-ES" sz="1600" b="1" dirty="0" smtClean="0"/>
              <a:t>Municipales</a:t>
            </a:r>
            <a:endParaRPr lang="es-MX" sz="1600" dirty="0"/>
          </a:p>
          <a:p>
            <a:r>
              <a:rPr lang="es-ES" sz="1600" dirty="0" smtClean="0"/>
              <a:t>         Se </a:t>
            </a:r>
            <a:r>
              <a:rPr lang="es-ES" sz="1600" dirty="0"/>
              <a:t>ha dado mantenimiento a los 3 panteones existentes en el municipio</a:t>
            </a:r>
            <a:r>
              <a:rPr lang="es-ES" sz="1600" dirty="0" smtClean="0"/>
              <a:t>.</a:t>
            </a:r>
            <a:endParaRPr lang="es-MX" sz="1600" dirty="0"/>
          </a:p>
          <a:p>
            <a:pPr marL="285750" lvl="0" indent="-285750">
              <a:buFont typeface="Arial" pitchFamily="34" charset="0"/>
              <a:buChar char="•"/>
            </a:pPr>
            <a:r>
              <a:rPr lang="es-ES" sz="1600" b="1" dirty="0"/>
              <a:t>Alumbrado </a:t>
            </a:r>
            <a:r>
              <a:rPr lang="es-ES" sz="1600" b="1" dirty="0" smtClean="0"/>
              <a:t>Publico</a:t>
            </a:r>
            <a:endParaRPr lang="es-MX" sz="1600" dirty="0"/>
          </a:p>
          <a:p>
            <a:r>
              <a:rPr lang="es-ES" sz="1600" dirty="0" smtClean="0"/>
              <a:t>         Se </a:t>
            </a:r>
            <a:r>
              <a:rPr lang="es-ES" sz="1600" dirty="0"/>
              <a:t>ha dado seguimiento a cada una de las solicitudes presentadas por los ciudadanos en cuanto a reparaciones y ampliaciones de redes eléctricas</a:t>
            </a:r>
            <a:r>
              <a:rPr lang="es-ES" sz="1600" dirty="0" smtClean="0"/>
              <a:t>.</a:t>
            </a:r>
            <a:endParaRPr lang="es-MX" sz="1600" dirty="0"/>
          </a:p>
          <a:p>
            <a:pPr marL="285750" lvl="0" indent="-285750">
              <a:buFont typeface="Arial" pitchFamily="34" charset="0"/>
              <a:buChar char="•"/>
            </a:pPr>
            <a:r>
              <a:rPr lang="es-ES" sz="1600" b="1" dirty="0"/>
              <a:t>Aseo </a:t>
            </a:r>
            <a:r>
              <a:rPr lang="es-ES" sz="1600" b="1" dirty="0" smtClean="0"/>
              <a:t>publico</a:t>
            </a:r>
            <a:endParaRPr lang="es-MX" sz="1600" dirty="0"/>
          </a:p>
          <a:p>
            <a:pPr lvl="0"/>
            <a:r>
              <a:rPr lang="es-MX" sz="1600" dirty="0"/>
              <a:t> </a:t>
            </a:r>
            <a:r>
              <a:rPr lang="es-MX" sz="1600" dirty="0" smtClean="0"/>
              <a:t>        </a:t>
            </a:r>
            <a:r>
              <a:rPr lang="es-ES" sz="1600" dirty="0" smtClean="0"/>
              <a:t>Se </a:t>
            </a:r>
            <a:r>
              <a:rPr lang="es-ES" sz="1600" dirty="0"/>
              <a:t>ha mantenido el control en el servicio de recolección de basura, siendo este prestado con regularidad durante todo el 2011</a:t>
            </a:r>
            <a:r>
              <a:rPr lang="es-ES" sz="1600" dirty="0" smtClean="0"/>
              <a:t>.</a:t>
            </a:r>
            <a:endParaRPr lang="es-MX" sz="1600" dirty="0"/>
          </a:p>
          <a:p>
            <a:pPr marL="285750" lvl="0" indent="-285750">
              <a:buFont typeface="Arial" pitchFamily="34" charset="0"/>
              <a:buChar char="•"/>
            </a:pPr>
            <a:r>
              <a:rPr lang="es-ES" sz="1600" b="1" dirty="0" smtClean="0"/>
              <a:t> Parques </a:t>
            </a:r>
            <a:r>
              <a:rPr lang="es-ES" sz="1600" b="1" dirty="0"/>
              <a:t>y </a:t>
            </a:r>
            <a:r>
              <a:rPr lang="es-ES" sz="1600" b="1" dirty="0" smtClean="0"/>
              <a:t>Jardines</a:t>
            </a:r>
            <a:endParaRPr lang="es-MX" sz="1600" dirty="0"/>
          </a:p>
          <a:p>
            <a:r>
              <a:rPr lang="es-ES" sz="1600" dirty="0" smtClean="0"/>
              <a:t>       Se </a:t>
            </a:r>
            <a:r>
              <a:rPr lang="es-ES" sz="1600" dirty="0"/>
              <a:t>ha dado mantenimiento a las distintas Plazas Públicas y jardines del municipio.</a:t>
            </a:r>
            <a:endParaRPr lang="es-MX" sz="1600" dirty="0"/>
          </a:p>
          <a:p>
            <a:r>
              <a:rPr lang="es-ES" sz="1600" dirty="0"/>
              <a:t> </a:t>
            </a:r>
            <a:endParaRPr lang="es-MX" sz="1600" dirty="0"/>
          </a:p>
          <a:p>
            <a:r>
              <a:rPr lang="es-ES_tradnl" sz="1600" b="1" dirty="0"/>
              <a:t> </a:t>
            </a:r>
            <a:endParaRPr lang="es-MX" sz="1600" dirty="0"/>
          </a:p>
        </p:txBody>
      </p:sp>
      <p:sp>
        <p:nvSpPr>
          <p:cNvPr id="4" name="3 CuadroTexto"/>
          <p:cNvSpPr txBox="1"/>
          <p:nvPr/>
        </p:nvSpPr>
        <p:spPr>
          <a:xfrm>
            <a:off x="2411760" y="620688"/>
            <a:ext cx="5688632" cy="369332"/>
          </a:xfrm>
          <a:prstGeom prst="rect">
            <a:avLst/>
          </a:prstGeom>
          <a:noFill/>
        </p:spPr>
        <p:txBody>
          <a:bodyPr wrap="square" rtlCol="0">
            <a:spAutoFit/>
          </a:bodyPr>
          <a:lstStyle/>
          <a:p>
            <a:pPr algn="ctr"/>
            <a:r>
              <a:rPr lang="es-ES" b="1" dirty="0" smtClean="0"/>
              <a:t>OFICIALÍA  MAYOR  ADMINISTRATIVA</a:t>
            </a:r>
            <a:endParaRPr lang="es-ES" dirty="0" smtClean="0"/>
          </a:p>
        </p:txBody>
      </p:sp>
    </p:spTree>
    <p:extLst>
      <p:ext uri="{BB962C8B-B14F-4D97-AF65-F5344CB8AC3E}">
        <p14:creationId xmlns:p14="http://schemas.microsoft.com/office/powerpoint/2010/main" val="378588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circle(in)">
                                      <p:cBhvr>
                                        <p:cTn id="13" dur="2000"/>
                                        <p:tgtEl>
                                          <p:spTgt spid="2">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circle(in)">
                                      <p:cBhvr>
                                        <p:cTn id="16" dur="2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circle(in)">
                                      <p:cBhvr>
                                        <p:cTn id="21" dur="2000"/>
                                        <p:tgtEl>
                                          <p:spTgt spid="2">
                                            <p:txEl>
                                              <p:pRg st="2" end="2"/>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circle(in)">
                                      <p:cBhvr>
                                        <p:cTn id="24" dur="20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circle(in)">
                                      <p:cBhvr>
                                        <p:cTn id="29" dur="2000"/>
                                        <p:tgtEl>
                                          <p:spTgt spid="2">
                                            <p:txEl>
                                              <p:pRg st="4" end="4"/>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ircle(in)">
                                      <p:cBhvr>
                                        <p:cTn id="37" dur="2000"/>
                                        <p:tgtEl>
                                          <p:spTgt spid="2">
                                            <p:txEl>
                                              <p:pRg st="6" end="6"/>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circle(in)">
                                      <p:cBhvr>
                                        <p:cTn id="40" dur="2000"/>
                                        <p:tgtEl>
                                          <p:spTgt spid="2">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circle(in)">
                                      <p:cBhvr>
                                        <p:cTn id="45" dur="2000"/>
                                        <p:tgtEl>
                                          <p:spTgt spid="2">
                                            <p:txEl>
                                              <p:pRg st="8" end="8"/>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circle(in)">
                                      <p:cBhvr>
                                        <p:cTn id="48" dur="2000"/>
                                        <p:tgtEl>
                                          <p:spTgt spid="2">
                                            <p:txEl>
                                              <p:pRg st="9" end="9"/>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circle(in)">
                                      <p:cBhvr>
                                        <p:cTn id="51"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15816" y="548680"/>
            <a:ext cx="4824536" cy="369332"/>
          </a:xfrm>
          <a:prstGeom prst="rect">
            <a:avLst/>
          </a:prstGeom>
          <a:noFill/>
        </p:spPr>
        <p:txBody>
          <a:bodyPr wrap="square" rtlCol="0">
            <a:spAutoFit/>
          </a:bodyPr>
          <a:lstStyle/>
          <a:p>
            <a:pPr algn="ctr"/>
            <a:r>
              <a:rPr lang="es-MX" b="1" dirty="0" smtClean="0"/>
              <a:t>UNIDAD DE TRANSPARENCIA E INFORMACIÓN</a:t>
            </a:r>
            <a:endParaRPr lang="es-ES" b="1" dirty="0" smtClean="0"/>
          </a:p>
        </p:txBody>
      </p:sp>
      <p:sp>
        <p:nvSpPr>
          <p:cNvPr id="7" name="6 CuadroTexto"/>
          <p:cNvSpPr txBox="1"/>
          <p:nvPr/>
        </p:nvSpPr>
        <p:spPr>
          <a:xfrm>
            <a:off x="1043608" y="1105580"/>
            <a:ext cx="7848872" cy="830997"/>
          </a:xfrm>
          <a:prstGeom prst="rect">
            <a:avLst/>
          </a:prstGeom>
          <a:noFill/>
        </p:spPr>
        <p:txBody>
          <a:bodyPr wrap="square" rtlCol="0">
            <a:spAutoFit/>
          </a:bodyPr>
          <a:lstStyle/>
          <a:p>
            <a:r>
              <a:rPr lang="es-ES" sz="1600" dirty="0"/>
              <a:t>37 solicitudes de información, 5 de manera personal y 32 vía el sistema INFOMEX u otro medio digital.</a:t>
            </a:r>
            <a:endParaRPr lang="es-MX" sz="1600" b="1" dirty="0"/>
          </a:p>
          <a:p>
            <a:endParaRPr lang="es-ES" sz="1600" b="1" dirty="0" smtClean="0"/>
          </a:p>
        </p:txBody>
      </p:sp>
      <p:pic>
        <p:nvPicPr>
          <p:cNvPr id="8" name="7 Imagen"/>
          <p:cNvPicPr/>
          <p:nvPr/>
        </p:nvPicPr>
        <p:blipFill>
          <a:blip r:embed="rId3" cstate="screen"/>
          <a:srcRect/>
          <a:stretch>
            <a:fillRect/>
          </a:stretch>
        </p:blipFill>
        <p:spPr bwMode="auto">
          <a:xfrm>
            <a:off x="2874871" y="1628800"/>
            <a:ext cx="3209297" cy="1512168"/>
          </a:xfrm>
          <a:prstGeom prst="rect">
            <a:avLst/>
          </a:prstGeom>
          <a:noFill/>
          <a:ln w="9525">
            <a:noFill/>
            <a:miter lim="800000"/>
            <a:headEnd/>
            <a:tailEnd/>
          </a:ln>
        </p:spPr>
      </p:pic>
      <p:pic>
        <p:nvPicPr>
          <p:cNvPr id="9" name="8 Imagen"/>
          <p:cNvPicPr/>
          <p:nvPr/>
        </p:nvPicPr>
        <p:blipFill>
          <a:blip r:embed="rId4" cstate="screen"/>
          <a:srcRect/>
          <a:stretch>
            <a:fillRect/>
          </a:stretch>
        </p:blipFill>
        <p:spPr bwMode="auto">
          <a:xfrm>
            <a:off x="1578588" y="4653136"/>
            <a:ext cx="2674455" cy="1503721"/>
          </a:xfrm>
          <a:prstGeom prst="rect">
            <a:avLst/>
          </a:prstGeom>
          <a:noFill/>
          <a:ln w="9525">
            <a:noFill/>
            <a:miter lim="800000"/>
            <a:headEnd/>
            <a:tailEnd/>
          </a:ln>
        </p:spPr>
      </p:pic>
      <p:pic>
        <p:nvPicPr>
          <p:cNvPr id="10" name="9 Imagen"/>
          <p:cNvPicPr/>
          <p:nvPr/>
        </p:nvPicPr>
        <p:blipFill>
          <a:blip r:embed="rId5" cstate="screen"/>
          <a:srcRect/>
          <a:stretch>
            <a:fillRect/>
          </a:stretch>
        </p:blipFill>
        <p:spPr bwMode="auto">
          <a:xfrm>
            <a:off x="5652120" y="4653136"/>
            <a:ext cx="2694333" cy="1514897"/>
          </a:xfrm>
          <a:prstGeom prst="rect">
            <a:avLst/>
          </a:prstGeom>
          <a:noFill/>
          <a:ln w="9525">
            <a:noFill/>
            <a:miter lim="800000"/>
            <a:headEnd/>
            <a:tailEnd/>
          </a:ln>
        </p:spPr>
      </p:pic>
      <p:sp>
        <p:nvSpPr>
          <p:cNvPr id="11" name="10 CuadroTexto"/>
          <p:cNvSpPr txBox="1"/>
          <p:nvPr/>
        </p:nvSpPr>
        <p:spPr>
          <a:xfrm>
            <a:off x="1043608" y="3212976"/>
            <a:ext cx="7776864" cy="1323439"/>
          </a:xfrm>
          <a:prstGeom prst="rect">
            <a:avLst/>
          </a:prstGeom>
          <a:noFill/>
        </p:spPr>
        <p:txBody>
          <a:bodyPr wrap="square" rtlCol="0">
            <a:spAutoFit/>
          </a:bodyPr>
          <a:lstStyle/>
          <a:p>
            <a:pPr algn="just"/>
            <a:r>
              <a:rPr lang="es-ES" sz="1600" dirty="0"/>
              <a:t>Se actualizó el sitio Web Municipal en 22 ocasiones con notas concernientes a las actividades que realiza el Municipio y con fundamento en el Articulo 13 de la Ley de Transparencia e Información Pública del Estado de Jalisco, porque es un compromiso mantener informada a la ciudadanía sobre el manejo y la aplicación de los recursos públicos, se digitaliza la información Fundamental y se sube en nuestra página Web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483768" y="539388"/>
            <a:ext cx="5976664" cy="369332"/>
          </a:xfrm>
          <a:prstGeom prst="rect">
            <a:avLst/>
          </a:prstGeom>
          <a:noFill/>
        </p:spPr>
        <p:txBody>
          <a:bodyPr wrap="square" rtlCol="0">
            <a:spAutoFit/>
          </a:bodyPr>
          <a:lstStyle/>
          <a:p>
            <a:pPr algn="ctr"/>
            <a:r>
              <a:rPr lang="es-MX" b="1" dirty="0" smtClean="0"/>
              <a:t>SEGURIDAD PÚBLICA</a:t>
            </a:r>
            <a:endParaRPr lang="es-ES" dirty="0" smtClean="0"/>
          </a:p>
        </p:txBody>
      </p:sp>
      <p:sp>
        <p:nvSpPr>
          <p:cNvPr id="7" name="6 CuadroTexto"/>
          <p:cNvSpPr txBox="1"/>
          <p:nvPr/>
        </p:nvSpPr>
        <p:spPr>
          <a:xfrm>
            <a:off x="1115616" y="928670"/>
            <a:ext cx="7814102" cy="830997"/>
          </a:xfrm>
          <a:prstGeom prst="rect">
            <a:avLst/>
          </a:prstGeom>
          <a:noFill/>
        </p:spPr>
        <p:txBody>
          <a:bodyPr wrap="square" rtlCol="0">
            <a:spAutoFit/>
          </a:bodyPr>
          <a:lstStyle/>
          <a:p>
            <a:pPr algn="just"/>
            <a:r>
              <a:rPr lang="es-ES" sz="1600" dirty="0"/>
              <a:t>Esta dirección cuenta con 15 elementos de seguridad Pública y 4 patrullas y en el transcurso del año, con las limitadas capacidades económicas del municipio, se les ha dotado de equipamiento para un mejor desempeño de sus funciones.</a:t>
            </a:r>
          </a:p>
        </p:txBody>
      </p:sp>
      <p:graphicFrame>
        <p:nvGraphicFramePr>
          <p:cNvPr id="2" name="1 Tabla"/>
          <p:cNvGraphicFramePr>
            <a:graphicFrameLocks noGrp="1"/>
          </p:cNvGraphicFramePr>
          <p:nvPr>
            <p:extLst>
              <p:ext uri="{D42A27DB-BD31-4B8C-83A1-F6EECF244321}">
                <p14:modId xmlns:p14="http://schemas.microsoft.com/office/powerpoint/2010/main" val="1823240861"/>
              </p:ext>
            </p:extLst>
          </p:nvPr>
        </p:nvGraphicFramePr>
        <p:xfrm>
          <a:off x="1246385" y="2852933"/>
          <a:ext cx="7552564" cy="2192267"/>
        </p:xfrm>
        <a:graphic>
          <a:graphicData uri="http://schemas.openxmlformats.org/drawingml/2006/table">
            <a:tbl>
              <a:tblPr firstRow="1" firstCol="1" lastRow="1" lastCol="1" bandRow="1" bandCol="1">
                <a:tableStyleId>{21E4AEA4-8DFA-4A89-87EB-49C32662AFE0}</a:tableStyleId>
              </a:tblPr>
              <a:tblGrid>
                <a:gridCol w="1888141"/>
                <a:gridCol w="1888141"/>
                <a:gridCol w="1888141"/>
                <a:gridCol w="1888141"/>
              </a:tblGrid>
              <a:tr h="313181">
                <a:tc gridSpan="4">
                  <a:txBody>
                    <a:bodyPr/>
                    <a:lstStyle/>
                    <a:p>
                      <a:pPr algn="ctr">
                        <a:lnSpc>
                          <a:spcPct val="115000"/>
                        </a:lnSpc>
                        <a:spcAft>
                          <a:spcPts val="0"/>
                        </a:spcAft>
                      </a:pPr>
                      <a:r>
                        <a:rPr lang="es-ES" sz="1200" dirty="0">
                          <a:effectLst/>
                        </a:rPr>
                        <a:t>EQUIPO PARA EL PERSONAL OPERATIVO</a:t>
                      </a:r>
                      <a:endParaRPr lang="es-MX" sz="1200" dirty="0">
                        <a:effectLst/>
                        <a:latin typeface="Times New Roman"/>
                        <a:ea typeface="Times New Roman"/>
                      </a:endParaRPr>
                    </a:p>
                  </a:txBody>
                  <a:tcPr marL="68580" marR="68580" marT="0" marB="0">
                    <a:solidFill>
                      <a:schemeClr val="accent2">
                        <a:lumMod val="5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tr>
              <a:tr h="313181">
                <a:tc>
                  <a:txBody>
                    <a:bodyPr/>
                    <a:lstStyle/>
                    <a:p>
                      <a:pPr algn="just">
                        <a:lnSpc>
                          <a:spcPct val="115000"/>
                        </a:lnSpc>
                        <a:spcAft>
                          <a:spcPts val="0"/>
                        </a:spcAft>
                      </a:pPr>
                      <a:r>
                        <a:rPr lang="es-ES" sz="1200">
                          <a:effectLst/>
                        </a:rPr>
                        <a:t>ARTICULOS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CANTIDAD</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CONDICIONES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ESTADO</a:t>
                      </a:r>
                      <a:endParaRPr lang="es-MX" sz="1200">
                        <a:effectLst/>
                        <a:latin typeface="Times New Roman"/>
                        <a:ea typeface="Times New Roman"/>
                      </a:endParaRPr>
                    </a:p>
                  </a:txBody>
                  <a:tcPr marL="68580" marR="68580" marT="0" marB="0"/>
                </a:tc>
              </a:tr>
              <a:tr h="313181">
                <a:tc>
                  <a:txBody>
                    <a:bodyPr/>
                    <a:lstStyle/>
                    <a:p>
                      <a:pPr algn="just">
                        <a:lnSpc>
                          <a:spcPct val="115000"/>
                        </a:lnSpc>
                        <a:spcAft>
                          <a:spcPts val="0"/>
                        </a:spcAft>
                      </a:pPr>
                      <a:r>
                        <a:rPr lang="es-ES" sz="1200">
                          <a:effectLst/>
                        </a:rPr>
                        <a:t>Chalecos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8</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Nuevos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Uso</a:t>
                      </a:r>
                      <a:endParaRPr lang="es-MX" sz="1200">
                        <a:effectLst/>
                        <a:latin typeface="Times New Roman"/>
                        <a:ea typeface="Times New Roman"/>
                      </a:endParaRPr>
                    </a:p>
                  </a:txBody>
                  <a:tcPr marL="68580" marR="68580" marT="0" marB="0"/>
                </a:tc>
              </a:tr>
              <a:tr h="313181">
                <a:tc>
                  <a:txBody>
                    <a:bodyPr/>
                    <a:lstStyle/>
                    <a:p>
                      <a:pPr algn="just">
                        <a:lnSpc>
                          <a:spcPct val="115000"/>
                        </a:lnSpc>
                        <a:spcAft>
                          <a:spcPts val="0"/>
                        </a:spcAft>
                      </a:pPr>
                      <a:r>
                        <a:rPr lang="es-ES" sz="1200">
                          <a:effectLst/>
                        </a:rPr>
                        <a:t>Cascos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8</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Nuevos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Uso</a:t>
                      </a:r>
                      <a:endParaRPr lang="es-MX" sz="1200">
                        <a:effectLst/>
                        <a:latin typeface="Times New Roman"/>
                        <a:ea typeface="Times New Roman"/>
                      </a:endParaRPr>
                    </a:p>
                  </a:txBody>
                  <a:tcPr marL="68580" marR="68580" marT="0" marB="0"/>
                </a:tc>
              </a:tr>
              <a:tr h="313181">
                <a:tc rowSpan="2">
                  <a:txBody>
                    <a:bodyPr/>
                    <a:lstStyle/>
                    <a:p>
                      <a:pPr algn="just">
                        <a:lnSpc>
                          <a:spcPct val="115000"/>
                        </a:lnSpc>
                        <a:spcAft>
                          <a:spcPts val="0"/>
                        </a:spcAft>
                      </a:pPr>
                      <a:r>
                        <a:rPr lang="es-ES" sz="1200">
                          <a:effectLst/>
                        </a:rPr>
                        <a:t>Radios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3 Base</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dirty="0">
                          <a:effectLst/>
                        </a:rPr>
                        <a:t>Nuevos</a:t>
                      </a:r>
                      <a:endParaRPr lang="es-MX" sz="1200" dirty="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Uso</a:t>
                      </a:r>
                      <a:endParaRPr lang="es-MX" sz="1200">
                        <a:effectLst/>
                        <a:latin typeface="Times New Roman"/>
                        <a:ea typeface="Times New Roman"/>
                      </a:endParaRPr>
                    </a:p>
                  </a:txBody>
                  <a:tcPr marL="68580" marR="68580" marT="0" marB="0"/>
                </a:tc>
              </a:tr>
              <a:tr h="313181">
                <a:tc vMerge="1">
                  <a:txBody>
                    <a:bodyPr/>
                    <a:lstStyle/>
                    <a:p>
                      <a:endParaRPr lang="es-MX"/>
                    </a:p>
                  </a:txBody>
                  <a:tcPr/>
                </a:tc>
                <a:tc>
                  <a:txBody>
                    <a:bodyPr/>
                    <a:lstStyle/>
                    <a:p>
                      <a:pPr algn="just">
                        <a:lnSpc>
                          <a:spcPct val="115000"/>
                        </a:lnSpc>
                        <a:spcAft>
                          <a:spcPts val="0"/>
                        </a:spcAft>
                      </a:pPr>
                      <a:r>
                        <a:rPr lang="es-ES" sz="1200">
                          <a:effectLst/>
                        </a:rPr>
                        <a:t>2 Portátiles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Nuevos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Uso</a:t>
                      </a:r>
                      <a:endParaRPr lang="es-MX" sz="1200">
                        <a:effectLst/>
                        <a:latin typeface="Times New Roman"/>
                        <a:ea typeface="Times New Roman"/>
                      </a:endParaRPr>
                    </a:p>
                  </a:txBody>
                  <a:tcPr marL="68580" marR="68580" marT="0" marB="0"/>
                </a:tc>
              </a:tr>
              <a:tr h="313181">
                <a:tc>
                  <a:txBody>
                    <a:bodyPr/>
                    <a:lstStyle/>
                    <a:p>
                      <a:pPr algn="just">
                        <a:lnSpc>
                          <a:spcPct val="115000"/>
                        </a:lnSpc>
                        <a:spcAft>
                          <a:spcPts val="0"/>
                        </a:spcAft>
                      </a:pPr>
                      <a:r>
                        <a:rPr lang="es-ES" sz="1200">
                          <a:effectLst/>
                        </a:rPr>
                        <a:t>Camionetas</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1</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a:effectLst/>
                        </a:rPr>
                        <a:t>Nueva</a:t>
                      </a:r>
                      <a:endParaRPr lang="es-MX" sz="1200">
                        <a:effectLst/>
                        <a:latin typeface="Times New Roman"/>
                        <a:ea typeface="Times New Roman"/>
                      </a:endParaRPr>
                    </a:p>
                  </a:txBody>
                  <a:tcPr marL="68580" marR="68580" marT="0" marB="0"/>
                </a:tc>
                <a:tc>
                  <a:txBody>
                    <a:bodyPr/>
                    <a:lstStyle/>
                    <a:p>
                      <a:pPr algn="just">
                        <a:lnSpc>
                          <a:spcPct val="115000"/>
                        </a:lnSpc>
                        <a:spcAft>
                          <a:spcPts val="0"/>
                        </a:spcAft>
                      </a:pPr>
                      <a:r>
                        <a:rPr lang="es-ES" sz="1200" dirty="0">
                          <a:effectLst/>
                        </a:rPr>
                        <a:t>Uso</a:t>
                      </a:r>
                      <a:endParaRPr lang="es-MX" sz="1200" dirty="0">
                        <a:effectLst/>
                        <a:latin typeface="Times New Roman"/>
                        <a:ea typeface="Times New Roman"/>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CuadroTexto"/>
          <p:cNvSpPr txBox="1"/>
          <p:nvPr/>
        </p:nvSpPr>
        <p:spPr>
          <a:xfrm>
            <a:off x="1043608" y="2305615"/>
            <a:ext cx="7848872" cy="2246769"/>
          </a:xfrm>
          <a:prstGeom prst="rect">
            <a:avLst/>
          </a:prstGeom>
          <a:noFill/>
        </p:spPr>
        <p:txBody>
          <a:bodyPr wrap="square" rtlCol="0">
            <a:spAutoFit/>
          </a:bodyPr>
          <a:lstStyle/>
          <a:p>
            <a:r>
              <a:rPr lang="es-ES_tradnl" sz="2800" b="1" dirty="0">
                <a:effectLst>
                  <a:outerShdw blurRad="38100" dist="38100" dir="2700000" algn="tl">
                    <a:srgbClr val="000000">
                      <a:alpha val="43137"/>
                    </a:srgbClr>
                  </a:outerShdw>
                </a:effectLst>
              </a:rPr>
              <a:t>I.- Desarrollo Institucional para un Buen Gobierno.</a:t>
            </a:r>
            <a:endParaRPr lang="es-MX" sz="2800" b="1" dirty="0">
              <a:effectLst>
                <a:outerShdw blurRad="38100" dist="38100" dir="2700000" algn="tl">
                  <a:srgbClr val="000000">
                    <a:alpha val="43137"/>
                  </a:srgbClr>
                </a:outerShdw>
              </a:effectLst>
            </a:endParaRPr>
          </a:p>
          <a:p>
            <a:r>
              <a:rPr lang="es-ES_tradnl" sz="2800" b="1" dirty="0">
                <a:effectLst>
                  <a:outerShdw blurRad="38100" dist="38100" dir="2700000" algn="tl">
                    <a:srgbClr val="000000">
                      <a:alpha val="43137"/>
                    </a:srgbClr>
                  </a:outerShdw>
                </a:effectLst>
              </a:rPr>
              <a:t>II.- Desarrollo Económico Sostenible.</a:t>
            </a:r>
            <a:endParaRPr lang="es-MX" sz="2800" b="1" dirty="0">
              <a:effectLst>
                <a:outerShdw blurRad="38100" dist="38100" dir="2700000" algn="tl">
                  <a:srgbClr val="000000">
                    <a:alpha val="43137"/>
                  </a:srgbClr>
                </a:outerShdw>
              </a:effectLst>
            </a:endParaRPr>
          </a:p>
          <a:p>
            <a:r>
              <a:rPr lang="es-ES_tradnl" sz="2800" b="1" dirty="0">
                <a:effectLst>
                  <a:outerShdw blurRad="38100" dist="38100" dir="2700000" algn="tl">
                    <a:srgbClr val="000000">
                      <a:alpha val="43137"/>
                    </a:srgbClr>
                  </a:outerShdw>
                </a:effectLst>
              </a:rPr>
              <a:t>III.- Desarrollo Social Incluyente.</a:t>
            </a:r>
            <a:endParaRPr lang="es-MX" sz="2800" b="1" dirty="0">
              <a:effectLst>
                <a:outerShdw blurRad="38100" dist="38100" dir="2700000" algn="tl">
                  <a:srgbClr val="000000">
                    <a:alpha val="43137"/>
                  </a:srgbClr>
                </a:outerShdw>
              </a:effectLst>
            </a:endParaRPr>
          </a:p>
          <a:p>
            <a:r>
              <a:rPr lang="es-ES_tradnl" sz="2800" b="1" dirty="0">
                <a:effectLst>
                  <a:outerShdw blurRad="38100" dist="38100" dir="2700000" algn="tl">
                    <a:srgbClr val="000000">
                      <a:alpha val="43137"/>
                    </a:srgbClr>
                  </a:outerShdw>
                </a:effectLst>
              </a:rPr>
              <a:t>IV.- Desarrollo Ambiental Sustentable. </a:t>
            </a:r>
            <a:endParaRPr lang="es-MX" sz="2800" b="1" dirty="0">
              <a:effectLst>
                <a:outerShdw blurRad="38100" dist="38100" dir="2700000" algn="tl">
                  <a:srgbClr val="000000">
                    <a:alpha val="43137"/>
                  </a:srgbClr>
                </a:outerShdw>
              </a:effectLst>
            </a:endParaRPr>
          </a:p>
          <a:p>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44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4 CuadroTexto"/>
          <p:cNvSpPr txBox="1"/>
          <p:nvPr/>
        </p:nvSpPr>
        <p:spPr>
          <a:xfrm>
            <a:off x="1259632" y="611396"/>
            <a:ext cx="7200800" cy="369332"/>
          </a:xfrm>
          <a:prstGeom prst="rect">
            <a:avLst/>
          </a:prstGeom>
          <a:noFill/>
        </p:spPr>
        <p:txBody>
          <a:bodyPr wrap="square" rtlCol="0">
            <a:spAutoFit/>
          </a:bodyPr>
          <a:lstStyle/>
          <a:p>
            <a:pPr algn="ctr"/>
            <a:r>
              <a:rPr lang="es-MX" b="1" dirty="0" smtClean="0"/>
              <a:t>SEGURIDAD PÚBLICA</a:t>
            </a:r>
            <a:endParaRPr lang="es-ES" dirty="0" smtClean="0"/>
          </a:p>
        </p:txBody>
      </p:sp>
      <p:pic>
        <p:nvPicPr>
          <p:cNvPr id="6" name="5 Imagen" descr="fotos 31 2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196752"/>
            <a:ext cx="6624736" cy="4752527"/>
          </a:xfrm>
          <a:prstGeom prst="rect">
            <a:avLst/>
          </a:prstGeom>
          <a:noFill/>
          <a:ln>
            <a:noFill/>
          </a:ln>
        </p:spPr>
      </p:pic>
    </p:spTree>
    <p:extLst>
      <p:ext uri="{BB962C8B-B14F-4D97-AF65-F5344CB8AC3E}">
        <p14:creationId xmlns:p14="http://schemas.microsoft.com/office/powerpoint/2010/main" val="3749239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3 Imagen" descr="fotos 31 15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124744"/>
            <a:ext cx="7632848" cy="5055176"/>
          </a:xfrm>
          <a:prstGeom prst="rect">
            <a:avLst/>
          </a:prstGeom>
          <a:noFill/>
          <a:ln>
            <a:noFill/>
          </a:ln>
        </p:spPr>
      </p:pic>
      <p:sp>
        <p:nvSpPr>
          <p:cNvPr id="6" name="5 CuadroTexto"/>
          <p:cNvSpPr txBox="1"/>
          <p:nvPr/>
        </p:nvSpPr>
        <p:spPr>
          <a:xfrm>
            <a:off x="1259632" y="611396"/>
            <a:ext cx="7200800" cy="369332"/>
          </a:xfrm>
          <a:prstGeom prst="rect">
            <a:avLst/>
          </a:prstGeom>
          <a:noFill/>
        </p:spPr>
        <p:txBody>
          <a:bodyPr wrap="square" rtlCol="0">
            <a:spAutoFit/>
          </a:bodyPr>
          <a:lstStyle/>
          <a:p>
            <a:pPr algn="ctr"/>
            <a:r>
              <a:rPr lang="es-MX" b="1" dirty="0" smtClean="0"/>
              <a:t>SEGURIDAD PÚBLICA</a:t>
            </a:r>
            <a:endParaRPr lang="es-ES" dirty="0" smtClean="0"/>
          </a:p>
        </p:txBody>
      </p:sp>
    </p:spTree>
    <p:extLst>
      <p:ext uri="{BB962C8B-B14F-4D97-AF65-F5344CB8AC3E}">
        <p14:creationId xmlns:p14="http://schemas.microsoft.com/office/powerpoint/2010/main" val="1267069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2 Marcador de contenido"/>
          <p:cNvSpPr>
            <a:spLocks noGrp="1"/>
          </p:cNvSpPr>
          <p:nvPr>
            <p:ph idx="1"/>
          </p:nvPr>
        </p:nvSpPr>
        <p:spPr/>
        <p:txBody>
          <a:bodyPr/>
          <a:lstStyle/>
          <a:p>
            <a:endParaRPr lang="es-MX"/>
          </a:p>
        </p:txBody>
      </p:sp>
      <p:pic>
        <p:nvPicPr>
          <p:cNvPr id="4" name="3 Imagen" descr="dsp 02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980728"/>
            <a:ext cx="7560840" cy="5150002"/>
          </a:xfrm>
          <a:prstGeom prst="rect">
            <a:avLst/>
          </a:prstGeom>
          <a:noFill/>
          <a:ln>
            <a:noFill/>
          </a:ln>
        </p:spPr>
      </p:pic>
      <p:sp>
        <p:nvSpPr>
          <p:cNvPr id="6" name="5 CuadroTexto"/>
          <p:cNvSpPr txBox="1"/>
          <p:nvPr/>
        </p:nvSpPr>
        <p:spPr>
          <a:xfrm>
            <a:off x="1259632" y="611396"/>
            <a:ext cx="7200800" cy="369332"/>
          </a:xfrm>
          <a:prstGeom prst="rect">
            <a:avLst/>
          </a:prstGeom>
          <a:noFill/>
        </p:spPr>
        <p:txBody>
          <a:bodyPr wrap="square" rtlCol="0">
            <a:spAutoFit/>
          </a:bodyPr>
          <a:lstStyle/>
          <a:p>
            <a:pPr algn="ctr"/>
            <a:r>
              <a:rPr lang="es-MX" b="1" dirty="0" smtClean="0"/>
              <a:t>SEGURIDAD PÚBLICA</a:t>
            </a:r>
            <a:endParaRPr lang="es-ES" dirty="0" smtClean="0"/>
          </a:p>
        </p:txBody>
      </p:sp>
    </p:spTree>
    <p:extLst>
      <p:ext uri="{BB962C8B-B14F-4D97-AF65-F5344CB8AC3E}">
        <p14:creationId xmlns:p14="http://schemas.microsoft.com/office/powerpoint/2010/main" val="3480448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4 CuadroTexto"/>
          <p:cNvSpPr txBox="1"/>
          <p:nvPr/>
        </p:nvSpPr>
        <p:spPr>
          <a:xfrm>
            <a:off x="1259632" y="611396"/>
            <a:ext cx="7200800" cy="369332"/>
          </a:xfrm>
          <a:prstGeom prst="rect">
            <a:avLst/>
          </a:prstGeom>
          <a:noFill/>
        </p:spPr>
        <p:txBody>
          <a:bodyPr wrap="square" rtlCol="0">
            <a:spAutoFit/>
          </a:bodyPr>
          <a:lstStyle/>
          <a:p>
            <a:pPr algn="ctr"/>
            <a:r>
              <a:rPr lang="es-MX" b="1" dirty="0" smtClean="0"/>
              <a:t>SEGURIDAD PÚBLICA</a:t>
            </a:r>
            <a:endParaRPr lang="es-ES" dirty="0" smtClean="0"/>
          </a:p>
        </p:txBody>
      </p:sp>
      <p:pic>
        <p:nvPicPr>
          <p:cNvPr id="6" name="5 Imagen" descr="13 de abril del 2011 00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124744"/>
            <a:ext cx="7704856" cy="5040560"/>
          </a:xfrm>
          <a:prstGeom prst="rect">
            <a:avLst/>
          </a:prstGeom>
          <a:noFill/>
          <a:ln>
            <a:noFill/>
          </a:ln>
        </p:spPr>
      </p:pic>
    </p:spTree>
    <p:extLst>
      <p:ext uri="{BB962C8B-B14F-4D97-AF65-F5344CB8AC3E}">
        <p14:creationId xmlns:p14="http://schemas.microsoft.com/office/powerpoint/2010/main" val="1793102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4 CuadroTexto"/>
          <p:cNvSpPr txBox="1"/>
          <p:nvPr/>
        </p:nvSpPr>
        <p:spPr>
          <a:xfrm>
            <a:off x="1259632" y="611396"/>
            <a:ext cx="7200800" cy="369332"/>
          </a:xfrm>
          <a:prstGeom prst="rect">
            <a:avLst/>
          </a:prstGeom>
          <a:noFill/>
        </p:spPr>
        <p:txBody>
          <a:bodyPr wrap="square" rtlCol="0">
            <a:spAutoFit/>
          </a:bodyPr>
          <a:lstStyle/>
          <a:p>
            <a:pPr algn="ctr"/>
            <a:r>
              <a:rPr lang="es-MX" b="1" dirty="0" smtClean="0"/>
              <a:t>SEGURIDAD PÚBLICA</a:t>
            </a:r>
            <a:endParaRPr lang="es-ES" dirty="0" smtClean="0"/>
          </a:p>
        </p:txBody>
      </p:sp>
      <p:pic>
        <p:nvPicPr>
          <p:cNvPr id="6" name="5 Imagen" descr="fotos 31 0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124744"/>
            <a:ext cx="6624736" cy="4896544"/>
          </a:xfrm>
          <a:prstGeom prst="rect">
            <a:avLst/>
          </a:prstGeom>
          <a:noFill/>
          <a:ln>
            <a:noFill/>
          </a:ln>
        </p:spPr>
      </p:pic>
    </p:spTree>
    <p:extLst>
      <p:ext uri="{BB962C8B-B14F-4D97-AF65-F5344CB8AC3E}">
        <p14:creationId xmlns:p14="http://schemas.microsoft.com/office/powerpoint/2010/main" val="3689025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4 CuadroTexto"/>
          <p:cNvSpPr txBox="1"/>
          <p:nvPr/>
        </p:nvSpPr>
        <p:spPr>
          <a:xfrm>
            <a:off x="1259632" y="611396"/>
            <a:ext cx="7200800" cy="369332"/>
          </a:xfrm>
          <a:prstGeom prst="rect">
            <a:avLst/>
          </a:prstGeom>
          <a:noFill/>
        </p:spPr>
        <p:txBody>
          <a:bodyPr wrap="square" rtlCol="0">
            <a:spAutoFit/>
          </a:bodyPr>
          <a:lstStyle/>
          <a:p>
            <a:pPr algn="ctr"/>
            <a:r>
              <a:rPr lang="es-MX" b="1" dirty="0" smtClean="0"/>
              <a:t>SEGURIDAD PÚBLICA</a:t>
            </a:r>
            <a:endParaRPr lang="es-ES" dirty="0" smtClean="0"/>
          </a:p>
        </p:txBody>
      </p:sp>
      <p:pic>
        <p:nvPicPr>
          <p:cNvPr id="6" name="5 Imagen" descr="REUNION DEL CONSEJO REGIONAL 004"/>
          <p:cNvPicPr/>
          <p:nvPr/>
        </p:nvPicPr>
        <p:blipFill rotWithShape="1">
          <a:blip r:embed="rId3" cstate="print">
            <a:extLst>
              <a:ext uri="{28A0092B-C50C-407E-A947-70E740481C1C}">
                <a14:useLocalDpi xmlns:a14="http://schemas.microsoft.com/office/drawing/2010/main" val="0"/>
              </a:ext>
            </a:extLst>
          </a:blip>
          <a:srcRect b="33817"/>
          <a:stretch/>
        </p:blipFill>
        <p:spPr bwMode="auto">
          <a:xfrm>
            <a:off x="1043608" y="1903979"/>
            <a:ext cx="7776864" cy="3050042"/>
          </a:xfrm>
          <a:prstGeom prst="rect">
            <a:avLst/>
          </a:prstGeom>
          <a:noFill/>
          <a:ln>
            <a:noFill/>
          </a:ln>
        </p:spPr>
      </p:pic>
    </p:spTree>
    <p:extLst>
      <p:ext uri="{BB962C8B-B14F-4D97-AF65-F5344CB8AC3E}">
        <p14:creationId xmlns:p14="http://schemas.microsoft.com/office/powerpoint/2010/main" val="1666944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1259632" y="611396"/>
            <a:ext cx="7200800" cy="369332"/>
          </a:xfrm>
          <a:prstGeom prst="rect">
            <a:avLst/>
          </a:prstGeom>
          <a:noFill/>
        </p:spPr>
        <p:txBody>
          <a:bodyPr wrap="square" rtlCol="0">
            <a:spAutoFit/>
          </a:bodyPr>
          <a:lstStyle/>
          <a:p>
            <a:pPr algn="ctr"/>
            <a:r>
              <a:rPr lang="es-MX" b="1" dirty="0" smtClean="0"/>
              <a:t>SEGURIDAD PÚBLICA</a:t>
            </a:r>
            <a:endParaRPr lang="es-ES" dirty="0" smtClean="0"/>
          </a:p>
        </p:txBody>
      </p:sp>
      <p:pic>
        <p:nvPicPr>
          <p:cNvPr id="18" name="17 Imagen" descr="fotos 31 1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1340" y="923681"/>
            <a:ext cx="6984776" cy="5241623"/>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3075" name="Picture 3" descr="C:\Users\HECTOR\Desktop\CHANCHIZ222\FOTOS PC\134_0110\IMG_09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60268"/>
            <a:ext cx="6944320" cy="520824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spTree>
    <p:extLst>
      <p:ext uri="{BB962C8B-B14F-4D97-AF65-F5344CB8AC3E}">
        <p14:creationId xmlns:p14="http://schemas.microsoft.com/office/powerpoint/2010/main" val="247854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14" name="0 Imagen"/>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59632" y="1196752"/>
            <a:ext cx="7346355" cy="4285427"/>
          </a:xfrm>
          <a:prstGeom prst="rect">
            <a:avLst/>
          </a:prstGeom>
        </p:spPr>
      </p:pic>
      <p:sp>
        <p:nvSpPr>
          <p:cNvPr id="4" name="3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7170" name="Picture 2" descr="C:\Users\HECTOR\Desktop\CHANCHIZ222\DCIM\125_1909\IMG_07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053336"/>
            <a:ext cx="7200411" cy="5400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spTree>
    <p:extLst>
      <p:ext uri="{BB962C8B-B14F-4D97-AF65-F5344CB8AC3E}">
        <p14:creationId xmlns:p14="http://schemas.microsoft.com/office/powerpoint/2010/main" val="2478540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Box 3"/>
          <p:cNvSpPr txBox="1"/>
          <p:nvPr/>
        </p:nvSpPr>
        <p:spPr>
          <a:xfrm>
            <a:off x="1115616" y="1714488"/>
            <a:ext cx="7776864" cy="1938992"/>
          </a:xfrm>
          <a:prstGeom prst="rect">
            <a:avLst/>
          </a:prstGeom>
          <a:blipFill>
            <a:blip r:embed="rId3"/>
            <a:tile tx="0" ty="0" sx="100000" sy="100000" flip="none" algn="tl"/>
          </a:blipFill>
        </p:spPr>
        <p:style>
          <a:lnRef idx="1">
            <a:schemeClr val="accent2"/>
          </a:lnRef>
          <a:fillRef idx="2">
            <a:schemeClr val="accent2"/>
          </a:fillRef>
          <a:effectRef idx="1">
            <a:schemeClr val="accent2"/>
          </a:effectRef>
          <a:fontRef idx="minor">
            <a:schemeClr val="dk1"/>
          </a:fontRef>
        </p:style>
        <p:txBody>
          <a:bodyPr wrap="square" rtlCol="0">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MX" sz="4000" b="1" cap="all" dirty="0" smtClean="0">
                <a:ln w="0"/>
                <a:solidFill>
                  <a:schemeClr val="accent2">
                    <a:lumMod val="50000"/>
                  </a:schemeClr>
                </a:solidFill>
                <a:effectLst>
                  <a:reflection blurRad="12700" stA="50000" endPos="50000" dist="5000" dir="5400000" sy="-100000" rotWithShape="0"/>
                </a:effectLst>
              </a:rPr>
              <a:t>DESARROLLO INSTITUCIONAL</a:t>
            </a:r>
          </a:p>
          <a:p>
            <a:pPr algn="ctr"/>
            <a:r>
              <a:rPr lang="es-MX" sz="4000" b="1" cap="all" dirty="0" smtClean="0">
                <a:ln w="0"/>
                <a:solidFill>
                  <a:schemeClr val="accent2">
                    <a:lumMod val="50000"/>
                  </a:schemeClr>
                </a:solidFill>
                <a:effectLst>
                  <a:reflection blurRad="12700" stA="50000" endPos="50000" dist="5000" dir="5400000" sy="-100000" rotWithShape="0"/>
                </a:effectLst>
              </a:rPr>
              <a:t> PARA UN </a:t>
            </a:r>
          </a:p>
          <a:p>
            <a:pPr algn="ctr"/>
            <a:r>
              <a:rPr lang="es-MX" sz="4000" b="1" cap="all" dirty="0" smtClean="0">
                <a:ln w="0"/>
                <a:solidFill>
                  <a:schemeClr val="accent2">
                    <a:lumMod val="50000"/>
                  </a:schemeClr>
                </a:solidFill>
                <a:effectLst>
                  <a:reflection blurRad="12700" stA="50000" endPos="50000" dist="5000" dir="5400000" sy="-100000" rotWithShape="0"/>
                </a:effectLst>
              </a:rPr>
              <a:t>BUEN GOBIERNO</a:t>
            </a:r>
            <a:endParaRPr lang="es-MX" sz="4000" b="1" cap="all" dirty="0">
              <a:ln w="0"/>
              <a:solidFill>
                <a:schemeClr val="accent2">
                  <a:lumMod val="50000"/>
                </a:schemeClr>
              </a:soli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6146" name="Picture 2" descr="C:\Users\HECTOR\Desktop\CHANCHIZ222\DCIM\109_1908\IMG_04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021" y="909320"/>
            <a:ext cx="7200411" cy="5400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spTree>
    <p:extLst>
      <p:ext uri="{BB962C8B-B14F-4D97-AF65-F5344CB8AC3E}">
        <p14:creationId xmlns:p14="http://schemas.microsoft.com/office/powerpoint/2010/main" val="2478540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1026" name="Picture 2" descr="C:\Users\HECTOR\Desktop\CHANCHIZ222\102_0808\IMG_02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052736"/>
            <a:ext cx="6337065" cy="475252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spTree>
    <p:extLst>
      <p:ext uri="{BB962C8B-B14F-4D97-AF65-F5344CB8AC3E}">
        <p14:creationId xmlns:p14="http://schemas.microsoft.com/office/powerpoint/2010/main" val="42878291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pic>
        <p:nvPicPr>
          <p:cNvPr id="2050" name="Picture 2" descr="C:\Users\HECTOR\Desktop\CHANCHIZ222\105_1108\IMG_0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963019"/>
            <a:ext cx="6840760" cy="513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785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4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pic>
        <p:nvPicPr>
          <p:cNvPr id="24578" name="Picture 2" descr="C:\Users\HECTOR\Desktop\CHANCHIZ\FOTOGRAFIAS CAMARA\100___07\IMG_02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3719" y="1052242"/>
            <a:ext cx="6960515" cy="522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40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4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pic>
        <p:nvPicPr>
          <p:cNvPr id="3074" name="Picture 2" descr="D:\20 de noviembre\IMG_5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9561" y="1172749"/>
            <a:ext cx="7488832" cy="499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96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4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pic>
        <p:nvPicPr>
          <p:cNvPr id="22531" name="Picture 3" descr="C:\Users\HECTOR\Desktop\CHANCHIZ\FOTOGRAFIAS CAMARA\100___07\IMG_01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985" y="1268760"/>
            <a:ext cx="6239983" cy="467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70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4098" name="Picture 2" descr="C:\Users\HECTOR\Desktop\CHANCHIZ222\108_1808\IMG_0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836860"/>
            <a:ext cx="6912768" cy="518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405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4 Imagen" descr="C:\Users\HECTOR\Desktop\ARROYO\IMG_727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203011"/>
            <a:ext cx="7040921" cy="4451978"/>
          </a:xfrm>
          <a:prstGeom prst="rect">
            <a:avLst/>
          </a:prstGeom>
          <a:noFill/>
          <a:ln>
            <a:noFill/>
          </a:ln>
        </p:spPr>
      </p:pic>
      <p:sp>
        <p:nvSpPr>
          <p:cNvPr id="6" name="5 CuadroTexto"/>
          <p:cNvSpPr txBox="1"/>
          <p:nvPr/>
        </p:nvSpPr>
        <p:spPr>
          <a:xfrm>
            <a:off x="1043608" y="589330"/>
            <a:ext cx="7900738" cy="369332"/>
          </a:xfrm>
          <a:prstGeom prst="rect">
            <a:avLst/>
          </a:prstGeom>
          <a:noFill/>
        </p:spPr>
        <p:txBody>
          <a:bodyPr wrap="square" rtlCol="0">
            <a:spAutoFit/>
          </a:bodyPr>
          <a:lstStyle/>
          <a:p>
            <a:pPr algn="ctr"/>
            <a:r>
              <a:rPr lang="es-ES_tradnl" b="1" dirty="0" smtClean="0"/>
              <a:t>UNIDAD MUNICIPAL DE PROTECCIÓN CIVIL DE AMACUECA JALISCO</a:t>
            </a:r>
            <a:endParaRPr lang="es-ES" dirty="0"/>
          </a:p>
        </p:txBody>
      </p:sp>
    </p:spTree>
    <p:extLst>
      <p:ext uri="{BB962C8B-B14F-4D97-AF65-F5344CB8AC3E}">
        <p14:creationId xmlns:p14="http://schemas.microsoft.com/office/powerpoint/2010/main" val="10682387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6" name="TextBox 3"/>
          <p:cNvSpPr txBox="1"/>
          <p:nvPr/>
        </p:nvSpPr>
        <p:spPr>
          <a:xfrm>
            <a:off x="1043608" y="2204864"/>
            <a:ext cx="7470797" cy="1323439"/>
          </a:xfrm>
          <a:prstGeom prst="rect">
            <a:avLst/>
          </a:prstGeom>
          <a:blipFill>
            <a:blip r:embed="rId3"/>
            <a:tile tx="0" ty="0" sx="100000" sy="100000" flip="none" algn="tl"/>
          </a:blipFill>
        </p:spPr>
        <p:style>
          <a:lnRef idx="1">
            <a:schemeClr val="accent2"/>
          </a:lnRef>
          <a:fillRef idx="2">
            <a:schemeClr val="accent2"/>
          </a:fillRef>
          <a:effectRef idx="1">
            <a:schemeClr val="accent2"/>
          </a:effectRef>
          <a:fontRef idx="minor">
            <a:schemeClr val="dk1"/>
          </a:fontRef>
        </p:style>
        <p:txBody>
          <a:bodyPr wrap="square" rtlCol="0">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chemeClr val="accent2">
                    <a:lumMod val="50000"/>
                  </a:schemeClr>
                </a:solidFill>
                <a:effectLst>
                  <a:reflection blurRad="12700" stA="50000" endPos="50000" dist="5000" dir="5400000" sy="-100000" rotWithShape="0"/>
                </a:effectLst>
              </a:rPr>
              <a:t>DESARROLLO </a:t>
            </a:r>
            <a:r>
              <a:rPr lang="en-US" sz="4000" b="1" cap="all" dirty="0">
                <a:ln w="0"/>
                <a:solidFill>
                  <a:schemeClr val="accent2">
                    <a:lumMod val="50000"/>
                  </a:schemeClr>
                </a:solidFill>
                <a:effectLst>
                  <a:reflection blurRad="12700" stA="50000" endPos="50000" dist="5000" dir="5400000" sy="-100000" rotWithShape="0"/>
                </a:effectLst>
              </a:rPr>
              <a:t>ECONOMICO SOSTENIBLE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259632" y="692696"/>
            <a:ext cx="7632848" cy="369332"/>
          </a:xfrm>
          <a:prstGeom prst="rect">
            <a:avLst/>
          </a:prstGeom>
          <a:noFill/>
        </p:spPr>
        <p:txBody>
          <a:bodyPr wrap="square" rtlCol="0">
            <a:spAutoFit/>
          </a:bodyPr>
          <a:lstStyle/>
          <a:p>
            <a:pPr algn="ctr"/>
            <a:r>
              <a:rPr lang="es-ES" b="1" dirty="0"/>
              <a:t>CONSEJO DE DESARROLLO RURAL SUSTENTABLE</a:t>
            </a:r>
            <a:endParaRPr lang="es-MX" dirty="0"/>
          </a:p>
        </p:txBody>
      </p:sp>
      <p:pic>
        <p:nvPicPr>
          <p:cNvPr id="8" name="7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1071538" y="2643182"/>
            <a:ext cx="4113055" cy="3084792"/>
          </a:xfrm>
          <a:prstGeom prst="rect">
            <a:avLst/>
          </a:prstGeom>
          <a:noFill/>
          <a:ln>
            <a:noFill/>
          </a:ln>
        </p:spPr>
      </p:pic>
      <p:pic>
        <p:nvPicPr>
          <p:cNvPr id="9" name="8 Imagen"/>
          <p:cNvPicPr/>
          <p:nvPr/>
        </p:nvPicPr>
        <p:blipFill>
          <a:blip r:embed="rId4" cstate="print">
            <a:extLst>
              <a:ext uri="{28A0092B-C50C-407E-A947-70E740481C1C}">
                <a14:useLocalDpi xmlns:a14="http://schemas.microsoft.com/office/drawing/2010/main" val="0"/>
              </a:ext>
            </a:extLst>
          </a:blip>
          <a:stretch>
            <a:fillRect/>
          </a:stretch>
        </p:blipFill>
        <p:spPr bwMode="auto">
          <a:xfrm>
            <a:off x="4929190" y="1571612"/>
            <a:ext cx="3939597" cy="29546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CuadroTexto"/>
          <p:cNvSpPr txBox="1"/>
          <p:nvPr/>
        </p:nvSpPr>
        <p:spPr>
          <a:xfrm>
            <a:off x="1043608" y="1484784"/>
            <a:ext cx="7776864" cy="2585323"/>
          </a:xfrm>
          <a:prstGeom prst="rect">
            <a:avLst/>
          </a:prstGeom>
          <a:noFill/>
        </p:spPr>
        <p:txBody>
          <a:bodyPr wrap="square" rtlCol="0">
            <a:spAutoFit/>
          </a:bodyPr>
          <a:lstStyle/>
          <a:p>
            <a:pPr algn="just"/>
            <a:r>
              <a:rPr lang="es-ES" sz="1600" dirty="0"/>
              <a:t>De suma importancia resulta mencionar el trabajo que realiza la Secretaría General como auxiliar en el despacho de los asuntos administrativos del Ayuntamiento de Amacueca, por lo que durante este año 2011 dos mil once el objetivo toral de la Secretaría General del Ayuntamiento, ha sido coadyuvar en el ámbito institucional de la Administración Pública Municipal velando y actuando en cualquier momento y ámbito con apego irrestricto a la Ley, manteniendo siempre los principios de legalidad, transparencia, honradez, honestidad y respeto sin distinción alguna, actuando siempre en el ámbito de competencia que para ello le fija el articulo 64 sesenta y cuatro de la Ley del Gobierno y la Administración Pública Municipal del Estado de Jalisco. </a:t>
            </a:r>
            <a:endParaRPr lang="es-MX" sz="1600" dirty="0"/>
          </a:p>
          <a:p>
            <a:pPr algn="just"/>
            <a:endParaRPr lang="es-MX" sz="1600" dirty="0"/>
          </a:p>
        </p:txBody>
      </p:sp>
      <p:sp>
        <p:nvSpPr>
          <p:cNvPr id="4" name="3 CuadroTexto"/>
          <p:cNvSpPr txBox="1"/>
          <p:nvPr/>
        </p:nvSpPr>
        <p:spPr>
          <a:xfrm>
            <a:off x="1043608" y="949370"/>
            <a:ext cx="7632848" cy="369332"/>
          </a:xfrm>
          <a:prstGeom prst="rect">
            <a:avLst/>
          </a:prstGeom>
          <a:noFill/>
        </p:spPr>
        <p:txBody>
          <a:bodyPr wrap="square" rtlCol="0">
            <a:spAutoFit/>
          </a:bodyPr>
          <a:lstStyle/>
          <a:p>
            <a:pPr algn="ctr"/>
            <a:r>
              <a:rPr lang="es-ES_tradnl" b="1" dirty="0"/>
              <a:t>SECRETARIA </a:t>
            </a:r>
            <a:r>
              <a:rPr lang="es-ES_tradnl" b="1" dirty="0" smtClean="0"/>
              <a:t>GENERAL</a:t>
            </a:r>
            <a:endParaRPr lang="es-MX" dirty="0"/>
          </a:p>
        </p:txBody>
      </p:sp>
    </p:spTree>
    <p:extLst>
      <p:ext uri="{BB962C8B-B14F-4D97-AF65-F5344CB8AC3E}">
        <p14:creationId xmlns:p14="http://schemas.microsoft.com/office/powerpoint/2010/main" val="18150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9 CuadroTexto"/>
          <p:cNvSpPr txBox="1"/>
          <p:nvPr/>
        </p:nvSpPr>
        <p:spPr>
          <a:xfrm>
            <a:off x="1214414" y="764704"/>
            <a:ext cx="7632848" cy="369332"/>
          </a:xfrm>
          <a:prstGeom prst="rect">
            <a:avLst/>
          </a:prstGeom>
          <a:noFill/>
        </p:spPr>
        <p:txBody>
          <a:bodyPr wrap="square" rtlCol="0">
            <a:spAutoFit/>
          </a:bodyPr>
          <a:lstStyle/>
          <a:p>
            <a:pPr algn="ctr"/>
            <a:r>
              <a:rPr lang="es-ES" b="1" dirty="0"/>
              <a:t>Programa de Apoyo a la Inversión en Equipamiento e Infraestructura 2011.</a:t>
            </a:r>
            <a:endParaRPr lang="es-MX" dirty="0"/>
          </a:p>
        </p:txBody>
      </p:sp>
      <p:sp>
        <p:nvSpPr>
          <p:cNvPr id="11" name="10 CuadroTexto"/>
          <p:cNvSpPr txBox="1"/>
          <p:nvPr/>
        </p:nvSpPr>
        <p:spPr>
          <a:xfrm>
            <a:off x="1357290" y="1571612"/>
            <a:ext cx="7247728" cy="738664"/>
          </a:xfrm>
          <a:prstGeom prst="rect">
            <a:avLst/>
          </a:prstGeom>
          <a:noFill/>
        </p:spPr>
        <p:txBody>
          <a:bodyPr wrap="square" rtlCol="0">
            <a:spAutoFit/>
          </a:bodyPr>
          <a:lstStyle/>
          <a:p>
            <a:pPr algn="just"/>
            <a:r>
              <a:rPr lang="es-ES" sz="1400" dirty="0" smtClean="0"/>
              <a:t>Por primer año se  tuvo en el municipio la ventanilla de este programa que consiste en proyectos de inversión para las actividades agrícolas, ganaderas, acuícolas, pesqueras, de desarrollo rural, sanidad e inocuidad y de agregación de valor.</a:t>
            </a:r>
            <a:endParaRPr lang="es-ES" sz="1400" dirty="0"/>
          </a:p>
        </p:txBody>
      </p:sp>
      <p:pic>
        <p:nvPicPr>
          <p:cNvPr id="12" name="11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4714876" y="2285992"/>
            <a:ext cx="4000528" cy="3000397"/>
          </a:xfrm>
          <a:prstGeom prst="rect">
            <a:avLst/>
          </a:prstGeom>
          <a:noFill/>
          <a:ln w="9525">
            <a:noFill/>
            <a:miter lim="800000"/>
            <a:headEnd/>
            <a:tailEnd/>
          </a:ln>
        </p:spPr>
      </p:pic>
      <p:pic>
        <p:nvPicPr>
          <p:cNvPr id="16" name="15 Imagen"/>
          <p:cNvPicPr/>
          <p:nvPr/>
        </p:nvPicPr>
        <p:blipFill>
          <a:blip r:embed="rId4" cstate="print">
            <a:extLst>
              <a:ext uri="{28A0092B-C50C-407E-A947-70E740481C1C}">
                <a14:useLocalDpi xmlns:a14="http://schemas.microsoft.com/office/drawing/2010/main" val="0"/>
              </a:ext>
            </a:extLst>
          </a:blip>
          <a:stretch>
            <a:fillRect/>
          </a:stretch>
        </p:blipFill>
        <p:spPr bwMode="auto">
          <a:xfrm>
            <a:off x="1000099" y="3286124"/>
            <a:ext cx="3856631" cy="28924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403648" y="620688"/>
            <a:ext cx="7488832" cy="369332"/>
          </a:xfrm>
          <a:prstGeom prst="rect">
            <a:avLst/>
          </a:prstGeom>
          <a:noFill/>
        </p:spPr>
        <p:txBody>
          <a:bodyPr wrap="square" rtlCol="0">
            <a:spAutoFit/>
          </a:bodyPr>
          <a:lstStyle/>
          <a:p>
            <a:pPr algn="ctr"/>
            <a:r>
              <a:rPr lang="es-ES" b="1" dirty="0"/>
              <a:t>Secretaria de la Reforma Agraria: PROMUSAG</a:t>
            </a:r>
            <a:endParaRPr lang="es-MX" dirty="0"/>
          </a:p>
        </p:txBody>
      </p:sp>
      <p:pic>
        <p:nvPicPr>
          <p:cNvPr id="14" name="13 Imagen" descr="Descripción: C:\Documents and Settings\Administrador\Escritorio\FOTOS INFORME\100_1388.JPG"/>
          <p:cNvPicPr/>
          <p:nvPr/>
        </p:nvPicPr>
        <p:blipFill>
          <a:blip r:embed="rId3">
            <a:extLst>
              <a:ext uri="{28A0092B-C50C-407E-A947-70E740481C1C}">
                <a14:useLocalDpi xmlns:a14="http://schemas.microsoft.com/office/drawing/2010/main" val="0"/>
              </a:ext>
            </a:extLst>
          </a:blip>
          <a:srcRect/>
          <a:stretch>
            <a:fillRect/>
          </a:stretch>
        </p:blipFill>
        <p:spPr bwMode="auto">
          <a:xfrm>
            <a:off x="928662" y="3000372"/>
            <a:ext cx="4214842" cy="3098810"/>
          </a:xfrm>
          <a:prstGeom prst="rect">
            <a:avLst/>
          </a:prstGeom>
          <a:noFill/>
          <a:ln>
            <a:noFill/>
          </a:ln>
        </p:spPr>
      </p:pic>
      <p:pic>
        <p:nvPicPr>
          <p:cNvPr id="15" name="14 Imagen" descr="Descripción: C:\Documents and Settings\Administrador\Escritorio\FOTOS INFORME\100_137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357298"/>
            <a:ext cx="3854802" cy="26847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9 CuadroTexto"/>
          <p:cNvSpPr txBox="1"/>
          <p:nvPr/>
        </p:nvSpPr>
        <p:spPr>
          <a:xfrm>
            <a:off x="1285852" y="692696"/>
            <a:ext cx="7488832" cy="369332"/>
          </a:xfrm>
          <a:prstGeom prst="rect">
            <a:avLst/>
          </a:prstGeom>
          <a:noFill/>
        </p:spPr>
        <p:txBody>
          <a:bodyPr wrap="square" rtlCol="0">
            <a:spAutoFit/>
          </a:bodyPr>
          <a:lstStyle/>
          <a:p>
            <a:pPr algn="ctr"/>
            <a:r>
              <a:rPr lang="es-ES" b="1" dirty="0"/>
              <a:t>Proyecto Estratégico Territorial Pitaya</a:t>
            </a:r>
            <a:endParaRPr lang="es-MX" dirty="0"/>
          </a:p>
        </p:txBody>
      </p:sp>
      <p:pic>
        <p:nvPicPr>
          <p:cNvPr id="16" name="15 Imagen" descr="Descripción: C:\Documents and Settings\Administrador\Escritorio\FOTOS INFORME\CHAMBA 05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368" y="1196752"/>
            <a:ext cx="7316316" cy="4956559"/>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9 CuadroTexto"/>
          <p:cNvSpPr txBox="1"/>
          <p:nvPr/>
        </p:nvSpPr>
        <p:spPr>
          <a:xfrm>
            <a:off x="1285852" y="692696"/>
            <a:ext cx="7488832" cy="369332"/>
          </a:xfrm>
          <a:prstGeom prst="rect">
            <a:avLst/>
          </a:prstGeom>
          <a:noFill/>
        </p:spPr>
        <p:txBody>
          <a:bodyPr wrap="square" rtlCol="0">
            <a:spAutoFit/>
          </a:bodyPr>
          <a:lstStyle/>
          <a:p>
            <a:pPr algn="ctr"/>
            <a:r>
              <a:rPr lang="es-ES" b="1" dirty="0"/>
              <a:t>Proyecto Estratégico Territorial Pitaya</a:t>
            </a:r>
            <a:endParaRPr lang="es-MX" dirty="0"/>
          </a:p>
        </p:txBody>
      </p:sp>
      <p:pic>
        <p:nvPicPr>
          <p:cNvPr id="17" name="16 Imagen" descr="Descripción: C:\Documents and Settings\Administrador\Escritorio\FOTOS INFORME\noticias_1CongresoPitaya[1].jpg"/>
          <p:cNvPicPr/>
          <p:nvPr/>
        </p:nvPicPr>
        <p:blipFill>
          <a:blip r:embed="rId3">
            <a:extLst>
              <a:ext uri="{28A0092B-C50C-407E-A947-70E740481C1C}">
                <a14:useLocalDpi xmlns:a14="http://schemas.microsoft.com/office/drawing/2010/main" val="0"/>
              </a:ext>
            </a:extLst>
          </a:blip>
          <a:srcRect/>
          <a:stretch>
            <a:fillRect/>
          </a:stretch>
        </p:blipFill>
        <p:spPr bwMode="auto">
          <a:xfrm>
            <a:off x="1276724" y="1268760"/>
            <a:ext cx="7690494" cy="4887252"/>
          </a:xfrm>
          <a:prstGeom prst="rect">
            <a:avLst/>
          </a:prstGeom>
          <a:noFill/>
          <a:ln>
            <a:noFill/>
          </a:ln>
        </p:spPr>
      </p:pic>
    </p:spTree>
    <p:extLst>
      <p:ext uri="{BB962C8B-B14F-4D97-AF65-F5344CB8AC3E}">
        <p14:creationId xmlns:p14="http://schemas.microsoft.com/office/powerpoint/2010/main" val="30830604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331640" y="620688"/>
            <a:ext cx="7488832" cy="369332"/>
          </a:xfrm>
          <a:prstGeom prst="rect">
            <a:avLst/>
          </a:prstGeom>
          <a:noFill/>
        </p:spPr>
        <p:txBody>
          <a:bodyPr wrap="square" rtlCol="0">
            <a:spAutoFit/>
          </a:bodyPr>
          <a:lstStyle/>
          <a:p>
            <a:pPr algn="ctr"/>
            <a:r>
              <a:rPr lang="es-ES" b="1" dirty="0"/>
              <a:t>Programa Municipal de Subsidio en la Compra de Insumos Agrícolas.</a:t>
            </a:r>
            <a:endParaRPr lang="es-MX" dirty="0"/>
          </a:p>
        </p:txBody>
      </p:sp>
      <p:pic>
        <p:nvPicPr>
          <p:cNvPr id="9" name="8 Imagen" descr="http://ojonegroedum.files.wordpress.com/2011/04/fertilizantes_pesticida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196" y="1268760"/>
            <a:ext cx="7272808" cy="4608511"/>
          </a:xfrm>
          <a:prstGeom prst="rect">
            <a:avLst/>
          </a:prstGeom>
          <a:noFill/>
          <a:ln>
            <a:noFill/>
          </a:ln>
        </p:spPr>
      </p:pic>
    </p:spTree>
    <p:extLst>
      <p:ext uri="{BB962C8B-B14F-4D97-AF65-F5344CB8AC3E}">
        <p14:creationId xmlns:p14="http://schemas.microsoft.com/office/powerpoint/2010/main" val="8774717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9 CuadroTexto"/>
          <p:cNvSpPr txBox="1"/>
          <p:nvPr/>
        </p:nvSpPr>
        <p:spPr>
          <a:xfrm>
            <a:off x="1043608" y="908720"/>
            <a:ext cx="7488832" cy="369332"/>
          </a:xfrm>
          <a:prstGeom prst="rect">
            <a:avLst/>
          </a:prstGeom>
          <a:noFill/>
        </p:spPr>
        <p:txBody>
          <a:bodyPr wrap="square" rtlCol="0">
            <a:spAutoFit/>
          </a:bodyPr>
          <a:lstStyle/>
          <a:p>
            <a:pPr algn="ctr"/>
            <a:r>
              <a:rPr lang="es-ES" b="1" dirty="0"/>
              <a:t>Proyecto Portales Municipales.</a:t>
            </a:r>
            <a:endParaRPr lang="es-MX" dirty="0"/>
          </a:p>
        </p:txBody>
      </p:sp>
      <p:pic>
        <p:nvPicPr>
          <p:cNvPr id="14" name="13 Imagen" descr="Descripción: C:\Documents and Settings\Administrador\Escritorio\FOTOS INFORME\Propuesta-Amacuec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628800"/>
            <a:ext cx="6624736" cy="4367978"/>
          </a:xfrm>
          <a:prstGeom prst="rect">
            <a:avLst/>
          </a:prstGeom>
          <a:noFill/>
          <a:ln>
            <a:noFill/>
          </a:ln>
        </p:spPr>
      </p:pic>
    </p:spTree>
    <p:extLst>
      <p:ext uri="{BB962C8B-B14F-4D97-AF65-F5344CB8AC3E}">
        <p14:creationId xmlns:p14="http://schemas.microsoft.com/office/powerpoint/2010/main" val="26357111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403648" y="692696"/>
            <a:ext cx="7488832" cy="369332"/>
          </a:xfrm>
          <a:prstGeom prst="rect">
            <a:avLst/>
          </a:prstGeom>
          <a:noFill/>
        </p:spPr>
        <p:txBody>
          <a:bodyPr wrap="square" rtlCol="0">
            <a:spAutoFit/>
          </a:bodyPr>
          <a:lstStyle/>
          <a:p>
            <a:pPr algn="ctr"/>
            <a:r>
              <a:rPr lang="es-ES" b="1" dirty="0"/>
              <a:t>Campañas de reforestación.</a:t>
            </a:r>
            <a:r>
              <a:rPr lang="es-ES" dirty="0"/>
              <a:t> </a:t>
            </a:r>
            <a:endParaRPr lang="es-MX" dirty="0"/>
          </a:p>
        </p:txBody>
      </p:sp>
      <p:pic>
        <p:nvPicPr>
          <p:cNvPr id="8" name="7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971600" y="1062028"/>
            <a:ext cx="3744416" cy="5009508"/>
          </a:xfrm>
          <a:prstGeom prst="rect">
            <a:avLst/>
          </a:prstGeom>
          <a:noFill/>
          <a:ln>
            <a:noFill/>
          </a:ln>
        </p:spPr>
      </p:pic>
      <p:pic>
        <p:nvPicPr>
          <p:cNvPr id="9" name="8 Imagen"/>
          <p:cNvPicPr/>
          <p:nvPr/>
        </p:nvPicPr>
        <p:blipFill>
          <a:blip r:embed="rId4" cstate="print">
            <a:extLst>
              <a:ext uri="{28A0092B-C50C-407E-A947-70E740481C1C}">
                <a14:useLocalDpi xmlns:a14="http://schemas.microsoft.com/office/drawing/2010/main" val="0"/>
              </a:ext>
            </a:extLst>
          </a:blip>
          <a:stretch>
            <a:fillRect/>
          </a:stretch>
        </p:blipFill>
        <p:spPr bwMode="auto">
          <a:xfrm>
            <a:off x="5364214" y="1062028"/>
            <a:ext cx="3528266" cy="5015778"/>
          </a:xfrm>
          <a:prstGeom prst="rect">
            <a:avLst/>
          </a:prstGeom>
          <a:noFill/>
          <a:ln>
            <a:noFill/>
          </a:ln>
        </p:spPr>
      </p:pic>
    </p:spTree>
    <p:extLst>
      <p:ext uri="{BB962C8B-B14F-4D97-AF65-F5344CB8AC3E}">
        <p14:creationId xmlns:p14="http://schemas.microsoft.com/office/powerpoint/2010/main" val="84204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9 CuadroTexto"/>
          <p:cNvSpPr txBox="1"/>
          <p:nvPr/>
        </p:nvSpPr>
        <p:spPr>
          <a:xfrm>
            <a:off x="1187624" y="692696"/>
            <a:ext cx="7488832" cy="369332"/>
          </a:xfrm>
          <a:prstGeom prst="rect">
            <a:avLst/>
          </a:prstGeom>
          <a:noFill/>
        </p:spPr>
        <p:txBody>
          <a:bodyPr wrap="square" rtlCol="0">
            <a:spAutoFit/>
          </a:bodyPr>
          <a:lstStyle/>
          <a:p>
            <a:pPr algn="ctr"/>
            <a:r>
              <a:rPr lang="es-ES" b="1" dirty="0"/>
              <a:t>Educación </a:t>
            </a:r>
            <a:r>
              <a:rPr lang="es-ES" b="1" dirty="0" smtClean="0"/>
              <a:t>ambiental</a:t>
            </a:r>
            <a:endParaRPr lang="es-MX" dirty="0"/>
          </a:p>
        </p:txBody>
      </p:sp>
      <p:pic>
        <p:nvPicPr>
          <p:cNvPr id="12" name="11 Imagen"/>
          <p:cNvPicPr/>
          <p:nvPr/>
        </p:nvPicPr>
        <p:blipFill rotWithShape="1">
          <a:blip r:embed="rId3" cstate="print">
            <a:extLst>
              <a:ext uri="{28A0092B-C50C-407E-A947-70E740481C1C}">
                <a14:useLocalDpi xmlns:a14="http://schemas.microsoft.com/office/drawing/2010/main" val="0"/>
              </a:ext>
            </a:extLst>
          </a:blip>
          <a:srcRect t="10606" r="22862"/>
          <a:stretch/>
        </p:blipFill>
        <p:spPr bwMode="auto">
          <a:xfrm>
            <a:off x="1331640" y="1340768"/>
            <a:ext cx="7342536" cy="4824536"/>
          </a:xfrm>
          <a:prstGeom prst="rect">
            <a:avLst/>
          </a:prstGeom>
          <a:noFill/>
          <a:ln>
            <a:noFill/>
          </a:ln>
        </p:spPr>
      </p:pic>
    </p:spTree>
    <p:extLst>
      <p:ext uri="{BB962C8B-B14F-4D97-AF65-F5344CB8AC3E}">
        <p14:creationId xmlns:p14="http://schemas.microsoft.com/office/powerpoint/2010/main" val="14122711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403648" y="692696"/>
            <a:ext cx="7488832" cy="369332"/>
          </a:xfrm>
          <a:prstGeom prst="rect">
            <a:avLst/>
          </a:prstGeom>
          <a:noFill/>
        </p:spPr>
        <p:txBody>
          <a:bodyPr wrap="square" rtlCol="0">
            <a:spAutoFit/>
          </a:bodyPr>
          <a:lstStyle/>
          <a:p>
            <a:pPr algn="ctr"/>
            <a:r>
              <a:rPr lang="es-ES" b="1" dirty="0"/>
              <a:t>Control biológico y prevención del Dengue</a:t>
            </a:r>
            <a:endParaRPr lang="es-MX" dirty="0"/>
          </a:p>
        </p:txBody>
      </p:sp>
      <p:pic>
        <p:nvPicPr>
          <p:cNvPr id="9" name="8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1691680" y="1500174"/>
            <a:ext cx="6984776" cy="4593122"/>
          </a:xfrm>
          <a:prstGeom prst="rect">
            <a:avLst/>
          </a:prstGeom>
          <a:noFill/>
          <a:ln>
            <a:noFill/>
          </a:ln>
        </p:spPr>
      </p:pic>
    </p:spTree>
    <p:extLst>
      <p:ext uri="{BB962C8B-B14F-4D97-AF65-F5344CB8AC3E}">
        <p14:creationId xmlns:p14="http://schemas.microsoft.com/office/powerpoint/2010/main" val="11629343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9 CuadroTexto"/>
          <p:cNvSpPr txBox="1"/>
          <p:nvPr/>
        </p:nvSpPr>
        <p:spPr>
          <a:xfrm>
            <a:off x="1008774" y="692696"/>
            <a:ext cx="7488832" cy="646331"/>
          </a:xfrm>
          <a:prstGeom prst="rect">
            <a:avLst/>
          </a:prstGeom>
          <a:noFill/>
        </p:spPr>
        <p:txBody>
          <a:bodyPr wrap="square" rtlCol="0">
            <a:spAutoFit/>
          </a:bodyPr>
          <a:lstStyle/>
          <a:p>
            <a:pPr algn="ctr"/>
            <a:r>
              <a:rPr lang="es-ES" b="1" dirty="0"/>
              <a:t>Elaboración de Conservas, Elaboración Artesanal de Dulces Mexicanos y Producción de Plantas.</a:t>
            </a:r>
            <a:endParaRPr lang="es-MX" dirty="0"/>
          </a:p>
        </p:txBody>
      </p:sp>
      <p:pic>
        <p:nvPicPr>
          <p:cNvPr id="11" name="10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1036074" y="1556792"/>
            <a:ext cx="7640382" cy="4320480"/>
          </a:xfrm>
          <a:prstGeom prst="rect">
            <a:avLst/>
          </a:prstGeom>
          <a:noFill/>
          <a:ln>
            <a:noFill/>
          </a:ln>
        </p:spPr>
      </p:pic>
    </p:spTree>
    <p:extLst>
      <p:ext uri="{BB962C8B-B14F-4D97-AF65-F5344CB8AC3E}">
        <p14:creationId xmlns:p14="http://schemas.microsoft.com/office/powerpoint/2010/main" val="2535747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6" name="5 CuadroTexto"/>
          <p:cNvSpPr txBox="1"/>
          <p:nvPr/>
        </p:nvSpPr>
        <p:spPr>
          <a:xfrm>
            <a:off x="827583" y="620688"/>
            <a:ext cx="8316415" cy="830997"/>
          </a:xfrm>
          <a:prstGeom prst="rect">
            <a:avLst/>
          </a:prstGeom>
          <a:noFill/>
        </p:spPr>
        <p:txBody>
          <a:bodyPr wrap="square" rtlCol="0">
            <a:spAutoFit/>
          </a:bodyPr>
          <a:lstStyle/>
          <a:p>
            <a:pPr algn="ctr"/>
            <a:r>
              <a:rPr lang="es-ES_tradnl" sz="2400" b="1" dirty="0"/>
              <a:t>SECRETARIA GENERAL</a:t>
            </a:r>
            <a:endParaRPr lang="es-ES" sz="2400" dirty="0"/>
          </a:p>
          <a:p>
            <a:pPr algn="ctr"/>
            <a:endParaRPr lang="es-ES" sz="2400" dirty="0"/>
          </a:p>
        </p:txBody>
      </p:sp>
      <p:sp>
        <p:nvSpPr>
          <p:cNvPr id="7" name="6 CuadroTexto"/>
          <p:cNvSpPr txBox="1"/>
          <p:nvPr/>
        </p:nvSpPr>
        <p:spPr>
          <a:xfrm>
            <a:off x="1785918" y="2285992"/>
            <a:ext cx="7072362" cy="369332"/>
          </a:xfrm>
          <a:prstGeom prst="rect">
            <a:avLst/>
          </a:prstGeom>
          <a:noFill/>
        </p:spPr>
        <p:txBody>
          <a:bodyPr wrap="square" rtlCol="0">
            <a:spAutoFit/>
          </a:bodyPr>
          <a:lstStyle/>
          <a:p>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1184652573"/>
              </p:ext>
            </p:extLst>
          </p:nvPr>
        </p:nvGraphicFramePr>
        <p:xfrm>
          <a:off x="1005800" y="1196753"/>
          <a:ext cx="7886680" cy="1584198"/>
        </p:xfrm>
        <a:graphic>
          <a:graphicData uri="http://schemas.openxmlformats.org/drawingml/2006/table">
            <a:tbl>
              <a:tblPr firstRow="1" firstCol="1" bandRow="1">
                <a:tableStyleId>{21E4AEA4-8DFA-4A89-87EB-49C32662AFE0}</a:tableStyleId>
              </a:tblPr>
              <a:tblGrid>
                <a:gridCol w="2918128"/>
                <a:gridCol w="2592288"/>
                <a:gridCol w="2376264"/>
              </a:tblGrid>
              <a:tr h="185520">
                <a:tc gridSpan="3">
                  <a:txBody>
                    <a:bodyPr/>
                    <a:lstStyle/>
                    <a:p>
                      <a:pPr marL="571500" marR="521970" algn="ctr">
                        <a:lnSpc>
                          <a:spcPct val="150000"/>
                        </a:lnSpc>
                        <a:spcAft>
                          <a:spcPts val="0"/>
                        </a:spcAft>
                      </a:pPr>
                      <a:r>
                        <a:rPr lang="es-ES" sz="1200" dirty="0" smtClean="0">
                          <a:effectLst>
                            <a:outerShdw blurRad="38100" dist="38100" dir="2700000" algn="tl">
                              <a:srgbClr val="000000">
                                <a:alpha val="43137"/>
                              </a:srgbClr>
                            </a:outerShdw>
                          </a:effectLst>
                        </a:rPr>
                        <a:t>PROGRAMA PARA LA REGULARIZACIÓN DE PREDIOS RÚSTICOS.</a:t>
                      </a:r>
                      <a:endParaRPr lang="es-MX" sz="1200" dirty="0">
                        <a:effectLst>
                          <a:outerShdw blurRad="38100" dist="38100" dir="2700000" algn="tl">
                            <a:srgbClr val="000000">
                              <a:alpha val="43137"/>
                            </a:srgbClr>
                          </a:outerShdw>
                        </a:effectLst>
                        <a:latin typeface="Arial"/>
                        <a:ea typeface="Times New Roman"/>
                        <a:cs typeface="Times New Roman"/>
                      </a:endParaRPr>
                    </a:p>
                  </a:txBody>
                  <a:tcPr marL="68580" marR="68580" marT="0" marB="0"/>
                </a:tc>
                <a:tc hMerge="1">
                  <a:txBody>
                    <a:bodyPr/>
                    <a:lstStyle/>
                    <a:p>
                      <a:endParaRPr lang="es-MX"/>
                    </a:p>
                  </a:txBody>
                  <a:tcPr/>
                </a:tc>
                <a:tc hMerge="1">
                  <a:txBody>
                    <a:bodyPr/>
                    <a:lstStyle/>
                    <a:p>
                      <a:endParaRPr lang="es-MX"/>
                    </a:p>
                  </a:txBody>
                  <a:tcPr/>
                </a:tc>
              </a:tr>
              <a:tr h="547294">
                <a:tc>
                  <a:txBody>
                    <a:bodyPr/>
                    <a:lstStyle/>
                    <a:p>
                      <a:pPr marL="571500" marR="521970" algn="l">
                        <a:lnSpc>
                          <a:spcPct val="115000"/>
                        </a:lnSpc>
                        <a:spcAft>
                          <a:spcPts val="0"/>
                        </a:spcAft>
                      </a:pPr>
                      <a:r>
                        <a:rPr lang="es-ES" sz="1100" dirty="0">
                          <a:effectLst/>
                        </a:rPr>
                        <a:t>Expedientes entregados al Subcomité Regional </a:t>
                      </a:r>
                      <a:r>
                        <a:rPr lang="es-ES" sz="1100" dirty="0" smtClean="0">
                          <a:effectLst/>
                        </a:rPr>
                        <a:t>en</a:t>
                      </a:r>
                      <a:r>
                        <a:rPr lang="es-ES" sz="1100" baseline="0" dirty="0" smtClean="0">
                          <a:effectLst/>
                        </a:rPr>
                        <a:t> </a:t>
                      </a:r>
                      <a:r>
                        <a:rPr lang="es-ES" sz="1100" dirty="0" smtClean="0">
                          <a:effectLst/>
                        </a:rPr>
                        <a:t>2011</a:t>
                      </a:r>
                      <a:endParaRPr lang="es-MX" sz="1200" dirty="0">
                        <a:effectLst/>
                        <a:latin typeface="Arial"/>
                        <a:ea typeface="Times New Roman"/>
                        <a:cs typeface="Times New Roman"/>
                      </a:endParaRPr>
                    </a:p>
                  </a:txBody>
                  <a:tcPr marL="68580" marR="68580" marT="0" marB="0"/>
                </a:tc>
                <a:tc>
                  <a:txBody>
                    <a:bodyPr/>
                    <a:lstStyle/>
                    <a:p>
                      <a:pPr marL="571500" marR="521970" algn="l">
                        <a:lnSpc>
                          <a:spcPct val="115000"/>
                        </a:lnSpc>
                        <a:spcAft>
                          <a:spcPts val="0"/>
                        </a:spcAft>
                      </a:pPr>
                      <a:r>
                        <a:rPr lang="es-ES" sz="1100">
                          <a:effectLst/>
                        </a:rPr>
                        <a:t>Expedientes Sesionados por el Subcomité Regional</a:t>
                      </a:r>
                      <a:endParaRPr lang="es-MX" sz="1200">
                        <a:effectLst/>
                        <a:latin typeface="Arial"/>
                        <a:ea typeface="Times New Roman"/>
                        <a:cs typeface="Times New Roman"/>
                      </a:endParaRPr>
                    </a:p>
                  </a:txBody>
                  <a:tcPr marL="68580" marR="68580" marT="0" marB="0"/>
                </a:tc>
                <a:tc>
                  <a:txBody>
                    <a:bodyPr/>
                    <a:lstStyle/>
                    <a:p>
                      <a:pPr marL="571500" marR="521970" algn="l">
                        <a:lnSpc>
                          <a:spcPct val="115000"/>
                        </a:lnSpc>
                        <a:spcAft>
                          <a:spcPts val="0"/>
                        </a:spcAft>
                      </a:pPr>
                      <a:r>
                        <a:rPr lang="es-ES" sz="1100">
                          <a:effectLst/>
                        </a:rPr>
                        <a:t>Títulos de Propiedad Entregados en 2011</a:t>
                      </a:r>
                      <a:endParaRPr lang="es-MX" sz="1200">
                        <a:effectLst/>
                        <a:latin typeface="Arial"/>
                        <a:ea typeface="Times New Roman"/>
                        <a:cs typeface="Times New Roman"/>
                      </a:endParaRPr>
                    </a:p>
                  </a:txBody>
                  <a:tcPr marL="68580" marR="68580" marT="0" marB="0"/>
                </a:tc>
              </a:tr>
              <a:tr h="185520">
                <a:tc>
                  <a:txBody>
                    <a:bodyPr/>
                    <a:lstStyle/>
                    <a:p>
                      <a:pPr marL="571500" marR="521970" algn="ctr">
                        <a:lnSpc>
                          <a:spcPct val="150000"/>
                        </a:lnSpc>
                        <a:spcAft>
                          <a:spcPts val="0"/>
                        </a:spcAft>
                      </a:pPr>
                      <a:r>
                        <a:rPr lang="es-ES" sz="1200" dirty="0">
                          <a:effectLst/>
                        </a:rPr>
                        <a:t>49</a:t>
                      </a:r>
                      <a:endParaRPr lang="es-MX" sz="1200" dirty="0">
                        <a:effectLst/>
                        <a:latin typeface="Arial"/>
                        <a:ea typeface="Times New Roman"/>
                        <a:cs typeface="Times New Roman"/>
                      </a:endParaRPr>
                    </a:p>
                  </a:txBody>
                  <a:tcPr marL="68580" marR="68580" marT="0" marB="0"/>
                </a:tc>
                <a:tc>
                  <a:txBody>
                    <a:bodyPr/>
                    <a:lstStyle/>
                    <a:p>
                      <a:pPr marL="571500" marR="521970" algn="ctr">
                        <a:lnSpc>
                          <a:spcPct val="150000"/>
                        </a:lnSpc>
                        <a:spcAft>
                          <a:spcPts val="0"/>
                        </a:spcAft>
                      </a:pPr>
                      <a:r>
                        <a:rPr lang="es-ES" sz="1200" dirty="0">
                          <a:effectLst/>
                        </a:rPr>
                        <a:t>23</a:t>
                      </a:r>
                      <a:endParaRPr lang="es-MX" sz="1200" dirty="0">
                        <a:effectLst/>
                        <a:latin typeface="Arial"/>
                        <a:ea typeface="Times New Roman"/>
                        <a:cs typeface="Times New Roman"/>
                      </a:endParaRPr>
                    </a:p>
                  </a:txBody>
                  <a:tcPr marL="68580" marR="68580" marT="0" marB="0"/>
                </a:tc>
                <a:tc>
                  <a:txBody>
                    <a:bodyPr/>
                    <a:lstStyle/>
                    <a:p>
                      <a:pPr marL="571500" marR="521970" algn="ctr">
                        <a:lnSpc>
                          <a:spcPct val="150000"/>
                        </a:lnSpc>
                        <a:spcAft>
                          <a:spcPts val="0"/>
                        </a:spcAft>
                      </a:pPr>
                      <a:r>
                        <a:rPr lang="es-ES" sz="1200" dirty="0">
                          <a:effectLst/>
                        </a:rPr>
                        <a:t>26</a:t>
                      </a:r>
                      <a:endParaRPr lang="es-MX" sz="1200" dirty="0">
                        <a:effectLst/>
                        <a:latin typeface="Arial"/>
                        <a:ea typeface="Times New Roman"/>
                        <a:cs typeface="Times New Roman"/>
                      </a:endParaRPr>
                    </a:p>
                  </a:txBody>
                  <a:tcPr marL="68580" marR="68580" marT="0" marB="0"/>
                </a:tc>
              </a:tr>
              <a:tr h="327824">
                <a:tc>
                  <a:txBody>
                    <a:bodyPr/>
                    <a:lstStyle/>
                    <a:p>
                      <a:pPr marL="571500" marR="521970" algn="ctr">
                        <a:lnSpc>
                          <a:spcPct val="150000"/>
                        </a:lnSpc>
                        <a:spcAft>
                          <a:spcPts val="0"/>
                        </a:spcAft>
                      </a:pPr>
                      <a:r>
                        <a:rPr lang="es-ES" sz="1000">
                          <a:effectLst/>
                        </a:rPr>
                        <a:t>Total De Ciudadanos Atendidos En Este Programa</a:t>
                      </a:r>
                      <a:endParaRPr lang="es-MX" sz="1200">
                        <a:effectLst/>
                        <a:latin typeface="Arial"/>
                        <a:ea typeface="Times New Roman"/>
                        <a:cs typeface="Times New Roman"/>
                      </a:endParaRPr>
                    </a:p>
                  </a:txBody>
                  <a:tcPr marL="68580" marR="68580" marT="0" marB="0"/>
                </a:tc>
                <a:tc gridSpan="2">
                  <a:txBody>
                    <a:bodyPr/>
                    <a:lstStyle/>
                    <a:p>
                      <a:pPr marL="571500" marR="521970" algn="ctr">
                        <a:lnSpc>
                          <a:spcPct val="150000"/>
                        </a:lnSpc>
                        <a:spcAft>
                          <a:spcPts val="0"/>
                        </a:spcAft>
                      </a:pPr>
                      <a:r>
                        <a:rPr lang="es-ES" sz="1000" dirty="0">
                          <a:effectLst/>
                        </a:rPr>
                        <a:t> </a:t>
                      </a:r>
                      <a:endParaRPr lang="es-MX" sz="1200" dirty="0">
                        <a:effectLst/>
                      </a:endParaRPr>
                    </a:p>
                    <a:p>
                      <a:pPr marL="571500" marR="521970" algn="ctr">
                        <a:lnSpc>
                          <a:spcPct val="150000"/>
                        </a:lnSpc>
                        <a:spcAft>
                          <a:spcPts val="0"/>
                        </a:spcAft>
                      </a:pPr>
                      <a:r>
                        <a:rPr lang="es-ES" sz="1000" dirty="0">
                          <a:effectLst/>
                        </a:rPr>
                        <a:t>194 Personas Atendidas</a:t>
                      </a:r>
                      <a:endParaRPr lang="es-MX" sz="1200" dirty="0">
                        <a:effectLst/>
                        <a:latin typeface="Arial"/>
                        <a:ea typeface="Times New Roman"/>
                        <a:cs typeface="Times New Roman"/>
                      </a:endParaRPr>
                    </a:p>
                  </a:txBody>
                  <a:tcPr marL="68580" marR="68580" marT="0" marB="0"/>
                </a:tc>
                <a:tc hMerge="1">
                  <a:txBody>
                    <a:bodyPr/>
                    <a:lstStyle/>
                    <a:p>
                      <a:endParaRPr lang="es-MX"/>
                    </a:p>
                  </a:txBody>
                  <a:tcP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268983653"/>
              </p:ext>
            </p:extLst>
          </p:nvPr>
        </p:nvGraphicFramePr>
        <p:xfrm>
          <a:off x="1009408" y="2852936"/>
          <a:ext cx="7848872" cy="525780"/>
        </p:xfrm>
        <a:graphic>
          <a:graphicData uri="http://schemas.openxmlformats.org/drawingml/2006/table">
            <a:tbl>
              <a:tblPr firstRow="1" firstCol="1" bandRow="1">
                <a:tableStyleId>{21E4AEA4-8DFA-4A89-87EB-49C32662AFE0}</a:tableStyleId>
              </a:tblPr>
              <a:tblGrid>
                <a:gridCol w="6324802"/>
                <a:gridCol w="1524070"/>
              </a:tblGrid>
              <a:tr h="0">
                <a:tc gridSpan="2">
                  <a:txBody>
                    <a:bodyPr/>
                    <a:lstStyle/>
                    <a:p>
                      <a:pPr marL="571500" marR="521970" algn="ctr">
                        <a:lnSpc>
                          <a:spcPct val="150000"/>
                        </a:lnSpc>
                        <a:spcAft>
                          <a:spcPts val="0"/>
                        </a:spcAft>
                      </a:pPr>
                      <a:r>
                        <a:rPr lang="es-ES" sz="1000" dirty="0" smtClean="0">
                          <a:effectLst>
                            <a:outerShdw blurRad="38100" dist="38100" dir="2700000" algn="tl">
                              <a:srgbClr val="000000">
                                <a:alpha val="43137"/>
                              </a:srgbClr>
                            </a:outerShdw>
                          </a:effectLst>
                        </a:rPr>
                        <a:t>EXPEDICIÓN DE PRECARTILLAS DEL SERVICIO MILITAR NACIONAL</a:t>
                      </a:r>
                      <a:r>
                        <a:rPr lang="es-MX" sz="1200" baseline="0" dirty="0" smtClean="0">
                          <a:effectLst>
                            <a:outerShdw blurRad="38100" dist="38100" dir="2700000" algn="tl">
                              <a:srgbClr val="000000">
                                <a:alpha val="43137"/>
                              </a:srgbClr>
                            </a:outerShdw>
                          </a:effectLst>
                        </a:rPr>
                        <a:t>  </a:t>
                      </a:r>
                      <a:r>
                        <a:rPr lang="es-ES" sz="1000" dirty="0" smtClean="0">
                          <a:effectLst>
                            <a:outerShdw blurRad="38100" dist="38100" dir="2700000" algn="tl">
                              <a:srgbClr val="000000">
                                <a:alpha val="43137"/>
                              </a:srgbClr>
                            </a:outerShdw>
                          </a:effectLst>
                        </a:rPr>
                        <a:t>CLASE “1993”</a:t>
                      </a:r>
                      <a:endParaRPr lang="es-MX" sz="1200" dirty="0">
                        <a:effectLst>
                          <a:outerShdw blurRad="38100" dist="38100" dir="2700000" algn="tl">
                            <a:srgbClr val="000000">
                              <a:alpha val="43137"/>
                            </a:srgbClr>
                          </a:outerShdw>
                        </a:effectLst>
                        <a:latin typeface="Arial"/>
                        <a:ea typeface="Times New Roman"/>
                        <a:cs typeface="Times New Roman"/>
                      </a:endParaRPr>
                    </a:p>
                  </a:txBody>
                  <a:tcPr marL="68580" marR="68580" marT="0" marB="0"/>
                </a:tc>
                <a:tc hMerge="1">
                  <a:txBody>
                    <a:bodyPr/>
                    <a:lstStyle/>
                    <a:p>
                      <a:endParaRPr lang="es-MX"/>
                    </a:p>
                  </a:txBody>
                  <a:tcPr/>
                </a:tc>
              </a:tr>
              <a:tr h="0">
                <a:tc>
                  <a:txBody>
                    <a:bodyPr/>
                    <a:lstStyle/>
                    <a:p>
                      <a:pPr marL="571500" marR="521970" algn="just">
                        <a:lnSpc>
                          <a:spcPct val="150000"/>
                        </a:lnSpc>
                        <a:spcAft>
                          <a:spcPts val="0"/>
                        </a:spcAft>
                      </a:pPr>
                      <a:r>
                        <a:rPr lang="es-ES" sz="1100">
                          <a:effectLst/>
                        </a:rPr>
                        <a:t>Total Precartillas Expedidas.</a:t>
                      </a:r>
                      <a:endParaRPr lang="es-MX" sz="1200">
                        <a:effectLst/>
                        <a:latin typeface="Arial"/>
                        <a:ea typeface="Times New Roman"/>
                        <a:cs typeface="Times New Roman"/>
                      </a:endParaRPr>
                    </a:p>
                  </a:txBody>
                  <a:tcPr marL="68580" marR="68580" marT="0" marB="0"/>
                </a:tc>
                <a:tc>
                  <a:txBody>
                    <a:bodyPr/>
                    <a:lstStyle/>
                    <a:p>
                      <a:pPr marL="571500" marR="521970" algn="just">
                        <a:lnSpc>
                          <a:spcPct val="150000"/>
                        </a:lnSpc>
                        <a:spcAft>
                          <a:spcPts val="0"/>
                        </a:spcAft>
                      </a:pPr>
                      <a:r>
                        <a:rPr lang="es-ES" sz="1100" dirty="0">
                          <a:effectLst/>
                        </a:rPr>
                        <a:t>23</a:t>
                      </a:r>
                      <a:endParaRPr lang="es-MX" sz="1200" dirty="0">
                        <a:effectLst/>
                        <a:latin typeface="Arial"/>
                        <a:ea typeface="Times New Roman"/>
                        <a:cs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976411808"/>
              </p:ext>
            </p:extLst>
          </p:nvPr>
        </p:nvGraphicFramePr>
        <p:xfrm>
          <a:off x="1005801" y="3501008"/>
          <a:ext cx="7886679" cy="1028700"/>
        </p:xfrm>
        <a:graphic>
          <a:graphicData uri="http://schemas.openxmlformats.org/drawingml/2006/table">
            <a:tbl>
              <a:tblPr firstRow="1" firstCol="1" bandRow="1">
                <a:tableStyleId>{21E4AEA4-8DFA-4A89-87EB-49C32662AFE0}</a:tableStyleId>
              </a:tblPr>
              <a:tblGrid>
                <a:gridCol w="1897401"/>
                <a:gridCol w="1936072"/>
                <a:gridCol w="1864366"/>
                <a:gridCol w="2188840"/>
              </a:tblGrid>
              <a:tr h="0">
                <a:tc gridSpan="4">
                  <a:txBody>
                    <a:bodyPr/>
                    <a:lstStyle/>
                    <a:p>
                      <a:pPr marL="571500" marR="521970" algn="ctr">
                        <a:lnSpc>
                          <a:spcPct val="150000"/>
                        </a:lnSpc>
                        <a:spcAft>
                          <a:spcPts val="0"/>
                        </a:spcAft>
                      </a:pPr>
                      <a:r>
                        <a:rPr lang="es-ES" sz="1100" dirty="0" smtClean="0">
                          <a:effectLst>
                            <a:outerShdw blurRad="38100" dist="38100" dir="2700000" algn="tl">
                              <a:srgbClr val="000000">
                                <a:alpha val="43137"/>
                              </a:srgbClr>
                            </a:outerShdw>
                          </a:effectLst>
                        </a:rPr>
                        <a:t>SESIONES DEL H. AYUNTAMIENTO DE AMACUECA, JALISCO 2011</a:t>
                      </a:r>
                      <a:endParaRPr lang="es-MX" sz="1200" dirty="0">
                        <a:effectLst>
                          <a:outerShdw blurRad="38100" dist="38100" dir="2700000" algn="tl">
                            <a:srgbClr val="000000">
                              <a:alpha val="43137"/>
                            </a:srgbClr>
                          </a:outerShdw>
                        </a:effectLst>
                        <a:latin typeface="Arial"/>
                        <a:ea typeface="Times New Roman"/>
                        <a:cs typeface="Times New Roman"/>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r>
              <a:tr h="0">
                <a:tc>
                  <a:txBody>
                    <a:bodyPr/>
                    <a:lstStyle/>
                    <a:p>
                      <a:pPr marL="571500" marR="521970" algn="ctr">
                        <a:lnSpc>
                          <a:spcPct val="150000"/>
                        </a:lnSpc>
                        <a:spcAft>
                          <a:spcPts val="0"/>
                        </a:spcAft>
                      </a:pPr>
                      <a:r>
                        <a:rPr lang="es-ES" sz="1100">
                          <a:effectLst/>
                        </a:rPr>
                        <a:t>Total de Sesiones</a:t>
                      </a:r>
                      <a:endParaRPr lang="es-MX" sz="1200">
                        <a:effectLst/>
                        <a:latin typeface="Arial"/>
                        <a:ea typeface="Times New Roman"/>
                        <a:cs typeface="Times New Roman"/>
                      </a:endParaRPr>
                    </a:p>
                  </a:txBody>
                  <a:tcPr marL="68580" marR="68580" marT="0" marB="0"/>
                </a:tc>
                <a:tc>
                  <a:txBody>
                    <a:bodyPr/>
                    <a:lstStyle/>
                    <a:p>
                      <a:pPr marL="571500" marR="521970" algn="ctr">
                        <a:lnSpc>
                          <a:spcPct val="150000"/>
                        </a:lnSpc>
                        <a:spcAft>
                          <a:spcPts val="0"/>
                        </a:spcAft>
                      </a:pPr>
                      <a:r>
                        <a:rPr lang="es-ES" sz="1100" dirty="0">
                          <a:effectLst/>
                        </a:rPr>
                        <a:t>Sesiones Ordinarias</a:t>
                      </a:r>
                      <a:endParaRPr lang="es-MX" sz="1200" dirty="0">
                        <a:effectLst/>
                        <a:latin typeface="Arial"/>
                        <a:ea typeface="Times New Roman"/>
                        <a:cs typeface="Times New Roman"/>
                      </a:endParaRPr>
                    </a:p>
                  </a:txBody>
                  <a:tcPr marL="68580" marR="68580" marT="0" marB="0"/>
                </a:tc>
                <a:tc>
                  <a:txBody>
                    <a:bodyPr/>
                    <a:lstStyle/>
                    <a:p>
                      <a:pPr marL="571500" marR="521970" algn="ctr">
                        <a:lnSpc>
                          <a:spcPct val="150000"/>
                        </a:lnSpc>
                        <a:spcAft>
                          <a:spcPts val="0"/>
                        </a:spcAft>
                      </a:pPr>
                      <a:r>
                        <a:rPr lang="es-ES" sz="1100">
                          <a:effectLst/>
                        </a:rPr>
                        <a:t> Sesiones   Solemnes</a:t>
                      </a:r>
                      <a:endParaRPr lang="es-MX" sz="1200">
                        <a:effectLst/>
                        <a:latin typeface="Arial"/>
                        <a:ea typeface="Times New Roman"/>
                        <a:cs typeface="Times New Roman"/>
                      </a:endParaRPr>
                    </a:p>
                  </a:txBody>
                  <a:tcPr marL="68580" marR="68580" marT="0" marB="0"/>
                </a:tc>
                <a:tc>
                  <a:txBody>
                    <a:bodyPr/>
                    <a:lstStyle/>
                    <a:p>
                      <a:pPr marL="571500" marR="521970" algn="just">
                        <a:lnSpc>
                          <a:spcPct val="150000"/>
                        </a:lnSpc>
                        <a:spcAft>
                          <a:spcPts val="0"/>
                        </a:spcAft>
                      </a:pPr>
                      <a:r>
                        <a:rPr lang="es-ES" sz="1100" dirty="0">
                          <a:effectLst/>
                        </a:rPr>
                        <a:t>       Sesiones</a:t>
                      </a:r>
                      <a:endParaRPr lang="es-MX" sz="1200" dirty="0">
                        <a:effectLst/>
                      </a:endParaRPr>
                    </a:p>
                    <a:p>
                      <a:pPr marL="571500" marR="523875" algn="just">
                        <a:lnSpc>
                          <a:spcPct val="150000"/>
                        </a:lnSpc>
                        <a:spcAft>
                          <a:spcPts val="0"/>
                        </a:spcAft>
                      </a:pPr>
                      <a:r>
                        <a:rPr lang="es-ES" sz="1100" dirty="0">
                          <a:effectLst/>
                        </a:rPr>
                        <a:t>   </a:t>
                      </a:r>
                      <a:r>
                        <a:rPr lang="es-ES" sz="1100" dirty="0" smtClean="0">
                          <a:effectLst/>
                        </a:rPr>
                        <a:t>Extraordinarias</a:t>
                      </a:r>
                      <a:endParaRPr lang="es-MX" sz="1200" dirty="0">
                        <a:effectLst/>
                        <a:latin typeface="Arial"/>
                        <a:ea typeface="Times New Roman"/>
                        <a:cs typeface="Times New Roman"/>
                      </a:endParaRPr>
                    </a:p>
                  </a:txBody>
                  <a:tcPr marL="68580" marR="68580" marT="0" marB="0"/>
                </a:tc>
              </a:tr>
              <a:tr h="0">
                <a:tc>
                  <a:txBody>
                    <a:bodyPr/>
                    <a:lstStyle/>
                    <a:p>
                      <a:pPr marL="571500" marR="521970" algn="ctr">
                        <a:lnSpc>
                          <a:spcPct val="150000"/>
                        </a:lnSpc>
                        <a:spcAft>
                          <a:spcPts val="0"/>
                        </a:spcAft>
                      </a:pPr>
                      <a:r>
                        <a:rPr lang="es-ES" sz="1200">
                          <a:effectLst/>
                        </a:rPr>
                        <a:t>14</a:t>
                      </a:r>
                      <a:endParaRPr lang="es-MX" sz="1200">
                        <a:effectLst/>
                        <a:latin typeface="Arial"/>
                        <a:ea typeface="Times New Roman"/>
                        <a:cs typeface="Times New Roman"/>
                      </a:endParaRPr>
                    </a:p>
                  </a:txBody>
                  <a:tcPr marL="68580" marR="68580" marT="0" marB="0"/>
                </a:tc>
                <a:tc>
                  <a:txBody>
                    <a:bodyPr/>
                    <a:lstStyle/>
                    <a:p>
                      <a:pPr marL="571500" marR="521970" algn="ctr">
                        <a:lnSpc>
                          <a:spcPct val="150000"/>
                        </a:lnSpc>
                        <a:spcAft>
                          <a:spcPts val="0"/>
                        </a:spcAft>
                      </a:pPr>
                      <a:r>
                        <a:rPr lang="es-ES" sz="1200">
                          <a:effectLst/>
                        </a:rPr>
                        <a:t>11</a:t>
                      </a:r>
                      <a:endParaRPr lang="es-MX" sz="1200">
                        <a:effectLst/>
                        <a:latin typeface="Arial"/>
                        <a:ea typeface="Times New Roman"/>
                        <a:cs typeface="Times New Roman"/>
                      </a:endParaRPr>
                    </a:p>
                  </a:txBody>
                  <a:tcPr marL="68580" marR="68580" marT="0" marB="0"/>
                </a:tc>
                <a:tc>
                  <a:txBody>
                    <a:bodyPr/>
                    <a:lstStyle/>
                    <a:p>
                      <a:pPr marL="571500" marR="521970" algn="ctr">
                        <a:lnSpc>
                          <a:spcPct val="150000"/>
                        </a:lnSpc>
                        <a:spcAft>
                          <a:spcPts val="0"/>
                        </a:spcAft>
                      </a:pPr>
                      <a:r>
                        <a:rPr lang="es-ES" sz="1200">
                          <a:effectLst/>
                        </a:rPr>
                        <a:t>2</a:t>
                      </a:r>
                      <a:endParaRPr lang="es-MX" sz="1200">
                        <a:effectLst/>
                        <a:latin typeface="Arial"/>
                        <a:ea typeface="Times New Roman"/>
                        <a:cs typeface="Times New Roman"/>
                      </a:endParaRPr>
                    </a:p>
                  </a:txBody>
                  <a:tcPr marL="68580" marR="68580" marT="0" marB="0"/>
                </a:tc>
                <a:tc>
                  <a:txBody>
                    <a:bodyPr/>
                    <a:lstStyle/>
                    <a:p>
                      <a:pPr marL="537845" marR="521970" algn="ctr">
                        <a:lnSpc>
                          <a:spcPct val="150000"/>
                        </a:lnSpc>
                        <a:spcAft>
                          <a:spcPts val="0"/>
                        </a:spcAft>
                      </a:pPr>
                      <a:r>
                        <a:rPr lang="es-ES" sz="1200" dirty="0">
                          <a:effectLst/>
                        </a:rPr>
                        <a:t>1</a:t>
                      </a:r>
                      <a:endParaRPr lang="es-MX" sz="1200" dirty="0">
                        <a:effectLst/>
                        <a:latin typeface="Arial"/>
                        <a:ea typeface="Times New Roman"/>
                        <a:cs typeface="Times New Roman"/>
                      </a:endParaRPr>
                    </a:p>
                  </a:txBody>
                  <a:tcPr marL="68580" marR="68580" marT="0" marB="0"/>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2499705352"/>
              </p:ext>
            </p:extLst>
          </p:nvPr>
        </p:nvGraphicFramePr>
        <p:xfrm>
          <a:off x="1005800" y="4653136"/>
          <a:ext cx="7886680" cy="525780"/>
        </p:xfrm>
        <a:graphic>
          <a:graphicData uri="http://schemas.openxmlformats.org/drawingml/2006/table">
            <a:tbl>
              <a:tblPr firstRow="1" firstCol="1" bandRow="1">
                <a:tableStyleId>{21E4AEA4-8DFA-4A89-87EB-49C32662AFE0}</a:tableStyleId>
              </a:tblPr>
              <a:tblGrid>
                <a:gridCol w="3655527"/>
                <a:gridCol w="4231153"/>
              </a:tblGrid>
              <a:tr h="0">
                <a:tc gridSpan="2">
                  <a:txBody>
                    <a:bodyPr/>
                    <a:lstStyle/>
                    <a:p>
                      <a:pPr marL="571500" marR="521970" algn="ctr">
                        <a:lnSpc>
                          <a:spcPct val="150000"/>
                        </a:lnSpc>
                        <a:spcAft>
                          <a:spcPts val="0"/>
                        </a:spcAft>
                      </a:pPr>
                      <a:r>
                        <a:rPr lang="es-ES" sz="1100" dirty="0" smtClean="0">
                          <a:effectLst>
                            <a:outerShdw blurRad="38100" dist="38100" dir="2700000" algn="tl">
                              <a:srgbClr val="000000">
                                <a:alpha val="43137"/>
                              </a:srgbClr>
                            </a:outerShdw>
                          </a:effectLst>
                        </a:rPr>
                        <a:t>PROGRAMA DE ASESORÍA JURÍDICA GRATUITA</a:t>
                      </a:r>
                      <a:endParaRPr lang="es-MX" sz="1200" dirty="0">
                        <a:effectLst>
                          <a:outerShdw blurRad="38100" dist="38100" dir="2700000" algn="tl">
                            <a:srgbClr val="000000">
                              <a:alpha val="43137"/>
                            </a:srgbClr>
                          </a:outerShdw>
                        </a:effectLst>
                        <a:latin typeface="Arial"/>
                        <a:ea typeface="Times New Roman"/>
                        <a:cs typeface="Times New Roman"/>
                      </a:endParaRPr>
                    </a:p>
                  </a:txBody>
                  <a:tcPr marL="68580" marR="68580" marT="0" marB="0"/>
                </a:tc>
                <a:tc hMerge="1">
                  <a:txBody>
                    <a:bodyPr/>
                    <a:lstStyle/>
                    <a:p>
                      <a:endParaRPr lang="es-MX"/>
                    </a:p>
                  </a:txBody>
                  <a:tcPr/>
                </a:tc>
              </a:tr>
              <a:tr h="0">
                <a:tc>
                  <a:txBody>
                    <a:bodyPr/>
                    <a:lstStyle/>
                    <a:p>
                      <a:pPr marL="571500" marR="521970" algn="ctr">
                        <a:lnSpc>
                          <a:spcPct val="150000"/>
                        </a:lnSpc>
                        <a:spcAft>
                          <a:spcPts val="0"/>
                        </a:spcAft>
                      </a:pPr>
                      <a:r>
                        <a:rPr lang="es-ES" sz="1200">
                          <a:effectLst/>
                        </a:rPr>
                        <a:t>Personas Atendidas en el 2011.</a:t>
                      </a:r>
                      <a:endParaRPr lang="es-MX" sz="1200">
                        <a:effectLst/>
                        <a:latin typeface="Arial"/>
                        <a:ea typeface="Times New Roman"/>
                        <a:cs typeface="Times New Roman"/>
                      </a:endParaRPr>
                    </a:p>
                  </a:txBody>
                  <a:tcPr marL="68580" marR="68580" marT="0" marB="0"/>
                </a:tc>
                <a:tc>
                  <a:txBody>
                    <a:bodyPr/>
                    <a:lstStyle/>
                    <a:p>
                      <a:pPr marL="571500" marR="521970" algn="ctr">
                        <a:lnSpc>
                          <a:spcPct val="150000"/>
                        </a:lnSpc>
                        <a:spcAft>
                          <a:spcPts val="0"/>
                        </a:spcAft>
                      </a:pPr>
                      <a:r>
                        <a:rPr lang="es-ES" sz="1200" dirty="0">
                          <a:effectLst/>
                        </a:rPr>
                        <a:t>6 Personas Atendidas.</a:t>
                      </a:r>
                      <a:endParaRPr lang="es-MX" sz="1200" dirty="0">
                        <a:effectLst/>
                        <a:latin typeface="Arial"/>
                        <a:ea typeface="Times New Roman"/>
                        <a:cs typeface="Times New Roman"/>
                      </a:endParaRPr>
                    </a:p>
                  </a:txBody>
                  <a:tcPr marL="68580" marR="68580" marT="0" marB="0"/>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3589392766"/>
              </p:ext>
            </p:extLst>
          </p:nvPr>
        </p:nvGraphicFramePr>
        <p:xfrm>
          <a:off x="1043608" y="5373216"/>
          <a:ext cx="7814672" cy="548640"/>
        </p:xfrm>
        <a:graphic>
          <a:graphicData uri="http://schemas.openxmlformats.org/drawingml/2006/table">
            <a:tbl>
              <a:tblPr firstRow="1" firstCol="1" bandRow="1">
                <a:tableStyleId>{21E4AEA4-8DFA-4A89-87EB-49C32662AFE0}</a:tableStyleId>
              </a:tblPr>
              <a:tblGrid>
                <a:gridCol w="3672408"/>
                <a:gridCol w="4142264"/>
              </a:tblGrid>
              <a:tr h="0">
                <a:tc gridSpan="2">
                  <a:txBody>
                    <a:bodyPr/>
                    <a:lstStyle/>
                    <a:p>
                      <a:pPr marL="571500" marR="521970" algn="ctr">
                        <a:lnSpc>
                          <a:spcPct val="150000"/>
                        </a:lnSpc>
                        <a:spcAft>
                          <a:spcPts val="0"/>
                        </a:spcAft>
                      </a:pPr>
                      <a:r>
                        <a:rPr lang="es-ES" sz="1200" dirty="0" smtClean="0">
                          <a:effectLst>
                            <a:outerShdw blurRad="38100" dist="38100" dir="2700000" algn="tl">
                              <a:srgbClr val="000000">
                                <a:alpha val="43137"/>
                              </a:srgbClr>
                            </a:outerShdw>
                          </a:effectLst>
                        </a:rPr>
                        <a:t>ATENCIÓN GENERAL A CIUDADANOS</a:t>
                      </a:r>
                      <a:endParaRPr lang="es-MX" sz="1200" dirty="0">
                        <a:effectLst>
                          <a:outerShdw blurRad="38100" dist="38100" dir="2700000" algn="tl">
                            <a:srgbClr val="000000">
                              <a:alpha val="43137"/>
                            </a:srgbClr>
                          </a:outerShdw>
                        </a:effectLst>
                        <a:latin typeface="Arial"/>
                        <a:ea typeface="Times New Roman"/>
                        <a:cs typeface="Times New Roman"/>
                      </a:endParaRPr>
                    </a:p>
                  </a:txBody>
                  <a:tcPr marL="68580" marR="68580" marT="0" marB="0"/>
                </a:tc>
                <a:tc hMerge="1">
                  <a:txBody>
                    <a:bodyPr/>
                    <a:lstStyle/>
                    <a:p>
                      <a:endParaRPr lang="es-MX"/>
                    </a:p>
                  </a:txBody>
                  <a:tcPr/>
                </a:tc>
              </a:tr>
              <a:tr h="0">
                <a:tc>
                  <a:txBody>
                    <a:bodyPr/>
                    <a:lstStyle/>
                    <a:p>
                      <a:pPr marL="571500" marR="521970" algn="ctr">
                        <a:lnSpc>
                          <a:spcPct val="150000"/>
                        </a:lnSpc>
                        <a:spcAft>
                          <a:spcPts val="0"/>
                        </a:spcAft>
                      </a:pPr>
                      <a:r>
                        <a:rPr lang="es-ES" sz="1200">
                          <a:effectLst/>
                        </a:rPr>
                        <a:t>Diversos Asuntos.</a:t>
                      </a:r>
                      <a:endParaRPr lang="es-MX" sz="1200">
                        <a:effectLst/>
                        <a:latin typeface="Arial"/>
                        <a:ea typeface="Times New Roman"/>
                        <a:cs typeface="Times New Roman"/>
                      </a:endParaRPr>
                    </a:p>
                  </a:txBody>
                  <a:tcPr marL="68580" marR="68580" marT="0" marB="0"/>
                </a:tc>
                <a:tc>
                  <a:txBody>
                    <a:bodyPr/>
                    <a:lstStyle/>
                    <a:p>
                      <a:pPr marL="571500" marR="521970" algn="ctr">
                        <a:lnSpc>
                          <a:spcPct val="150000"/>
                        </a:lnSpc>
                        <a:spcAft>
                          <a:spcPts val="0"/>
                        </a:spcAft>
                      </a:pPr>
                      <a:r>
                        <a:rPr lang="es-ES" sz="1200" dirty="0">
                          <a:effectLst/>
                        </a:rPr>
                        <a:t>321 Ciudadanos Atendidos.</a:t>
                      </a:r>
                      <a:endParaRPr lang="es-MX" sz="1200" dirty="0">
                        <a:effectLst/>
                        <a:latin typeface="Arial"/>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9 CuadroTexto"/>
          <p:cNvSpPr txBox="1"/>
          <p:nvPr/>
        </p:nvSpPr>
        <p:spPr>
          <a:xfrm>
            <a:off x="1008774" y="692696"/>
            <a:ext cx="7488832" cy="646331"/>
          </a:xfrm>
          <a:prstGeom prst="rect">
            <a:avLst/>
          </a:prstGeom>
          <a:noFill/>
        </p:spPr>
        <p:txBody>
          <a:bodyPr wrap="square" rtlCol="0">
            <a:spAutoFit/>
          </a:bodyPr>
          <a:lstStyle/>
          <a:p>
            <a:pPr algn="ctr"/>
            <a:r>
              <a:rPr lang="es-ES" b="1" dirty="0"/>
              <a:t>Elaboración de Conservas, Elaboración Artesanal de Dulces Mexicanos y Producción de Plantas.</a:t>
            </a:r>
            <a:endParaRPr lang="es-MX" dirty="0"/>
          </a:p>
        </p:txBody>
      </p:sp>
      <p:pic>
        <p:nvPicPr>
          <p:cNvPr id="12" name="11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1187624" y="1428904"/>
            <a:ext cx="7508196" cy="4520376"/>
          </a:xfrm>
          <a:prstGeom prst="rect">
            <a:avLst/>
          </a:prstGeom>
          <a:noFill/>
          <a:ln>
            <a:noFill/>
          </a:ln>
        </p:spPr>
      </p:pic>
    </p:spTree>
    <p:extLst>
      <p:ext uri="{BB962C8B-B14F-4D97-AF65-F5344CB8AC3E}">
        <p14:creationId xmlns:p14="http://schemas.microsoft.com/office/powerpoint/2010/main" val="575603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599144" y="692696"/>
            <a:ext cx="6552728" cy="369332"/>
          </a:xfrm>
          <a:prstGeom prst="rect">
            <a:avLst/>
          </a:prstGeom>
          <a:noFill/>
        </p:spPr>
        <p:txBody>
          <a:bodyPr wrap="square" rtlCol="0">
            <a:spAutoFit/>
          </a:bodyPr>
          <a:lstStyle/>
          <a:p>
            <a:pPr algn="ctr"/>
            <a:r>
              <a:rPr lang="es-ES" b="1" dirty="0"/>
              <a:t>curso de Producción de plantas y Germinados </a:t>
            </a:r>
            <a:r>
              <a:rPr lang="es-ES" b="1" dirty="0" smtClean="0"/>
              <a:t> en Tepec</a:t>
            </a:r>
            <a:endParaRPr lang="es-MX" b="1" dirty="0"/>
          </a:p>
        </p:txBody>
      </p:sp>
      <p:pic>
        <p:nvPicPr>
          <p:cNvPr id="10" name="9 Imagen"/>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559752" y="1484784"/>
            <a:ext cx="7124930" cy="4464496"/>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283552" y="2060848"/>
            <a:ext cx="7416824" cy="1015663"/>
          </a:xfrm>
          <a:prstGeom prst="rect">
            <a:avLst/>
          </a:prstGeom>
        </p:spPr>
        <p:txBody>
          <a:bodyPr wrap="square">
            <a:spAutoFit/>
          </a:bodyPr>
          <a:lstStyle/>
          <a:p>
            <a:pPr algn="just"/>
            <a:r>
              <a:rPr lang="es-ES" sz="2000" b="1" dirty="0">
                <a:effectLst>
                  <a:outerShdw blurRad="38100" dist="38100" dir="2700000" algn="tl">
                    <a:srgbClr val="000000">
                      <a:alpha val="43137"/>
                    </a:srgbClr>
                  </a:outerShdw>
                </a:effectLst>
              </a:rPr>
              <a:t>Cabe hacer mención que todos los Programas y apoyos gestionados por esta y otras Direcciones del Ayuntamiento son en beneficio de todos los gobernados sin distinción alguna.</a:t>
            </a:r>
            <a:endParaRPr lang="es-MX"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74568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827584" y="692696"/>
            <a:ext cx="8208912" cy="369332"/>
          </a:xfrm>
          <a:prstGeom prst="rect">
            <a:avLst/>
          </a:prstGeom>
          <a:noFill/>
        </p:spPr>
        <p:txBody>
          <a:bodyPr wrap="square" rtlCol="0">
            <a:spAutoFit/>
          </a:bodyPr>
          <a:lstStyle/>
          <a:p>
            <a:pPr algn="ctr"/>
            <a:r>
              <a:rPr lang="es-ES_tradnl" b="1" dirty="0" smtClean="0"/>
              <a:t>PROMOCION ECONOMICA</a:t>
            </a:r>
            <a:endParaRPr lang="es-ES" dirty="0" smtClean="0"/>
          </a:p>
        </p:txBody>
      </p:sp>
      <p:sp>
        <p:nvSpPr>
          <p:cNvPr id="7" name="6 CuadroTexto"/>
          <p:cNvSpPr txBox="1"/>
          <p:nvPr/>
        </p:nvSpPr>
        <p:spPr>
          <a:xfrm>
            <a:off x="971600" y="1844824"/>
            <a:ext cx="7920880" cy="3139321"/>
          </a:xfrm>
          <a:prstGeom prst="rect">
            <a:avLst/>
          </a:prstGeom>
          <a:noFill/>
        </p:spPr>
        <p:txBody>
          <a:bodyPr wrap="square" rtlCol="0">
            <a:spAutoFit/>
          </a:bodyPr>
          <a:lstStyle/>
          <a:p>
            <a:pPr algn="just"/>
            <a:r>
              <a:rPr lang="es-ES" dirty="0"/>
              <a:t>Los servicios, actividades y trabajos realizados por la Dirección de Promoción Económica durante este año 2011, estuvieron centradas en fomentar la creación, sobrevivencia y consolidación de las microempresas de nuestro Municipio, otorgando una respuesta a las necesidades de asesoría integral, capacitación y financiamiento que se logra mediante la gestión oportuna ante las instituciones gubernamentales correspondientes. Es de suma importancia destacar el apoyo que se ha tenido de la comunidad organizada interesada en participar activamente en las actividades emprendidas a nivel local y con una proyección regional, con ello buscamos completar el ciclo Administración- Comunidad como vinculo indispensable hoy en día para garantizar un desarrollo social armónico y económicamente equilibrado.</a:t>
            </a:r>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PROMOCION ECONOMICA</a:t>
            </a:r>
            <a:endParaRPr lang="es-ES" dirty="0" smtClean="0"/>
          </a:p>
        </p:txBody>
      </p:sp>
      <p:sp>
        <p:nvSpPr>
          <p:cNvPr id="8" name="7 CuadroTexto"/>
          <p:cNvSpPr txBox="1"/>
          <p:nvPr/>
        </p:nvSpPr>
        <p:spPr>
          <a:xfrm>
            <a:off x="1043608" y="1124744"/>
            <a:ext cx="5400600" cy="369332"/>
          </a:xfrm>
          <a:prstGeom prst="rect">
            <a:avLst/>
          </a:prstGeom>
          <a:noFill/>
        </p:spPr>
        <p:txBody>
          <a:bodyPr wrap="square" rtlCol="0">
            <a:spAutoFit/>
          </a:bodyPr>
          <a:lstStyle/>
          <a:p>
            <a:pPr lvl="0" algn="ctr"/>
            <a:r>
              <a:rPr lang="es-ES" b="1" dirty="0" smtClean="0"/>
              <a:t>Crédito, Capacitación y Asesoramiento</a:t>
            </a:r>
            <a:endParaRPr lang="es-ES" dirty="0" smtClean="0"/>
          </a:p>
        </p:txBody>
      </p:sp>
      <p:sp>
        <p:nvSpPr>
          <p:cNvPr id="9" name="8 CuadroTexto"/>
          <p:cNvSpPr txBox="1"/>
          <p:nvPr/>
        </p:nvSpPr>
        <p:spPr>
          <a:xfrm>
            <a:off x="1928794" y="1628800"/>
            <a:ext cx="3214710" cy="369332"/>
          </a:xfrm>
          <a:prstGeom prst="rect">
            <a:avLst/>
          </a:prstGeom>
          <a:noFill/>
        </p:spPr>
        <p:txBody>
          <a:bodyPr wrap="square" rtlCol="0">
            <a:spAutoFit/>
          </a:bodyPr>
          <a:lstStyle/>
          <a:p>
            <a:pPr lvl="0"/>
            <a:r>
              <a:rPr lang="es-ES" b="1" dirty="0" smtClean="0"/>
              <a:t>Financiamientos</a:t>
            </a:r>
            <a:endParaRPr lang="es-MX" dirty="0" smtClean="0"/>
          </a:p>
        </p:txBody>
      </p:sp>
      <p:sp>
        <p:nvSpPr>
          <p:cNvPr id="10" name="9 CuadroTexto"/>
          <p:cNvSpPr txBox="1"/>
          <p:nvPr/>
        </p:nvSpPr>
        <p:spPr>
          <a:xfrm>
            <a:off x="1043608" y="2060848"/>
            <a:ext cx="7743234" cy="584775"/>
          </a:xfrm>
          <a:prstGeom prst="rect">
            <a:avLst/>
          </a:prstGeom>
          <a:noFill/>
        </p:spPr>
        <p:txBody>
          <a:bodyPr wrap="square" rtlCol="0">
            <a:spAutoFit/>
          </a:bodyPr>
          <a:lstStyle/>
          <a:p>
            <a:pPr algn="just"/>
            <a:r>
              <a:rPr lang="es-ES" sz="1600" dirty="0"/>
              <a:t>S</a:t>
            </a:r>
            <a:r>
              <a:rPr lang="es-ES" sz="1600" dirty="0" smtClean="0"/>
              <a:t>e </a:t>
            </a:r>
            <a:r>
              <a:rPr lang="es-ES" sz="1600" dirty="0"/>
              <a:t>tramitaron 15 solicitudes de crédito empresarial de las cuales fueron aprobadas 14 con un monto total  de $</a:t>
            </a:r>
            <a:r>
              <a:rPr lang="es-ES" sz="1600" dirty="0" smtClean="0"/>
              <a:t>401,000.00 . </a:t>
            </a:r>
            <a:endParaRPr lang="es-MX" sz="1600" dirty="0"/>
          </a:p>
        </p:txBody>
      </p:sp>
      <p:pic>
        <p:nvPicPr>
          <p:cNvPr id="11" name="10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928662" y="3214686"/>
            <a:ext cx="3964994" cy="2973746"/>
          </a:xfrm>
          <a:prstGeom prst="rect">
            <a:avLst/>
          </a:prstGeom>
          <a:noFill/>
          <a:ln w="9525">
            <a:noFill/>
            <a:miter lim="800000"/>
            <a:headEnd/>
            <a:tailEnd/>
          </a:ln>
        </p:spPr>
      </p:pic>
      <p:pic>
        <p:nvPicPr>
          <p:cNvPr id="12" name="11 Imagen"/>
          <p:cNvPicPr/>
          <p:nvPr/>
        </p:nvPicPr>
        <p:blipFill>
          <a:blip r:embed="rId4" cstate="print">
            <a:extLst>
              <a:ext uri="{28A0092B-C50C-407E-A947-70E740481C1C}">
                <a14:useLocalDpi xmlns:a14="http://schemas.microsoft.com/office/drawing/2010/main" val="0"/>
              </a:ext>
            </a:extLst>
          </a:blip>
          <a:stretch>
            <a:fillRect/>
          </a:stretch>
        </p:blipFill>
        <p:spPr bwMode="auto">
          <a:xfrm>
            <a:off x="5115132" y="3214686"/>
            <a:ext cx="3886024" cy="2914518"/>
          </a:xfrm>
          <a:prstGeom prst="rect">
            <a:avLst/>
          </a:prstGeom>
          <a:noFill/>
          <a:ln w="9525">
            <a:noFill/>
            <a:miter lim="800000"/>
            <a:headEnd/>
            <a:tailEnd/>
          </a:ln>
        </p:spPr>
      </p:pic>
    </p:spTree>
    <p:extLst>
      <p:ext uri="{BB962C8B-B14F-4D97-AF65-F5344CB8AC3E}">
        <p14:creationId xmlns:p14="http://schemas.microsoft.com/office/powerpoint/2010/main" val="64578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PROMOCION ECONOMICA</a:t>
            </a:r>
            <a:endParaRPr lang="es-ES" dirty="0" smtClean="0"/>
          </a:p>
        </p:txBody>
      </p:sp>
      <p:sp>
        <p:nvSpPr>
          <p:cNvPr id="9" name="8 CuadroTexto"/>
          <p:cNvSpPr txBox="1"/>
          <p:nvPr/>
        </p:nvSpPr>
        <p:spPr>
          <a:xfrm>
            <a:off x="1137276" y="838453"/>
            <a:ext cx="2714644" cy="646331"/>
          </a:xfrm>
          <a:prstGeom prst="rect">
            <a:avLst/>
          </a:prstGeom>
          <a:noFill/>
        </p:spPr>
        <p:txBody>
          <a:bodyPr wrap="square" rtlCol="0">
            <a:spAutoFit/>
          </a:bodyPr>
          <a:lstStyle/>
          <a:p>
            <a:pPr lvl="0"/>
            <a:r>
              <a:rPr lang="es-ES" b="1" dirty="0" smtClean="0"/>
              <a:t>Capacitación</a:t>
            </a:r>
            <a:endParaRPr lang="es-MX" dirty="0" smtClean="0"/>
          </a:p>
          <a:p>
            <a:endParaRPr lang="es-MX" dirty="0"/>
          </a:p>
        </p:txBody>
      </p:sp>
      <p:sp>
        <p:nvSpPr>
          <p:cNvPr id="10" name="9 CuadroTexto"/>
          <p:cNvSpPr txBox="1"/>
          <p:nvPr/>
        </p:nvSpPr>
        <p:spPr>
          <a:xfrm>
            <a:off x="827584" y="1124744"/>
            <a:ext cx="8208912" cy="738664"/>
          </a:xfrm>
          <a:prstGeom prst="rect">
            <a:avLst/>
          </a:prstGeom>
          <a:noFill/>
        </p:spPr>
        <p:txBody>
          <a:bodyPr wrap="square" rtlCol="0">
            <a:spAutoFit/>
          </a:bodyPr>
          <a:lstStyle/>
          <a:p>
            <a:pPr algn="just"/>
            <a:r>
              <a:rPr lang="es-ES" sz="1400" dirty="0"/>
              <a:t>Se realizaron 2 cursos con los siguientes temas; Mujeres Emprendedoras y Empresarias y los Retos de las Empresas Familiares, impartidos por Nacional Financiera (NAFIN) a través del Fondo Jalisco de Fomento Empresarial (FOJAL), los cuales han arrojado más de 60 emprendedores y microempresarios beneficiados.</a:t>
            </a:r>
            <a:endParaRPr lang="es-MX" sz="1400" dirty="0"/>
          </a:p>
        </p:txBody>
      </p:sp>
      <p:pic>
        <p:nvPicPr>
          <p:cNvPr id="12" name="11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928662" y="2143116"/>
            <a:ext cx="4137487" cy="2965200"/>
          </a:xfrm>
          <a:prstGeom prst="rect">
            <a:avLst/>
          </a:prstGeom>
          <a:noFill/>
          <a:ln w="9525">
            <a:noFill/>
            <a:miter lim="800000"/>
            <a:headEnd/>
            <a:tailEnd/>
          </a:ln>
        </p:spPr>
      </p:pic>
      <p:pic>
        <p:nvPicPr>
          <p:cNvPr id="13" name="12 Imagen"/>
          <p:cNvPicPr/>
          <p:nvPr/>
        </p:nvPicPr>
        <p:blipFill>
          <a:blip r:embed="rId4" cstate="print">
            <a:extLst>
              <a:ext uri="{28A0092B-C50C-407E-A947-70E740481C1C}">
                <a14:useLocalDpi xmlns:a14="http://schemas.microsoft.com/office/drawing/2010/main" val="0"/>
              </a:ext>
            </a:extLst>
          </a:blip>
          <a:stretch>
            <a:fillRect/>
          </a:stretch>
        </p:blipFill>
        <p:spPr bwMode="auto">
          <a:xfrm>
            <a:off x="4929190" y="2143116"/>
            <a:ext cx="3929598" cy="2947198"/>
          </a:xfrm>
          <a:prstGeom prst="rect">
            <a:avLst/>
          </a:prstGeom>
          <a:noFill/>
          <a:ln w="9525">
            <a:noFill/>
            <a:miter lim="800000"/>
            <a:headEnd/>
            <a:tailEnd/>
          </a:ln>
        </p:spPr>
      </p:pic>
      <p:sp>
        <p:nvSpPr>
          <p:cNvPr id="2" name="1 CuadroTexto"/>
          <p:cNvSpPr txBox="1"/>
          <p:nvPr/>
        </p:nvSpPr>
        <p:spPr>
          <a:xfrm>
            <a:off x="863682" y="5249962"/>
            <a:ext cx="8208912" cy="1107996"/>
          </a:xfrm>
          <a:prstGeom prst="rect">
            <a:avLst/>
          </a:prstGeom>
          <a:noFill/>
        </p:spPr>
        <p:txBody>
          <a:bodyPr wrap="square" rtlCol="0">
            <a:spAutoFit/>
          </a:bodyPr>
          <a:lstStyle/>
          <a:p>
            <a:pPr algn="just"/>
            <a:r>
              <a:rPr lang="es-ES" sz="1600" b="1" dirty="0"/>
              <a:t>Asesoramiento</a:t>
            </a:r>
            <a:endParaRPr lang="es-MX" sz="1600" dirty="0"/>
          </a:p>
          <a:p>
            <a:pPr algn="just"/>
            <a:r>
              <a:rPr lang="es-ES" sz="1600" dirty="0"/>
              <a:t>Se atendió un total de 100 ciudadanos para consulta de saldos, aclaraciones e información sobre los créditos FOJAL, así como el apoyo para hacer su cita en el SAT por internet.</a:t>
            </a:r>
            <a:endParaRPr lang="es-MX" sz="1600" dirty="0"/>
          </a:p>
          <a:p>
            <a:pPr algn="just"/>
            <a:endParaRPr lang="es-MX"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PROMOCION ECONOMICA</a:t>
            </a:r>
            <a:endParaRPr lang="es-ES" dirty="0" smtClean="0"/>
          </a:p>
        </p:txBody>
      </p:sp>
      <p:sp>
        <p:nvSpPr>
          <p:cNvPr id="7" name="6 CuadroTexto"/>
          <p:cNvSpPr txBox="1"/>
          <p:nvPr/>
        </p:nvSpPr>
        <p:spPr>
          <a:xfrm>
            <a:off x="1115616" y="895694"/>
            <a:ext cx="6572296" cy="646331"/>
          </a:xfrm>
          <a:prstGeom prst="rect">
            <a:avLst/>
          </a:prstGeom>
          <a:noFill/>
        </p:spPr>
        <p:txBody>
          <a:bodyPr wrap="square" rtlCol="0">
            <a:spAutoFit/>
          </a:bodyPr>
          <a:lstStyle/>
          <a:p>
            <a:r>
              <a:rPr lang="es-ES" b="1" dirty="0" smtClean="0"/>
              <a:t> Fomento al Autoempleo</a:t>
            </a:r>
            <a:r>
              <a:rPr lang="es-ES" b="1" i="1" dirty="0" smtClean="0"/>
              <a:t> (Apoyos a Fondo Perdido)</a:t>
            </a:r>
            <a:endParaRPr lang="es-MX" dirty="0" smtClean="0"/>
          </a:p>
          <a:p>
            <a:endParaRPr lang="es-MX" dirty="0"/>
          </a:p>
        </p:txBody>
      </p:sp>
      <p:sp>
        <p:nvSpPr>
          <p:cNvPr id="8" name="7 CuadroTexto"/>
          <p:cNvSpPr txBox="1"/>
          <p:nvPr/>
        </p:nvSpPr>
        <p:spPr>
          <a:xfrm>
            <a:off x="2214546" y="1285860"/>
            <a:ext cx="5143536" cy="646331"/>
          </a:xfrm>
          <a:prstGeom prst="rect">
            <a:avLst/>
          </a:prstGeom>
          <a:noFill/>
        </p:spPr>
        <p:txBody>
          <a:bodyPr wrap="square" rtlCol="0">
            <a:spAutoFit/>
          </a:bodyPr>
          <a:lstStyle/>
          <a:p>
            <a:pPr lvl="0"/>
            <a:r>
              <a:rPr lang="es-ES" b="1" dirty="0" smtClean="0"/>
              <a:t>MICROJAL</a:t>
            </a:r>
            <a:endParaRPr lang="es-MX" dirty="0" smtClean="0"/>
          </a:p>
          <a:p>
            <a:endParaRPr lang="es-MX" dirty="0"/>
          </a:p>
        </p:txBody>
      </p:sp>
      <p:sp>
        <p:nvSpPr>
          <p:cNvPr id="9" name="8 CuadroTexto"/>
          <p:cNvSpPr txBox="1"/>
          <p:nvPr/>
        </p:nvSpPr>
        <p:spPr>
          <a:xfrm>
            <a:off x="899592" y="1543939"/>
            <a:ext cx="8136904" cy="1384995"/>
          </a:xfrm>
          <a:prstGeom prst="rect">
            <a:avLst/>
          </a:prstGeom>
          <a:noFill/>
        </p:spPr>
        <p:txBody>
          <a:bodyPr wrap="square" rtlCol="0">
            <a:spAutoFit/>
          </a:bodyPr>
          <a:lstStyle/>
          <a:p>
            <a:pPr algn="just"/>
            <a:r>
              <a:rPr lang="es-ES" sz="1400" dirty="0"/>
              <a:t>Se han logrado gestionar 11 proyectos dentro del Programa MICROJAL el cual consiste en apoyar con recursos a fondo perdido a los micros, pequeños y medianos empresarios para el desarrollo empresarial, industrial y comercial</a:t>
            </a:r>
            <a:r>
              <a:rPr lang="es-ES" sz="1400" b="1" dirty="0"/>
              <a:t>, </a:t>
            </a:r>
            <a:r>
              <a:rPr lang="es-ES" sz="1400" dirty="0"/>
              <a:t>que se aplicó en nuestro Municipio en equipamiento. De los cuales 3 empresarios desistieron de su trámite aun cuando ya había sido aprobada su solicitud, teniendo así un total de 8 proyectos autorizados, con un monto de $ 67,372.00 por parte del programa y los beneficiarios con una aportación igualitaria, logrando un monto de inversión total de $134,744.00.</a:t>
            </a:r>
            <a:endParaRPr lang="es-MX" sz="1400" dirty="0"/>
          </a:p>
        </p:txBody>
      </p:sp>
      <p:pic>
        <p:nvPicPr>
          <p:cNvPr id="10" name="9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1214414" y="3286124"/>
            <a:ext cx="3954828" cy="2966121"/>
          </a:xfrm>
          <a:prstGeom prst="rect">
            <a:avLst/>
          </a:prstGeom>
          <a:noFill/>
          <a:ln w="9525">
            <a:noFill/>
            <a:miter lim="800000"/>
            <a:headEnd/>
            <a:tailEnd/>
          </a:ln>
        </p:spPr>
      </p:pic>
      <p:pic>
        <p:nvPicPr>
          <p:cNvPr id="11" name="10 Imagen"/>
          <p:cNvPicPr/>
          <p:nvPr/>
        </p:nvPicPr>
        <p:blipFill>
          <a:blip r:embed="rId4" cstate="print">
            <a:extLst>
              <a:ext uri="{28A0092B-C50C-407E-A947-70E740481C1C}">
                <a14:useLocalDpi xmlns:a14="http://schemas.microsoft.com/office/drawing/2010/main" val="0"/>
              </a:ext>
            </a:extLst>
          </a:blip>
          <a:stretch>
            <a:fillRect/>
          </a:stretch>
        </p:blipFill>
        <p:spPr bwMode="auto">
          <a:xfrm>
            <a:off x="5072066" y="3286124"/>
            <a:ext cx="3954828" cy="29661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PROMOCION ECONOMICA</a:t>
            </a:r>
            <a:endParaRPr lang="es-ES" dirty="0" smtClean="0"/>
          </a:p>
        </p:txBody>
      </p:sp>
      <p:sp>
        <p:nvSpPr>
          <p:cNvPr id="12" name="11 CuadroTexto"/>
          <p:cNvSpPr txBox="1"/>
          <p:nvPr/>
        </p:nvSpPr>
        <p:spPr>
          <a:xfrm>
            <a:off x="1187624" y="836712"/>
            <a:ext cx="6624736" cy="369332"/>
          </a:xfrm>
          <a:prstGeom prst="rect">
            <a:avLst/>
          </a:prstGeom>
          <a:noFill/>
        </p:spPr>
        <p:txBody>
          <a:bodyPr wrap="square" rtlCol="0">
            <a:spAutoFit/>
          </a:bodyPr>
          <a:lstStyle/>
          <a:p>
            <a:r>
              <a:rPr lang="es-ES" b="1" dirty="0" smtClean="0"/>
              <a:t>FAM 2011 (Fondo de Apoyo a Migrantes)</a:t>
            </a:r>
            <a:endParaRPr lang="es-MX" dirty="0"/>
          </a:p>
        </p:txBody>
      </p:sp>
      <p:sp>
        <p:nvSpPr>
          <p:cNvPr id="13" name="12 CuadroTexto"/>
          <p:cNvSpPr txBox="1"/>
          <p:nvPr/>
        </p:nvSpPr>
        <p:spPr>
          <a:xfrm>
            <a:off x="827584" y="1268760"/>
            <a:ext cx="8208912" cy="830997"/>
          </a:xfrm>
          <a:prstGeom prst="rect">
            <a:avLst/>
          </a:prstGeom>
          <a:noFill/>
        </p:spPr>
        <p:txBody>
          <a:bodyPr wrap="square" rtlCol="0">
            <a:spAutoFit/>
          </a:bodyPr>
          <a:lstStyle/>
          <a:p>
            <a:pPr algn="just"/>
            <a:r>
              <a:rPr lang="es-ES" sz="1600" dirty="0" smtClean="0"/>
              <a:t>Se aprobaron </a:t>
            </a:r>
            <a:r>
              <a:rPr lang="es-ES" sz="1600" dirty="0"/>
              <a:t>17 proyectos con un monto por parte de los beneficiarios de $192,320.00 y  a nivel federal de $51,130.00, teniendo una inversión total del programa de $243,450.00. Se está en la espera de la liberación del recurso.</a:t>
            </a:r>
            <a:endParaRPr lang="es-MX" sz="1600" dirty="0"/>
          </a:p>
        </p:txBody>
      </p:sp>
      <p:sp>
        <p:nvSpPr>
          <p:cNvPr id="2" name="1 CuadroTexto"/>
          <p:cNvSpPr txBox="1"/>
          <p:nvPr/>
        </p:nvSpPr>
        <p:spPr>
          <a:xfrm>
            <a:off x="1187624" y="2060848"/>
            <a:ext cx="4392488" cy="646331"/>
          </a:xfrm>
          <a:prstGeom prst="rect">
            <a:avLst/>
          </a:prstGeom>
          <a:noFill/>
        </p:spPr>
        <p:txBody>
          <a:bodyPr wrap="square" rtlCol="0">
            <a:spAutoFit/>
          </a:bodyPr>
          <a:lstStyle/>
          <a:p>
            <a:r>
              <a:rPr lang="es-ES" b="1" dirty="0"/>
              <a:t>Fomento al Autoempleo (STPS)</a:t>
            </a:r>
            <a:endParaRPr lang="es-MX" dirty="0"/>
          </a:p>
          <a:p>
            <a:endParaRPr lang="es-MX" dirty="0"/>
          </a:p>
        </p:txBody>
      </p:sp>
      <p:sp>
        <p:nvSpPr>
          <p:cNvPr id="3" name="2 CuadroTexto"/>
          <p:cNvSpPr txBox="1"/>
          <p:nvPr/>
        </p:nvSpPr>
        <p:spPr>
          <a:xfrm>
            <a:off x="827584" y="2348880"/>
            <a:ext cx="8208912" cy="1600438"/>
          </a:xfrm>
          <a:prstGeom prst="rect">
            <a:avLst/>
          </a:prstGeom>
          <a:noFill/>
        </p:spPr>
        <p:txBody>
          <a:bodyPr wrap="square" rtlCol="0">
            <a:spAutoFit/>
          </a:bodyPr>
          <a:lstStyle/>
          <a:p>
            <a:pPr algn="just"/>
            <a:r>
              <a:rPr lang="es-ES" sz="1600" dirty="0" smtClean="0"/>
              <a:t>Se le brindo asesoría </a:t>
            </a:r>
            <a:r>
              <a:rPr lang="es-ES" sz="1600" dirty="0"/>
              <a:t>al C. José Luis Rodríguez para gestionar un Proyecto ante la Secretaria del Trabajo y Previsión Social dentro del Programa “Fomento al Autoempleo” quien se vio beneficiado al recibir el apoyo en especie como lo es: Horno, revolvedora, mesa y </a:t>
            </a:r>
            <a:r>
              <a:rPr lang="es-ES" sz="1600" dirty="0" err="1"/>
              <a:t>espigueros</a:t>
            </a:r>
            <a:r>
              <a:rPr lang="es-ES" sz="1600" dirty="0"/>
              <a:t>.  Esta es una muestra de tenacidad y emprendurismo de esta persona y su familia,  para generar su propio autoempleo.</a:t>
            </a:r>
            <a:endParaRPr lang="es-MX" sz="1600" dirty="0"/>
          </a:p>
          <a:p>
            <a:pPr algn="just"/>
            <a:endParaRPr lang="es-MX" sz="1600" dirty="0"/>
          </a:p>
        </p:txBody>
      </p:sp>
      <p:pic>
        <p:nvPicPr>
          <p:cNvPr id="14" name="13 Imagen" descr="C:\Users\HECTOR\Desktop\INFORME 2011\PROMOCION ECONOMICA\STPS\100_21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429001"/>
            <a:ext cx="4032448" cy="2933102"/>
          </a:xfrm>
          <a:prstGeom prst="rect">
            <a:avLst/>
          </a:prstGeom>
          <a:noFill/>
          <a:ln>
            <a:noFill/>
          </a:ln>
        </p:spPr>
      </p:pic>
    </p:spTree>
    <p:extLst>
      <p:ext uri="{BB962C8B-B14F-4D97-AF65-F5344CB8AC3E}">
        <p14:creationId xmlns:p14="http://schemas.microsoft.com/office/powerpoint/2010/main" val="123169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059832" y="539388"/>
            <a:ext cx="4752528" cy="369332"/>
          </a:xfrm>
          <a:prstGeom prst="rect">
            <a:avLst/>
          </a:prstGeom>
          <a:noFill/>
        </p:spPr>
        <p:txBody>
          <a:bodyPr wrap="square" rtlCol="0">
            <a:spAutoFit/>
          </a:bodyPr>
          <a:lstStyle/>
          <a:p>
            <a:pPr algn="ctr"/>
            <a:r>
              <a:rPr lang="es-ES_tradnl" b="1" dirty="0" smtClean="0"/>
              <a:t>PROMOCION ECONOMICA</a:t>
            </a:r>
            <a:endParaRPr lang="es-ES" dirty="0" smtClean="0"/>
          </a:p>
        </p:txBody>
      </p:sp>
      <p:sp>
        <p:nvSpPr>
          <p:cNvPr id="7" name="6 CuadroTexto"/>
          <p:cNvSpPr txBox="1"/>
          <p:nvPr/>
        </p:nvSpPr>
        <p:spPr>
          <a:xfrm>
            <a:off x="1107256" y="857232"/>
            <a:ext cx="6929486" cy="369332"/>
          </a:xfrm>
          <a:prstGeom prst="rect">
            <a:avLst/>
          </a:prstGeom>
          <a:noFill/>
        </p:spPr>
        <p:txBody>
          <a:bodyPr wrap="square" rtlCol="0">
            <a:spAutoFit/>
          </a:bodyPr>
          <a:lstStyle/>
          <a:p>
            <a:r>
              <a:rPr lang="es-ES" b="1" dirty="0" smtClean="0"/>
              <a:t> Desarrollo de Productos Locales</a:t>
            </a:r>
            <a:endParaRPr lang="es-MX" dirty="0" smtClean="0"/>
          </a:p>
        </p:txBody>
      </p:sp>
      <p:sp>
        <p:nvSpPr>
          <p:cNvPr id="8" name="7 CuadroTexto"/>
          <p:cNvSpPr txBox="1"/>
          <p:nvPr/>
        </p:nvSpPr>
        <p:spPr>
          <a:xfrm>
            <a:off x="827014" y="1285860"/>
            <a:ext cx="8102704" cy="1077218"/>
          </a:xfrm>
          <a:prstGeom prst="rect">
            <a:avLst/>
          </a:prstGeom>
          <a:noFill/>
        </p:spPr>
        <p:txBody>
          <a:bodyPr wrap="square" rtlCol="0">
            <a:spAutoFit/>
          </a:bodyPr>
          <a:lstStyle/>
          <a:p>
            <a:pPr algn="just"/>
            <a:r>
              <a:rPr lang="es-MX" sz="1600" dirty="0" smtClean="0"/>
              <a:t>G</a:t>
            </a:r>
            <a:r>
              <a:rPr lang="es-ES" sz="1600" dirty="0" err="1" smtClean="0"/>
              <a:t>estión</a:t>
            </a:r>
            <a:r>
              <a:rPr lang="es-ES" sz="1600" dirty="0" smtClean="0"/>
              <a:t> </a:t>
            </a:r>
            <a:r>
              <a:rPr lang="es-ES" sz="1600" dirty="0"/>
              <a:t>e impartición de los cursos de “Producción de  Plantas en  Huertos de  Traspatio y </a:t>
            </a:r>
            <a:r>
              <a:rPr lang="es-ES" sz="1600" dirty="0" smtClean="0"/>
              <a:t>Elaboración</a:t>
            </a:r>
            <a:r>
              <a:rPr lang="es-ES" sz="1600" dirty="0"/>
              <a:t>    Artesanal  de  Dulces  Mexicanos”, con una  carga horaria total de 120 horas, logrando capacitar a 50 personas, con la finalidad de que los conocimientos adquiridos en este curso les brinden las herramientas necesarias para que puedan generar su propio autoempleo.</a:t>
            </a:r>
            <a:endParaRPr lang="es-MX" sz="1600" dirty="0"/>
          </a:p>
        </p:txBody>
      </p:sp>
      <p:pic>
        <p:nvPicPr>
          <p:cNvPr id="5" name="4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2124797" y="2429606"/>
            <a:ext cx="5017901" cy="37634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3059832" y="611396"/>
            <a:ext cx="4752528" cy="369332"/>
          </a:xfrm>
          <a:prstGeom prst="rect">
            <a:avLst/>
          </a:prstGeom>
          <a:noFill/>
        </p:spPr>
        <p:txBody>
          <a:bodyPr wrap="square" rtlCol="0">
            <a:spAutoFit/>
          </a:bodyPr>
          <a:lstStyle/>
          <a:p>
            <a:pPr algn="ctr"/>
            <a:r>
              <a:rPr lang="es-ES_tradnl" b="1" dirty="0" smtClean="0"/>
              <a:t>PROMOCION ECONOMICA</a:t>
            </a:r>
            <a:endParaRPr lang="es-ES" dirty="0" smtClean="0"/>
          </a:p>
        </p:txBody>
      </p:sp>
      <p:sp>
        <p:nvSpPr>
          <p:cNvPr id="7" name="6 CuadroTexto"/>
          <p:cNvSpPr txBox="1"/>
          <p:nvPr/>
        </p:nvSpPr>
        <p:spPr>
          <a:xfrm>
            <a:off x="827584" y="982469"/>
            <a:ext cx="6786610" cy="646331"/>
          </a:xfrm>
          <a:prstGeom prst="rect">
            <a:avLst/>
          </a:prstGeom>
          <a:noFill/>
        </p:spPr>
        <p:txBody>
          <a:bodyPr wrap="square" rtlCol="0">
            <a:spAutoFit/>
          </a:bodyPr>
          <a:lstStyle/>
          <a:p>
            <a:r>
              <a:rPr lang="es-ES" b="1" dirty="0" smtClean="0"/>
              <a:t>Organización y participación en Ferias con Productos Locales</a:t>
            </a:r>
            <a:endParaRPr lang="es-MX" dirty="0" smtClean="0"/>
          </a:p>
          <a:p>
            <a:endParaRPr lang="es-MX" dirty="0"/>
          </a:p>
        </p:txBody>
      </p:sp>
      <p:sp>
        <p:nvSpPr>
          <p:cNvPr id="8" name="7 CuadroTexto"/>
          <p:cNvSpPr txBox="1"/>
          <p:nvPr/>
        </p:nvSpPr>
        <p:spPr>
          <a:xfrm>
            <a:off x="827584" y="1357298"/>
            <a:ext cx="8030696" cy="830997"/>
          </a:xfrm>
          <a:prstGeom prst="rect">
            <a:avLst/>
          </a:prstGeom>
          <a:noFill/>
        </p:spPr>
        <p:txBody>
          <a:bodyPr wrap="square" rtlCol="0">
            <a:spAutoFit/>
          </a:bodyPr>
          <a:lstStyle/>
          <a:p>
            <a:pPr algn="just"/>
            <a:r>
              <a:rPr lang="es-ES" sz="1600" dirty="0"/>
              <a:t>La organización y participación en  ferias comerciales en los ámbitos locales y regionales. Está orientado a consolidar y dar publicidad a las potencialidades de nuestro Municipio y la organización orientada a la promoción comercial del sector de la microempresas.</a:t>
            </a:r>
            <a:endParaRPr lang="es-MX" sz="1600" dirty="0"/>
          </a:p>
        </p:txBody>
      </p:sp>
      <p:pic>
        <p:nvPicPr>
          <p:cNvPr id="9" name="8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947961" y="2884510"/>
            <a:ext cx="2838221" cy="2128665"/>
          </a:xfrm>
          <a:prstGeom prst="rect">
            <a:avLst/>
          </a:prstGeom>
          <a:noFill/>
          <a:ln w="9525">
            <a:noFill/>
            <a:miter lim="800000"/>
            <a:headEnd/>
            <a:tailEnd/>
          </a:ln>
        </p:spPr>
      </p:pic>
      <p:pic>
        <p:nvPicPr>
          <p:cNvPr id="10" name="9 Imagen"/>
          <p:cNvPicPr/>
          <p:nvPr/>
        </p:nvPicPr>
        <p:blipFill>
          <a:blip r:embed="rId4" cstate="print">
            <a:extLst>
              <a:ext uri="{28A0092B-C50C-407E-A947-70E740481C1C}">
                <a14:useLocalDpi xmlns:a14="http://schemas.microsoft.com/office/drawing/2010/main" val="0"/>
              </a:ext>
            </a:extLst>
          </a:blip>
          <a:stretch>
            <a:fillRect/>
          </a:stretch>
        </p:blipFill>
        <p:spPr bwMode="auto">
          <a:xfrm>
            <a:off x="3483709" y="2857496"/>
            <a:ext cx="2874241" cy="2155680"/>
          </a:xfrm>
          <a:prstGeom prst="rect">
            <a:avLst/>
          </a:prstGeom>
          <a:noFill/>
          <a:ln w="9525">
            <a:noFill/>
            <a:miter lim="800000"/>
            <a:headEnd/>
            <a:tailEnd/>
          </a:ln>
        </p:spPr>
      </p:pic>
      <p:pic>
        <p:nvPicPr>
          <p:cNvPr id="11" name="10 Imagen"/>
          <p:cNvPicPr/>
          <p:nvPr/>
        </p:nvPicPr>
        <p:blipFill>
          <a:blip r:embed="rId5" cstate="print">
            <a:extLst>
              <a:ext uri="{28A0092B-C50C-407E-A947-70E740481C1C}">
                <a14:useLocalDpi xmlns:a14="http://schemas.microsoft.com/office/drawing/2010/main" val="0"/>
              </a:ext>
            </a:extLst>
          </a:blip>
          <a:stretch>
            <a:fillRect/>
          </a:stretch>
        </p:blipFill>
        <p:spPr bwMode="auto">
          <a:xfrm>
            <a:off x="6254229" y="2857496"/>
            <a:ext cx="2818365" cy="2113773"/>
          </a:xfrm>
          <a:prstGeom prst="rect">
            <a:avLst/>
          </a:prstGeom>
          <a:noFill/>
          <a:ln w="9525">
            <a:noFill/>
            <a:miter lim="800000"/>
            <a:headEnd/>
            <a:tailEnd/>
          </a:ln>
        </p:spPr>
      </p:pic>
      <p:sp>
        <p:nvSpPr>
          <p:cNvPr id="2" name="1 CuadroTexto"/>
          <p:cNvSpPr txBox="1"/>
          <p:nvPr/>
        </p:nvSpPr>
        <p:spPr>
          <a:xfrm>
            <a:off x="971600" y="5385990"/>
            <a:ext cx="7704856" cy="923330"/>
          </a:xfrm>
          <a:prstGeom prst="rect">
            <a:avLst/>
          </a:prstGeom>
          <a:noFill/>
        </p:spPr>
        <p:txBody>
          <a:bodyPr wrap="square" rtlCol="0">
            <a:spAutoFit/>
          </a:bodyPr>
          <a:lstStyle/>
          <a:p>
            <a:pPr algn="just"/>
            <a:r>
              <a:rPr lang="es-ES" dirty="0"/>
              <a:t>En total se tuvo una derrama económica por la organización y participación en Ferias con Productos locales de $113,567.00</a:t>
            </a:r>
            <a:endParaRPr lang="es-MX" dirty="0"/>
          </a:p>
          <a:p>
            <a:pPr algn="just"/>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1026" name="Picture 2" descr="C:\Users\HECTOR\Desktop\REGIDORES\IMG_760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7247" t="13984" r="11576" b="18160"/>
          <a:stretch/>
        </p:blipFill>
        <p:spPr bwMode="auto">
          <a:xfrm>
            <a:off x="836722" y="1268761"/>
            <a:ext cx="8127766" cy="45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8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2" name="1 Rectángulo"/>
          <p:cNvSpPr/>
          <p:nvPr/>
        </p:nvSpPr>
        <p:spPr>
          <a:xfrm>
            <a:off x="1283552" y="2060848"/>
            <a:ext cx="7416824" cy="1015663"/>
          </a:xfrm>
          <a:prstGeom prst="rect">
            <a:avLst/>
          </a:prstGeom>
        </p:spPr>
        <p:txBody>
          <a:bodyPr wrap="square">
            <a:spAutoFit/>
          </a:bodyPr>
          <a:lstStyle/>
          <a:p>
            <a:pPr algn="just"/>
            <a:r>
              <a:rPr lang="es-ES" sz="2000" b="1" dirty="0">
                <a:effectLst>
                  <a:outerShdw blurRad="38100" dist="38100" dir="2700000" algn="tl">
                    <a:srgbClr val="000000">
                      <a:alpha val="43137"/>
                    </a:srgbClr>
                  </a:outerShdw>
                </a:effectLst>
              </a:rPr>
              <a:t>Cabe hacer mención que todos los Programas y apoyos gestionados por esta y otras Direcciones del Ayuntamiento son en beneficio de todos los gobernados sin distinción alguna.</a:t>
            </a:r>
            <a:endParaRPr lang="es-MX"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74568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58000"/>
          </a:xfrm>
          <a:prstGeom prst="rect">
            <a:avLst/>
          </a:prstGeom>
        </p:spPr>
      </p:pic>
      <p:sp>
        <p:nvSpPr>
          <p:cNvPr id="3" name="2 CuadroTexto"/>
          <p:cNvSpPr txBox="1"/>
          <p:nvPr/>
        </p:nvSpPr>
        <p:spPr>
          <a:xfrm>
            <a:off x="899592" y="1556792"/>
            <a:ext cx="8028383" cy="1754326"/>
          </a:xfrm>
          <a:prstGeom prst="rect">
            <a:avLst/>
          </a:prstGeom>
          <a:noFill/>
        </p:spPr>
        <p:txBody>
          <a:bodyPr wrap="square" rtlCol="0">
            <a:spAutoFit/>
          </a:bodyPr>
          <a:lstStyle/>
          <a:p>
            <a:pPr algn="just"/>
            <a:r>
              <a:rPr lang="es-MX" dirty="0"/>
              <a:t>Esta Dirección tiene como eje principal la proyección de nuestro municipio mediante la promoción y  el trabajo conjunto entre el gobierno municipal y estatal y estimular el desarrollo de la actividad turística, como un medio para contribuir al crecimiento  y el desarrollo social, conservar el patrimonio cultural, el entorno natural, las formas de vida, costumbres e identidad de nuestra comunidad.</a:t>
            </a:r>
          </a:p>
          <a:p>
            <a:pPr algn="just"/>
            <a:endParaRPr lang="es-MX" dirty="0"/>
          </a:p>
        </p:txBody>
      </p:sp>
      <p:sp>
        <p:nvSpPr>
          <p:cNvPr id="4" name="3 CuadroTexto"/>
          <p:cNvSpPr txBox="1"/>
          <p:nvPr/>
        </p:nvSpPr>
        <p:spPr>
          <a:xfrm>
            <a:off x="2699792" y="683404"/>
            <a:ext cx="4896544" cy="369332"/>
          </a:xfrm>
          <a:prstGeom prst="rect">
            <a:avLst/>
          </a:prstGeom>
          <a:noFill/>
        </p:spPr>
        <p:txBody>
          <a:bodyPr wrap="square" rtlCol="0">
            <a:spAutoFit/>
          </a:bodyPr>
          <a:lstStyle/>
          <a:p>
            <a:pPr algn="ctr"/>
            <a:r>
              <a:rPr lang="es-ES_tradnl" b="1" dirty="0" smtClean="0"/>
              <a:t>TURISMO</a:t>
            </a:r>
            <a:endParaRPr lang="es-ES" dirty="0" smtClean="0"/>
          </a:p>
        </p:txBody>
      </p:sp>
    </p:spTree>
    <p:extLst>
      <p:ext uri="{BB962C8B-B14F-4D97-AF65-F5344CB8AC3E}">
        <p14:creationId xmlns:p14="http://schemas.microsoft.com/office/powerpoint/2010/main" val="15316785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1907704" y="836712"/>
            <a:ext cx="6912768" cy="369332"/>
          </a:xfrm>
          <a:prstGeom prst="rect">
            <a:avLst/>
          </a:prstGeom>
          <a:noFill/>
        </p:spPr>
        <p:txBody>
          <a:bodyPr wrap="square" rtlCol="0">
            <a:spAutoFit/>
          </a:bodyPr>
          <a:lstStyle/>
          <a:p>
            <a:pPr algn="ctr"/>
            <a:r>
              <a:rPr lang="es-MX" b="1" dirty="0" smtClean="0"/>
              <a:t>Programa de Recorridos Turísticos</a:t>
            </a:r>
            <a:endParaRPr lang="es-E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19672" y="1206044"/>
            <a:ext cx="6523907" cy="489292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1907704" y="836712"/>
            <a:ext cx="6912768" cy="369332"/>
          </a:xfrm>
          <a:prstGeom prst="rect">
            <a:avLst/>
          </a:prstGeom>
          <a:noFill/>
        </p:spPr>
        <p:txBody>
          <a:bodyPr wrap="square" rtlCol="0">
            <a:spAutoFit/>
          </a:bodyPr>
          <a:lstStyle/>
          <a:p>
            <a:pPr algn="ctr"/>
            <a:r>
              <a:rPr lang="es-MX" b="1" dirty="0" smtClean="0"/>
              <a:t>Programa de Recorridos Turísticos</a:t>
            </a:r>
            <a:endParaRPr lang="es-ES"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48171" y="1390440"/>
            <a:ext cx="6236197" cy="4677147"/>
          </a:xfrm>
          <a:prstGeom prst="rect">
            <a:avLst/>
          </a:prstGeom>
          <a:noFill/>
        </p:spPr>
      </p:pic>
    </p:spTree>
    <p:extLst>
      <p:ext uri="{BB962C8B-B14F-4D97-AF65-F5344CB8AC3E}">
        <p14:creationId xmlns:p14="http://schemas.microsoft.com/office/powerpoint/2010/main" val="39419675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1907704" y="836712"/>
            <a:ext cx="6912768" cy="369332"/>
          </a:xfrm>
          <a:prstGeom prst="rect">
            <a:avLst/>
          </a:prstGeom>
          <a:noFill/>
        </p:spPr>
        <p:txBody>
          <a:bodyPr wrap="square" rtlCol="0">
            <a:spAutoFit/>
          </a:bodyPr>
          <a:lstStyle/>
          <a:p>
            <a:pPr algn="ctr"/>
            <a:r>
              <a:rPr lang="es-MX" b="1" dirty="0" smtClean="0"/>
              <a:t>Programa de Recorridos Turísticos</a:t>
            </a:r>
            <a:endParaRPr lang="es-E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91680" y="1206044"/>
            <a:ext cx="6523658" cy="4892742"/>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1907704" y="836712"/>
            <a:ext cx="6912768" cy="369332"/>
          </a:xfrm>
          <a:prstGeom prst="rect">
            <a:avLst/>
          </a:prstGeom>
          <a:noFill/>
        </p:spPr>
        <p:txBody>
          <a:bodyPr wrap="square" rtlCol="0">
            <a:spAutoFit/>
          </a:bodyPr>
          <a:lstStyle/>
          <a:p>
            <a:pPr algn="ctr"/>
            <a:r>
              <a:rPr lang="es-MX" b="1" dirty="0" smtClean="0"/>
              <a:t>Programa de Recorridos Turísticos</a:t>
            </a:r>
            <a:endParaRPr lang="es-ES" dirty="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19300" y="1228914"/>
            <a:ext cx="6504958" cy="4878716"/>
          </a:xfrm>
          <a:prstGeom prst="rect">
            <a:avLst/>
          </a:prstGeom>
          <a:noFill/>
        </p:spPr>
      </p:pic>
    </p:spTree>
    <p:extLst>
      <p:ext uri="{BB962C8B-B14F-4D97-AF65-F5344CB8AC3E}">
        <p14:creationId xmlns:p14="http://schemas.microsoft.com/office/powerpoint/2010/main" val="40205589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1043608" y="908720"/>
            <a:ext cx="7560840" cy="646331"/>
          </a:xfrm>
          <a:prstGeom prst="rect">
            <a:avLst/>
          </a:prstGeom>
          <a:noFill/>
        </p:spPr>
        <p:txBody>
          <a:bodyPr wrap="square" rtlCol="0">
            <a:spAutoFit/>
          </a:bodyPr>
          <a:lstStyle/>
          <a:p>
            <a:r>
              <a:rPr lang="es-MX" b="1" dirty="0"/>
              <a:t>Promoción de las festividades más importantes del Municipio</a:t>
            </a:r>
            <a:r>
              <a:rPr lang="es-MX" b="1" dirty="0" smtClean="0"/>
              <a:t> </a:t>
            </a:r>
            <a:endParaRPr lang="es-ES" dirty="0" smtClean="0"/>
          </a:p>
          <a:p>
            <a:endParaRPr lang="es-ES" dirty="0"/>
          </a:p>
        </p:txBody>
      </p:sp>
      <p:sp>
        <p:nvSpPr>
          <p:cNvPr id="471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47108" name="Rectangle 4"/>
          <p:cNvSpPr>
            <a:spLocks noChangeArrowheads="1"/>
          </p:cNvSpPr>
          <p:nvPr/>
        </p:nvSpPr>
        <p:spPr bwMode="auto">
          <a:xfrm>
            <a:off x="0" y="4352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1 CuadroTexto"/>
          <p:cNvSpPr txBox="1"/>
          <p:nvPr/>
        </p:nvSpPr>
        <p:spPr>
          <a:xfrm>
            <a:off x="1043609" y="1285860"/>
            <a:ext cx="7734615" cy="861774"/>
          </a:xfrm>
          <a:prstGeom prst="rect">
            <a:avLst/>
          </a:prstGeom>
          <a:noFill/>
        </p:spPr>
        <p:txBody>
          <a:bodyPr wrap="square" rtlCol="0">
            <a:spAutoFit/>
          </a:bodyPr>
          <a:lstStyle/>
          <a:p>
            <a:pPr algn="just"/>
            <a:r>
              <a:rPr lang="es-MX" sz="1600" dirty="0"/>
              <a:t>Se da a conocer en medios de comunicación los diferentes eventos culturales  de las principales festividades en nuestro municipio que se llevan a cabo durante el año</a:t>
            </a:r>
          </a:p>
          <a:p>
            <a:pPr algn="just"/>
            <a:endParaRPr lang="es-MX" sz="1600" dirty="0"/>
          </a:p>
        </p:txBody>
      </p:sp>
      <p:pic>
        <p:nvPicPr>
          <p:cNvPr id="4098" name="Picture 2" descr="C:\Users\HECTOR\Documents\SEPTIEMBRE 11\FOTOS FIESTAS PATRIAS\carpeta sin título\amc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916832"/>
            <a:ext cx="6156176" cy="41041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1043608" y="908720"/>
            <a:ext cx="7560840" cy="646331"/>
          </a:xfrm>
          <a:prstGeom prst="rect">
            <a:avLst/>
          </a:prstGeom>
          <a:noFill/>
        </p:spPr>
        <p:txBody>
          <a:bodyPr wrap="square" rtlCol="0">
            <a:spAutoFit/>
          </a:bodyPr>
          <a:lstStyle/>
          <a:p>
            <a:r>
              <a:rPr lang="es-MX" b="1" dirty="0"/>
              <a:t>Promoción de las festividades más importantes del Municipio</a:t>
            </a:r>
            <a:r>
              <a:rPr lang="es-MX" b="1" dirty="0" smtClean="0"/>
              <a:t> </a:t>
            </a:r>
            <a:endParaRPr lang="es-ES" dirty="0" smtClean="0"/>
          </a:p>
          <a:p>
            <a:endParaRPr lang="es-ES" dirty="0"/>
          </a:p>
        </p:txBody>
      </p:sp>
      <p:sp>
        <p:nvSpPr>
          <p:cNvPr id="471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47108" name="Rectangle 4"/>
          <p:cNvSpPr>
            <a:spLocks noChangeArrowheads="1"/>
          </p:cNvSpPr>
          <p:nvPr/>
        </p:nvSpPr>
        <p:spPr bwMode="auto">
          <a:xfrm>
            <a:off x="0" y="4352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6146" name="Picture 2" descr="http://a5.sphotos.ak.fbcdn.net/hphotos-ak-snc6/230234_206948406003369_100000646333469_636447_3431602_n.jpg"/>
          <p:cNvPicPr>
            <a:picLocks noChangeAspect="1" noChangeArrowheads="1"/>
          </p:cNvPicPr>
          <p:nvPr/>
        </p:nvPicPr>
        <p:blipFill rotWithShape="1">
          <a:blip r:embed="rId3">
            <a:extLst>
              <a:ext uri="{28A0092B-C50C-407E-A947-70E740481C1C}">
                <a14:useLocalDpi xmlns:a14="http://schemas.microsoft.com/office/drawing/2010/main" val="0"/>
              </a:ext>
            </a:extLst>
          </a:blip>
          <a:srcRect t="15825"/>
          <a:stretch/>
        </p:blipFill>
        <p:spPr bwMode="auto">
          <a:xfrm>
            <a:off x="2445023" y="1412776"/>
            <a:ext cx="3855169" cy="486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154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1043608" y="908720"/>
            <a:ext cx="7560840" cy="646331"/>
          </a:xfrm>
          <a:prstGeom prst="rect">
            <a:avLst/>
          </a:prstGeom>
          <a:noFill/>
        </p:spPr>
        <p:txBody>
          <a:bodyPr wrap="square" rtlCol="0">
            <a:spAutoFit/>
          </a:bodyPr>
          <a:lstStyle/>
          <a:p>
            <a:r>
              <a:rPr lang="es-MX" b="1" dirty="0"/>
              <a:t>Promoción de las festividades más importantes del Municipio</a:t>
            </a:r>
            <a:r>
              <a:rPr lang="es-MX" b="1" dirty="0" smtClean="0"/>
              <a:t> </a:t>
            </a:r>
            <a:endParaRPr lang="es-ES" dirty="0" smtClean="0"/>
          </a:p>
          <a:p>
            <a:endParaRPr lang="es-ES" dirty="0"/>
          </a:p>
        </p:txBody>
      </p:sp>
      <p:sp>
        <p:nvSpPr>
          <p:cNvPr id="471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47108" name="Rectangle 4"/>
          <p:cNvSpPr>
            <a:spLocks noChangeArrowheads="1"/>
          </p:cNvSpPr>
          <p:nvPr/>
        </p:nvSpPr>
        <p:spPr bwMode="auto">
          <a:xfrm>
            <a:off x="0" y="4352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1 CuadroTexto"/>
          <p:cNvSpPr txBox="1"/>
          <p:nvPr/>
        </p:nvSpPr>
        <p:spPr>
          <a:xfrm>
            <a:off x="1043609" y="1285860"/>
            <a:ext cx="7734615" cy="861774"/>
          </a:xfrm>
          <a:prstGeom prst="rect">
            <a:avLst/>
          </a:prstGeom>
          <a:noFill/>
        </p:spPr>
        <p:txBody>
          <a:bodyPr wrap="square" rtlCol="0">
            <a:spAutoFit/>
          </a:bodyPr>
          <a:lstStyle/>
          <a:p>
            <a:pPr algn="just"/>
            <a:r>
              <a:rPr lang="es-MX" sz="1600" dirty="0"/>
              <a:t>Se da a conocer en medios de comunicación los diferentes eventos culturales  de las principales festividades en nuestro municipio que se llevan a cabo durante el año</a:t>
            </a:r>
          </a:p>
          <a:p>
            <a:pPr algn="just"/>
            <a:endParaRPr lang="es-MX" sz="1600" dirty="0"/>
          </a:p>
        </p:txBody>
      </p:sp>
      <p:pic>
        <p:nvPicPr>
          <p:cNvPr id="5122" name="Picture 2" descr="http://a1.sphotos.ak.fbcdn.net/hphotos-ak-ash4/222825_153979138000664_100001657368236_315131_520481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114" y="1988840"/>
            <a:ext cx="6140114" cy="409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15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pic>
        <p:nvPicPr>
          <p:cNvPr id="47105" name="Imagen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7974" y="3214686"/>
            <a:ext cx="4011744" cy="2914657"/>
          </a:xfrm>
          <a:prstGeom prst="rect">
            <a:avLst/>
          </a:prstGeom>
          <a:noFill/>
        </p:spPr>
      </p:pic>
      <p:sp>
        <p:nvSpPr>
          <p:cNvPr id="471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47108" name="Rectangle 4"/>
          <p:cNvSpPr>
            <a:spLocks noChangeArrowheads="1"/>
          </p:cNvSpPr>
          <p:nvPr/>
        </p:nvSpPr>
        <p:spPr bwMode="auto">
          <a:xfrm>
            <a:off x="0" y="4352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2 CuadroTexto"/>
          <p:cNvSpPr txBox="1"/>
          <p:nvPr/>
        </p:nvSpPr>
        <p:spPr>
          <a:xfrm>
            <a:off x="1046169" y="1315912"/>
            <a:ext cx="7680284" cy="584775"/>
          </a:xfrm>
          <a:prstGeom prst="rect">
            <a:avLst/>
          </a:prstGeom>
          <a:noFill/>
        </p:spPr>
        <p:txBody>
          <a:bodyPr wrap="square" rtlCol="0">
            <a:spAutoFit/>
          </a:bodyPr>
          <a:lstStyle/>
          <a:p>
            <a:pPr algn="just"/>
            <a:r>
              <a:rPr lang="es-MX" sz="1600" dirty="0"/>
              <a:t>El </a:t>
            </a:r>
            <a:r>
              <a:rPr lang="es-MX" sz="1600" dirty="0" smtClean="0"/>
              <a:t>año  </a:t>
            </a:r>
            <a:r>
              <a:rPr lang="es-MX" sz="1600" dirty="0"/>
              <a:t>se  llevaron a cabo 5 Reuniones del Consejo de Fomento y Promoción Turística de la Sub Región Sierra de Tapalpa. </a:t>
            </a:r>
          </a:p>
        </p:txBody>
      </p:sp>
      <p:sp>
        <p:nvSpPr>
          <p:cNvPr id="5" name="4 CuadroTexto"/>
          <p:cNvSpPr txBox="1"/>
          <p:nvPr/>
        </p:nvSpPr>
        <p:spPr>
          <a:xfrm>
            <a:off x="1000100" y="918012"/>
            <a:ext cx="5184576" cy="369332"/>
          </a:xfrm>
          <a:prstGeom prst="rect">
            <a:avLst/>
          </a:prstGeom>
          <a:noFill/>
        </p:spPr>
        <p:txBody>
          <a:bodyPr wrap="square" rtlCol="0">
            <a:spAutoFit/>
          </a:bodyPr>
          <a:lstStyle/>
          <a:p>
            <a:r>
              <a:rPr lang="es-MX" b="1" dirty="0"/>
              <a:t>Participaciones en Reuniones de Consejos</a:t>
            </a:r>
            <a:endParaRPr lang="es-MX" dirty="0"/>
          </a:p>
        </p:txBody>
      </p:sp>
      <p:pic>
        <p:nvPicPr>
          <p:cNvPr id="11" name="Imagen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9924" y="2420888"/>
            <a:ext cx="3886211" cy="2914658"/>
          </a:xfrm>
          <a:prstGeom prst="rect">
            <a:avLst/>
          </a:prstGeom>
          <a:noFill/>
        </p:spPr>
      </p:pic>
    </p:spTree>
    <p:extLst>
      <p:ext uri="{BB962C8B-B14F-4D97-AF65-F5344CB8AC3E}">
        <p14:creationId xmlns:p14="http://schemas.microsoft.com/office/powerpoint/2010/main" val="70542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105"/>
                                        </p:tgtEl>
                                        <p:attrNameLst>
                                          <p:attrName>style.visibility</p:attrName>
                                        </p:attrNameLst>
                                      </p:cBhvr>
                                      <p:to>
                                        <p:strVal val="visible"/>
                                      </p:to>
                                    </p:set>
                                    <p:animEffect transition="in" filter="circle(in)">
                                      <p:cBhvr>
                                        <p:cTn id="7" dur="2000"/>
                                        <p:tgtEl>
                                          <p:spTgt spid="47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827583" y="622429"/>
            <a:ext cx="8316415" cy="646331"/>
          </a:xfrm>
          <a:prstGeom prst="rect">
            <a:avLst/>
          </a:prstGeom>
          <a:noFill/>
        </p:spPr>
        <p:txBody>
          <a:bodyPr wrap="square" rtlCol="0">
            <a:spAutoFit/>
          </a:bodyPr>
          <a:lstStyle/>
          <a:p>
            <a:pPr algn="ctr"/>
            <a:r>
              <a:rPr lang="es-ES_tradnl" b="1" dirty="0" smtClean="0"/>
              <a:t>ACUERDOS RELEVANTES EN 2011</a:t>
            </a:r>
            <a:endParaRPr lang="es-ES" dirty="0" smtClean="0"/>
          </a:p>
          <a:p>
            <a:pPr algn="ctr"/>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3005544863"/>
              </p:ext>
            </p:extLst>
          </p:nvPr>
        </p:nvGraphicFramePr>
        <p:xfrm>
          <a:off x="971600" y="1606059"/>
          <a:ext cx="7920880" cy="3767157"/>
        </p:xfrm>
        <a:graphic>
          <a:graphicData uri="http://schemas.openxmlformats.org/drawingml/2006/table">
            <a:tbl>
              <a:tblPr firstRow="1" firstCol="1" bandRow="1">
                <a:tableStyleId>{5DA37D80-6434-44D0-A028-1B22A696006F}</a:tableStyleId>
              </a:tblPr>
              <a:tblGrid>
                <a:gridCol w="7920880"/>
              </a:tblGrid>
              <a:tr h="538165">
                <a:tc>
                  <a:txBody>
                    <a:bodyPr/>
                    <a:lstStyle/>
                    <a:p>
                      <a:pPr marL="342900" marR="521970" lvl="0" indent="-342900" algn="just">
                        <a:lnSpc>
                          <a:spcPct val="115000"/>
                        </a:lnSpc>
                        <a:spcAft>
                          <a:spcPts val="0"/>
                        </a:spcAft>
                        <a:buFont typeface="Symbol"/>
                        <a:buChar char=""/>
                      </a:pPr>
                      <a:r>
                        <a:rPr lang="es-ES" sz="1200" dirty="0">
                          <a:effectLst/>
                        </a:rPr>
                        <a:t>Autorización para firmar Convenio con la Secretaría de Cultura para el pago de instructores de los Talleres de la Casa de la Cultura.</a:t>
                      </a:r>
                      <a:endParaRPr lang="es-MX" sz="1400" dirty="0">
                        <a:effectLst/>
                        <a:latin typeface="Arial"/>
                        <a:ea typeface="Times New Roman"/>
                        <a:cs typeface="Times New Roman"/>
                      </a:endParaRPr>
                    </a:p>
                  </a:txBody>
                  <a:tcPr marL="39269" marR="39269" marT="0" marB="0"/>
                </a:tc>
              </a:tr>
              <a:tr h="807248">
                <a:tc>
                  <a:txBody>
                    <a:bodyPr/>
                    <a:lstStyle/>
                    <a:p>
                      <a:pPr marL="342900" marR="521970" lvl="0" indent="-342900" algn="just">
                        <a:lnSpc>
                          <a:spcPct val="115000"/>
                        </a:lnSpc>
                        <a:spcAft>
                          <a:spcPts val="0"/>
                        </a:spcAft>
                        <a:buFont typeface="Symbol"/>
                        <a:buChar char=""/>
                      </a:pPr>
                      <a:r>
                        <a:rPr lang="es-ES" sz="1200" dirty="0">
                          <a:effectLst/>
                        </a:rPr>
                        <a:t>Iniciativa de Ordenamiento Municipal que reforma, adiciona y deroga diversas disposiciones del Reglamento de Policía y Buen Gobierno, del Reglamento Interior de Seguridad Pública y del Reglamento del Gobierno y la Administración Pública del Ayuntamiento de </a:t>
                      </a:r>
                      <a:r>
                        <a:rPr lang="es-ES" sz="1200" dirty="0" err="1">
                          <a:effectLst/>
                        </a:rPr>
                        <a:t>Amacueca</a:t>
                      </a:r>
                      <a:r>
                        <a:rPr lang="es-ES" sz="1200" dirty="0">
                          <a:effectLst/>
                        </a:rPr>
                        <a:t>.</a:t>
                      </a:r>
                      <a:endParaRPr lang="es-MX" sz="1400" dirty="0">
                        <a:effectLst/>
                        <a:latin typeface="Arial"/>
                        <a:ea typeface="Times New Roman"/>
                        <a:cs typeface="Times New Roman"/>
                      </a:endParaRPr>
                    </a:p>
                  </a:txBody>
                  <a:tcPr marL="39269" marR="39269" marT="0" marB="0"/>
                </a:tc>
              </a:tr>
              <a:tr h="269083">
                <a:tc>
                  <a:txBody>
                    <a:bodyPr/>
                    <a:lstStyle/>
                    <a:p>
                      <a:pPr marL="342900" marR="521970" lvl="0" indent="-342900" algn="just">
                        <a:lnSpc>
                          <a:spcPct val="115000"/>
                        </a:lnSpc>
                        <a:spcAft>
                          <a:spcPts val="0"/>
                        </a:spcAft>
                        <a:buFont typeface="Symbol"/>
                        <a:buChar char=""/>
                      </a:pPr>
                      <a:r>
                        <a:rPr lang="es-ES" sz="1200" dirty="0">
                          <a:effectLst/>
                        </a:rPr>
                        <a:t>Ratificación de la participación del Municipio en el Programa “Agenda desde lo Local”.</a:t>
                      </a:r>
                      <a:endParaRPr lang="es-MX" sz="1400" dirty="0">
                        <a:effectLst/>
                        <a:latin typeface="Arial"/>
                        <a:ea typeface="Times New Roman"/>
                        <a:cs typeface="Times New Roman"/>
                      </a:endParaRPr>
                    </a:p>
                  </a:txBody>
                  <a:tcPr marL="39269" marR="39269" marT="0" marB="0"/>
                </a:tc>
              </a:tr>
              <a:tr h="807248">
                <a:tc>
                  <a:txBody>
                    <a:bodyPr/>
                    <a:lstStyle/>
                    <a:p>
                      <a:pPr marL="342900" marR="521970" lvl="0" indent="-342900" algn="just">
                        <a:lnSpc>
                          <a:spcPct val="115000"/>
                        </a:lnSpc>
                        <a:spcAft>
                          <a:spcPts val="0"/>
                        </a:spcAft>
                        <a:buFont typeface="Symbol"/>
                        <a:buChar char=""/>
                      </a:pPr>
                      <a:r>
                        <a:rPr lang="es-ES" sz="1200" dirty="0">
                          <a:effectLst/>
                        </a:rPr>
                        <a:t>Celebración de Convenio específico con el Instituto Nacional de las Mujeres para participar dentro del Fondo de Desarrollo a Instancias Municipales con el proyecto en categoría B por un monto de $300,000.00 (trescientos mil pesos 00/100 </a:t>
                      </a:r>
                      <a:r>
                        <a:rPr lang="es-ES" sz="1200" dirty="0" err="1">
                          <a:effectLst/>
                        </a:rPr>
                        <a:t>m.n.</a:t>
                      </a:r>
                      <a:r>
                        <a:rPr lang="es-ES" sz="1200" dirty="0">
                          <a:effectLst/>
                        </a:rPr>
                        <a:t>).</a:t>
                      </a:r>
                      <a:endParaRPr lang="es-MX" sz="1400" dirty="0">
                        <a:effectLst/>
                        <a:latin typeface="Arial"/>
                        <a:ea typeface="Times New Roman"/>
                        <a:cs typeface="Times New Roman"/>
                      </a:endParaRPr>
                    </a:p>
                  </a:txBody>
                  <a:tcPr marL="39269" marR="39269" marT="0" marB="0"/>
                </a:tc>
              </a:tr>
              <a:tr h="538165">
                <a:tc>
                  <a:txBody>
                    <a:bodyPr/>
                    <a:lstStyle/>
                    <a:p>
                      <a:pPr marL="342900" marR="521970" lvl="0" indent="-342900" algn="just">
                        <a:lnSpc>
                          <a:spcPct val="115000"/>
                        </a:lnSpc>
                        <a:spcAft>
                          <a:spcPts val="0"/>
                        </a:spcAft>
                        <a:buFont typeface="Symbol"/>
                        <a:buChar char=""/>
                      </a:pPr>
                      <a:r>
                        <a:rPr lang="es-ES" sz="1200" dirty="0">
                          <a:effectLst/>
                        </a:rPr>
                        <a:t>Aportación al Programa Escuelas de Calidad por la cantidad de $15,000.00 (quince mil pesos 00/100 moneda nacional).</a:t>
                      </a:r>
                      <a:endParaRPr lang="es-MX" sz="1400" dirty="0">
                        <a:effectLst/>
                        <a:latin typeface="Arial"/>
                        <a:ea typeface="Times New Roman"/>
                        <a:cs typeface="Times New Roman"/>
                      </a:endParaRPr>
                    </a:p>
                  </a:txBody>
                  <a:tcPr marL="39269" marR="39269" marT="0" marB="0"/>
                </a:tc>
              </a:tr>
              <a:tr h="538165">
                <a:tc>
                  <a:txBody>
                    <a:bodyPr/>
                    <a:lstStyle/>
                    <a:p>
                      <a:pPr marL="342900" marR="521970" lvl="0" indent="-342900" algn="just">
                        <a:lnSpc>
                          <a:spcPct val="115000"/>
                        </a:lnSpc>
                        <a:spcAft>
                          <a:spcPts val="0"/>
                        </a:spcAft>
                        <a:buFont typeface="Symbol"/>
                        <a:buChar char=""/>
                      </a:pPr>
                      <a:r>
                        <a:rPr lang="es-ES" sz="1200" dirty="0">
                          <a:effectLst/>
                        </a:rPr>
                        <a:t>Autorización para firma del Convenio con la Secretaría de Planeación del Gobierno del Estado, para la ejecución del Programa FONDEREG 2011 dos mil once.</a:t>
                      </a:r>
                      <a:endParaRPr lang="es-MX" sz="1400" dirty="0">
                        <a:effectLst/>
                        <a:latin typeface="Arial"/>
                        <a:ea typeface="Times New Roman"/>
                        <a:cs typeface="Times New Roman"/>
                      </a:endParaRPr>
                    </a:p>
                  </a:txBody>
                  <a:tcPr marL="39269" marR="39269" marT="0" marB="0"/>
                </a:tc>
              </a:tr>
              <a:tr h="269083">
                <a:tc>
                  <a:txBody>
                    <a:bodyPr/>
                    <a:lstStyle/>
                    <a:p>
                      <a:pPr marL="342900" marR="521970" lvl="0" indent="-342900" algn="just">
                        <a:lnSpc>
                          <a:spcPct val="115000"/>
                        </a:lnSpc>
                        <a:spcAft>
                          <a:spcPts val="0"/>
                        </a:spcAft>
                        <a:buFont typeface="Symbol"/>
                        <a:buChar char=""/>
                      </a:pPr>
                      <a:r>
                        <a:rPr lang="es-ES" sz="1200" dirty="0">
                          <a:effectLst/>
                        </a:rPr>
                        <a:t>Aprobación del Reglamento Estatal de Catastro.</a:t>
                      </a:r>
                      <a:endParaRPr lang="es-MX" sz="1400" dirty="0">
                        <a:effectLst/>
                        <a:latin typeface="Arial"/>
                        <a:ea typeface="Times New Roman"/>
                        <a:cs typeface="Times New Roman"/>
                      </a:endParaRPr>
                    </a:p>
                  </a:txBody>
                  <a:tcPr marL="39269" marR="39269"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827584" y="894328"/>
            <a:ext cx="6912768" cy="369332"/>
          </a:xfrm>
          <a:prstGeom prst="rect">
            <a:avLst/>
          </a:prstGeom>
          <a:noFill/>
        </p:spPr>
        <p:txBody>
          <a:bodyPr wrap="square" rtlCol="0">
            <a:spAutoFit/>
          </a:bodyPr>
          <a:lstStyle/>
          <a:p>
            <a:r>
              <a:rPr lang="es-MX" b="1" dirty="0"/>
              <a:t>Nomenclaturas</a:t>
            </a:r>
            <a:endParaRPr lang="es-ES" dirty="0"/>
          </a:p>
        </p:txBody>
      </p:sp>
      <p:sp>
        <p:nvSpPr>
          <p:cNvPr id="8" name="7 CuadroTexto"/>
          <p:cNvSpPr txBox="1"/>
          <p:nvPr/>
        </p:nvSpPr>
        <p:spPr>
          <a:xfrm>
            <a:off x="827584" y="1340768"/>
            <a:ext cx="7951200" cy="1169551"/>
          </a:xfrm>
          <a:prstGeom prst="rect">
            <a:avLst/>
          </a:prstGeom>
          <a:noFill/>
        </p:spPr>
        <p:txBody>
          <a:bodyPr wrap="square" rtlCol="0">
            <a:spAutoFit/>
          </a:bodyPr>
          <a:lstStyle/>
          <a:p>
            <a:pPr algn="just"/>
            <a:r>
              <a:rPr lang="es-MX" sz="1400" dirty="0"/>
              <a:t>El proyecto surge a principios de marzo de este año como iniciativa de la presente administración, con recursos propios del ayuntamiento, ya que resulta importante brindar a los turistas y a la población en general una mejor orientación en nuestras calles del municipio, así mismo, embellecerlo con proyectos que mejoren la imagen urbana.</a:t>
            </a:r>
          </a:p>
          <a:p>
            <a:pPr algn="just"/>
            <a:endParaRPr lang="es-ES" sz="1400" dirty="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65376" y="2348880"/>
            <a:ext cx="5486944" cy="39051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pic>
        <p:nvPicPr>
          <p:cNvPr id="1028" name="Picture 4" descr="J:\FOTOS INFORMENERY\1.-Recorridos turisticos\DSC02700.JPG"/>
          <p:cNvPicPr>
            <a:picLocks noChangeAspect="1" noChangeArrowheads="1"/>
          </p:cNvPicPr>
          <p:nvPr/>
        </p:nvPicPr>
        <p:blipFill>
          <a:blip r:embed="rId3"/>
          <a:stretch>
            <a:fillRect/>
          </a:stretch>
        </p:blipFill>
        <p:spPr bwMode="auto">
          <a:xfrm>
            <a:off x="2123728" y="2126523"/>
            <a:ext cx="5468480" cy="4110789"/>
          </a:xfrm>
          <a:prstGeom prst="rect">
            <a:avLst/>
          </a:prstGeom>
          <a:noFill/>
        </p:spPr>
      </p:pic>
      <p:sp>
        <p:nvSpPr>
          <p:cNvPr id="2" name="1 CuadroTexto"/>
          <p:cNvSpPr txBox="1"/>
          <p:nvPr/>
        </p:nvSpPr>
        <p:spPr>
          <a:xfrm>
            <a:off x="899592" y="918012"/>
            <a:ext cx="3024336" cy="369332"/>
          </a:xfrm>
          <a:prstGeom prst="rect">
            <a:avLst/>
          </a:prstGeom>
          <a:noFill/>
        </p:spPr>
        <p:txBody>
          <a:bodyPr wrap="square" rtlCol="0">
            <a:spAutoFit/>
          </a:bodyPr>
          <a:lstStyle/>
          <a:p>
            <a:r>
              <a:rPr lang="es-MX" b="1" dirty="0"/>
              <a:t>Kiosco Turístico</a:t>
            </a:r>
            <a:endParaRPr lang="es-MX" dirty="0"/>
          </a:p>
        </p:txBody>
      </p:sp>
      <p:sp>
        <p:nvSpPr>
          <p:cNvPr id="3" name="2 CuadroTexto"/>
          <p:cNvSpPr txBox="1"/>
          <p:nvPr/>
        </p:nvSpPr>
        <p:spPr>
          <a:xfrm>
            <a:off x="899592" y="1336482"/>
            <a:ext cx="7992888" cy="954107"/>
          </a:xfrm>
          <a:prstGeom prst="rect">
            <a:avLst/>
          </a:prstGeom>
          <a:noFill/>
        </p:spPr>
        <p:txBody>
          <a:bodyPr wrap="square" rtlCol="0">
            <a:spAutoFit/>
          </a:bodyPr>
          <a:lstStyle/>
          <a:p>
            <a:pPr algn="just"/>
            <a:r>
              <a:rPr lang="es-MX" sz="1400" dirty="0"/>
              <a:t>El kiosco turístico tiene como finalidad, la promoción de los atractivos histórico-culturales y naturales con que cuanta el municipio. La promoción se realiza mediante trípticos, folletos, videos, posters, postales y cualquier otro material que ponga de manifiesto las potencialidades del municipio.</a:t>
            </a:r>
          </a:p>
          <a:p>
            <a:pPr algn="just"/>
            <a:endParaRPr lang="es-MX" sz="1400" dirty="0"/>
          </a:p>
        </p:txBody>
      </p:sp>
    </p:spTree>
    <p:extLst>
      <p:ext uri="{BB962C8B-B14F-4D97-AF65-F5344CB8AC3E}">
        <p14:creationId xmlns:p14="http://schemas.microsoft.com/office/powerpoint/2010/main" val="141357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1011023" y="935858"/>
            <a:ext cx="6264696" cy="369332"/>
          </a:xfrm>
          <a:prstGeom prst="rect">
            <a:avLst/>
          </a:prstGeom>
          <a:noFill/>
        </p:spPr>
        <p:txBody>
          <a:bodyPr wrap="square" rtlCol="0">
            <a:spAutoFit/>
          </a:bodyPr>
          <a:lstStyle/>
          <a:p>
            <a:r>
              <a:rPr lang="es-MX" b="1" dirty="0"/>
              <a:t>Hermanamiento de ciudades</a:t>
            </a:r>
            <a:endParaRPr lang="es-MX"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11760" y="2786058"/>
            <a:ext cx="5003052" cy="3324395"/>
          </a:xfrm>
          <a:prstGeom prst="rect">
            <a:avLst/>
          </a:prstGeom>
          <a:noFill/>
        </p:spPr>
      </p:pic>
      <p:sp>
        <p:nvSpPr>
          <p:cNvPr id="2" name="1 CuadroTexto"/>
          <p:cNvSpPr txBox="1"/>
          <p:nvPr/>
        </p:nvSpPr>
        <p:spPr>
          <a:xfrm>
            <a:off x="1011023" y="1484784"/>
            <a:ext cx="7881457" cy="1384995"/>
          </a:xfrm>
          <a:prstGeom prst="rect">
            <a:avLst/>
          </a:prstGeom>
          <a:noFill/>
        </p:spPr>
        <p:txBody>
          <a:bodyPr wrap="square" rtlCol="0">
            <a:spAutoFit/>
          </a:bodyPr>
          <a:lstStyle/>
          <a:p>
            <a:pPr algn="just"/>
            <a:r>
              <a:rPr lang="es-MX" sz="1400" dirty="0"/>
              <a:t>A través de la dirección de turismo, en el mes de abril se inscribió en este programa al municipio de Amacueca, los trámites necesarios se están llevando a cabo, pretendiéndose hermanar con San José del Cabo municipio de Baja California Sur, ya que es un destino turístico de gran importancia a nivel internacional, con la finalidad de impulsar proyectos de desarrollo local, experiencias innovadoras y la gestión de recursos económicos en beneficio del desarrollo del municipio.</a:t>
            </a:r>
          </a:p>
          <a:p>
            <a:pPr algn="just"/>
            <a:endParaRPr lang="es-MX"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7" name="6 CuadroTexto"/>
          <p:cNvSpPr txBox="1"/>
          <p:nvPr/>
        </p:nvSpPr>
        <p:spPr>
          <a:xfrm>
            <a:off x="827584" y="860519"/>
            <a:ext cx="8136904" cy="923330"/>
          </a:xfrm>
          <a:prstGeom prst="rect">
            <a:avLst/>
          </a:prstGeom>
          <a:noFill/>
        </p:spPr>
        <p:txBody>
          <a:bodyPr wrap="square" rtlCol="0">
            <a:spAutoFit/>
          </a:bodyPr>
          <a:lstStyle/>
          <a:p>
            <a:r>
              <a:rPr lang="es-MX" b="1" dirty="0"/>
              <a:t>Subsidios y apoyos para la realización de festivales culturales y artísticos 2011</a:t>
            </a:r>
            <a:endParaRPr lang="es-MX" dirty="0"/>
          </a:p>
          <a:p>
            <a:r>
              <a:rPr lang="es-MX" b="1" dirty="0" smtClean="0"/>
              <a:t> </a:t>
            </a:r>
            <a:endParaRPr lang="es-ES" dirty="0" smtClean="0"/>
          </a:p>
          <a:p>
            <a:pPr algn="ctr"/>
            <a:endParaRPr lang="es-ES" dirty="0"/>
          </a:p>
        </p:txBody>
      </p:sp>
      <p:sp>
        <p:nvSpPr>
          <p:cNvPr id="2" name="1 CuadroTexto"/>
          <p:cNvSpPr txBox="1"/>
          <p:nvPr/>
        </p:nvSpPr>
        <p:spPr>
          <a:xfrm>
            <a:off x="865392" y="1412776"/>
            <a:ext cx="7992888" cy="830997"/>
          </a:xfrm>
          <a:prstGeom prst="rect">
            <a:avLst/>
          </a:prstGeom>
          <a:noFill/>
        </p:spPr>
        <p:txBody>
          <a:bodyPr wrap="square" rtlCol="0">
            <a:spAutoFit/>
          </a:bodyPr>
          <a:lstStyle/>
          <a:p>
            <a:pPr algn="just"/>
            <a:r>
              <a:rPr lang="es-MX" sz="1600" dirty="0"/>
              <a:t>E</a:t>
            </a:r>
            <a:r>
              <a:rPr lang="es-MX" sz="1600" dirty="0" smtClean="0"/>
              <a:t>l </a:t>
            </a:r>
            <a:r>
              <a:rPr lang="es-MX" sz="1600" dirty="0"/>
              <a:t>municipio de </a:t>
            </a:r>
            <a:r>
              <a:rPr lang="es-MX" sz="1600" dirty="0" smtClean="0"/>
              <a:t>Amacueca se beneficio </a:t>
            </a:r>
            <a:r>
              <a:rPr lang="es-MX" sz="1600" dirty="0"/>
              <a:t>con la cantidad de $ 70, 000 pesos para la realización del XV Aniversario del Festival Anual de la Pitaya, contribuyendo así a engrandecer, estimular la promoción y lograr el reconocimiento de esta festividad a nivel nacional</a:t>
            </a:r>
            <a:r>
              <a:rPr lang="es-MX" sz="1600" b="1" dirty="0" smtClean="0"/>
              <a:t>. </a:t>
            </a:r>
            <a:endParaRPr lang="es-MX" sz="1600" b="1" dirty="0"/>
          </a:p>
        </p:txBody>
      </p:sp>
      <p:pic>
        <p:nvPicPr>
          <p:cNvPr id="6" name="5 Imagen" descr="http://t2.gstatic.com/images?q=tbn:ANd9GcQ7ISaItlX_v-Z9m69stmO5axnDJOcx3AGjRySQ0pHw96zQ2i4X0G9w3RixVw"/>
          <p:cNvPicPr/>
          <p:nvPr/>
        </p:nvPicPr>
        <p:blipFill>
          <a:blip r:embed="rId3">
            <a:extLst>
              <a:ext uri="{28A0092B-C50C-407E-A947-70E740481C1C}">
                <a14:useLocalDpi xmlns:a14="http://schemas.microsoft.com/office/drawing/2010/main" val="0"/>
              </a:ext>
            </a:extLst>
          </a:blip>
          <a:srcRect/>
          <a:stretch>
            <a:fillRect/>
          </a:stretch>
        </p:blipFill>
        <p:spPr bwMode="auto">
          <a:xfrm>
            <a:off x="5366035" y="3429000"/>
            <a:ext cx="2830830" cy="1614805"/>
          </a:xfrm>
          <a:prstGeom prst="rect">
            <a:avLst/>
          </a:prstGeom>
          <a:noFill/>
          <a:ln>
            <a:noFill/>
          </a:ln>
        </p:spPr>
      </p:pic>
      <p:pic>
        <p:nvPicPr>
          <p:cNvPr id="8" name="7 Imagen" descr="C:\Users\HECTOR\Desktop\INFORME 2011\TURISMO  2011\FOTOS INF. TURISMO\7 subsidios festivales culturales\208658_202080729823470_100000646333469_602020_2409342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7324" y="2285992"/>
            <a:ext cx="2756644" cy="3923850"/>
          </a:xfrm>
          <a:prstGeom prst="rect">
            <a:avLst/>
          </a:prstGeom>
          <a:noFill/>
          <a:ln>
            <a:no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3" name="2 CuadroTexto"/>
          <p:cNvSpPr txBox="1"/>
          <p:nvPr/>
        </p:nvSpPr>
        <p:spPr>
          <a:xfrm>
            <a:off x="755576" y="918012"/>
            <a:ext cx="8388424" cy="369332"/>
          </a:xfrm>
          <a:prstGeom prst="rect">
            <a:avLst/>
          </a:prstGeom>
          <a:noFill/>
        </p:spPr>
        <p:txBody>
          <a:bodyPr wrap="square" rtlCol="0">
            <a:spAutoFit/>
          </a:bodyPr>
          <a:lstStyle/>
          <a:p>
            <a:pPr algn="ctr"/>
            <a:r>
              <a:rPr lang="es-MX" b="1" dirty="0"/>
              <a:t>Organización de las Festividades más importantes del municipio</a:t>
            </a:r>
            <a:endParaRPr lang="es-MX" dirty="0"/>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166" y="1428736"/>
            <a:ext cx="6643734" cy="4429157"/>
          </a:xfrm>
          <a:prstGeom prst="rect">
            <a:avLst/>
          </a:prstGeom>
        </p:spPr>
      </p:pic>
    </p:spTree>
    <p:extLst>
      <p:ext uri="{BB962C8B-B14F-4D97-AF65-F5344CB8AC3E}">
        <p14:creationId xmlns:p14="http://schemas.microsoft.com/office/powerpoint/2010/main" val="8635561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3" name="2 CuadroTexto"/>
          <p:cNvSpPr txBox="1"/>
          <p:nvPr/>
        </p:nvSpPr>
        <p:spPr>
          <a:xfrm>
            <a:off x="827014" y="918012"/>
            <a:ext cx="8245580" cy="369332"/>
          </a:xfrm>
          <a:prstGeom prst="rect">
            <a:avLst/>
          </a:prstGeom>
          <a:noFill/>
        </p:spPr>
        <p:txBody>
          <a:bodyPr wrap="square" rtlCol="0">
            <a:spAutoFit/>
          </a:bodyPr>
          <a:lstStyle/>
          <a:p>
            <a:pPr algn="ctr"/>
            <a:r>
              <a:rPr lang="es-MX" b="1" dirty="0"/>
              <a:t>Organización de las Festividades más importantes del municipio</a:t>
            </a:r>
            <a:endParaRPr lang="es-MX" dirty="0"/>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9983" y="1556792"/>
            <a:ext cx="6379642" cy="4253094"/>
          </a:xfrm>
          <a:prstGeom prst="rect">
            <a:avLst/>
          </a:prstGeom>
        </p:spPr>
      </p:pic>
    </p:spTree>
    <p:extLst>
      <p:ext uri="{BB962C8B-B14F-4D97-AF65-F5344CB8AC3E}">
        <p14:creationId xmlns:p14="http://schemas.microsoft.com/office/powerpoint/2010/main" val="8635561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04"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3" name="2 CuadroTexto"/>
          <p:cNvSpPr txBox="1"/>
          <p:nvPr/>
        </p:nvSpPr>
        <p:spPr>
          <a:xfrm>
            <a:off x="827014" y="918012"/>
            <a:ext cx="8245580" cy="369332"/>
          </a:xfrm>
          <a:prstGeom prst="rect">
            <a:avLst/>
          </a:prstGeom>
          <a:noFill/>
        </p:spPr>
        <p:txBody>
          <a:bodyPr wrap="square" rtlCol="0">
            <a:spAutoFit/>
          </a:bodyPr>
          <a:lstStyle/>
          <a:p>
            <a:pPr algn="ctr"/>
            <a:r>
              <a:rPr lang="es-MX" b="1" dirty="0"/>
              <a:t>Organización de las Festividades más importantes del municipio</a:t>
            </a:r>
            <a:endParaRPr lang="es-MX" dirty="0"/>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1366054"/>
            <a:ext cx="6984776" cy="4783504"/>
          </a:xfrm>
          <a:prstGeom prst="rect">
            <a:avLst/>
          </a:prstGeom>
        </p:spPr>
      </p:pic>
    </p:spTree>
    <p:extLst>
      <p:ext uri="{BB962C8B-B14F-4D97-AF65-F5344CB8AC3E}">
        <p14:creationId xmlns:p14="http://schemas.microsoft.com/office/powerpoint/2010/main" val="8635561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3" name="2 CuadroTexto"/>
          <p:cNvSpPr txBox="1"/>
          <p:nvPr/>
        </p:nvSpPr>
        <p:spPr>
          <a:xfrm>
            <a:off x="827014" y="918012"/>
            <a:ext cx="8245580" cy="369332"/>
          </a:xfrm>
          <a:prstGeom prst="rect">
            <a:avLst/>
          </a:prstGeom>
          <a:noFill/>
        </p:spPr>
        <p:txBody>
          <a:bodyPr wrap="square" rtlCol="0">
            <a:spAutoFit/>
          </a:bodyPr>
          <a:lstStyle/>
          <a:p>
            <a:pPr algn="ctr"/>
            <a:r>
              <a:rPr lang="es-MX" b="1" dirty="0"/>
              <a:t>Organización de las Festividades más importantes del municipio</a:t>
            </a:r>
            <a:endParaRPr lang="es-MX" dirty="0"/>
          </a:p>
        </p:txBody>
      </p:sp>
      <p:pic>
        <p:nvPicPr>
          <p:cNvPr id="21506" name="Picture 2" descr="D:\20 de noviembre\IMG_57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274024"/>
            <a:ext cx="7416825" cy="494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5864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04"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3" name="2 CuadroTexto"/>
          <p:cNvSpPr txBox="1"/>
          <p:nvPr/>
        </p:nvSpPr>
        <p:spPr>
          <a:xfrm>
            <a:off x="827014" y="918012"/>
            <a:ext cx="8245580" cy="369332"/>
          </a:xfrm>
          <a:prstGeom prst="rect">
            <a:avLst/>
          </a:prstGeom>
          <a:noFill/>
        </p:spPr>
        <p:txBody>
          <a:bodyPr wrap="square" rtlCol="0">
            <a:spAutoFit/>
          </a:bodyPr>
          <a:lstStyle/>
          <a:p>
            <a:pPr algn="ctr"/>
            <a:r>
              <a:rPr lang="es-MX" b="1" dirty="0"/>
              <a:t>Organización de las Festividades más importantes del municipio</a:t>
            </a:r>
            <a:endParaRPr lang="es-MX" dirty="0"/>
          </a:p>
        </p:txBody>
      </p:sp>
      <p:pic>
        <p:nvPicPr>
          <p:cNvPr id="8194" name="Picture 2" descr="C:\Users\HECTOR\Desktop\NOVIEMBRE 11\logotipo festival aves 201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97031" y="1124744"/>
            <a:ext cx="5386593" cy="745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8684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04" y="0"/>
            <a:ext cx="9143999" cy="6858000"/>
          </a:xfrm>
          <a:prstGeom prst="rect">
            <a:avLst/>
          </a:prstGeom>
        </p:spPr>
      </p:pic>
      <p:sp>
        <p:nvSpPr>
          <p:cNvPr id="4" name="3 CuadroTexto"/>
          <p:cNvSpPr txBox="1"/>
          <p:nvPr/>
        </p:nvSpPr>
        <p:spPr>
          <a:xfrm>
            <a:off x="2987824" y="548680"/>
            <a:ext cx="4896544" cy="369332"/>
          </a:xfrm>
          <a:prstGeom prst="rect">
            <a:avLst/>
          </a:prstGeom>
          <a:noFill/>
        </p:spPr>
        <p:txBody>
          <a:bodyPr wrap="square" rtlCol="0">
            <a:spAutoFit/>
          </a:bodyPr>
          <a:lstStyle/>
          <a:p>
            <a:pPr algn="ctr"/>
            <a:r>
              <a:rPr lang="es-ES_tradnl" b="1" dirty="0" smtClean="0"/>
              <a:t>TURISMO</a:t>
            </a:r>
            <a:endParaRPr lang="es-ES" dirty="0" smtClean="0"/>
          </a:p>
        </p:txBody>
      </p:sp>
      <p:sp>
        <p:nvSpPr>
          <p:cNvPr id="3" name="2 CuadroTexto"/>
          <p:cNvSpPr txBox="1"/>
          <p:nvPr/>
        </p:nvSpPr>
        <p:spPr>
          <a:xfrm>
            <a:off x="827014" y="918012"/>
            <a:ext cx="8245580" cy="369332"/>
          </a:xfrm>
          <a:prstGeom prst="rect">
            <a:avLst/>
          </a:prstGeom>
          <a:noFill/>
        </p:spPr>
        <p:txBody>
          <a:bodyPr wrap="square" rtlCol="0">
            <a:spAutoFit/>
          </a:bodyPr>
          <a:lstStyle/>
          <a:p>
            <a:pPr algn="ctr"/>
            <a:r>
              <a:rPr lang="es-MX" b="1" dirty="0"/>
              <a:t>Organización de las Festividades más importantes del municipio</a:t>
            </a:r>
            <a:endParaRPr lang="es-MX" dirty="0"/>
          </a:p>
        </p:txBody>
      </p:sp>
      <p:pic>
        <p:nvPicPr>
          <p:cNvPr id="7170" name="Picture 2" descr="http://a2.sphotos.ak.fbcdn.net/hphotos-ak-ash4/375320_237294156335828_100001657368236_583308_171230790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19" y="1287344"/>
            <a:ext cx="6359253" cy="476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868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785918" y="2285992"/>
            <a:ext cx="7072362" cy="369332"/>
          </a:xfrm>
          <a:prstGeom prst="rect">
            <a:avLst/>
          </a:prstGeom>
          <a:noFill/>
        </p:spPr>
        <p:txBody>
          <a:bodyPr wrap="square" rtlCol="0">
            <a:spAutoFit/>
          </a:bodyPr>
          <a:lstStyle/>
          <a:p>
            <a:endParaRPr lang="es-ES" dirty="0"/>
          </a:p>
        </p:txBody>
      </p:sp>
      <p:sp>
        <p:nvSpPr>
          <p:cNvPr id="9" name="8 CuadroTexto"/>
          <p:cNvSpPr txBox="1"/>
          <p:nvPr/>
        </p:nvSpPr>
        <p:spPr>
          <a:xfrm>
            <a:off x="1785918" y="3500438"/>
            <a:ext cx="7000924" cy="369332"/>
          </a:xfrm>
          <a:prstGeom prst="rect">
            <a:avLst/>
          </a:prstGeom>
          <a:noFill/>
        </p:spPr>
        <p:txBody>
          <a:bodyPr wrap="square" rtlCol="0">
            <a:spAutoFit/>
          </a:bodyPr>
          <a:lstStyle/>
          <a:p>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121775939"/>
              </p:ext>
            </p:extLst>
          </p:nvPr>
        </p:nvGraphicFramePr>
        <p:xfrm>
          <a:off x="908582" y="1124744"/>
          <a:ext cx="7920880" cy="5112567"/>
        </p:xfrm>
        <a:graphic>
          <a:graphicData uri="http://schemas.openxmlformats.org/drawingml/2006/table">
            <a:tbl>
              <a:tblPr firstRow="1" firstCol="1" bandRow="1">
                <a:tableStyleId>{5DA37D80-6434-44D0-A028-1B22A696006F}</a:tableStyleId>
              </a:tblPr>
              <a:tblGrid>
                <a:gridCol w="7920880"/>
              </a:tblGrid>
              <a:tr h="555875">
                <a:tc>
                  <a:txBody>
                    <a:bodyPr/>
                    <a:lstStyle/>
                    <a:p>
                      <a:pPr marL="342900" marR="521970" lvl="0" indent="-342900" algn="just">
                        <a:lnSpc>
                          <a:spcPct val="115000"/>
                        </a:lnSpc>
                        <a:spcAft>
                          <a:spcPts val="0"/>
                        </a:spcAft>
                        <a:buFont typeface="Symbol"/>
                        <a:buChar char=""/>
                      </a:pPr>
                      <a:r>
                        <a:rPr lang="es-ES" sz="1200" dirty="0">
                          <a:effectLst/>
                        </a:rPr>
                        <a:t>Suscripción del Acuerdo Estatal para la Igualdad entre Hombres y Mujeres entre los Poderes Ejecutivo, Legislativo y Judicial del Estado de Jalisco, así como con los 125 ciento veinticinco Municipios de la Entidad.</a:t>
                      </a:r>
                      <a:endParaRPr lang="es-MX" sz="1400" dirty="0">
                        <a:effectLst/>
                        <a:latin typeface="Arial"/>
                        <a:ea typeface="Times New Roman"/>
                        <a:cs typeface="Times New Roman"/>
                      </a:endParaRPr>
                    </a:p>
                  </a:txBody>
                  <a:tcPr marL="39269" marR="39269" marT="0" marB="0"/>
                </a:tc>
              </a:tr>
              <a:tr h="277936">
                <a:tc>
                  <a:txBody>
                    <a:bodyPr/>
                    <a:lstStyle/>
                    <a:p>
                      <a:pPr marL="342900" marR="521970" lvl="0" indent="-342900" algn="just">
                        <a:lnSpc>
                          <a:spcPct val="115000"/>
                        </a:lnSpc>
                        <a:spcAft>
                          <a:spcPts val="0"/>
                        </a:spcAft>
                        <a:buFont typeface="Symbol"/>
                        <a:buChar char=""/>
                      </a:pPr>
                      <a:r>
                        <a:rPr lang="es-ES" sz="1200">
                          <a:effectLst/>
                        </a:rPr>
                        <a:t>Suscripción  de Convenio con CONACULTA para Apoyo a Festivales.</a:t>
                      </a:r>
                      <a:endParaRPr lang="es-MX" sz="1400">
                        <a:effectLst/>
                        <a:latin typeface="Arial"/>
                        <a:ea typeface="Times New Roman"/>
                        <a:cs typeface="Times New Roman"/>
                      </a:endParaRPr>
                    </a:p>
                  </a:txBody>
                  <a:tcPr marL="39269" marR="39269" marT="0" marB="0"/>
                </a:tc>
              </a:tr>
              <a:tr h="833811">
                <a:tc>
                  <a:txBody>
                    <a:bodyPr/>
                    <a:lstStyle/>
                    <a:p>
                      <a:pPr marL="342900" marR="521970" lvl="0" indent="-342900" algn="just">
                        <a:lnSpc>
                          <a:spcPct val="115000"/>
                        </a:lnSpc>
                        <a:spcAft>
                          <a:spcPts val="0"/>
                        </a:spcAft>
                        <a:buFont typeface="Symbol"/>
                        <a:buChar char=""/>
                      </a:pPr>
                      <a:r>
                        <a:rPr lang="es-ES" sz="1200" dirty="0">
                          <a:effectLst/>
                        </a:rPr>
                        <a:t>Autorización al Municipio de Amacueca para contratar un crédito con el Banco Nacional de Obras y Servicios Públicos, Sociedad Nacional de Crédito, Institución de Banca de Desarrollo, hasta por la cantidad de $520,000.00 (Quinientos veinte mil pesos 00/100 M.N).</a:t>
                      </a:r>
                      <a:endParaRPr lang="es-MX" sz="1400" dirty="0">
                        <a:effectLst/>
                        <a:latin typeface="Arial"/>
                        <a:ea typeface="Times New Roman"/>
                        <a:cs typeface="Times New Roman"/>
                      </a:endParaRPr>
                    </a:p>
                  </a:txBody>
                  <a:tcPr marL="39269" marR="39269" marT="0" marB="0"/>
                </a:tc>
              </a:tr>
              <a:tr h="277936">
                <a:tc>
                  <a:txBody>
                    <a:bodyPr/>
                    <a:lstStyle/>
                    <a:p>
                      <a:pPr marL="342900" marR="521970" lvl="0" indent="-342900" algn="just">
                        <a:lnSpc>
                          <a:spcPct val="115000"/>
                        </a:lnSpc>
                        <a:spcAft>
                          <a:spcPts val="0"/>
                        </a:spcAft>
                        <a:buFont typeface="Symbol"/>
                        <a:buChar char=""/>
                      </a:pPr>
                      <a:r>
                        <a:rPr lang="es-ES" sz="1200" dirty="0">
                          <a:effectLst/>
                        </a:rPr>
                        <a:t>Implementación y Desarrollo del Programa Municipal de Promoción de la Salud.</a:t>
                      </a:r>
                      <a:endParaRPr lang="es-MX" sz="1400" dirty="0">
                        <a:effectLst/>
                        <a:latin typeface="Arial"/>
                        <a:ea typeface="Times New Roman"/>
                        <a:cs typeface="Times New Roman"/>
                      </a:endParaRPr>
                    </a:p>
                  </a:txBody>
                  <a:tcPr marL="39269" marR="39269" marT="0" marB="0"/>
                </a:tc>
              </a:tr>
              <a:tr h="555875">
                <a:tc>
                  <a:txBody>
                    <a:bodyPr/>
                    <a:lstStyle/>
                    <a:p>
                      <a:pPr marL="342900" marR="521970" lvl="0" indent="-342900" algn="just">
                        <a:lnSpc>
                          <a:spcPct val="115000"/>
                        </a:lnSpc>
                        <a:spcAft>
                          <a:spcPts val="0"/>
                        </a:spcAft>
                        <a:buFont typeface="Symbol"/>
                        <a:buChar char=""/>
                      </a:pPr>
                      <a:r>
                        <a:rPr lang="es-ES" sz="1200" dirty="0">
                          <a:effectLst/>
                        </a:rPr>
                        <a:t>Convenio para la Formalización del Programa de Desarrollo Institucional Municipal con la Secretaría de Desarrollo Social.</a:t>
                      </a:r>
                      <a:endParaRPr lang="es-MX" sz="1400" dirty="0">
                        <a:effectLst/>
                        <a:latin typeface="Arial"/>
                        <a:ea typeface="Times New Roman"/>
                        <a:cs typeface="Times New Roman"/>
                      </a:endParaRPr>
                    </a:p>
                  </a:txBody>
                  <a:tcPr marL="39269" marR="39269" marT="0" marB="0"/>
                </a:tc>
              </a:tr>
              <a:tr h="555875">
                <a:tc>
                  <a:txBody>
                    <a:bodyPr/>
                    <a:lstStyle/>
                    <a:p>
                      <a:pPr marL="342900" marR="521970" lvl="0" indent="-342900" algn="just">
                        <a:lnSpc>
                          <a:spcPct val="115000"/>
                        </a:lnSpc>
                        <a:spcAft>
                          <a:spcPts val="0"/>
                        </a:spcAft>
                        <a:buFont typeface="Symbol"/>
                        <a:buChar char=""/>
                      </a:pPr>
                      <a:r>
                        <a:rPr lang="es-ES" sz="1200" dirty="0">
                          <a:effectLst/>
                        </a:rPr>
                        <a:t>Autorización para firma de Convenio para la creación del Portal Municipal del Consejo Municipal de Desarrollo Rural Sustentable.</a:t>
                      </a:r>
                      <a:endParaRPr lang="es-MX" sz="1400" dirty="0">
                        <a:effectLst/>
                        <a:latin typeface="Arial"/>
                        <a:ea typeface="Times New Roman"/>
                        <a:cs typeface="Times New Roman"/>
                      </a:endParaRPr>
                    </a:p>
                  </a:txBody>
                  <a:tcPr marL="39269" marR="39269" marT="0" marB="0"/>
                </a:tc>
              </a:tr>
              <a:tr h="555875">
                <a:tc>
                  <a:txBody>
                    <a:bodyPr/>
                    <a:lstStyle/>
                    <a:p>
                      <a:pPr marL="342900" marR="521970" lvl="0" indent="-342900" algn="just">
                        <a:lnSpc>
                          <a:spcPct val="115000"/>
                        </a:lnSpc>
                        <a:spcAft>
                          <a:spcPts val="0"/>
                        </a:spcAft>
                        <a:buFont typeface="Symbol"/>
                        <a:buChar char=""/>
                      </a:pPr>
                      <a:r>
                        <a:rPr lang="es-ES" sz="1200" dirty="0">
                          <a:effectLst/>
                        </a:rPr>
                        <a:t>Autorización al Presidente para suscribir Convenio con la Secretaría de Desarrollo Humano para la Participación en el Programa “Fondo de Apoyo a Migrantes”.</a:t>
                      </a:r>
                      <a:endParaRPr lang="es-MX" sz="1400" dirty="0">
                        <a:effectLst/>
                        <a:latin typeface="Arial"/>
                        <a:ea typeface="Times New Roman"/>
                        <a:cs typeface="Times New Roman"/>
                      </a:endParaRPr>
                    </a:p>
                  </a:txBody>
                  <a:tcPr marL="39269" marR="39269" marT="0" marB="0"/>
                </a:tc>
              </a:tr>
              <a:tr h="332788">
                <a:tc>
                  <a:txBody>
                    <a:bodyPr/>
                    <a:lstStyle/>
                    <a:p>
                      <a:pPr marL="342900" marR="521970" lvl="0" indent="-342900" algn="just">
                        <a:lnSpc>
                          <a:spcPct val="115000"/>
                        </a:lnSpc>
                        <a:spcAft>
                          <a:spcPts val="0"/>
                        </a:spcAft>
                        <a:buFont typeface="Symbol"/>
                        <a:buChar char=""/>
                      </a:pPr>
                      <a:r>
                        <a:rPr lang="es-ES" sz="1200" dirty="0">
                          <a:effectLst/>
                        </a:rPr>
                        <a:t>Aprobación de la Actualización de las Tablas de Valores Catastrales para el año 2012 dos mil doce.</a:t>
                      </a:r>
                      <a:endParaRPr lang="es-MX" sz="1400" dirty="0">
                        <a:effectLst/>
                        <a:latin typeface="Arial"/>
                        <a:ea typeface="Times New Roman"/>
                        <a:cs typeface="Times New Roman"/>
                      </a:endParaRPr>
                    </a:p>
                  </a:txBody>
                  <a:tcPr marL="39269" marR="39269" marT="0" marB="0"/>
                </a:tc>
              </a:tr>
              <a:tr h="332788">
                <a:tc>
                  <a:txBody>
                    <a:bodyPr/>
                    <a:lstStyle/>
                    <a:p>
                      <a:pPr marL="342900" marR="521970" lvl="0" indent="-342900" algn="just">
                        <a:lnSpc>
                          <a:spcPct val="115000"/>
                        </a:lnSpc>
                        <a:spcAft>
                          <a:spcPts val="0"/>
                        </a:spcAft>
                        <a:buFont typeface="Symbol"/>
                        <a:buChar char=""/>
                      </a:pPr>
                      <a:r>
                        <a:rPr lang="es-ES" sz="1200" dirty="0">
                          <a:effectLst/>
                        </a:rPr>
                        <a:t>Aprobación del Proyecto de la Ley de Ingresos Municipal para el ejercicio fiscal 2012 dos mil doce.</a:t>
                      </a:r>
                      <a:endParaRPr lang="es-MX" sz="1400" dirty="0">
                        <a:effectLst/>
                        <a:latin typeface="Arial"/>
                        <a:ea typeface="Times New Roman"/>
                        <a:cs typeface="Times New Roman"/>
                      </a:endParaRPr>
                    </a:p>
                  </a:txBody>
                  <a:tcPr marL="39269" marR="39269" marT="0" marB="0"/>
                </a:tc>
              </a:tr>
              <a:tr h="277936">
                <a:tc>
                  <a:txBody>
                    <a:bodyPr/>
                    <a:lstStyle/>
                    <a:p>
                      <a:pPr marL="342900" marR="521970" lvl="0" indent="-342900" algn="just">
                        <a:lnSpc>
                          <a:spcPct val="115000"/>
                        </a:lnSpc>
                        <a:spcAft>
                          <a:spcPts val="0"/>
                        </a:spcAft>
                        <a:buFont typeface="Symbol"/>
                        <a:buChar char=""/>
                      </a:pPr>
                      <a:r>
                        <a:rPr lang="es-ES" sz="1200" dirty="0">
                          <a:effectLst/>
                        </a:rPr>
                        <a:t>Convenio para la ejecución de obras del programa 3 X1 ESTATAL.</a:t>
                      </a:r>
                      <a:endParaRPr lang="es-MX" sz="1400" dirty="0">
                        <a:effectLst/>
                        <a:latin typeface="Arial"/>
                        <a:ea typeface="Times New Roman"/>
                        <a:cs typeface="Times New Roman"/>
                      </a:endParaRPr>
                    </a:p>
                  </a:txBody>
                  <a:tcPr marL="39269" marR="39269" marT="0" marB="0"/>
                </a:tc>
              </a:tr>
              <a:tr h="277936">
                <a:tc>
                  <a:txBody>
                    <a:bodyPr/>
                    <a:lstStyle/>
                    <a:p>
                      <a:pPr marL="342900" marR="521970" lvl="0" indent="-342900" algn="just">
                        <a:lnSpc>
                          <a:spcPct val="115000"/>
                        </a:lnSpc>
                        <a:spcAft>
                          <a:spcPts val="0"/>
                        </a:spcAft>
                        <a:buFont typeface="Symbol"/>
                        <a:buChar char=""/>
                      </a:pPr>
                      <a:r>
                        <a:rPr lang="es-ES" sz="1200" dirty="0">
                          <a:effectLst/>
                        </a:rPr>
                        <a:t>Convenio para la ejecución de obras del programa 3 X 1 FEDERAL.</a:t>
                      </a:r>
                      <a:endParaRPr lang="es-MX" sz="1400" dirty="0">
                        <a:effectLst/>
                        <a:latin typeface="Arial"/>
                        <a:ea typeface="Times New Roman"/>
                        <a:cs typeface="Times New Roman"/>
                      </a:endParaRPr>
                    </a:p>
                  </a:txBody>
                  <a:tcPr marL="39269" marR="39269" marT="0" marB="0"/>
                </a:tc>
              </a:tr>
              <a:tr h="277936">
                <a:tc>
                  <a:txBody>
                    <a:bodyPr/>
                    <a:lstStyle/>
                    <a:p>
                      <a:pPr marL="342900" marR="521970" lvl="0" indent="-342900" algn="just">
                        <a:lnSpc>
                          <a:spcPct val="115000"/>
                        </a:lnSpc>
                        <a:spcAft>
                          <a:spcPts val="0"/>
                        </a:spcAft>
                        <a:buFont typeface="Symbol"/>
                        <a:buChar char=""/>
                      </a:pPr>
                      <a:r>
                        <a:rPr lang="es-MX" sz="1200" dirty="0">
                          <a:effectLst/>
                        </a:rPr>
                        <a:t>Convenio para la ejecución del PET (Programa de Empleo Temporal).</a:t>
                      </a:r>
                      <a:endParaRPr lang="es-MX" sz="1400" dirty="0">
                        <a:effectLst/>
                        <a:latin typeface="Arial"/>
                        <a:ea typeface="Times New Roman"/>
                        <a:cs typeface="Times New Roman"/>
                      </a:endParaRPr>
                    </a:p>
                  </a:txBody>
                  <a:tcPr marL="39269" marR="39269" marT="0" marB="0"/>
                </a:tc>
              </a:tr>
            </a:tbl>
          </a:graphicData>
        </a:graphic>
      </p:graphicFrame>
      <p:sp>
        <p:nvSpPr>
          <p:cNvPr id="8" name="7 CuadroTexto"/>
          <p:cNvSpPr txBox="1"/>
          <p:nvPr/>
        </p:nvSpPr>
        <p:spPr>
          <a:xfrm>
            <a:off x="827583" y="622429"/>
            <a:ext cx="8316415" cy="646331"/>
          </a:xfrm>
          <a:prstGeom prst="rect">
            <a:avLst/>
          </a:prstGeom>
          <a:noFill/>
        </p:spPr>
        <p:txBody>
          <a:bodyPr wrap="square" rtlCol="0">
            <a:spAutoFit/>
          </a:bodyPr>
          <a:lstStyle/>
          <a:p>
            <a:pPr algn="ctr"/>
            <a:r>
              <a:rPr lang="es-ES_tradnl" b="1" dirty="0" smtClean="0"/>
              <a:t>ACUERDOS RELEVANTES EN 2011</a:t>
            </a:r>
            <a:endParaRPr lang="es-ES" dirty="0" smtClean="0"/>
          </a:p>
          <a:p>
            <a:pPr algn="ctr"/>
            <a:endParaRPr lang="es-ES" dirty="0"/>
          </a:p>
        </p:txBody>
      </p:sp>
    </p:spTree>
    <p:extLst>
      <p:ext uri="{BB962C8B-B14F-4D97-AF65-F5344CB8AC3E}">
        <p14:creationId xmlns:p14="http://schemas.microsoft.com/office/powerpoint/2010/main" val="6447840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TextBox 3"/>
          <p:cNvSpPr txBox="1"/>
          <p:nvPr/>
        </p:nvSpPr>
        <p:spPr>
          <a:xfrm>
            <a:off x="1142976" y="2420888"/>
            <a:ext cx="7786742" cy="707886"/>
          </a:xfrm>
          <a:prstGeom prst="rect">
            <a:avLst/>
          </a:prstGeom>
          <a:blipFill>
            <a:blip r:embed="rId3"/>
            <a:tile tx="0" ty="0" sx="100000" sy="100000" flip="none" algn="tl"/>
          </a:blipFill>
        </p:spPr>
        <p:style>
          <a:lnRef idx="1">
            <a:schemeClr val="accent2"/>
          </a:lnRef>
          <a:fillRef idx="2">
            <a:schemeClr val="accent2"/>
          </a:fillRef>
          <a:effectRef idx="1">
            <a:schemeClr val="accent2"/>
          </a:effectRef>
          <a:fontRef idx="minor">
            <a:schemeClr val="dk1"/>
          </a:fontRef>
        </p:style>
        <p:txBody>
          <a:bodyPr wrap="square" rtlCol="0">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chemeClr val="accent2">
                    <a:lumMod val="50000"/>
                  </a:schemeClr>
                </a:solidFill>
                <a:effectLst>
                  <a:reflection blurRad="12700" stA="50000" endPos="50000" dist="5000" dir="5400000" sy="-100000" rotWithShape="0"/>
                </a:effectLst>
              </a:rPr>
              <a:t>DESARROLLO SOCIAL INCLUYENTE</a:t>
            </a:r>
            <a:endParaRPr lang="en-US" sz="4000" b="1" cap="all" dirty="0">
              <a:ln w="0"/>
              <a:solidFill>
                <a:schemeClr val="accent2">
                  <a:lumMod val="50000"/>
                </a:schemeClr>
              </a:soli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714480" y="597739"/>
            <a:ext cx="7072362" cy="830997"/>
          </a:xfrm>
          <a:prstGeom prst="rect">
            <a:avLst/>
          </a:prstGeom>
          <a:noFill/>
        </p:spPr>
        <p:txBody>
          <a:bodyPr wrap="square" rtlCol="0">
            <a:spAutoFit/>
          </a:bodyPr>
          <a:lstStyle/>
          <a:p>
            <a:pPr algn="ctr"/>
            <a:r>
              <a:rPr lang="es-ES_tradnl" sz="2400" b="1" dirty="0"/>
              <a:t>ATENCION A LA MUJER Y A LA JUVENTUD</a:t>
            </a:r>
            <a:endParaRPr lang="es-ES" sz="2400" dirty="0"/>
          </a:p>
          <a:p>
            <a:pPr algn="ctr"/>
            <a:endParaRPr lang="es-ES" sz="2400" dirty="0"/>
          </a:p>
        </p:txBody>
      </p:sp>
      <p:sp>
        <p:nvSpPr>
          <p:cNvPr id="8" name="7 CuadroTexto"/>
          <p:cNvSpPr txBox="1"/>
          <p:nvPr/>
        </p:nvSpPr>
        <p:spPr>
          <a:xfrm>
            <a:off x="1043608" y="980728"/>
            <a:ext cx="7848872" cy="830997"/>
          </a:xfrm>
          <a:prstGeom prst="rect">
            <a:avLst/>
          </a:prstGeom>
          <a:noFill/>
        </p:spPr>
        <p:txBody>
          <a:bodyPr wrap="square" rtlCol="0">
            <a:spAutoFit/>
          </a:bodyPr>
          <a:lstStyle/>
          <a:p>
            <a:pPr algn="just"/>
            <a:r>
              <a:rPr lang="es-ES_tradnl" sz="1600" dirty="0"/>
              <a:t>La Dirección Municipal de Apoyo a la Mujer y a la Juventud tiene como objetivo primordial el buscar las herramientas y Programas necesarios que permitan crear Políticas Públicas encaminadas al bienestar de las mujeres y jóvenes de nuestro municipio.</a:t>
            </a:r>
            <a:endParaRPr lang="es-MX" sz="1600" dirty="0"/>
          </a:p>
        </p:txBody>
      </p:sp>
      <p:sp>
        <p:nvSpPr>
          <p:cNvPr id="2" name="1 CuadroTexto"/>
          <p:cNvSpPr txBox="1"/>
          <p:nvPr/>
        </p:nvSpPr>
        <p:spPr>
          <a:xfrm>
            <a:off x="1803776" y="1857364"/>
            <a:ext cx="6768752" cy="646331"/>
          </a:xfrm>
          <a:prstGeom prst="rect">
            <a:avLst/>
          </a:prstGeom>
          <a:noFill/>
        </p:spPr>
        <p:txBody>
          <a:bodyPr wrap="square" rtlCol="0">
            <a:spAutoFit/>
          </a:bodyPr>
          <a:lstStyle/>
          <a:p>
            <a:pPr lvl="0"/>
            <a:r>
              <a:rPr lang="es-ES" b="1" dirty="0"/>
              <a:t>Organización de carrera de ciclismo en el festival de la Pitaya.</a:t>
            </a:r>
            <a:endParaRPr lang="es-MX" b="1" dirty="0"/>
          </a:p>
          <a:p>
            <a:endParaRPr lang="es-MX" b="1" dirty="0"/>
          </a:p>
        </p:txBody>
      </p:sp>
      <p:pic>
        <p:nvPicPr>
          <p:cNvPr id="11" name="10 Imagen" descr="E:\ACTIVIDADES AÑO 2011\carrera ciclismo mayo 2011\fotos 31 406.jpg"/>
          <p:cNvPicPr/>
          <p:nvPr/>
        </p:nvPicPr>
        <p:blipFill>
          <a:blip r:embed="rId3" cstate="print"/>
          <a:srcRect/>
          <a:stretch>
            <a:fillRect/>
          </a:stretch>
        </p:blipFill>
        <p:spPr bwMode="auto">
          <a:xfrm>
            <a:off x="1714480" y="2357430"/>
            <a:ext cx="6215106" cy="37862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Rectángulo"/>
          <p:cNvSpPr/>
          <p:nvPr/>
        </p:nvSpPr>
        <p:spPr>
          <a:xfrm>
            <a:off x="3423380" y="1071546"/>
            <a:ext cx="2505942" cy="369332"/>
          </a:xfrm>
          <a:prstGeom prst="rect">
            <a:avLst/>
          </a:prstGeom>
        </p:spPr>
        <p:txBody>
          <a:bodyPr wrap="none">
            <a:spAutoFit/>
          </a:bodyPr>
          <a:lstStyle/>
          <a:p>
            <a:pPr lvl="0"/>
            <a:r>
              <a:rPr lang="es-ES" b="1" dirty="0"/>
              <a:t>Módulo de mastografías</a:t>
            </a:r>
            <a:endParaRPr lang="es-MX" b="1" dirty="0"/>
          </a:p>
        </p:txBody>
      </p:sp>
      <p:pic>
        <p:nvPicPr>
          <p:cNvPr id="3" name="2 Imagen" descr="E:\ACTIVIDADES AÑO 2011\MASTOGRAFIAS\DSC00018.JPG"/>
          <p:cNvPicPr/>
          <p:nvPr/>
        </p:nvPicPr>
        <p:blipFill>
          <a:blip r:embed="rId3" cstate="print">
            <a:lum bright="20000"/>
          </a:blip>
          <a:srcRect/>
          <a:stretch>
            <a:fillRect/>
          </a:stretch>
        </p:blipFill>
        <p:spPr bwMode="auto">
          <a:xfrm>
            <a:off x="1071538" y="3286124"/>
            <a:ext cx="4071966" cy="2918893"/>
          </a:xfrm>
          <a:prstGeom prst="rect">
            <a:avLst/>
          </a:prstGeom>
          <a:noFill/>
          <a:ln w="9525">
            <a:noFill/>
            <a:miter lim="800000"/>
            <a:headEnd/>
            <a:tailEnd/>
          </a:ln>
        </p:spPr>
      </p:pic>
      <p:sp>
        <p:nvSpPr>
          <p:cNvPr id="4" name="3 CuadroTexto"/>
          <p:cNvSpPr txBox="1"/>
          <p:nvPr/>
        </p:nvSpPr>
        <p:spPr>
          <a:xfrm>
            <a:off x="1362191" y="649412"/>
            <a:ext cx="7072362" cy="707886"/>
          </a:xfrm>
          <a:prstGeom prst="rect">
            <a:avLst/>
          </a:prstGeom>
          <a:noFill/>
        </p:spPr>
        <p:txBody>
          <a:bodyPr wrap="square" rtlCol="0">
            <a:spAutoFit/>
          </a:bodyPr>
          <a:lstStyle/>
          <a:p>
            <a:pPr algn="ctr"/>
            <a:r>
              <a:rPr lang="es-ES_tradnl" sz="2000" b="1" dirty="0"/>
              <a:t>ATENCION A LA MUJER Y A LA JUVENTUD</a:t>
            </a:r>
            <a:endParaRPr lang="es-ES" sz="2000" dirty="0"/>
          </a:p>
          <a:p>
            <a:pPr algn="ctr"/>
            <a:endParaRPr lang="es-ES" sz="2000" dirty="0"/>
          </a:p>
        </p:txBody>
      </p:sp>
      <p:pic>
        <p:nvPicPr>
          <p:cNvPr id="1026" name="Picture 2" descr="E:\ACTIVIDADES AÑO 2011\MASTOGRAFIAS\DSC00013.JPG"/>
          <p:cNvPicPr>
            <a:picLocks noChangeAspect="1" noChangeArrowheads="1"/>
          </p:cNvPicPr>
          <p:nvPr/>
        </p:nvPicPr>
        <p:blipFill>
          <a:blip r:embed="rId4" cstate="print"/>
          <a:srcRect/>
          <a:stretch>
            <a:fillRect/>
          </a:stretch>
        </p:blipFill>
        <p:spPr bwMode="auto">
          <a:xfrm>
            <a:off x="4643438" y="1428736"/>
            <a:ext cx="4330699" cy="3247832"/>
          </a:xfrm>
          <a:prstGeom prst="rect">
            <a:avLst/>
          </a:prstGeom>
          <a:noFill/>
        </p:spPr>
      </p:pic>
    </p:spTree>
    <p:extLst>
      <p:ext uri="{BB962C8B-B14F-4D97-AF65-F5344CB8AC3E}">
        <p14:creationId xmlns:p14="http://schemas.microsoft.com/office/powerpoint/2010/main" val="10557839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CuadroTexto"/>
          <p:cNvSpPr txBox="1"/>
          <p:nvPr/>
        </p:nvSpPr>
        <p:spPr>
          <a:xfrm>
            <a:off x="971600" y="1181070"/>
            <a:ext cx="7920880" cy="1815882"/>
          </a:xfrm>
          <a:prstGeom prst="rect">
            <a:avLst/>
          </a:prstGeom>
          <a:noFill/>
        </p:spPr>
        <p:txBody>
          <a:bodyPr wrap="square" rtlCol="0">
            <a:spAutoFit/>
          </a:bodyPr>
          <a:lstStyle/>
          <a:p>
            <a:pPr marL="285750" lvl="0" indent="-285750" algn="just">
              <a:buFont typeface="Arial" pitchFamily="34" charset="0"/>
              <a:buChar char="•"/>
            </a:pPr>
            <a:r>
              <a:rPr lang="es-ES" sz="1600" dirty="0"/>
              <a:t>Segunda Semana municipal en prevención de </a:t>
            </a:r>
            <a:r>
              <a:rPr lang="es-ES" sz="1600" dirty="0" smtClean="0"/>
              <a:t>adicciones</a:t>
            </a:r>
          </a:p>
          <a:p>
            <a:pPr lvl="0" algn="just"/>
            <a:endParaRPr lang="es-MX" sz="1600" dirty="0"/>
          </a:p>
          <a:p>
            <a:pPr marL="285750" indent="-285750" algn="just">
              <a:buFont typeface="Arial" pitchFamily="34" charset="0"/>
              <a:buChar char="•"/>
            </a:pPr>
            <a:r>
              <a:rPr lang="es-ES" sz="1600" dirty="0"/>
              <a:t>Primera Olimpiada de matemáticas “Jugando con los números” en donde a cada ganador de las diferentes categorías se les premio con una mini laptop y a todos los participantes con una memoria UBS. Lo anterior se realizó con una aportación municipal de $50,000 (cincuenta mil pesos 00/100 m.n.) y otra cantidad igual el Instituto Mexicano de la Juventud</a:t>
            </a:r>
            <a:endParaRPr lang="es-MX" sz="1600" dirty="0"/>
          </a:p>
        </p:txBody>
      </p:sp>
      <p:sp>
        <p:nvSpPr>
          <p:cNvPr id="3" name="2 CuadroTexto"/>
          <p:cNvSpPr txBox="1"/>
          <p:nvPr/>
        </p:nvSpPr>
        <p:spPr>
          <a:xfrm>
            <a:off x="1362191" y="462025"/>
            <a:ext cx="7072362" cy="707886"/>
          </a:xfrm>
          <a:prstGeom prst="rect">
            <a:avLst/>
          </a:prstGeom>
          <a:noFill/>
        </p:spPr>
        <p:txBody>
          <a:bodyPr wrap="square" rtlCol="0">
            <a:spAutoFit/>
          </a:bodyPr>
          <a:lstStyle/>
          <a:p>
            <a:pPr algn="ctr"/>
            <a:r>
              <a:rPr lang="es-ES_tradnl" sz="2000" b="1" dirty="0"/>
              <a:t>ATENCION A LA MUJER Y A LA JUVENTUD</a:t>
            </a:r>
            <a:endParaRPr lang="es-ES" sz="2000" dirty="0"/>
          </a:p>
          <a:p>
            <a:pPr algn="ctr"/>
            <a:endParaRPr lang="es-ES" sz="2000" dirty="0"/>
          </a:p>
        </p:txBody>
      </p:sp>
    </p:spTree>
    <p:extLst>
      <p:ext uri="{BB962C8B-B14F-4D97-AF65-F5344CB8AC3E}">
        <p14:creationId xmlns:p14="http://schemas.microsoft.com/office/powerpoint/2010/main" val="26105691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4097" name="Imagen 2" descr="Descripción: SAM_2450"/>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214546" y="1509358"/>
            <a:ext cx="4929222" cy="470503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142976" y="836712"/>
            <a:ext cx="7575728" cy="584775"/>
          </a:xfrm>
          <a:prstGeom prst="rect">
            <a:avLst/>
          </a:prstGeom>
          <a:noFill/>
        </p:spPr>
        <p:txBody>
          <a:bodyPr wrap="square" rtlCol="0">
            <a:spAutoFit/>
          </a:bodyPr>
          <a:lstStyle/>
          <a:p>
            <a:pPr algn="just"/>
            <a:r>
              <a:rPr lang="es-ES" sz="1600" dirty="0"/>
              <a:t>Evento del día del amor y la amistad celebrado con la Cabina del amor y la amistad, en coordinación con sindicatura y desarrollo rural sustentable</a:t>
            </a:r>
            <a:endParaRPr lang="es-MX" sz="1600" dirty="0"/>
          </a:p>
        </p:txBody>
      </p:sp>
      <p:sp>
        <p:nvSpPr>
          <p:cNvPr id="6" name="5 CuadroTexto"/>
          <p:cNvSpPr txBox="1"/>
          <p:nvPr/>
        </p:nvSpPr>
        <p:spPr>
          <a:xfrm>
            <a:off x="1362191" y="462025"/>
            <a:ext cx="7072362" cy="707886"/>
          </a:xfrm>
          <a:prstGeom prst="rect">
            <a:avLst/>
          </a:prstGeom>
          <a:noFill/>
        </p:spPr>
        <p:txBody>
          <a:bodyPr wrap="square" rtlCol="0">
            <a:spAutoFit/>
          </a:bodyPr>
          <a:lstStyle/>
          <a:p>
            <a:pPr algn="ctr"/>
            <a:r>
              <a:rPr lang="es-ES_tradnl" sz="2000" b="1" dirty="0"/>
              <a:t>ATENCION A LA MUJER Y A LA JUVENTUD</a:t>
            </a:r>
            <a:endParaRPr lang="es-ES" sz="2000" dirty="0"/>
          </a:p>
          <a:p>
            <a:pPr algn="ctr"/>
            <a:endParaRPr lang="es-ES" sz="2000" dirty="0"/>
          </a:p>
        </p:txBody>
      </p:sp>
    </p:spTree>
    <p:extLst>
      <p:ext uri="{BB962C8B-B14F-4D97-AF65-F5344CB8AC3E}">
        <p14:creationId xmlns:p14="http://schemas.microsoft.com/office/powerpoint/2010/main" val="26105691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Rectángulo"/>
          <p:cNvSpPr/>
          <p:nvPr/>
        </p:nvSpPr>
        <p:spPr>
          <a:xfrm>
            <a:off x="1287839" y="980728"/>
            <a:ext cx="7344816" cy="584775"/>
          </a:xfrm>
          <a:prstGeom prst="rect">
            <a:avLst/>
          </a:prstGeom>
        </p:spPr>
        <p:txBody>
          <a:bodyPr wrap="square">
            <a:spAutoFit/>
          </a:bodyPr>
          <a:lstStyle/>
          <a:p>
            <a:pPr lvl="0" algn="just"/>
            <a:r>
              <a:rPr lang="es-ES" sz="1600" dirty="0"/>
              <a:t>En coordinación con sindicatura, se trabajó con 2 clubes de autoestima en la escuela secundaria de Tepec.</a:t>
            </a:r>
            <a:endParaRPr lang="es-MX" sz="1600" dirty="0"/>
          </a:p>
        </p:txBody>
      </p:sp>
      <p:pic>
        <p:nvPicPr>
          <p:cNvPr id="3" name="2 Imagen" descr="G:\ACTIVIDADES AÑO 2011\DSC0668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670" y="1643050"/>
            <a:ext cx="5643602" cy="4572032"/>
          </a:xfrm>
          <a:prstGeom prst="rect">
            <a:avLst/>
          </a:prstGeom>
          <a:noFill/>
          <a:ln>
            <a:noFill/>
          </a:ln>
        </p:spPr>
      </p:pic>
      <p:sp>
        <p:nvSpPr>
          <p:cNvPr id="4" name="3 CuadroTexto"/>
          <p:cNvSpPr txBox="1"/>
          <p:nvPr/>
        </p:nvSpPr>
        <p:spPr>
          <a:xfrm>
            <a:off x="1362191" y="462025"/>
            <a:ext cx="7072362" cy="707886"/>
          </a:xfrm>
          <a:prstGeom prst="rect">
            <a:avLst/>
          </a:prstGeom>
          <a:noFill/>
        </p:spPr>
        <p:txBody>
          <a:bodyPr wrap="square" rtlCol="0">
            <a:spAutoFit/>
          </a:bodyPr>
          <a:lstStyle/>
          <a:p>
            <a:pPr algn="ctr"/>
            <a:r>
              <a:rPr lang="es-ES_tradnl" sz="2000" b="1" dirty="0"/>
              <a:t>ATENCION A LA MUJER Y A LA JUVENTUD</a:t>
            </a:r>
            <a:endParaRPr lang="es-ES" sz="2000" dirty="0"/>
          </a:p>
          <a:p>
            <a:pPr algn="ctr"/>
            <a:endParaRPr lang="es-ES" sz="2000" dirty="0"/>
          </a:p>
        </p:txBody>
      </p:sp>
    </p:spTree>
    <p:extLst>
      <p:ext uri="{BB962C8B-B14F-4D97-AF65-F5344CB8AC3E}">
        <p14:creationId xmlns:p14="http://schemas.microsoft.com/office/powerpoint/2010/main" val="26105691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CuadroTexto"/>
          <p:cNvSpPr txBox="1"/>
          <p:nvPr/>
        </p:nvSpPr>
        <p:spPr>
          <a:xfrm>
            <a:off x="1071538" y="908720"/>
            <a:ext cx="7786742" cy="2092881"/>
          </a:xfrm>
          <a:prstGeom prst="rect">
            <a:avLst/>
          </a:prstGeom>
          <a:noFill/>
        </p:spPr>
        <p:txBody>
          <a:bodyPr wrap="square" rtlCol="0">
            <a:spAutoFit/>
          </a:bodyPr>
          <a:lstStyle/>
          <a:p>
            <a:pPr marL="285750" lvl="0" indent="-285750" algn="just">
              <a:buFont typeface="Arial" pitchFamily="34" charset="0"/>
              <a:buChar char="•"/>
            </a:pPr>
            <a:r>
              <a:rPr lang="es-ES" sz="1600" dirty="0"/>
              <a:t>Participación en el festival Va de Nuez Amacueca 2011, coordinando al grupo de artesanas para la exposición de sus productos</a:t>
            </a:r>
            <a:r>
              <a:rPr lang="es-ES" sz="1600" dirty="0" smtClean="0"/>
              <a:t>.</a:t>
            </a:r>
          </a:p>
          <a:p>
            <a:pPr lvl="0" algn="just"/>
            <a:endParaRPr lang="es-MX" sz="1600" dirty="0"/>
          </a:p>
          <a:p>
            <a:pPr marL="285750" lvl="0" indent="-285750" algn="just">
              <a:buFont typeface="Arial" pitchFamily="34" charset="0"/>
              <a:buChar char="•"/>
            </a:pPr>
            <a:r>
              <a:rPr lang="es-ES_tradnl" sz="1600" dirty="0"/>
              <a:t>Programa de asesoría nutricional para prevenir las enfermedades asociadas con la obesidad y desnutrición, atendiendo a un total de 325 personas durante el 2011, este Programa se realiza por esta Dirección en coordinación con la Lic. en Nutrición Araceli González Castillo.</a:t>
            </a:r>
            <a:endParaRPr lang="es-MX" sz="1600" dirty="0"/>
          </a:p>
          <a:p>
            <a:pPr algn="just"/>
            <a:endParaRPr lang="es-MX" sz="1600" dirty="0"/>
          </a:p>
        </p:txBody>
      </p:sp>
      <p:pic>
        <p:nvPicPr>
          <p:cNvPr id="3" name="2 Imagen" descr="_SC0934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1802" y="2687976"/>
            <a:ext cx="2928958" cy="3527106"/>
          </a:xfrm>
          <a:prstGeom prst="rect">
            <a:avLst/>
          </a:prstGeom>
          <a:noFill/>
          <a:ln w="9525">
            <a:noFill/>
            <a:miter lim="800000"/>
            <a:headEnd/>
            <a:tailEnd/>
          </a:ln>
        </p:spPr>
      </p:pic>
      <p:sp>
        <p:nvSpPr>
          <p:cNvPr id="4" name="3 CuadroTexto"/>
          <p:cNvSpPr txBox="1"/>
          <p:nvPr/>
        </p:nvSpPr>
        <p:spPr>
          <a:xfrm>
            <a:off x="1362191" y="462025"/>
            <a:ext cx="7072362" cy="707886"/>
          </a:xfrm>
          <a:prstGeom prst="rect">
            <a:avLst/>
          </a:prstGeom>
          <a:noFill/>
        </p:spPr>
        <p:txBody>
          <a:bodyPr wrap="square" rtlCol="0">
            <a:spAutoFit/>
          </a:bodyPr>
          <a:lstStyle/>
          <a:p>
            <a:pPr algn="ctr"/>
            <a:r>
              <a:rPr lang="es-ES_tradnl" sz="2000" b="1" dirty="0"/>
              <a:t>ATENCION A LA MUJER Y A LA JUVENTUD</a:t>
            </a:r>
            <a:endParaRPr lang="es-ES" sz="2000" dirty="0"/>
          </a:p>
          <a:p>
            <a:pPr algn="ctr"/>
            <a:endParaRPr lang="es-ES" sz="2000" dirty="0"/>
          </a:p>
        </p:txBody>
      </p:sp>
    </p:spTree>
    <p:extLst>
      <p:ext uri="{BB962C8B-B14F-4D97-AF65-F5344CB8AC3E}">
        <p14:creationId xmlns:p14="http://schemas.microsoft.com/office/powerpoint/2010/main" val="26105691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CuadroTexto"/>
          <p:cNvSpPr txBox="1"/>
          <p:nvPr/>
        </p:nvSpPr>
        <p:spPr>
          <a:xfrm>
            <a:off x="928662" y="1124744"/>
            <a:ext cx="7891810" cy="861774"/>
          </a:xfrm>
          <a:prstGeom prst="rect">
            <a:avLst/>
          </a:prstGeom>
          <a:noFill/>
        </p:spPr>
        <p:txBody>
          <a:bodyPr wrap="square" rtlCol="0">
            <a:spAutoFit/>
          </a:bodyPr>
          <a:lstStyle/>
          <a:p>
            <a:pPr lvl="0" algn="just"/>
            <a:r>
              <a:rPr lang="es-ES" sz="1600" dirty="0"/>
              <a:t>Se gestionaron e impartieron diferentes cursos para los habitantes del municipio: artesanías hechas con barro, conservas de diferentes alimentos, huertos de traspatio, etc.</a:t>
            </a:r>
            <a:endParaRPr lang="es-MX" sz="1600" dirty="0"/>
          </a:p>
          <a:p>
            <a:pPr algn="just"/>
            <a:endParaRPr lang="es-MX" sz="1600" dirty="0"/>
          </a:p>
        </p:txBody>
      </p:sp>
      <p:pic>
        <p:nvPicPr>
          <p:cNvPr id="5122" name="Imagen 73" descr="Descripción: G:\ACTIVIDADES AÑO 2011\208091_146002925464952_100001657368236_267660_757255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00" y="3071810"/>
            <a:ext cx="3972940" cy="2987405"/>
          </a:xfrm>
          <a:prstGeom prst="rect">
            <a:avLst/>
          </a:prstGeom>
          <a:noFill/>
          <a:extLst>
            <a:ext uri="{909E8E84-426E-40DD-AFC4-6F175D3DCCD1}">
              <a14:hiddenFill xmlns:a14="http://schemas.microsoft.com/office/drawing/2010/main">
                <a:solidFill>
                  <a:srgbClr val="FFFFFF"/>
                </a:solidFill>
              </a14:hiddenFill>
            </a:ext>
          </a:extLst>
        </p:spPr>
      </p:pic>
      <p:pic>
        <p:nvPicPr>
          <p:cNvPr id="5121" name="Imagen 121" descr="Descripción: G:\ACTIVIDADES AÑO 2011\DSC075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6" y="1857363"/>
            <a:ext cx="3848672" cy="30402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4"/>
          <p:cNvSpPr>
            <a:spLocks noChangeArrowheads="1"/>
          </p:cNvSpPr>
          <p:nvPr/>
        </p:nvSpPr>
        <p:spPr bwMode="auto">
          <a:xfrm>
            <a:off x="457200" y="2305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457200" y="4143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1362191" y="577974"/>
            <a:ext cx="7072362" cy="707886"/>
          </a:xfrm>
          <a:prstGeom prst="rect">
            <a:avLst/>
          </a:prstGeom>
          <a:noFill/>
        </p:spPr>
        <p:txBody>
          <a:bodyPr wrap="square" rtlCol="0">
            <a:spAutoFit/>
          </a:bodyPr>
          <a:lstStyle/>
          <a:p>
            <a:pPr algn="ctr"/>
            <a:r>
              <a:rPr lang="es-ES_tradnl" sz="2000" b="1" dirty="0"/>
              <a:t>ATENCION A LA MUJER Y A LA JUVENTUD</a:t>
            </a:r>
            <a:endParaRPr lang="es-ES" sz="2000" dirty="0"/>
          </a:p>
          <a:p>
            <a:pPr algn="ctr"/>
            <a:endParaRPr lang="es-ES" sz="2000" dirty="0"/>
          </a:p>
        </p:txBody>
      </p:sp>
    </p:spTree>
    <p:extLst>
      <p:ext uri="{BB962C8B-B14F-4D97-AF65-F5344CB8AC3E}">
        <p14:creationId xmlns:p14="http://schemas.microsoft.com/office/powerpoint/2010/main" val="26105691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1 CuadroTexto"/>
          <p:cNvSpPr txBox="1"/>
          <p:nvPr/>
        </p:nvSpPr>
        <p:spPr>
          <a:xfrm>
            <a:off x="1142976" y="1071546"/>
            <a:ext cx="7643866" cy="861774"/>
          </a:xfrm>
          <a:prstGeom prst="rect">
            <a:avLst/>
          </a:prstGeom>
          <a:noFill/>
        </p:spPr>
        <p:txBody>
          <a:bodyPr wrap="square" rtlCol="0">
            <a:spAutoFit/>
          </a:bodyPr>
          <a:lstStyle/>
          <a:p>
            <a:pPr lvl="0" algn="just"/>
            <a:r>
              <a:rPr lang="es-ES" sz="1600" dirty="0"/>
              <a:t>Proyecto FODEIMM 2011 gestión y aplicación del mismo. Aportación Municipal $27,000.00 (veintisiete mil pesos 00/100 m.n.).</a:t>
            </a:r>
            <a:endParaRPr lang="es-MX" sz="1600" dirty="0"/>
          </a:p>
          <a:p>
            <a:pPr algn="just"/>
            <a:endParaRPr lang="es-MX" sz="1600" dirty="0"/>
          </a:p>
        </p:txBody>
      </p:sp>
      <p:pic>
        <p:nvPicPr>
          <p:cNvPr id="3" name="2 Imagen" descr="E:\ACTIVIDADES AÑO 2011\FODEIMM\grupos de enfoque fodeimm 2011 008.jpg"/>
          <p:cNvPicPr/>
          <p:nvPr/>
        </p:nvPicPr>
        <p:blipFill>
          <a:blip r:embed="rId3" cstate="print">
            <a:lum bright="10000"/>
          </a:blip>
          <a:srcRect/>
          <a:stretch>
            <a:fillRect/>
          </a:stretch>
        </p:blipFill>
        <p:spPr bwMode="auto">
          <a:xfrm>
            <a:off x="1643042" y="1714488"/>
            <a:ext cx="6715172" cy="4379248"/>
          </a:xfrm>
          <a:prstGeom prst="rect">
            <a:avLst/>
          </a:prstGeom>
          <a:noFill/>
          <a:ln w="9525">
            <a:noFill/>
            <a:miter lim="800000"/>
            <a:headEnd/>
            <a:tailEnd/>
          </a:ln>
        </p:spPr>
      </p:pic>
      <p:sp>
        <p:nvSpPr>
          <p:cNvPr id="4" name="3 CuadroTexto"/>
          <p:cNvSpPr txBox="1"/>
          <p:nvPr/>
        </p:nvSpPr>
        <p:spPr>
          <a:xfrm>
            <a:off x="1362191" y="462025"/>
            <a:ext cx="7072362" cy="707886"/>
          </a:xfrm>
          <a:prstGeom prst="rect">
            <a:avLst/>
          </a:prstGeom>
          <a:noFill/>
        </p:spPr>
        <p:txBody>
          <a:bodyPr wrap="square" rtlCol="0">
            <a:spAutoFit/>
          </a:bodyPr>
          <a:lstStyle/>
          <a:p>
            <a:pPr algn="ctr"/>
            <a:r>
              <a:rPr lang="es-ES_tradnl" sz="2000" b="1" dirty="0"/>
              <a:t>ATENCION A LA MUJER Y A LA JUVENTUD</a:t>
            </a:r>
            <a:endParaRPr lang="es-ES" sz="2000" dirty="0"/>
          </a:p>
          <a:p>
            <a:pPr algn="ctr"/>
            <a:endParaRPr lang="es-ES" sz="2000" dirty="0"/>
          </a:p>
        </p:txBody>
      </p:sp>
    </p:spTree>
    <p:extLst>
      <p:ext uri="{BB962C8B-B14F-4D97-AF65-F5344CB8AC3E}">
        <p14:creationId xmlns:p14="http://schemas.microsoft.com/office/powerpoint/2010/main" val="26105691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1403648" y="683404"/>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8" name="7 CuadroTexto"/>
          <p:cNvSpPr txBox="1"/>
          <p:nvPr/>
        </p:nvSpPr>
        <p:spPr>
          <a:xfrm>
            <a:off x="899592" y="1522433"/>
            <a:ext cx="8064896" cy="1323439"/>
          </a:xfrm>
          <a:prstGeom prst="rect">
            <a:avLst/>
          </a:prstGeom>
          <a:noFill/>
        </p:spPr>
        <p:txBody>
          <a:bodyPr wrap="square" rtlCol="0">
            <a:spAutoFit/>
          </a:bodyPr>
          <a:lstStyle/>
          <a:p>
            <a:pPr lvl="0" algn="just"/>
            <a:r>
              <a:rPr lang="es-MX" sz="2000" dirty="0"/>
              <a:t>Uno de los objetivos </a:t>
            </a:r>
            <a:r>
              <a:rPr lang="es-MX" sz="2000" dirty="0" smtClean="0"/>
              <a:t>primordiales  </a:t>
            </a:r>
            <a:r>
              <a:rPr lang="es-MX" sz="2000" dirty="0"/>
              <a:t>es el difundir la Cultura en nuestro Municipio, para ello se cuenta a partir del presente año con cinco talleres </a:t>
            </a:r>
            <a:r>
              <a:rPr lang="es-MX" sz="2000" dirty="0" smtClean="0"/>
              <a:t> permanentes </a:t>
            </a:r>
            <a:r>
              <a:rPr lang="es-MX" sz="2000" dirty="0"/>
              <a:t>en los que la Secretaria de Cultura nos apoya con 50% y el 50% lo cubre el Municipio para el pago de los instructores que los imparten</a:t>
            </a:r>
            <a:endParaRPr lang="es-ES" sz="2000" dirty="0" smtClean="0"/>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spTree>
    <p:extLst>
      <p:ext uri="{BB962C8B-B14F-4D97-AF65-F5344CB8AC3E}">
        <p14:creationId xmlns:p14="http://schemas.microsoft.com/office/powerpoint/2010/main" val="40949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3 CuadroTexto"/>
          <p:cNvSpPr txBox="1"/>
          <p:nvPr/>
        </p:nvSpPr>
        <p:spPr>
          <a:xfrm>
            <a:off x="1403648" y="548680"/>
            <a:ext cx="7740352" cy="369332"/>
          </a:xfrm>
          <a:prstGeom prst="rect">
            <a:avLst/>
          </a:prstGeom>
          <a:noFill/>
        </p:spPr>
        <p:txBody>
          <a:bodyPr wrap="square" rtlCol="0">
            <a:spAutoFit/>
          </a:bodyPr>
          <a:lstStyle/>
          <a:p>
            <a:pPr algn="ctr"/>
            <a:r>
              <a:rPr lang="es-MX" b="1" dirty="0" smtClean="0"/>
              <a:t>JUZGADO MUNICIPAL</a:t>
            </a:r>
            <a:endParaRPr lang="es-ES" dirty="0" smtClean="0"/>
          </a:p>
        </p:txBody>
      </p:sp>
      <p:sp>
        <p:nvSpPr>
          <p:cNvPr id="7" name="6 CuadroTexto"/>
          <p:cNvSpPr txBox="1"/>
          <p:nvPr/>
        </p:nvSpPr>
        <p:spPr>
          <a:xfrm>
            <a:off x="1907704" y="908720"/>
            <a:ext cx="6264696" cy="338554"/>
          </a:xfrm>
          <a:prstGeom prst="rect">
            <a:avLst/>
          </a:prstGeom>
          <a:noFill/>
        </p:spPr>
        <p:txBody>
          <a:bodyPr wrap="square" rtlCol="0">
            <a:spAutoFit/>
          </a:bodyPr>
          <a:lstStyle/>
          <a:p>
            <a:pPr lvl="0"/>
            <a:r>
              <a:rPr lang="es-ES" sz="1600" b="1" dirty="0" smtClean="0"/>
              <a:t>FALTAS ADMINISTRATIVAS</a:t>
            </a:r>
            <a:endParaRPr lang="es-ES" sz="1600" dirty="0" smtClean="0"/>
          </a:p>
        </p:txBody>
      </p:sp>
      <p:sp>
        <p:nvSpPr>
          <p:cNvPr id="8" name="7 CuadroTexto"/>
          <p:cNvSpPr txBox="1"/>
          <p:nvPr/>
        </p:nvSpPr>
        <p:spPr>
          <a:xfrm>
            <a:off x="1115616" y="1196752"/>
            <a:ext cx="7632848" cy="1077218"/>
          </a:xfrm>
          <a:prstGeom prst="rect">
            <a:avLst/>
          </a:prstGeom>
          <a:noFill/>
        </p:spPr>
        <p:txBody>
          <a:bodyPr wrap="square" rtlCol="0">
            <a:spAutoFit/>
          </a:bodyPr>
          <a:lstStyle/>
          <a:p>
            <a:pPr algn="just"/>
            <a:r>
              <a:rPr lang="es-ES" sz="1600" dirty="0"/>
              <a:t>Se tuvo conocimiento de la posible comisión de 185 faltas administrativas en el periodo que corresponde  del 01  de enero al 30 de noviembre del 2011 en las cuales se realizó la calificación correspondiente para cada caso imponiendo la multa correspondiente y en los casos que el infractor no pago la multa se le permuto por el </a:t>
            </a:r>
            <a:r>
              <a:rPr lang="es-ES" sz="1600" dirty="0" smtClean="0"/>
              <a:t>arresto.</a:t>
            </a:r>
            <a:endParaRPr lang="es-ES" sz="1600" dirty="0"/>
          </a:p>
        </p:txBody>
      </p:sp>
      <p:sp>
        <p:nvSpPr>
          <p:cNvPr id="12" name="11 CuadroTexto" hidden="1"/>
          <p:cNvSpPr txBox="1"/>
          <p:nvPr/>
        </p:nvSpPr>
        <p:spPr>
          <a:xfrm>
            <a:off x="1979712" y="4581128"/>
            <a:ext cx="6840760" cy="1323439"/>
          </a:xfrm>
          <a:prstGeom prst="rect">
            <a:avLst/>
          </a:prstGeom>
          <a:noFill/>
        </p:spPr>
        <p:txBody>
          <a:bodyPr wrap="square" rtlCol="0">
            <a:spAutoFit/>
          </a:bodyPr>
          <a:lstStyle/>
          <a:p>
            <a:pPr>
              <a:buFont typeface="Arial" pitchFamily="34" charset="0"/>
              <a:buChar char="•"/>
            </a:pPr>
            <a:r>
              <a:rPr lang="es-MX" sz="1600" dirty="0" smtClean="0"/>
              <a:t>Taller de capacitación denominado, "Marco Jurídico Ambiental y Delitos Ambientales”.</a:t>
            </a:r>
          </a:p>
          <a:p>
            <a:pPr>
              <a:buFont typeface="Arial" pitchFamily="34" charset="0"/>
              <a:buChar char="•"/>
            </a:pPr>
            <a:r>
              <a:rPr lang="es-MX" sz="1600" dirty="0" smtClean="0"/>
              <a:t>Instalación  del Comité Regional contra la trata de personas  de Colima Jalisco y Nayarit.</a:t>
            </a:r>
          </a:p>
          <a:p>
            <a:pPr>
              <a:buFont typeface="Arial" pitchFamily="34" charset="0"/>
              <a:buChar char="•"/>
            </a:pPr>
            <a:r>
              <a:rPr lang="es-MX" sz="1600" dirty="0" smtClean="0"/>
              <a:t>Proyecto para la creación de la  de ley en contra de la trata de personas.</a:t>
            </a:r>
            <a:endParaRPr lang="es-ES" sz="1600" dirty="0"/>
          </a:p>
        </p:txBody>
      </p:sp>
      <p:sp>
        <p:nvSpPr>
          <p:cNvPr id="3" name="2 CuadroTexto"/>
          <p:cNvSpPr txBox="1"/>
          <p:nvPr/>
        </p:nvSpPr>
        <p:spPr>
          <a:xfrm>
            <a:off x="1115616" y="2564904"/>
            <a:ext cx="7623241" cy="2092881"/>
          </a:xfrm>
          <a:prstGeom prst="rect">
            <a:avLst/>
          </a:prstGeom>
          <a:noFill/>
        </p:spPr>
        <p:txBody>
          <a:bodyPr wrap="square" rtlCol="0">
            <a:spAutoFit/>
          </a:bodyPr>
          <a:lstStyle/>
          <a:p>
            <a:pPr algn="just"/>
            <a:r>
              <a:rPr lang="es-ES" sz="1600" i="1" dirty="0"/>
              <a:t>En lo que respecta a infracciones no flagrantes o denuncias ciudadanas</a:t>
            </a:r>
            <a:endParaRPr lang="es-MX" sz="1600" dirty="0"/>
          </a:p>
          <a:p>
            <a:pPr algn="just"/>
            <a:r>
              <a:rPr lang="es-MX" sz="1600" dirty="0"/>
              <a:t> </a:t>
            </a:r>
          </a:p>
          <a:p>
            <a:pPr algn="just"/>
            <a:r>
              <a:rPr lang="es-MX" sz="1600" dirty="0"/>
              <a:t>Se realizaron un total de  250 audiencias conciliatorias.</a:t>
            </a:r>
          </a:p>
          <a:p>
            <a:pPr algn="just"/>
            <a:r>
              <a:rPr lang="es-MX" sz="1600" dirty="0"/>
              <a:t> </a:t>
            </a:r>
          </a:p>
          <a:p>
            <a:pPr algn="just"/>
            <a:r>
              <a:rPr lang="es-MX" sz="1600" dirty="0"/>
              <a:t>En nuestro municipio se ha tenido conocimiento de 3 eventos en los cuales se puso a disposición del agente del ministerio público del fuero común en el municipio de Sayula Jalisco a 13 personas en total.</a:t>
            </a:r>
          </a:p>
          <a:p>
            <a:pPr algn="just"/>
            <a:endParaRPr lang="es-MX" sz="1600" dirty="0"/>
          </a:p>
        </p:txBody>
      </p:sp>
      <p:sp>
        <p:nvSpPr>
          <p:cNvPr id="5" name="4 CuadroTexto"/>
          <p:cNvSpPr txBox="1"/>
          <p:nvPr/>
        </p:nvSpPr>
        <p:spPr>
          <a:xfrm>
            <a:off x="1187624" y="4941168"/>
            <a:ext cx="7560840" cy="830997"/>
          </a:xfrm>
          <a:prstGeom prst="rect">
            <a:avLst/>
          </a:prstGeom>
          <a:noFill/>
        </p:spPr>
        <p:txBody>
          <a:bodyPr wrap="square" rtlCol="0">
            <a:spAutoFit/>
          </a:bodyPr>
          <a:lstStyle/>
          <a:p>
            <a:pPr algn="just"/>
            <a:r>
              <a:rPr lang="es-MX" sz="1600" dirty="0"/>
              <a:t>Se recibió por parte de la Secretaria de Seguridad Publica Prevención y Readaptación Social del Estado de Jalisco un curso de capacitación denominado programas homologados en materia de prevención del delito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8" name="7 CuadroTexto"/>
          <p:cNvSpPr txBox="1"/>
          <p:nvPr/>
        </p:nvSpPr>
        <p:spPr>
          <a:xfrm>
            <a:off x="1979712" y="908720"/>
            <a:ext cx="2880320" cy="369332"/>
          </a:xfrm>
          <a:prstGeom prst="rect">
            <a:avLst/>
          </a:prstGeom>
          <a:noFill/>
        </p:spPr>
        <p:txBody>
          <a:bodyPr wrap="square" rtlCol="0">
            <a:spAutoFit/>
          </a:bodyPr>
          <a:lstStyle/>
          <a:p>
            <a:pPr lvl="0"/>
            <a:r>
              <a:rPr lang="es-MX" b="1" dirty="0" smtClean="0"/>
              <a:t>TALLERES</a:t>
            </a:r>
            <a:endParaRPr lang="es-ES" dirty="0" smtClean="0"/>
          </a:p>
        </p:txBody>
      </p:sp>
      <p:sp>
        <p:nvSpPr>
          <p:cNvPr id="9" name="8 CuadroTexto"/>
          <p:cNvSpPr txBox="1"/>
          <p:nvPr/>
        </p:nvSpPr>
        <p:spPr>
          <a:xfrm>
            <a:off x="827584" y="1268760"/>
            <a:ext cx="4968552" cy="338554"/>
          </a:xfrm>
          <a:prstGeom prst="rect">
            <a:avLst/>
          </a:prstGeom>
          <a:noFill/>
        </p:spPr>
        <p:txBody>
          <a:bodyPr wrap="square" rtlCol="0">
            <a:spAutoFit/>
          </a:bodyPr>
          <a:lstStyle/>
          <a:p>
            <a:pPr lvl="0">
              <a:buFont typeface="Arial" pitchFamily="34" charset="0"/>
              <a:buChar char="•"/>
            </a:pPr>
            <a:r>
              <a:rPr lang="es-MX" sz="1600" b="1" dirty="0" smtClean="0"/>
              <a:t>DIBUJO Y PINTURA</a:t>
            </a:r>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12" name="11 Imagen" descr="DSC0793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8135" y="1643050"/>
            <a:ext cx="6248575" cy="4500594"/>
          </a:xfrm>
          <a:prstGeom prst="rect">
            <a:avLst/>
          </a:prstGeom>
          <a:noFill/>
          <a:ln>
            <a:noFill/>
          </a:ln>
        </p:spPr>
      </p:pic>
    </p:spTree>
    <p:extLst>
      <p:ext uri="{BB962C8B-B14F-4D97-AF65-F5344CB8AC3E}">
        <p14:creationId xmlns:p14="http://schemas.microsoft.com/office/powerpoint/2010/main" val="57218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8" name="7 CuadroTexto"/>
          <p:cNvSpPr txBox="1"/>
          <p:nvPr/>
        </p:nvSpPr>
        <p:spPr>
          <a:xfrm>
            <a:off x="1979712" y="908720"/>
            <a:ext cx="2880320" cy="369332"/>
          </a:xfrm>
          <a:prstGeom prst="rect">
            <a:avLst/>
          </a:prstGeom>
          <a:noFill/>
        </p:spPr>
        <p:txBody>
          <a:bodyPr wrap="square" rtlCol="0">
            <a:spAutoFit/>
          </a:bodyPr>
          <a:lstStyle/>
          <a:p>
            <a:pPr lvl="0"/>
            <a:r>
              <a:rPr lang="es-MX" b="1" dirty="0" smtClean="0"/>
              <a:t>TALLERES</a:t>
            </a:r>
            <a:endParaRPr lang="es-ES" dirty="0" smtClean="0"/>
          </a:p>
        </p:txBody>
      </p:sp>
      <p:sp>
        <p:nvSpPr>
          <p:cNvPr id="9" name="8 CuadroTexto"/>
          <p:cNvSpPr txBox="1"/>
          <p:nvPr/>
        </p:nvSpPr>
        <p:spPr>
          <a:xfrm>
            <a:off x="827584" y="1268760"/>
            <a:ext cx="4968552" cy="338554"/>
          </a:xfrm>
          <a:prstGeom prst="rect">
            <a:avLst/>
          </a:prstGeom>
          <a:noFill/>
        </p:spPr>
        <p:txBody>
          <a:bodyPr wrap="square" rtlCol="0">
            <a:spAutoFit/>
          </a:bodyPr>
          <a:lstStyle/>
          <a:p>
            <a:pPr>
              <a:buFont typeface="Arial" pitchFamily="34" charset="0"/>
              <a:buChar char="•"/>
            </a:pPr>
            <a:r>
              <a:rPr lang="es-MX" sz="1600" b="1" dirty="0" smtClean="0"/>
              <a:t>DANZA INFANTIL Y JUVENIL</a:t>
            </a:r>
            <a:endParaRPr lang="es-ES" sz="1600" dirty="0" smtClean="0"/>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12" name="11 Imagen" descr="2210201153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00" y="3214686"/>
            <a:ext cx="4071966" cy="2864927"/>
          </a:xfrm>
          <a:prstGeom prst="rect">
            <a:avLst/>
          </a:prstGeom>
          <a:noFill/>
          <a:ln>
            <a:noFill/>
          </a:ln>
        </p:spPr>
      </p:pic>
      <p:pic>
        <p:nvPicPr>
          <p:cNvPr id="13" name="12 Imagen" descr="DSC0705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233" y="1643050"/>
            <a:ext cx="3879767" cy="3071834"/>
          </a:xfrm>
          <a:prstGeom prst="rect">
            <a:avLst/>
          </a:prstGeom>
          <a:noFill/>
          <a:ln>
            <a:noFill/>
          </a:ln>
        </p:spPr>
      </p:pic>
    </p:spTree>
    <p:extLst>
      <p:ext uri="{BB962C8B-B14F-4D97-AF65-F5344CB8AC3E}">
        <p14:creationId xmlns:p14="http://schemas.microsoft.com/office/powerpoint/2010/main" val="40949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8" name="7 CuadroTexto"/>
          <p:cNvSpPr txBox="1"/>
          <p:nvPr/>
        </p:nvSpPr>
        <p:spPr>
          <a:xfrm>
            <a:off x="1979712" y="908720"/>
            <a:ext cx="2880320" cy="369332"/>
          </a:xfrm>
          <a:prstGeom prst="rect">
            <a:avLst/>
          </a:prstGeom>
          <a:noFill/>
        </p:spPr>
        <p:txBody>
          <a:bodyPr wrap="square" rtlCol="0">
            <a:spAutoFit/>
          </a:bodyPr>
          <a:lstStyle/>
          <a:p>
            <a:pPr lvl="0"/>
            <a:r>
              <a:rPr lang="es-MX" b="1" dirty="0" smtClean="0"/>
              <a:t>TALLERES</a:t>
            </a:r>
            <a:endParaRPr lang="es-ES" dirty="0" smtClean="0"/>
          </a:p>
        </p:txBody>
      </p:sp>
      <p:sp>
        <p:nvSpPr>
          <p:cNvPr id="9" name="8 CuadroTexto"/>
          <p:cNvSpPr txBox="1"/>
          <p:nvPr/>
        </p:nvSpPr>
        <p:spPr>
          <a:xfrm>
            <a:off x="827584" y="1268760"/>
            <a:ext cx="4968552" cy="338554"/>
          </a:xfrm>
          <a:prstGeom prst="rect">
            <a:avLst/>
          </a:prstGeom>
          <a:noFill/>
        </p:spPr>
        <p:txBody>
          <a:bodyPr wrap="square" rtlCol="0">
            <a:spAutoFit/>
          </a:bodyPr>
          <a:lstStyle/>
          <a:p>
            <a:pPr lvl="0">
              <a:buFont typeface="Arial" pitchFamily="34" charset="0"/>
              <a:buChar char="•"/>
            </a:pPr>
            <a:r>
              <a:rPr lang="es-MX" sz="1600" b="1" dirty="0" smtClean="0"/>
              <a:t>MARIACHI “NUEVO AMANECER”</a:t>
            </a:r>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12" name="11 Imagen" descr="DSC0634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0166" y="1928802"/>
            <a:ext cx="6500858" cy="4115136"/>
          </a:xfrm>
          <a:prstGeom prst="rect">
            <a:avLst/>
          </a:prstGeom>
          <a:noFill/>
          <a:ln>
            <a:noFill/>
          </a:ln>
        </p:spPr>
      </p:pic>
    </p:spTree>
    <p:extLst>
      <p:ext uri="{BB962C8B-B14F-4D97-AF65-F5344CB8AC3E}">
        <p14:creationId xmlns:p14="http://schemas.microsoft.com/office/powerpoint/2010/main" val="40949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8" name="7 CuadroTexto"/>
          <p:cNvSpPr txBox="1"/>
          <p:nvPr/>
        </p:nvSpPr>
        <p:spPr>
          <a:xfrm>
            <a:off x="1979712" y="908720"/>
            <a:ext cx="2880320" cy="369332"/>
          </a:xfrm>
          <a:prstGeom prst="rect">
            <a:avLst/>
          </a:prstGeom>
          <a:noFill/>
        </p:spPr>
        <p:txBody>
          <a:bodyPr wrap="square" rtlCol="0">
            <a:spAutoFit/>
          </a:bodyPr>
          <a:lstStyle/>
          <a:p>
            <a:pPr lvl="0"/>
            <a:r>
              <a:rPr lang="es-MX" b="1" dirty="0" smtClean="0"/>
              <a:t>TALLERES</a:t>
            </a:r>
            <a:endParaRPr lang="es-ES" dirty="0" smtClean="0"/>
          </a:p>
        </p:txBody>
      </p:sp>
      <p:sp>
        <p:nvSpPr>
          <p:cNvPr id="9" name="8 CuadroTexto"/>
          <p:cNvSpPr txBox="1"/>
          <p:nvPr/>
        </p:nvSpPr>
        <p:spPr>
          <a:xfrm>
            <a:off x="827584" y="1268760"/>
            <a:ext cx="4968552" cy="338554"/>
          </a:xfrm>
          <a:prstGeom prst="rect">
            <a:avLst/>
          </a:prstGeom>
          <a:noFill/>
        </p:spPr>
        <p:txBody>
          <a:bodyPr wrap="square" rtlCol="0">
            <a:spAutoFit/>
          </a:bodyPr>
          <a:lstStyle/>
          <a:p>
            <a:pPr>
              <a:buFont typeface="Arial" pitchFamily="34" charset="0"/>
              <a:buChar char="•"/>
            </a:pPr>
            <a:r>
              <a:rPr lang="es-MX" sz="1600" b="1" dirty="0" smtClean="0"/>
              <a:t>BANDA MUNICIPAL “SANTA CECILIA”</a:t>
            </a:r>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12" name="0 Imagen" descr="DSC07270.JPG"/>
          <p:cNvPicPr/>
          <p:nvPr/>
        </p:nvPicPr>
        <p:blipFill>
          <a:blip r:embed="rId3" cstate="print"/>
          <a:stretch>
            <a:fillRect/>
          </a:stretch>
        </p:blipFill>
        <p:spPr>
          <a:xfrm>
            <a:off x="1500166" y="1571612"/>
            <a:ext cx="6167480" cy="4625612"/>
          </a:xfrm>
          <a:prstGeom prst="rect">
            <a:avLst/>
          </a:prstGeom>
        </p:spPr>
      </p:pic>
    </p:spTree>
    <p:extLst>
      <p:ext uri="{BB962C8B-B14F-4D97-AF65-F5344CB8AC3E}">
        <p14:creationId xmlns:p14="http://schemas.microsoft.com/office/powerpoint/2010/main" val="40949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8" name="7 CuadroTexto"/>
          <p:cNvSpPr txBox="1"/>
          <p:nvPr/>
        </p:nvSpPr>
        <p:spPr>
          <a:xfrm>
            <a:off x="1979712" y="908720"/>
            <a:ext cx="2880320" cy="369332"/>
          </a:xfrm>
          <a:prstGeom prst="rect">
            <a:avLst/>
          </a:prstGeom>
          <a:noFill/>
        </p:spPr>
        <p:txBody>
          <a:bodyPr wrap="square" rtlCol="0">
            <a:spAutoFit/>
          </a:bodyPr>
          <a:lstStyle/>
          <a:p>
            <a:pPr lvl="0"/>
            <a:r>
              <a:rPr lang="es-MX" b="1" dirty="0" smtClean="0"/>
              <a:t>TALLERES</a:t>
            </a:r>
            <a:endParaRPr lang="es-ES" dirty="0" smtClean="0"/>
          </a:p>
        </p:txBody>
      </p:sp>
      <p:sp>
        <p:nvSpPr>
          <p:cNvPr id="9" name="8 CuadroTexto"/>
          <p:cNvSpPr txBox="1"/>
          <p:nvPr/>
        </p:nvSpPr>
        <p:spPr>
          <a:xfrm>
            <a:off x="827584" y="1268760"/>
            <a:ext cx="4968552" cy="338554"/>
          </a:xfrm>
          <a:prstGeom prst="rect">
            <a:avLst/>
          </a:prstGeom>
          <a:noFill/>
        </p:spPr>
        <p:txBody>
          <a:bodyPr wrap="square" rtlCol="0">
            <a:spAutoFit/>
          </a:bodyPr>
          <a:lstStyle/>
          <a:p>
            <a:pPr>
              <a:buFont typeface="Arial" pitchFamily="34" charset="0"/>
              <a:buChar char="•"/>
            </a:pPr>
            <a:r>
              <a:rPr lang="es-MX" sz="1600" b="1" dirty="0" smtClean="0"/>
              <a:t>BALLET FOLKLORICO  EN LA DELEGACION DE TEPEC</a:t>
            </a:r>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10" name="0 Imagen"/>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407" b="16632"/>
          <a:stretch/>
        </p:blipFill>
        <p:spPr bwMode="auto">
          <a:xfrm>
            <a:off x="1071538" y="1785926"/>
            <a:ext cx="7819498" cy="43378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49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10" name="9 CuadroTexto"/>
          <p:cNvSpPr txBox="1"/>
          <p:nvPr/>
        </p:nvSpPr>
        <p:spPr>
          <a:xfrm>
            <a:off x="1043607" y="954594"/>
            <a:ext cx="7920881" cy="1754326"/>
          </a:xfrm>
          <a:prstGeom prst="rect">
            <a:avLst/>
          </a:prstGeom>
          <a:noFill/>
        </p:spPr>
        <p:txBody>
          <a:bodyPr wrap="square" rtlCol="0">
            <a:spAutoFit/>
          </a:bodyPr>
          <a:lstStyle/>
          <a:p>
            <a:r>
              <a:rPr lang="es-MX" b="1" dirty="0"/>
              <a:t>CURSO DE CAPACITACION.</a:t>
            </a:r>
            <a:endParaRPr lang="es-MX" dirty="0"/>
          </a:p>
          <a:p>
            <a:r>
              <a:rPr lang="es-MX" b="1" dirty="0"/>
              <a:t> </a:t>
            </a:r>
            <a:endParaRPr lang="es-MX" dirty="0"/>
          </a:p>
          <a:p>
            <a:pPr algn="just"/>
            <a:r>
              <a:rPr lang="es-MX" dirty="0"/>
              <a:t>En el mes de agosto del presente iniciamos con un curso de capacitación con los integrantes de las diferentes bandas de música de la delegación de Tepec, para lo cual el H. Ayuntamiento aporta la cantidad de $2,000.00 (dos mil </a:t>
            </a:r>
            <a:r>
              <a:rPr lang="es-ES" dirty="0"/>
              <a:t>pesos</a:t>
            </a:r>
            <a:r>
              <a:rPr lang="es-MX" dirty="0"/>
              <a:t>00/100 m.n.) Para el pago del instructor, el resto lo cubren los asistentes</a:t>
            </a:r>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6" name="5 Imagen" descr="0.jpg"/>
          <p:cNvPicPr>
            <a:picLocks noChangeAspect="1"/>
          </p:cNvPicPr>
          <p:nvPr/>
        </p:nvPicPr>
        <p:blipFill>
          <a:blip r:embed="rId3"/>
          <a:stretch>
            <a:fillRect/>
          </a:stretch>
        </p:blipFill>
        <p:spPr>
          <a:xfrm>
            <a:off x="2143108" y="2732455"/>
            <a:ext cx="4643470" cy="3482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10" name="9 CuadroTexto"/>
          <p:cNvSpPr txBox="1"/>
          <p:nvPr/>
        </p:nvSpPr>
        <p:spPr>
          <a:xfrm>
            <a:off x="827583" y="846004"/>
            <a:ext cx="8316415" cy="369332"/>
          </a:xfrm>
          <a:prstGeom prst="rect">
            <a:avLst/>
          </a:prstGeom>
          <a:noFill/>
        </p:spPr>
        <p:txBody>
          <a:bodyPr wrap="square" rtlCol="0">
            <a:spAutoFit/>
          </a:bodyPr>
          <a:lstStyle/>
          <a:p>
            <a:pPr lvl="0" algn="ctr"/>
            <a:r>
              <a:rPr lang="es-MX" b="1" dirty="0" smtClean="0"/>
              <a:t>TALLERES DE VERANO</a:t>
            </a:r>
            <a:endParaRPr lang="es-ES" dirty="0" smtClean="0"/>
          </a:p>
        </p:txBody>
      </p:sp>
      <p:sp>
        <p:nvSpPr>
          <p:cNvPr id="11" name="10 CuadroTexto"/>
          <p:cNvSpPr txBox="1"/>
          <p:nvPr/>
        </p:nvSpPr>
        <p:spPr>
          <a:xfrm>
            <a:off x="1039455" y="1489137"/>
            <a:ext cx="4392488" cy="338554"/>
          </a:xfrm>
          <a:prstGeom prst="rect">
            <a:avLst/>
          </a:prstGeom>
          <a:noFill/>
        </p:spPr>
        <p:txBody>
          <a:bodyPr wrap="square" rtlCol="0">
            <a:spAutoFit/>
          </a:bodyPr>
          <a:lstStyle/>
          <a:p>
            <a:pPr lvl="0">
              <a:buFont typeface="Arial" pitchFamily="34" charset="0"/>
              <a:buChar char="•"/>
            </a:pPr>
            <a:r>
              <a:rPr lang="es-MX" sz="1600" b="1" dirty="0" smtClean="0"/>
              <a:t>TALLER JUEGOS DE MESA</a:t>
            </a:r>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25" name="24 Imagen" descr="DSC0785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32" y="1928802"/>
            <a:ext cx="5383500" cy="4262288"/>
          </a:xfrm>
          <a:prstGeom prst="rect">
            <a:avLst/>
          </a:prstGeom>
          <a:noFill/>
          <a:ln>
            <a:noFill/>
          </a:ln>
        </p:spPr>
      </p:pic>
    </p:spTree>
    <p:extLst>
      <p:ext uri="{BB962C8B-B14F-4D97-AF65-F5344CB8AC3E}">
        <p14:creationId xmlns:p14="http://schemas.microsoft.com/office/powerpoint/2010/main" val="37971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10" name="9 CuadroTexto"/>
          <p:cNvSpPr txBox="1"/>
          <p:nvPr/>
        </p:nvSpPr>
        <p:spPr>
          <a:xfrm>
            <a:off x="827583" y="846004"/>
            <a:ext cx="8316415" cy="369332"/>
          </a:xfrm>
          <a:prstGeom prst="rect">
            <a:avLst/>
          </a:prstGeom>
          <a:noFill/>
        </p:spPr>
        <p:txBody>
          <a:bodyPr wrap="square" rtlCol="0">
            <a:spAutoFit/>
          </a:bodyPr>
          <a:lstStyle/>
          <a:p>
            <a:pPr lvl="0" algn="ctr"/>
            <a:r>
              <a:rPr lang="es-MX" b="1" dirty="0" smtClean="0"/>
              <a:t>TALLERES DE VERANO</a:t>
            </a:r>
            <a:endParaRPr lang="es-ES" dirty="0" smtClean="0"/>
          </a:p>
        </p:txBody>
      </p:sp>
      <p:sp>
        <p:nvSpPr>
          <p:cNvPr id="11" name="10 CuadroTexto"/>
          <p:cNvSpPr txBox="1"/>
          <p:nvPr/>
        </p:nvSpPr>
        <p:spPr>
          <a:xfrm>
            <a:off x="1039455" y="1489137"/>
            <a:ext cx="4392488" cy="338554"/>
          </a:xfrm>
          <a:prstGeom prst="rect">
            <a:avLst/>
          </a:prstGeom>
          <a:noFill/>
        </p:spPr>
        <p:txBody>
          <a:bodyPr wrap="square" rtlCol="0">
            <a:spAutoFit/>
          </a:bodyPr>
          <a:lstStyle/>
          <a:p>
            <a:pPr>
              <a:buFont typeface="Arial" pitchFamily="34" charset="0"/>
              <a:buChar char="•"/>
            </a:pPr>
            <a:r>
              <a:rPr lang="es-MX" sz="1600" b="1" dirty="0" smtClean="0"/>
              <a:t>PINTURA TEXTIL</a:t>
            </a:r>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26" name="25 Imagen" descr="DSC0783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794" y="1988840"/>
            <a:ext cx="5955574" cy="3988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10" name="9 CuadroTexto"/>
          <p:cNvSpPr txBox="1"/>
          <p:nvPr/>
        </p:nvSpPr>
        <p:spPr>
          <a:xfrm>
            <a:off x="827583" y="846004"/>
            <a:ext cx="8316415" cy="369332"/>
          </a:xfrm>
          <a:prstGeom prst="rect">
            <a:avLst/>
          </a:prstGeom>
          <a:noFill/>
        </p:spPr>
        <p:txBody>
          <a:bodyPr wrap="square" rtlCol="0">
            <a:spAutoFit/>
          </a:bodyPr>
          <a:lstStyle/>
          <a:p>
            <a:pPr lvl="0" algn="ctr"/>
            <a:r>
              <a:rPr lang="es-MX" b="1" dirty="0" smtClean="0"/>
              <a:t>TALLERES DE VERANO</a:t>
            </a:r>
            <a:endParaRPr lang="es-ES" dirty="0" smtClean="0"/>
          </a:p>
        </p:txBody>
      </p:sp>
      <p:sp>
        <p:nvSpPr>
          <p:cNvPr id="11" name="10 CuadroTexto"/>
          <p:cNvSpPr txBox="1"/>
          <p:nvPr/>
        </p:nvSpPr>
        <p:spPr>
          <a:xfrm>
            <a:off x="1039455" y="1357298"/>
            <a:ext cx="4392488" cy="338554"/>
          </a:xfrm>
          <a:prstGeom prst="rect">
            <a:avLst/>
          </a:prstGeom>
          <a:noFill/>
        </p:spPr>
        <p:txBody>
          <a:bodyPr wrap="square" rtlCol="0">
            <a:spAutoFit/>
          </a:bodyPr>
          <a:lstStyle/>
          <a:p>
            <a:pPr>
              <a:buFont typeface="Arial" pitchFamily="34" charset="0"/>
              <a:buChar char="•"/>
            </a:pPr>
            <a:r>
              <a:rPr lang="es-MX" sz="1600" b="1" dirty="0" smtClean="0"/>
              <a:t>BORDADO CON LISTON</a:t>
            </a:r>
            <a:endParaRPr lang="es-ES" sz="1600" dirty="0" smtClean="0"/>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27" name="26 Imagen" descr="DSC0786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7356" y="2000240"/>
            <a:ext cx="5929354" cy="4078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7" name="6 CuadroTexto"/>
          <p:cNvSpPr txBox="1"/>
          <p:nvPr/>
        </p:nvSpPr>
        <p:spPr>
          <a:xfrm>
            <a:off x="2051720" y="476672"/>
            <a:ext cx="6696744" cy="369332"/>
          </a:xfrm>
          <a:prstGeom prst="rect">
            <a:avLst/>
          </a:prstGeom>
          <a:noFill/>
        </p:spPr>
        <p:txBody>
          <a:bodyPr wrap="square" rtlCol="0">
            <a:spAutoFit/>
          </a:bodyPr>
          <a:lstStyle/>
          <a:p>
            <a:pPr algn="ctr"/>
            <a:r>
              <a:rPr lang="es-MX" b="1" dirty="0" smtClean="0"/>
              <a:t>CULTURA</a:t>
            </a:r>
            <a:endParaRPr lang="es-ES" dirty="0" smtClean="0"/>
          </a:p>
        </p:txBody>
      </p:sp>
      <p:sp>
        <p:nvSpPr>
          <p:cNvPr id="10" name="9 CuadroTexto"/>
          <p:cNvSpPr txBox="1"/>
          <p:nvPr/>
        </p:nvSpPr>
        <p:spPr>
          <a:xfrm>
            <a:off x="827583" y="846004"/>
            <a:ext cx="8316415" cy="369332"/>
          </a:xfrm>
          <a:prstGeom prst="rect">
            <a:avLst/>
          </a:prstGeom>
          <a:noFill/>
        </p:spPr>
        <p:txBody>
          <a:bodyPr wrap="square" rtlCol="0">
            <a:spAutoFit/>
          </a:bodyPr>
          <a:lstStyle/>
          <a:p>
            <a:pPr lvl="0" algn="ctr"/>
            <a:r>
              <a:rPr lang="es-MX" b="1" dirty="0" smtClean="0"/>
              <a:t>TALLERES DE VERANO</a:t>
            </a:r>
            <a:endParaRPr lang="es-ES" dirty="0" smtClean="0"/>
          </a:p>
        </p:txBody>
      </p:sp>
      <p:sp>
        <p:nvSpPr>
          <p:cNvPr id="11" name="10 CuadroTexto"/>
          <p:cNvSpPr txBox="1"/>
          <p:nvPr/>
        </p:nvSpPr>
        <p:spPr>
          <a:xfrm>
            <a:off x="1039455" y="1357298"/>
            <a:ext cx="4392488" cy="338554"/>
          </a:xfrm>
          <a:prstGeom prst="rect">
            <a:avLst/>
          </a:prstGeom>
          <a:noFill/>
        </p:spPr>
        <p:txBody>
          <a:bodyPr wrap="square" rtlCol="0">
            <a:spAutoFit/>
          </a:bodyPr>
          <a:lstStyle/>
          <a:p>
            <a:pPr>
              <a:buFont typeface="Arial" pitchFamily="34" charset="0"/>
              <a:buChar char="•"/>
            </a:pPr>
            <a:r>
              <a:rPr lang="es-MX" sz="1600" b="1" dirty="0" smtClean="0"/>
              <a:t>PAPIROFLEXIA</a:t>
            </a:r>
            <a:endParaRPr lang="es-ES" sz="1600" dirty="0" smtClean="0"/>
          </a:p>
        </p:txBody>
      </p:sp>
      <p:sp>
        <p:nvSpPr>
          <p:cNvPr id="30" name="29 CuadroTexto" hidden="1"/>
          <p:cNvSpPr txBox="1"/>
          <p:nvPr/>
        </p:nvSpPr>
        <p:spPr>
          <a:xfrm>
            <a:off x="1928794" y="1571612"/>
            <a:ext cx="6858048" cy="2308324"/>
          </a:xfrm>
          <a:prstGeom prst="rect">
            <a:avLst/>
          </a:prstGeom>
          <a:noFill/>
        </p:spPr>
        <p:txBody>
          <a:bodyPr wrap="square" rtlCol="0">
            <a:spAutoFit/>
          </a:bodyPr>
          <a:lstStyle/>
          <a:p>
            <a:pPr algn="just"/>
            <a:r>
              <a:rPr lang="es-MX" dirty="0" smtClean="0"/>
              <a:t>Uno de los objetivos primordiales es el difundir la Cultura de nuestro municipio y rescatar las costumbres y tradiciones de nuestra gente que se han venido perdiendo a través del tiempo.</a:t>
            </a:r>
            <a:endParaRPr lang="es-ES" dirty="0" smtClean="0"/>
          </a:p>
          <a:p>
            <a:pPr algn="just"/>
            <a:r>
              <a:rPr lang="es-MX" dirty="0" smtClean="0"/>
              <a:t>Por lo anterior en Casa de la Cultura se cuenta con cuatro talleres permanentes, contando con el apoyo de la Secretaria de Cultura del Estado con el 50% para el pago de los instructores y el otro 50% lo cubre el municipio.</a:t>
            </a:r>
            <a:endParaRPr lang="es-ES" dirty="0" smtClean="0"/>
          </a:p>
          <a:p>
            <a:pPr algn="just"/>
            <a:endParaRPr lang="es-ES" dirty="0"/>
          </a:p>
        </p:txBody>
      </p:sp>
      <p:pic>
        <p:nvPicPr>
          <p:cNvPr id="28" name="27 Imagen" descr="DSC0784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5918" y="1749085"/>
            <a:ext cx="6143668" cy="44116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0"/>
                                        </p:tgtEl>
                                        <p:attrNameLst>
                                          <p:attrName>ppt_x</p:attrName>
                                        </p:attrNameLst>
                                      </p:cBhvr>
                                      <p:tavLst>
                                        <p:tav tm="0">
                                          <p:val>
                                            <p:strVal val="ppt_x"/>
                                          </p:val>
                                        </p:tav>
                                        <p:tav tm="100000">
                                          <p:val>
                                            <p:strVal val="ppt_x"/>
                                          </p:val>
                                        </p:tav>
                                      </p:tavLst>
                                    </p:anim>
                                    <p:anim calcmode="lin" valueType="num">
                                      <p:cBhvr additive="base">
                                        <p:cTn id="13" dur="500"/>
                                        <p:tgtEl>
                                          <p:spTgt spid="30"/>
                                        </p:tgtEl>
                                        <p:attrNameLst>
                                          <p:attrName>ppt_y</p:attrName>
                                        </p:attrNameLst>
                                      </p:cBhvr>
                                      <p:tavLst>
                                        <p:tav tm="0">
                                          <p:val>
                                            <p:strVal val="ppt_y"/>
                                          </p:val>
                                        </p:tav>
                                        <p:tav tm="100000">
                                          <p:val>
                                            <p:strVal val="1+ppt_h/2"/>
                                          </p:val>
                                        </p:tav>
                                      </p:tavLst>
                                    </p:anim>
                                    <p:set>
                                      <p:cBhvr>
                                        <p:cTn id="1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3175</TotalTime>
  <Words>6010</Words>
  <Application>Microsoft Office PowerPoint</Application>
  <PresentationFormat>Presentación en pantalla (4:3)</PresentationFormat>
  <Paragraphs>886</Paragraphs>
  <Slides>160</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160</vt:i4>
      </vt:variant>
    </vt:vector>
  </HeadingPairs>
  <TitlesOfParts>
    <vt:vector size="166" baseType="lpstr">
      <vt:lpstr>Aparajita</vt:lpstr>
      <vt:lpstr>Arial</vt:lpstr>
      <vt:lpstr>Calibri</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Cocina MENUTRE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HECTOR</dc:creator>
  <cp:lastModifiedBy>ayuntamiento amacueca</cp:lastModifiedBy>
  <cp:revision>258</cp:revision>
  <dcterms:created xsi:type="dcterms:W3CDTF">2010-12-02T23:11:08Z</dcterms:created>
  <dcterms:modified xsi:type="dcterms:W3CDTF">2013-08-26T19:51:40Z</dcterms:modified>
</cp:coreProperties>
</file>