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07" r:id="rId3"/>
    <p:sldId id="306" r:id="rId4"/>
    <p:sldId id="313" r:id="rId5"/>
    <p:sldId id="310" r:id="rId6"/>
    <p:sldId id="261" r:id="rId7"/>
    <p:sldId id="308" r:id="rId8"/>
    <p:sldId id="263" r:id="rId9"/>
    <p:sldId id="264" r:id="rId10"/>
    <p:sldId id="265" r:id="rId11"/>
    <p:sldId id="266" r:id="rId12"/>
    <p:sldId id="319" r:id="rId13"/>
    <p:sldId id="267" r:id="rId14"/>
    <p:sldId id="318" r:id="rId15"/>
    <p:sldId id="269" r:id="rId16"/>
    <p:sldId id="316" r:id="rId17"/>
    <p:sldId id="320" r:id="rId18"/>
    <p:sldId id="271" r:id="rId19"/>
    <p:sldId id="321" r:id="rId20"/>
    <p:sldId id="322" r:id="rId21"/>
    <p:sldId id="273" r:id="rId22"/>
    <p:sldId id="324" r:id="rId23"/>
    <p:sldId id="325" r:id="rId24"/>
    <p:sldId id="275" r:id="rId25"/>
    <p:sldId id="326" r:id="rId26"/>
    <p:sldId id="327" r:id="rId27"/>
    <p:sldId id="277" r:id="rId28"/>
    <p:sldId id="328" r:id="rId29"/>
    <p:sldId id="329" r:id="rId30"/>
    <p:sldId id="279" r:id="rId31"/>
    <p:sldId id="330" r:id="rId32"/>
    <p:sldId id="331" r:id="rId33"/>
    <p:sldId id="281" r:id="rId34"/>
    <p:sldId id="332" r:id="rId35"/>
    <p:sldId id="333" r:id="rId36"/>
    <p:sldId id="314" r:id="rId37"/>
    <p:sldId id="334" r:id="rId38"/>
    <p:sldId id="335" r:id="rId39"/>
    <p:sldId id="283" r:id="rId40"/>
    <p:sldId id="336" r:id="rId41"/>
    <p:sldId id="337" r:id="rId42"/>
    <p:sldId id="285" r:id="rId43"/>
    <p:sldId id="338" r:id="rId44"/>
    <p:sldId id="339" r:id="rId45"/>
    <p:sldId id="340" r:id="rId46"/>
    <p:sldId id="341" r:id="rId47"/>
    <p:sldId id="353" r:id="rId48"/>
    <p:sldId id="354" r:id="rId49"/>
    <p:sldId id="355" r:id="rId50"/>
    <p:sldId id="356" r:id="rId51"/>
    <p:sldId id="342" r:id="rId52"/>
    <p:sldId id="302" r:id="rId53"/>
    <p:sldId id="346" r:id="rId54"/>
    <p:sldId id="347" r:id="rId55"/>
    <p:sldId id="349" r:id="rId56"/>
    <p:sldId id="348" r:id="rId57"/>
    <p:sldId id="305" r:id="rId58"/>
    <p:sldId id="350" r:id="rId59"/>
    <p:sldId id="351" r:id="rId60"/>
    <p:sldId id="352" r:id="rId61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FD9DF"/>
    <a:srgbClr val="C2DAE0"/>
    <a:srgbClr val="D9ED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71" autoAdjust="0"/>
  </p:normalViewPr>
  <p:slideViewPr>
    <p:cSldViewPr snapToObjects="1" showGuides="1">
      <p:cViewPr>
        <p:scale>
          <a:sx n="70" d="100"/>
          <a:sy n="70" d="100"/>
        </p:scale>
        <p:origin x="-13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nandeza\Desktop\Resultados%2075%20y%20globales%20II\Resultados%20Ayto-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nandeza\Desktop\Resultados%2075%20y%20globales%20II\Resultados%20Ayto-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nandeza\Desktop\Resultados%2075%20y%20globales%20II\Resultados%20Ayto-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nandeza\Desktop\Resultados%2075%20y%20globales%20II\Resultados%20Ayto-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nandeza\Desktop\Resultados%2075%20y%20globales%20II\Resultados%202do.%20Bloque%20y%20Global%20promedios%20(Grafico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layout>
        <c:manualLayout>
          <c:xMode val="edge"/>
          <c:yMode val="edge"/>
          <c:x val="0.23794201774190832"/>
          <c:y val="0"/>
        </c:manualLayout>
      </c:layout>
      <c:txPr>
        <a:bodyPr/>
        <a:lstStyle/>
        <a:p>
          <a:pPr>
            <a:defRPr sz="1700">
              <a:latin typeface="Arial" pitchFamily="34" charset="0"/>
              <a:cs typeface="Arial" pitchFamily="34" charset="0"/>
            </a:defRPr>
          </a:pPr>
          <a:endParaRPr lang="es-MX"/>
        </a:p>
      </c:txPr>
    </c:title>
    <c:view3D>
      <c:rotX val="50"/>
      <c:rotY val="340"/>
      <c:perspective val="1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Articulo 8 fracción V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13"/>
          <c:dPt>
            <c:idx val="0"/>
            <c:spPr>
              <a:solidFill>
                <a:schemeClr val="accent5">
                  <a:lumMod val="5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es-MX"/>
              </a:p>
            </c:txPr>
            <c:dLblPos val="outEnd"/>
            <c:showVal val="1"/>
            <c:showLeaderLines val="1"/>
          </c:dLbls>
          <c:cat>
            <c:strRef>
              <c:f>Hoja1!$A$2:$A$3</c:f>
              <c:strCache>
                <c:ptCount val="2"/>
                <c:pt idx="0">
                  <c:v>Cumplido</c:v>
                </c:pt>
                <c:pt idx="1">
                  <c:v>No cumplido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38.590000000000003</c:v>
                </c:pt>
                <c:pt idx="1">
                  <c:v>61.41</c:v>
                </c:pt>
              </c:numCache>
            </c:numRef>
          </c:val>
        </c:ser>
        <c:dLbls/>
      </c:pie3DChart>
    </c:plotArea>
    <c:legend>
      <c:legendPos val="r"/>
      <c:layout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es-MX"/>
        </a:p>
      </c:txPr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layout/>
      <c:txPr>
        <a:bodyPr/>
        <a:lstStyle/>
        <a:p>
          <a:pPr>
            <a:defRPr sz="1700">
              <a:latin typeface="Arial" pitchFamily="34" charset="0"/>
              <a:cs typeface="Arial" pitchFamily="34" charset="0"/>
            </a:defRPr>
          </a:pPr>
          <a:endParaRPr lang="es-MX"/>
        </a:p>
      </c:txPr>
    </c:title>
    <c:view3D>
      <c:rotX val="50"/>
      <c:rotY val="330"/>
      <c:perspective val="1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Artículo 15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explosion val="18"/>
          <c:dPt>
            <c:idx val="0"/>
            <c:explosion val="4"/>
          </c:dPt>
          <c:dPt>
            <c:idx val="1"/>
            <c:spPr>
              <a:solidFill>
                <a:schemeClr val="bg1">
                  <a:lumMod val="8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es-MX"/>
              </a:p>
            </c:txPr>
            <c:dLblPos val="outEnd"/>
            <c:showVal val="1"/>
            <c:showLeaderLines val="1"/>
          </c:dLbls>
          <c:cat>
            <c:strRef>
              <c:f>Hoja1!$A$2:$A$3</c:f>
              <c:strCache>
                <c:ptCount val="2"/>
                <c:pt idx="0">
                  <c:v>Cumplido </c:v>
                </c:pt>
                <c:pt idx="1">
                  <c:v>No cumplido 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43.949999999999996</c:v>
                </c:pt>
                <c:pt idx="1">
                  <c:v>56.05</c:v>
                </c:pt>
              </c:numCache>
            </c:numRef>
          </c:val>
        </c:ser>
        <c:dLbls/>
      </c:pie3DChart>
    </c:plotArea>
    <c:legend>
      <c:legendPos val="r"/>
      <c:layout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es-MX"/>
        </a:p>
      </c:txPr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31"/>
  <c:chart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.10304402063810467"/>
          <c:y val="6.0309080276351491E-2"/>
          <c:w val="0.86146801991956323"/>
          <c:h val="0.45413944797530093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1">
                  <a:lumMod val="50000"/>
                </a:schemeClr>
              </a:solidFill>
              <a:effectLst>
                <a:outerShdw blurRad="40000" dist="23000" dir="5400000" rotWithShape="0">
                  <a:schemeClr val="tx2">
                    <a:lumMod val="50000"/>
                    <a:alpha val="35000"/>
                  </a:schemeClr>
                </a:outerShdw>
              </a:effectLst>
            </c:spPr>
          </c:dPt>
          <c:dLbls>
            <c:showVal val="1"/>
          </c:dLbls>
          <c:cat>
            <c:strRef>
              <c:f>Hoja1!$A$1:$A$12</c:f>
              <c:strCache>
                <c:ptCount val="12"/>
                <c:pt idx="0">
                  <c:v>Ayuntamiento de Tlajomulco de Zúñiga</c:v>
                </c:pt>
                <c:pt idx="1">
                  <c:v>Ayuntamiento de Tlaquepaque</c:v>
                </c:pt>
                <c:pt idx="2">
                  <c:v>Ayuntamiento de Guadalajara</c:v>
                </c:pt>
                <c:pt idx="3">
                  <c:v>Ayuntamiento de Zapopan</c:v>
                </c:pt>
                <c:pt idx="4">
                  <c:v>Ayuntamiento de Zapotlanejo</c:v>
                </c:pt>
                <c:pt idx="5">
                  <c:v>Ayuntamiento de Tonalá</c:v>
                </c:pt>
                <c:pt idx="6">
                  <c:v>Ayuntamiento de Cuquio</c:v>
                </c:pt>
                <c:pt idx="7">
                  <c:v>Ayuntamiento de Juanacatlán</c:v>
                </c:pt>
                <c:pt idx="8">
                  <c:v>Ayuntamiento de El Salto</c:v>
                </c:pt>
                <c:pt idx="9">
                  <c:v>Ayuntamiento de San Cristobal de la Barranca</c:v>
                </c:pt>
                <c:pt idx="10">
                  <c:v>Ayuntamiento de Ixtlahuacán de los Membrillos</c:v>
                </c:pt>
                <c:pt idx="11">
                  <c:v>Ayuntamiento de Ixtlahuacán del Río</c:v>
                </c:pt>
              </c:strCache>
            </c:strRef>
          </c:cat>
          <c:val>
            <c:numRef>
              <c:f>Hoja1!$B$1:$B$12</c:f>
              <c:numCache>
                <c:formatCode>0.00</c:formatCode>
                <c:ptCount val="12"/>
                <c:pt idx="0">
                  <c:v>98</c:v>
                </c:pt>
                <c:pt idx="1">
                  <c:v>96.153846153846132</c:v>
                </c:pt>
                <c:pt idx="2">
                  <c:v>96.153846153846132</c:v>
                </c:pt>
                <c:pt idx="3">
                  <c:v>96.07692307692308</c:v>
                </c:pt>
                <c:pt idx="4">
                  <c:v>92.07692307692308</c:v>
                </c:pt>
                <c:pt idx="5">
                  <c:v>88.230769230769212</c:v>
                </c:pt>
                <c:pt idx="6">
                  <c:v>88.230769230769212</c:v>
                </c:pt>
                <c:pt idx="7">
                  <c:v>78.153846153846132</c:v>
                </c:pt>
                <c:pt idx="8">
                  <c:v>66.461538461538467</c:v>
                </c:pt>
                <c:pt idx="9">
                  <c:v>60.769230769230781</c:v>
                </c:pt>
                <c:pt idx="10">
                  <c:v>52.923076923076927</c:v>
                </c:pt>
                <c:pt idx="11">
                  <c:v>38</c:v>
                </c:pt>
              </c:numCache>
            </c:numRef>
          </c:val>
        </c:ser>
        <c:dLbls/>
        <c:shape val="box"/>
        <c:axId val="61069568"/>
        <c:axId val="61558784"/>
        <c:axId val="0"/>
      </c:bar3DChart>
      <c:catAx>
        <c:axId val="61069568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400"/>
            </a:pPr>
            <a:endParaRPr lang="es-MX"/>
          </a:p>
        </c:txPr>
        <c:crossAx val="61558784"/>
        <c:crosses val="autoZero"/>
        <c:auto val="1"/>
        <c:lblAlgn val="ctr"/>
        <c:lblOffset val="100"/>
      </c:catAx>
      <c:valAx>
        <c:axId val="61558784"/>
        <c:scaling>
          <c:orientation val="minMax"/>
        </c:scaling>
        <c:axPos val="l"/>
        <c:majorGridlines/>
        <c:numFmt formatCode="0.00" sourceLinked="1"/>
        <c:tickLblPos val="nextTo"/>
        <c:crossAx val="61069568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1">
                  <a:lumMod val="50000"/>
                </a:schemeClr>
              </a:solidFill>
            </c:spPr>
          </c:dPt>
          <c:dLbls>
            <c:showVal val="1"/>
          </c:dLbls>
          <c:cat>
            <c:strRef>
              <c:f>Hoja1!$A$19:$A$30</c:f>
              <c:strCache>
                <c:ptCount val="12"/>
                <c:pt idx="0">
                  <c:v>Ayuntamiento de Tlajomulco de Zúñiga</c:v>
                </c:pt>
                <c:pt idx="1">
                  <c:v>Ayuntamiento de Guadalajara</c:v>
                </c:pt>
                <c:pt idx="2">
                  <c:v>Ayuntamiento de Tlaquepaque</c:v>
                </c:pt>
                <c:pt idx="3">
                  <c:v>Ayuntamiento de Zapopan</c:v>
                </c:pt>
                <c:pt idx="4">
                  <c:v>Ayuntamiento de Tonalá</c:v>
                </c:pt>
                <c:pt idx="5">
                  <c:v>Ayuntamiento de San Cristobal de la Barranca</c:v>
                </c:pt>
                <c:pt idx="6">
                  <c:v>Ayuntamiento de Juanacatlán</c:v>
                </c:pt>
                <c:pt idx="7">
                  <c:v>Ayuntamiento de Zapotlanejo</c:v>
                </c:pt>
                <c:pt idx="8">
                  <c:v>Ayuntamiento de Ixtlahuacán del Río</c:v>
                </c:pt>
                <c:pt idx="9">
                  <c:v>Ayuntamiento de Cuquio</c:v>
                </c:pt>
                <c:pt idx="10">
                  <c:v>Ayuntamiento de El Salto</c:v>
                </c:pt>
                <c:pt idx="11">
                  <c:v>Ayuntamiento de Ixtlahuacán de los Membrillos</c:v>
                </c:pt>
              </c:strCache>
            </c:strRef>
          </c:cat>
          <c:val>
            <c:numRef>
              <c:f>Hoja1!$B$19:$B$30</c:f>
              <c:numCache>
                <c:formatCode>0.00</c:formatCode>
                <c:ptCount val="12"/>
                <c:pt idx="0">
                  <c:v>96.07692307692308</c:v>
                </c:pt>
                <c:pt idx="1">
                  <c:v>82.692307692307679</c:v>
                </c:pt>
                <c:pt idx="2">
                  <c:v>76.769230769230788</c:v>
                </c:pt>
                <c:pt idx="3">
                  <c:v>74.84615384615384</c:v>
                </c:pt>
                <c:pt idx="4">
                  <c:v>74.692307692307679</c:v>
                </c:pt>
                <c:pt idx="5">
                  <c:v>49.153846153846132</c:v>
                </c:pt>
                <c:pt idx="6">
                  <c:v>39.38461538461538</c:v>
                </c:pt>
                <c:pt idx="7">
                  <c:v>35.53846153846154</c:v>
                </c:pt>
                <c:pt idx="8">
                  <c:v>30</c:v>
                </c:pt>
                <c:pt idx="9">
                  <c:v>27.61538461538462</c:v>
                </c:pt>
                <c:pt idx="10">
                  <c:v>27.61538461538462</c:v>
                </c:pt>
                <c:pt idx="11">
                  <c:v>27.538461538461537</c:v>
                </c:pt>
              </c:numCache>
            </c:numRef>
          </c:val>
        </c:ser>
        <c:dLbls/>
        <c:shape val="cylinder"/>
        <c:axId val="61587840"/>
        <c:axId val="61589376"/>
        <c:axId val="0"/>
      </c:bar3DChart>
      <c:catAx>
        <c:axId val="61587840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200"/>
            </a:pPr>
            <a:endParaRPr lang="es-MX"/>
          </a:p>
        </c:txPr>
        <c:crossAx val="61589376"/>
        <c:crosses val="autoZero"/>
        <c:auto val="1"/>
        <c:lblAlgn val="ctr"/>
        <c:lblOffset val="100"/>
      </c:catAx>
      <c:valAx>
        <c:axId val="61589376"/>
        <c:scaling>
          <c:orientation val="minMax"/>
        </c:scaling>
        <c:axPos val="l"/>
        <c:majorGridlines/>
        <c:numFmt formatCode="0.00" sourceLinked="1"/>
        <c:tickLblPos val="nextTo"/>
        <c:crossAx val="61587840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1">
                  <a:lumMod val="5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000"/>
                </a:pPr>
                <a:endParaRPr lang="es-MX"/>
              </a:p>
            </c:txPr>
            <c:showVal val="1"/>
          </c:dLbls>
          <c:cat>
            <c:strRef>
              <c:f>Hoja1!$A$33:$A$44</c:f>
              <c:strCache>
                <c:ptCount val="12"/>
                <c:pt idx="0">
                  <c:v>Ayuntamiento de Zapopan</c:v>
                </c:pt>
                <c:pt idx="1">
                  <c:v>Ayuntamiento de Zapotlanejo</c:v>
                </c:pt>
                <c:pt idx="2">
                  <c:v>Ayuntamiento de Guadalajara</c:v>
                </c:pt>
                <c:pt idx="3">
                  <c:v>Ayuntamiento de Tlaquepaque</c:v>
                </c:pt>
                <c:pt idx="4">
                  <c:v>Ayuntamiento de Cuquio</c:v>
                </c:pt>
                <c:pt idx="5">
                  <c:v>Ayuntamiento de Tlajomulco de Zúñiga</c:v>
                </c:pt>
                <c:pt idx="6">
                  <c:v>Ayuntamiento de Tonalá</c:v>
                </c:pt>
                <c:pt idx="7">
                  <c:v>Ayuntamiento de Juanacatlán</c:v>
                </c:pt>
                <c:pt idx="8">
                  <c:v>Ayuntamiento de El Salto</c:v>
                </c:pt>
                <c:pt idx="9">
                  <c:v>Ayuntamiento de San Cristobal de la Barranca</c:v>
                </c:pt>
                <c:pt idx="10">
                  <c:v>Ayuntamiento de Ixtlahuacán de los Membrillos</c:v>
                </c:pt>
                <c:pt idx="11">
                  <c:v>Ayuntamiento de Ixtlahuacán del Río</c:v>
                </c:pt>
              </c:strCache>
            </c:strRef>
          </c:cat>
          <c:val>
            <c:numRef>
              <c:f>Hoja1!$B$33:$B$44</c:f>
              <c:numCache>
                <c:formatCode>0.00</c:formatCode>
                <c:ptCount val="12"/>
                <c:pt idx="0">
                  <c:v>96.07692307692308</c:v>
                </c:pt>
                <c:pt idx="1">
                  <c:v>92.07692307692308</c:v>
                </c:pt>
                <c:pt idx="2">
                  <c:v>90.384615384615401</c:v>
                </c:pt>
                <c:pt idx="3">
                  <c:v>90.384615384615401</c:v>
                </c:pt>
                <c:pt idx="4">
                  <c:v>86.307692307692292</c:v>
                </c:pt>
                <c:pt idx="5">
                  <c:v>82.38</c:v>
                </c:pt>
                <c:pt idx="6">
                  <c:v>80.384615384615401</c:v>
                </c:pt>
                <c:pt idx="7">
                  <c:v>78.153846153846132</c:v>
                </c:pt>
                <c:pt idx="8">
                  <c:v>62.538461538461526</c:v>
                </c:pt>
                <c:pt idx="9">
                  <c:v>60.769230769230781</c:v>
                </c:pt>
                <c:pt idx="10">
                  <c:v>52.923076923076927</c:v>
                </c:pt>
                <c:pt idx="11">
                  <c:v>36</c:v>
                </c:pt>
              </c:numCache>
            </c:numRef>
          </c:val>
        </c:ser>
        <c:dLbls/>
        <c:shape val="box"/>
        <c:axId val="61876480"/>
        <c:axId val="61886464"/>
        <c:axId val="0"/>
      </c:bar3DChart>
      <c:catAx>
        <c:axId val="61876480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200"/>
            </a:pPr>
            <a:endParaRPr lang="es-MX"/>
          </a:p>
        </c:txPr>
        <c:crossAx val="61886464"/>
        <c:crosses val="autoZero"/>
        <c:auto val="1"/>
        <c:lblAlgn val="ctr"/>
        <c:lblOffset val="100"/>
      </c:catAx>
      <c:valAx>
        <c:axId val="61886464"/>
        <c:scaling>
          <c:orientation val="minMax"/>
        </c:scaling>
        <c:axPos val="l"/>
        <c:majorGridlines/>
        <c:numFmt formatCode="0.00" sourceLinked="1"/>
        <c:tickLblPos val="nextTo"/>
        <c:crossAx val="61876480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style val="31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75000"/>
                </a:schemeClr>
              </a:solidFill>
            </c:spPr>
          </c:dPt>
          <c:cat>
            <c:strRef>
              <c:f>Hoja1!$A$48:$A$59</c:f>
              <c:strCache>
                <c:ptCount val="12"/>
                <c:pt idx="0">
                  <c:v>Ayuntamiento de Guadalajara</c:v>
                </c:pt>
                <c:pt idx="1">
                  <c:v>Ayuntamiento de Zapopan</c:v>
                </c:pt>
                <c:pt idx="2">
                  <c:v>Ayuntamiento de Tlajomulco de Zúñiga</c:v>
                </c:pt>
                <c:pt idx="3">
                  <c:v>Ayuntamiento de Tlaquepaque</c:v>
                </c:pt>
                <c:pt idx="4">
                  <c:v>Ayuntamiento de Zapotlanejo</c:v>
                </c:pt>
                <c:pt idx="5">
                  <c:v>Ayuntamiento de Tonalá</c:v>
                </c:pt>
                <c:pt idx="6">
                  <c:v>Ayuntamiento de Cuquio</c:v>
                </c:pt>
                <c:pt idx="7">
                  <c:v>Ayuntamiento de San Cristobal de la Barranca</c:v>
                </c:pt>
                <c:pt idx="8">
                  <c:v>Ayuntamiento de Juanacatlán</c:v>
                </c:pt>
                <c:pt idx="9">
                  <c:v>Ayuntamiento de Ixtlahuacán del Río</c:v>
                </c:pt>
                <c:pt idx="10">
                  <c:v>Ayuntamiento de El Salto</c:v>
                </c:pt>
                <c:pt idx="11">
                  <c:v>Ayuntamiento de Ixtlahuacán de los Membrillos</c:v>
                </c:pt>
              </c:strCache>
            </c:strRef>
          </c:cat>
          <c:val>
            <c:numRef>
              <c:f>Hoja1!$B$48:$B$59</c:f>
              <c:numCache>
                <c:formatCode>0.00</c:formatCode>
                <c:ptCount val="12"/>
                <c:pt idx="0">
                  <c:v>72.435897435897431</c:v>
                </c:pt>
                <c:pt idx="1">
                  <c:v>70.84615384615384</c:v>
                </c:pt>
                <c:pt idx="2">
                  <c:v>66.849999999999994</c:v>
                </c:pt>
                <c:pt idx="3">
                  <c:v>51.38461538461538</c:v>
                </c:pt>
                <c:pt idx="4">
                  <c:v>47.307692307692292</c:v>
                </c:pt>
                <c:pt idx="5">
                  <c:v>45.38461538461538</c:v>
                </c:pt>
                <c:pt idx="6">
                  <c:v>27.538461538461537</c:v>
                </c:pt>
                <c:pt idx="7">
                  <c:v>27.538461538461537</c:v>
                </c:pt>
                <c:pt idx="8">
                  <c:v>17.69230769230769</c:v>
                </c:pt>
                <c:pt idx="9">
                  <c:v>16</c:v>
                </c:pt>
                <c:pt idx="10">
                  <c:v>11.846153846153847</c:v>
                </c:pt>
                <c:pt idx="11">
                  <c:v>11.846153846153847</c:v>
                </c:pt>
              </c:numCache>
            </c:numRef>
          </c:val>
        </c:ser>
        <c:dLbls>
          <c:showVal val="1"/>
        </c:dLbls>
        <c:shape val="cylinder"/>
        <c:axId val="61915520"/>
        <c:axId val="61917056"/>
        <c:axId val="0"/>
      </c:bar3DChart>
      <c:catAx>
        <c:axId val="61915520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100"/>
            </a:pPr>
            <a:endParaRPr lang="es-MX"/>
          </a:p>
        </c:txPr>
        <c:crossAx val="61917056"/>
        <c:crosses val="autoZero"/>
        <c:auto val="1"/>
        <c:lblAlgn val="ctr"/>
        <c:lblOffset val="100"/>
      </c:catAx>
      <c:valAx>
        <c:axId val="61917056"/>
        <c:scaling>
          <c:orientation val="minMax"/>
        </c:scaling>
        <c:axPos val="l"/>
        <c:majorGridlines/>
        <c:numFmt formatCode="0.00" sourceLinked="1"/>
        <c:tickLblPos val="nextTo"/>
        <c:crossAx val="61915520"/>
        <c:crosses val="autoZero"/>
        <c:crossBetween val="between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view3D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6587333915208023E-2"/>
          <c:y val="3.3567708798304972E-2"/>
          <c:w val="0.89187571353725825"/>
          <c:h val="0.54211306368160939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spPr>
              <a:solidFill>
                <a:schemeClr val="bg1">
                  <a:lumMod val="85000"/>
                </a:schemeClr>
              </a:solidFill>
            </c:spPr>
          </c:dPt>
          <c:dPt>
            <c:idx val="2"/>
            <c:spPr>
              <a:solidFill>
                <a:schemeClr val="bg1">
                  <a:lumMod val="85000"/>
                </a:schemeClr>
              </a:solidFill>
            </c:spPr>
          </c:dPt>
          <c:dPt>
            <c:idx val="3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spPr>
              <a:solidFill>
                <a:schemeClr val="bg1">
                  <a:lumMod val="85000"/>
                </a:schemeClr>
              </a:solidFill>
            </c:spPr>
          </c:dPt>
          <c:dPt>
            <c:idx val="5"/>
            <c:spPr>
              <a:solidFill>
                <a:schemeClr val="bg1">
                  <a:lumMod val="85000"/>
                </a:schemeClr>
              </a:solidFill>
            </c:spPr>
          </c:dPt>
          <c:dPt>
            <c:idx val="6"/>
            <c:spPr>
              <a:solidFill>
                <a:schemeClr val="bg1">
                  <a:lumMod val="85000"/>
                </a:schemeClr>
              </a:solidFill>
            </c:spPr>
          </c:dPt>
          <c:dPt>
            <c:idx val="7"/>
            <c:spPr>
              <a:solidFill>
                <a:schemeClr val="bg1">
                  <a:lumMod val="85000"/>
                </a:schemeClr>
              </a:solidFill>
            </c:spPr>
          </c:dPt>
          <c:dPt>
            <c:idx val="8"/>
            <c:spPr>
              <a:solidFill>
                <a:schemeClr val="bg1">
                  <a:lumMod val="85000"/>
                </a:schemeClr>
              </a:solidFill>
            </c:spPr>
          </c:dPt>
          <c:dPt>
            <c:idx val="9"/>
            <c:spPr>
              <a:solidFill>
                <a:schemeClr val="bg1">
                  <a:lumMod val="85000"/>
                </a:schemeClr>
              </a:solidFill>
            </c:spPr>
          </c:dPt>
          <c:dPt>
            <c:idx val="1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1"/>
            <c:spPr>
              <a:solidFill>
                <a:srgbClr val="C2DAE0"/>
              </a:solidFill>
            </c:spPr>
          </c:dPt>
          <c:dLbls>
            <c:dLbl>
              <c:idx val="0"/>
              <c:layout>
                <c:manualLayout>
                  <c:x val="0"/>
                  <c:y val="6.0468631897203353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Century Gothic" pitchFamily="34" charset="0"/>
                      <a:cs typeface="Arial" pitchFamily="34" charset="0"/>
                    </a:defRPr>
                  </a:pPr>
                  <a:endParaRPr lang="es-MX"/>
                </a:p>
              </c:txPr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85.83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3.915809479527254E-3"/>
                  <c:y val="-8.2987551867219778E-3"/>
                </c:manualLayout>
              </c:layout>
              <c:showVal val="1"/>
            </c:dLbl>
            <c:dLbl>
              <c:idx val="6"/>
              <c:layout>
                <c:manualLayout>
                  <c:x val="5.873714219290881E-3"/>
                  <c:y val="-1.3831258644536656E-2"/>
                </c:manualLayout>
              </c:layout>
              <c:showVal val="1"/>
            </c:dLbl>
            <c:dLbl>
              <c:idx val="10"/>
              <c:layout>
                <c:manualLayout>
                  <c:x val="0"/>
                  <c:y val="-1.3831258644536656E-2"/>
                </c:manualLayout>
              </c:layout>
              <c:showVal val="1"/>
            </c:dLbl>
            <c:dLbl>
              <c:idx val="11"/>
              <c:spPr/>
              <c:txPr>
                <a:bodyPr/>
                <a:lstStyle/>
                <a:p>
                  <a:pPr>
                    <a:defRPr b="1">
                      <a:latin typeface="Century Gothic" pitchFamily="34" charset="0"/>
                      <a:cs typeface="Arial" pitchFamily="34" charset="0"/>
                    </a:defRPr>
                  </a:pPr>
                  <a:endParaRPr lang="es-MX"/>
                </a:p>
              </c:txPr>
            </c:dLbl>
            <c:txPr>
              <a:bodyPr/>
              <a:lstStyle/>
              <a:p>
                <a:pPr>
                  <a:defRPr b="0">
                    <a:latin typeface="Century Gothic" pitchFamily="34" charset="0"/>
                    <a:cs typeface="Arial" pitchFamily="34" charset="0"/>
                  </a:defRPr>
                </a:pPr>
                <a:endParaRPr lang="es-MX"/>
              </a:p>
            </c:txPr>
            <c:showVal val="1"/>
          </c:dLbls>
          <c:cat>
            <c:strRef>
              <c:f>Centro!$B$18:$B$29</c:f>
              <c:strCache>
                <c:ptCount val="12"/>
                <c:pt idx="0">
                  <c:v>Ayto. de Tlajomulco 
de Zúñiga</c:v>
                </c:pt>
                <c:pt idx="1">
                  <c:v>Ayto. de Guadalajara</c:v>
                </c:pt>
                <c:pt idx="2">
                  <c:v>Ayto. de Zapopan</c:v>
                </c:pt>
                <c:pt idx="3">
                  <c:v>Ayto. de Tlaquepaque</c:v>
                </c:pt>
                <c:pt idx="4">
                  <c:v>Ayto. de Tonalá</c:v>
                </c:pt>
                <c:pt idx="5">
                  <c:v>Ayto. de Zapotlanejo</c:v>
                </c:pt>
                <c:pt idx="6">
                  <c:v>Ayto. de Cuquio</c:v>
                </c:pt>
                <c:pt idx="7">
                  <c:v>Ayto. de Juanacatlán</c:v>
                </c:pt>
                <c:pt idx="8">
                  <c:v>Ayto. de San 
Cristobal de la Barranca</c:v>
                </c:pt>
                <c:pt idx="9">
                  <c:v>Ayto. de El Salto</c:v>
                </c:pt>
                <c:pt idx="10">
                  <c:v>Ayto. de Ixtlahuacán 
de los Membrillos</c:v>
                </c:pt>
                <c:pt idx="11">
                  <c:v>Ayto. de Ixtlahuacán 
del Río</c:v>
                </c:pt>
              </c:strCache>
            </c:strRef>
          </c:cat>
          <c:val>
            <c:numRef>
              <c:f>Centro!$G$18:$G$29</c:f>
              <c:numCache>
                <c:formatCode>0.00</c:formatCode>
                <c:ptCount val="12"/>
                <c:pt idx="0">
                  <c:v>85.83</c:v>
                </c:pt>
                <c:pt idx="1">
                  <c:v>85.4166666666667</c:v>
                </c:pt>
                <c:pt idx="2">
                  <c:v>84.460000000000008</c:v>
                </c:pt>
                <c:pt idx="3">
                  <c:v>78.673076923076906</c:v>
                </c:pt>
                <c:pt idx="4">
                  <c:v>72.173076923076891</c:v>
                </c:pt>
                <c:pt idx="5">
                  <c:v>66.75</c:v>
                </c:pt>
                <c:pt idx="6">
                  <c:v>57.42</c:v>
                </c:pt>
                <c:pt idx="7">
                  <c:v>53.349999999999994</c:v>
                </c:pt>
                <c:pt idx="8">
                  <c:v>49.56</c:v>
                </c:pt>
                <c:pt idx="9">
                  <c:v>42.120000000000005</c:v>
                </c:pt>
                <c:pt idx="10">
                  <c:v>36.309999999999995</c:v>
                </c:pt>
                <c:pt idx="11">
                  <c:v>30</c:v>
                </c:pt>
              </c:numCache>
            </c:numRef>
          </c:val>
        </c:ser>
        <c:dLbls/>
        <c:shape val="box"/>
        <c:axId val="61525376"/>
        <c:axId val="61531264"/>
        <c:axId val="0"/>
      </c:bar3DChart>
      <c:catAx>
        <c:axId val="61525376"/>
        <c:scaling>
          <c:orientation val="minMax"/>
        </c:scaling>
        <c:axPos val="b"/>
        <c:tickLblPos val="nextTo"/>
        <c:txPr>
          <a:bodyPr rot="-5400000" vert="horz" anchor="t" anchorCtr="1"/>
          <a:lstStyle/>
          <a:p>
            <a:pPr>
              <a:defRPr sz="1200">
                <a:latin typeface="Century Gothic" pitchFamily="34" charset="0"/>
              </a:defRPr>
            </a:pPr>
            <a:endParaRPr lang="es-MX"/>
          </a:p>
        </c:txPr>
        <c:crossAx val="61531264"/>
        <c:crosses val="autoZero"/>
        <c:auto val="1"/>
        <c:lblAlgn val="ctr"/>
        <c:lblOffset val="100"/>
      </c:catAx>
      <c:valAx>
        <c:axId val="61531264"/>
        <c:scaling>
          <c:orientation val="minMax"/>
          <c:max val="100"/>
        </c:scaling>
        <c:axPos val="l"/>
        <c:majorGridlines/>
        <c:numFmt formatCode="0.00" sourceLinked="1"/>
        <c:tickLblPos val="nextTo"/>
        <c:crossAx val="61525376"/>
        <c:crosses val="autoZero"/>
        <c:crossBetween val="between"/>
        <c:majorUnit val="20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8" cy="461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EADBC-5996-4ED9-B31D-DF5F7730F35A}" type="datetimeFigureOut">
              <a:rPr lang="es-MX" smtClean="0"/>
              <a:pPr/>
              <a:t>03/11/2015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772524"/>
            <a:ext cx="3011488" cy="461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37000" y="8772524"/>
            <a:ext cx="3011488" cy="461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B185C-8B04-4EEC-A0D0-527FA815DA5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33743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DFFAC2F-CB47-42E2-A2E6-30EB98ECE05B}" type="datetimeFigureOut">
              <a:rPr lang="es-MX" smtClean="0"/>
              <a:pPr/>
              <a:t>03/11/2015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85AEA7D-406A-4573-AC0A-E505595387C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25408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83C94-318A-4D7A-BDA3-62AF970D1B57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769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556450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55645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68636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83C94-318A-4D7A-BDA3-62AF970D1B57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79975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AEA7D-406A-4573-AC0A-E505595387C9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5079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F8920-EE9D-4847-B820-57188B74323C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B29ED-CE9A-0A40-B5F7-E0B07E6E55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7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579648" y="3933056"/>
            <a:ext cx="7772400" cy="208823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Microsoft Sans Serif" pitchFamily="34" charset="0"/>
                <a:cs typeface="Microsoft Sans Serif" pitchFamily="34" charset="0"/>
              </a:rPr>
              <a:t>Resultados </a:t>
            </a:r>
            <a:b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Microsoft Sans Serif" pitchFamily="34" charset="0"/>
                <a:cs typeface="Microsoft Sans Serif" pitchFamily="34" charset="0"/>
              </a:rPr>
            </a:b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Microsoft Sans Serif" pitchFamily="34" charset="0"/>
                <a:cs typeface="Microsoft Sans Serif" pitchFamily="34" charset="0"/>
              </a:rPr>
              <a:t>Evaluación de la Publicación </a:t>
            </a:r>
            <a:b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Microsoft Sans Serif" pitchFamily="34" charset="0"/>
                <a:cs typeface="Microsoft Sans Serif" pitchFamily="34" charset="0"/>
              </a:rPr>
            </a:b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Microsoft Sans Serif" pitchFamily="34" charset="0"/>
                <a:cs typeface="Microsoft Sans Serif" pitchFamily="34" charset="0"/>
              </a:rPr>
              <a:t>de Información Fundamental</a:t>
            </a:r>
            <a:r>
              <a:rPr lang="es-MX" sz="32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s-MX" sz="32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</a:br>
            <a:r>
              <a:rPr lang="es-MX" sz="32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s-MX" sz="32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</a:br>
            <a:r>
              <a:rPr lang="es-MX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yuntamientos 2015</a:t>
            </a:r>
            <a:r>
              <a:rPr lang="es-MX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/>
            </a:r>
            <a:br>
              <a:rPr lang="es-MX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</a:br>
            <a:endParaRPr lang="es-MX" sz="3200" dirty="0"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692696"/>
            <a:ext cx="5987008" cy="864096"/>
          </a:xfrm>
          <a:noFill/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Artículo y Criterio Adjetivo</a:t>
            </a:r>
            <a:r>
              <a:rPr lang="es-ES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7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4" y="1556792"/>
            <a:ext cx="7056784" cy="495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51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Regionalización Administrativa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65332"/>
            <a:ext cx="2344784" cy="16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47460"/>
            <a:ext cx="2482229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apa de la región altos sur del estado de Jalisco.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168" y="1565332"/>
            <a:ext cx="248222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725" y="1565332"/>
            <a:ext cx="2297764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7332"/>
            <a:ext cx="2404934" cy="171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Mapa de la región sur del estado de Jalisco.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1981" y="3190493"/>
            <a:ext cx="2340000" cy="17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908" y="3172707"/>
            <a:ext cx="259015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160" y="3221332"/>
            <a:ext cx="2243330" cy="161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69612"/>
            <a:ext cx="2182543" cy="157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2023" y="4944426"/>
            <a:ext cx="2488612" cy="166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Mapa de la región costa norte del estado de Jalisco.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243" y="4900707"/>
            <a:ext cx="2323726" cy="17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D6E4CD"/>
              </a:clrFrom>
              <a:clrTo>
                <a:srgbClr val="D6E4C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999" y="4822681"/>
            <a:ext cx="2246492" cy="178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75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1 Norte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3774301"/>
              </p:ext>
            </p:extLst>
          </p:nvPr>
        </p:nvGraphicFramePr>
        <p:xfrm>
          <a:off x="467545" y="1628246"/>
          <a:ext cx="8219254" cy="4873000"/>
        </p:xfrm>
        <a:graphic>
          <a:graphicData uri="http://schemas.openxmlformats.org/drawingml/2006/table">
            <a:tbl>
              <a:tblPr firstRow="1" firstCol="1" bandRow="1"/>
              <a:tblGrid>
                <a:gridCol w="2229508"/>
                <a:gridCol w="1178877"/>
                <a:gridCol w="1177232"/>
                <a:gridCol w="1279173"/>
                <a:gridCol w="1177232"/>
                <a:gridCol w="1177232"/>
              </a:tblGrid>
              <a:tr h="539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Cumplimiento</a:t>
                      </a:r>
                      <a:r>
                        <a:rPr lang="es-MX" sz="12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Global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Colotlán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82.31</a:t>
                      </a: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41.46</a:t>
                      </a: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80.38</a:t>
                      </a: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31.46</a:t>
                      </a: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58.90</a:t>
                      </a: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Ayto. de San Martín de Bolaños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41.00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11.69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37.15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3.92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23.44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Totatiche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15.69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1.92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4.40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de Santa María de los Ángeles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3.92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1.48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Huejúcar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1.92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0.48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Bolaños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Chimaltitlán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0.00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40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Promedio 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Región #1 Norte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20.69</a:t>
                      </a:r>
                      <a:endParaRPr lang="es-MX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7.88</a:t>
                      </a:r>
                      <a:endParaRPr lang="es-MX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17.06</a:t>
                      </a:r>
                      <a:endParaRPr lang="es-MX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5.05</a:t>
                      </a:r>
                      <a:endParaRPr lang="es-MX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12.67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339" marR="373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308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56225"/>
            <a:ext cx="5987008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#1 Norte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5495355"/>
              </p:ext>
            </p:extLst>
          </p:nvPr>
        </p:nvGraphicFramePr>
        <p:xfrm>
          <a:off x="467544" y="1789442"/>
          <a:ext cx="3240360" cy="2991084"/>
        </p:xfrm>
        <a:graphic>
          <a:graphicData uri="http://schemas.openxmlformats.org/drawingml/2006/table">
            <a:tbl>
              <a:tblPr/>
              <a:tblGrid>
                <a:gridCol w="1482677"/>
                <a:gridCol w="1757683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#1 Norte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20.69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7.88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17.06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078" y="1402565"/>
            <a:ext cx="3750970" cy="376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387565" y="3468959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Colotlán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58.90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92180" y="3036911"/>
            <a:ext cx="756084" cy="432048"/>
          </a:xfrm>
          <a:prstGeom prst="roundRect">
            <a:avLst>
              <a:gd name="adj" fmla="val 1330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300192" y="2359831"/>
            <a:ext cx="648072" cy="455438"/>
          </a:xfrm>
          <a:prstGeom prst="roundRect">
            <a:avLst>
              <a:gd name="adj" fmla="val 1330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0192" y="1621167"/>
            <a:ext cx="255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</a:t>
            </a:r>
            <a:r>
              <a:rPr lang="es-MX" sz="1400" b="1" dirty="0" err="1" smtClean="0">
                <a:latin typeface="Century Gothic" pitchFamily="34" charset="0"/>
                <a:cs typeface="Arial" pitchFamily="34" charset="0"/>
              </a:rPr>
              <a:t>Huejúcar</a:t>
            </a:r>
            <a:endParaRPr lang="es-MX" sz="14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0.48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537321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La Región Norte contempla a los Ayuntamientos de Bolaños y Chimaltitan, ambos tiene portal 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web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y sección de transparencia, pero no se advierte vínculo que remita a la información solicitada por la Ley por lo que su cumplimento es de 0.00. 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1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#1 Norte</a:t>
            </a:r>
            <a:endParaRPr lang="es-MX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00237"/>
            <a:ext cx="7560839" cy="460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14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#2  Altos Norte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763168"/>
              </p:ext>
            </p:extLst>
          </p:nvPr>
        </p:nvGraphicFramePr>
        <p:xfrm>
          <a:off x="323526" y="1628800"/>
          <a:ext cx="8640961" cy="4875951"/>
        </p:xfrm>
        <a:graphic>
          <a:graphicData uri="http://schemas.openxmlformats.org/drawingml/2006/table">
            <a:tbl>
              <a:tblPr firstRow="1" firstCol="1" bandRow="1"/>
              <a:tblGrid>
                <a:gridCol w="2343897"/>
                <a:gridCol w="1239362"/>
                <a:gridCol w="1237633"/>
                <a:gridCol w="1344803"/>
                <a:gridCol w="1237633"/>
                <a:gridCol w="1237633"/>
              </a:tblGrid>
              <a:tr h="5056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Global</a:t>
                      </a:r>
                      <a:endParaRPr lang="es-MX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Lagos de Moreno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96.00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57.38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96.00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49.31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74.67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San Juan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los Lagos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47.54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58.50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Encarnación de Díaz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54.65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Teocaltiche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45.79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Ojuelos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63.78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24.68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55.61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8.01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38.02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Unión de San Antonio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Villa Hidalgo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54.01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18.43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54.01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10.42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34.21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03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San Diego de Alejandría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14.58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3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Región#</a:t>
                      </a:r>
                      <a:r>
                        <a:rPr lang="es-MX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  </a:t>
                      </a:r>
                      <a:r>
                        <a:rPr lang="es-MX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Altos </a:t>
                      </a: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Norte 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64.64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30.31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62.40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21.01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44.59</a:t>
                      </a:r>
                    </a:p>
                  </a:txBody>
                  <a:tcPr marL="34243" marR="34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928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#2 Altos Norte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3190734"/>
              </p:ext>
            </p:extLst>
          </p:nvPr>
        </p:nvGraphicFramePr>
        <p:xfrm>
          <a:off x="395536" y="1782645"/>
          <a:ext cx="3240360" cy="2991084"/>
        </p:xfrm>
        <a:graphic>
          <a:graphicData uri="http://schemas.openxmlformats.org/drawingml/2006/table">
            <a:tbl>
              <a:tblPr/>
              <a:tblGrid>
                <a:gridCol w="1482677"/>
                <a:gridCol w="1757683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Región #2 Altos Norte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64.64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30.31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62.40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21.01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44.59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484521" y="1458732"/>
            <a:ext cx="334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Lagos de Moreno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74.67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419873" y="5229200"/>
            <a:ext cx="2929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San Diego de Alejandría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14.58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78887"/>
            <a:ext cx="4131268" cy="442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6349602" y="2881399"/>
            <a:ext cx="1246734" cy="767917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5292080" y="4305040"/>
            <a:ext cx="1536873" cy="76791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669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#2 Altos Norte</a:t>
            </a:r>
            <a:endParaRPr lang="es-MX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6754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41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#3 Altos Sur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801609"/>
              </p:ext>
            </p:extLst>
          </p:nvPr>
        </p:nvGraphicFramePr>
        <p:xfrm>
          <a:off x="395536" y="1628800"/>
          <a:ext cx="8568951" cy="5044394"/>
        </p:xfrm>
        <a:graphic>
          <a:graphicData uri="http://schemas.openxmlformats.org/drawingml/2006/table">
            <a:tbl>
              <a:tblPr firstRow="1" firstCol="1" bandRow="1"/>
              <a:tblGrid>
                <a:gridCol w="2324366"/>
                <a:gridCol w="1229034"/>
                <a:gridCol w="1227318"/>
                <a:gridCol w="1333597"/>
                <a:gridCol w="1227318"/>
                <a:gridCol w="1227318"/>
              </a:tblGrid>
              <a:tr h="333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Sujeto Obligado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Publicidad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Vigencia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Accesibilidad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Información</a:t>
                      </a:r>
                      <a:b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Completa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Global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Tepatitlán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92.08</a:t>
                      </a: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84.31</a:t>
                      </a: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92.08</a:t>
                      </a: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47.62</a:t>
                      </a: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79.02</a:t>
                      </a: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63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San Ignacio Cerro Gordo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66.10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Arandas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64.50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Acatic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61.35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Yahualica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 González Gallo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Mexticacán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60.81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Cañadas de Obregón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59.94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Jalostotitlán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San Julián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42.75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33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Jesús María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41.85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San Miguel el Alto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51.15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36.02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63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Valle de Guadalupe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400" b="1" dirty="0" smtClean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</a:t>
                      </a: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#3 Altos Sur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72.72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43.03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70.29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25.81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52.97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475" marR="23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262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#3 Altos Sur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3135922"/>
              </p:ext>
            </p:extLst>
          </p:nvPr>
        </p:nvGraphicFramePr>
        <p:xfrm>
          <a:off x="395536" y="1701849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#3 Altos Sur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72.72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43.03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70.29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25.81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52.97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9009" y="2204864"/>
            <a:ext cx="4419204" cy="435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Elipse"/>
          <p:cNvSpPr/>
          <p:nvPr/>
        </p:nvSpPr>
        <p:spPr>
          <a:xfrm>
            <a:off x="5271877" y="3818081"/>
            <a:ext cx="1246734" cy="56606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5436096" y="3197391"/>
            <a:ext cx="1296144" cy="519641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2856512" y="5085184"/>
            <a:ext cx="334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Tepatitlán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79.02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456930" y="184482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Valle de Guadalupe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7.87</a:t>
            </a:r>
          </a:p>
        </p:txBody>
      </p:sp>
    </p:spTree>
    <p:extLst>
      <p:ext uri="{BB962C8B-B14F-4D97-AF65-F5344CB8AC3E}">
        <p14:creationId xmlns:p14="http://schemas.microsoft.com/office/powerpoint/2010/main" xmlns="" val="40815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899593" y="1628800"/>
            <a:ext cx="7739336" cy="482453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endParaRPr lang="es-MX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Cobertura: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		</a:t>
            </a:r>
            <a:r>
              <a:rPr lang="es-MX" sz="18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125 sujetos obligados evaluados (Ayuntamientos)</a:t>
            </a:r>
            <a:endParaRPr lang="es-MX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Objetivo de la Evaluación: </a:t>
            </a:r>
            <a:endParaRPr lang="es-MX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</a:t>
            </a:r>
            <a:r>
              <a:rPr lang="es-MX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	</a:t>
            </a:r>
            <a:r>
              <a:rPr lang="es-MX" sz="18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Publicación de la información fundamental:</a:t>
            </a:r>
            <a:endParaRPr lang="es-MX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3" algn="just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  <a:tabLst>
                <a:tab pos="290576" algn="l"/>
              </a:tabLst>
              <a:defRPr/>
            </a:pPr>
            <a:r>
              <a:rPr lang="es-MX" sz="1700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Articulo 8, fracción V- Información financiera, patrimonial y 				administrativa.</a:t>
            </a:r>
          </a:p>
          <a:p>
            <a:pPr lvl="3" algn="just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  <a:tabLst>
                <a:tab pos="290576" algn="l"/>
              </a:tabLst>
              <a:defRPr/>
            </a:pPr>
            <a:r>
              <a:rPr lang="es-MX" sz="1700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Articulo 15 – De los Ayuntamientos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Periodo de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Evaluación: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SzPct val="75000"/>
              <a:buNone/>
              <a:tabLst>
                <a:tab pos="290576" algn="l"/>
              </a:tabLst>
              <a:defRPr/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	</a:t>
            </a:r>
            <a:r>
              <a:rPr lang="es-MX" sz="18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Marzo </a:t>
            </a:r>
            <a:r>
              <a:rPr lang="es-MX" sz="18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 Septiembre 2015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  <a:buSzPct val="75000"/>
              <a:buFont typeface="Wingdings" panose="05000000000000000000" pitchFamily="2" charset="2"/>
              <a:buChar char="q"/>
              <a:tabLst>
                <a:tab pos="290576" algn="l"/>
              </a:tabLst>
              <a:defRPr/>
            </a:pPr>
            <a:endParaRPr lang="es-MX" sz="1700" dirty="0" smtClean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SzPct val="75000"/>
              <a:buNone/>
              <a:tabLst>
                <a:tab pos="290576" algn="l"/>
              </a:tabLst>
              <a:defRPr/>
            </a:pPr>
            <a:endParaRPr lang="es-MX" sz="1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476672"/>
            <a:ext cx="6356673" cy="936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Generalidades de la evaluación </a:t>
            </a:r>
            <a:endParaRPr lang="es-ES" sz="2400" cap="small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3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Altos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endParaRPr lang="es-MX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4800"/>
            <a:ext cx="8424936" cy="488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404664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#4  Ciénega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4088065"/>
              </p:ext>
            </p:extLst>
          </p:nvPr>
        </p:nvGraphicFramePr>
        <p:xfrm>
          <a:off x="423797" y="1772816"/>
          <a:ext cx="8424936" cy="4751996"/>
        </p:xfrm>
        <a:graphic>
          <a:graphicData uri="http://schemas.openxmlformats.org/drawingml/2006/table">
            <a:tbl>
              <a:tblPr firstRow="1" firstCol="1" bandRow="1"/>
              <a:tblGrid>
                <a:gridCol w="2285301"/>
                <a:gridCol w="1208377"/>
                <a:gridCol w="1206692"/>
                <a:gridCol w="1311182"/>
                <a:gridCol w="1206692"/>
                <a:gridCol w="1206692"/>
              </a:tblGrid>
              <a:tr h="4268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Calificación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Tototlán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84.62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61.12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Atotonilco el Alto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59.06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Jamay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La Barca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51.60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Ocotlán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21.85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Zapotlán del Rey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92.00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41.23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39.46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43.17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Degollado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42.29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Ayotlán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13.96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Poncitlán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12.50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83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</a:t>
                      </a: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#4 Ciénega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67.55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28.25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51.12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24.75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42.92</a:t>
                      </a:r>
                    </a:p>
                  </a:txBody>
                  <a:tcPr marL="29877" marR="298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483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#4 Ciénega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9129781"/>
              </p:ext>
            </p:extLst>
          </p:nvPr>
        </p:nvGraphicFramePr>
        <p:xfrm>
          <a:off x="395536" y="1701849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#4 Ciénega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67.55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28.25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51.12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24.75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42.92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4993188" y="1923571"/>
            <a:ext cx="334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</a:t>
            </a:r>
            <a:r>
              <a:rPr lang="es-MX" sz="1400" b="1" dirty="0" err="1" smtClean="0">
                <a:latin typeface="Century Gothic" pitchFamily="34" charset="0"/>
                <a:cs typeface="Arial" pitchFamily="34" charset="0"/>
              </a:rPr>
              <a:t>Tototlán</a:t>
            </a:r>
            <a:endParaRPr lang="es-MX" sz="14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61.12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105998" y="4783765"/>
            <a:ext cx="30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</a:t>
            </a:r>
            <a:r>
              <a:rPr lang="es-MX" sz="1400" b="1" dirty="0" err="1" smtClean="0">
                <a:latin typeface="Century Gothic" pitchFamily="34" charset="0"/>
                <a:cs typeface="Arial" pitchFamily="34" charset="0"/>
              </a:rPr>
              <a:t>Poncitlán</a:t>
            </a:r>
            <a:endParaRPr lang="es-MX" sz="14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12.50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208" y="2792390"/>
            <a:ext cx="4042792" cy="361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Elipse"/>
          <p:cNvSpPr/>
          <p:nvPr/>
        </p:nvSpPr>
        <p:spPr>
          <a:xfrm>
            <a:off x="5317773" y="3068960"/>
            <a:ext cx="1246734" cy="43279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4644008" y="3717032"/>
            <a:ext cx="1152128" cy="50405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3736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#4 Ciénega</a:t>
            </a:r>
            <a:endParaRPr lang="es-MX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0946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67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404664"/>
            <a:ext cx="5987008" cy="129614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#5 Sureste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3585829"/>
              </p:ext>
            </p:extLst>
          </p:nvPr>
        </p:nvGraphicFramePr>
        <p:xfrm>
          <a:off x="683568" y="1844824"/>
          <a:ext cx="8003233" cy="4785680"/>
        </p:xfrm>
        <a:graphic>
          <a:graphicData uri="http://schemas.openxmlformats.org/drawingml/2006/table">
            <a:tbl>
              <a:tblPr firstRow="1" firstCol="1" bandRow="1"/>
              <a:tblGrid>
                <a:gridCol w="2170911"/>
                <a:gridCol w="1147893"/>
                <a:gridCol w="1146292"/>
                <a:gridCol w="1245553"/>
                <a:gridCol w="1146292"/>
                <a:gridCol w="1146292"/>
              </a:tblGrid>
              <a:tr h="405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Cumplimiento</a:t>
                      </a:r>
                      <a:r>
                        <a:rPr lang="es-MX" sz="12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Global</a:t>
                      </a:r>
                      <a:endParaRPr lang="es-MX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Chapala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94.15</a:t>
                      </a: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61.23</a:t>
                      </a: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82.38</a:t>
                      </a: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41.46</a:t>
                      </a: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69.81</a:t>
                      </a: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05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Concepción de Buenos Aires 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Quitupan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11.85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49.08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Tizapán el Alto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40.15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Santa María del Oro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Mazamitla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30.63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Valle de Juárez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Tuxcueca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Jocotepec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6.73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05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La Manzanilla de la Paz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0.96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#5 Sureste 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45.25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21.53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42.34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13.97</a:t>
                      </a:r>
                      <a:endParaRPr lang="es-MX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30.77</a:t>
                      </a:r>
                      <a:endParaRPr lang="es-MX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387" marR="273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#5 Sureste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7063115"/>
              </p:ext>
            </p:extLst>
          </p:nvPr>
        </p:nvGraphicFramePr>
        <p:xfrm>
          <a:off x="755576" y="1946288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#5 Sureste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45.25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21.53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42.34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30.77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4921985" y="1692740"/>
            <a:ext cx="334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Chapala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69.81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3188" y="2223593"/>
            <a:ext cx="4016905" cy="34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Elipse"/>
          <p:cNvSpPr/>
          <p:nvPr/>
        </p:nvSpPr>
        <p:spPr>
          <a:xfrm>
            <a:off x="6156176" y="2564904"/>
            <a:ext cx="93610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6497584" y="3429000"/>
            <a:ext cx="738712" cy="238505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4408953" y="3955537"/>
            <a:ext cx="391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La Manzanilla de la Paz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0.96</a:t>
            </a:r>
          </a:p>
        </p:txBody>
      </p:sp>
    </p:spTree>
    <p:extLst>
      <p:ext uri="{BB962C8B-B14F-4D97-AF65-F5344CB8AC3E}">
        <p14:creationId xmlns:p14="http://schemas.microsoft.com/office/powerpoint/2010/main" xmlns="" val="15781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#5 Sureste</a:t>
            </a:r>
            <a:endParaRPr lang="es-MX" sz="2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09" y="1700808"/>
            <a:ext cx="8950625" cy="456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60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#6  Sur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016653"/>
              </p:ext>
            </p:extLst>
          </p:nvPr>
        </p:nvGraphicFramePr>
        <p:xfrm>
          <a:off x="395536" y="1837192"/>
          <a:ext cx="8435279" cy="4392005"/>
        </p:xfrm>
        <a:graphic>
          <a:graphicData uri="http://schemas.openxmlformats.org/drawingml/2006/table">
            <a:tbl>
              <a:tblPr firstRow="1" firstCol="1" bandRow="1"/>
              <a:tblGrid>
                <a:gridCol w="2288106"/>
                <a:gridCol w="1209861"/>
                <a:gridCol w="1208173"/>
                <a:gridCol w="1312793"/>
                <a:gridCol w="1208173"/>
                <a:gridCol w="1208173"/>
              </a:tblGrid>
              <a:tr h="578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Sujeto Obligado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Publicidad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Vigencia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Accesibilidad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Información</a:t>
                      </a:r>
                      <a:b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Completa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Cumplimiento Global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Zapotlán el Grande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63.00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82.38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64.37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Pihuamo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84.15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51.15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35.69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Jilotlán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 los Dolores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27.69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54.67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Tuxpan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54.37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Tamazula de Gordiano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54.13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Zapotiltic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47.83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San Gabriel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76.46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53.00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49.23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9.92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47.15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Gómez Farías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15.62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34.71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Tecalitlán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49.08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32.48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2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Tonila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18.17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6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#6</a:t>
                      </a:r>
                      <a:r>
                        <a:rPr lang="es-MX" sz="16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6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Sur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68.96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35.29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61.96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21.68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46.97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49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Sur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8291788"/>
              </p:ext>
            </p:extLst>
          </p:nvPr>
        </p:nvGraphicFramePr>
        <p:xfrm>
          <a:off x="395536" y="2024317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#6 Sur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35.29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21.68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46.97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3287022" y="5128235"/>
            <a:ext cx="307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</a:t>
            </a:r>
            <a:r>
              <a:rPr lang="es-MX" sz="1400" b="1" dirty="0" err="1" smtClean="0">
                <a:latin typeface="Century Gothic" pitchFamily="34" charset="0"/>
                <a:cs typeface="Arial" pitchFamily="34" charset="0"/>
              </a:rPr>
              <a:t>Tonila</a:t>
            </a:r>
            <a:endParaRPr lang="es-MX" sz="14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18.17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24317"/>
            <a:ext cx="3147228" cy="39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6186682" y="3861048"/>
            <a:ext cx="1009802" cy="504056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4824873" y="154353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Zapotlán el Grande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64.35</a:t>
            </a:r>
          </a:p>
        </p:txBody>
      </p:sp>
      <p:sp>
        <p:nvSpPr>
          <p:cNvPr id="15" name="14 Elipse"/>
          <p:cNvSpPr/>
          <p:nvPr/>
        </p:nvSpPr>
        <p:spPr>
          <a:xfrm>
            <a:off x="6186682" y="4509189"/>
            <a:ext cx="883974" cy="36748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6387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#6 Sur</a:t>
            </a:r>
            <a:endParaRPr lang="es-MX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0349"/>
            <a:ext cx="8219256" cy="491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38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2699792" y="692696"/>
            <a:ext cx="5987008" cy="72008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Ayuntamientos Evaluados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18393857"/>
              </p:ext>
            </p:extLst>
          </p:nvPr>
        </p:nvGraphicFramePr>
        <p:xfrm>
          <a:off x="683568" y="1645038"/>
          <a:ext cx="8136904" cy="4880306"/>
        </p:xfrm>
        <a:graphic>
          <a:graphicData uri="http://schemas.openxmlformats.org/presentationml/2006/ole">
            <p:oleObj spid="_x0000_s1096" name="Documento" r:id="rId3" imgW="9250560" imgH="6812162" progId="Word.Document.12">
              <p:embed/>
            </p:oleObj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400" y="3933056"/>
            <a:ext cx="23260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79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#7 Sierra de Amula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0098880"/>
              </p:ext>
            </p:extLst>
          </p:nvPr>
        </p:nvGraphicFramePr>
        <p:xfrm>
          <a:off x="323528" y="1844824"/>
          <a:ext cx="8568952" cy="4549268"/>
        </p:xfrm>
        <a:graphic>
          <a:graphicData uri="http://schemas.openxmlformats.org/drawingml/2006/table">
            <a:tbl>
              <a:tblPr firstRow="1" firstCol="1" bandRow="1"/>
              <a:tblGrid>
                <a:gridCol w="2324365"/>
                <a:gridCol w="1229033"/>
                <a:gridCol w="1227319"/>
                <a:gridCol w="1333597"/>
                <a:gridCol w="1227319"/>
                <a:gridCol w="1227319"/>
              </a:tblGrid>
              <a:tr h="643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Global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Unión de Tula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82.23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78.31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57.33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Autlán de Navarro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76.31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39.46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72.46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33.38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55.40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Atengo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47.15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Tecolotlán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15.85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35.35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El Grullo 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13.77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10.81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El Limón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6.96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Tuxcacuesco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Tonaya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Ejutla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3.40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Juchitlán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4.17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4.17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4.17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3.13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Chiquilistlán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Ayutla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580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r>
                        <a:rPr lang="es-MX" sz="1600" b="1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</a:t>
                      </a: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#7 Sierra de Amula </a:t>
                      </a:r>
                      <a:endParaRPr lang="es-MX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29.08</a:t>
                      </a:r>
                      <a:endParaRPr lang="es-MX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15.14</a:t>
                      </a:r>
                      <a:endParaRPr lang="es-MX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26.00</a:t>
                      </a:r>
                      <a:endParaRPr lang="es-MX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8.54</a:t>
                      </a:r>
                      <a:endParaRPr lang="es-MX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19.69</a:t>
                      </a:r>
                      <a:endParaRPr lang="es-MX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06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#7 Sierra de Amula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2959776"/>
              </p:ext>
            </p:extLst>
          </p:nvPr>
        </p:nvGraphicFramePr>
        <p:xfrm>
          <a:off x="399449" y="1687913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Región #7 Sierra</a:t>
                      </a:r>
                      <a:r>
                        <a:rPr lang="es-MX" sz="1400" b="1" kern="1200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de Amula</a:t>
                      </a:r>
                      <a:endParaRPr lang="es-MX" sz="1400" b="1" kern="1200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29.08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15.14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19.69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685" y="1992643"/>
            <a:ext cx="4268203" cy="40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7106786" y="3640239"/>
            <a:ext cx="1009802" cy="355143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uadroTexto"/>
          <p:cNvSpPr txBox="1"/>
          <p:nvPr/>
        </p:nvSpPr>
        <p:spPr>
          <a:xfrm>
            <a:off x="5568935" y="1962358"/>
            <a:ext cx="307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Chiquilistlán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3.00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643842" y="5253881"/>
            <a:ext cx="297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Unión de Tula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57.33</a:t>
            </a:r>
          </a:p>
        </p:txBody>
      </p:sp>
      <p:sp>
        <p:nvSpPr>
          <p:cNvPr id="19" name="18 Elipse"/>
          <p:cNvSpPr/>
          <p:nvPr/>
        </p:nvSpPr>
        <p:spPr>
          <a:xfrm>
            <a:off x="7886058" y="3301466"/>
            <a:ext cx="883974" cy="36748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CuadroTexto"/>
          <p:cNvSpPr txBox="1"/>
          <p:nvPr/>
        </p:nvSpPr>
        <p:spPr>
          <a:xfrm>
            <a:off x="209934" y="4869160"/>
            <a:ext cx="4146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La Región Sierra de Amula contempla al Ayuntamiento de Ayutla el cual cuenta con portal 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web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y sección de transparencia, pero no se advierte vínculo que remita a la información solicitada por la Ley por lo que su cumplimento es de 0.00. 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82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#7 Sierra de Amula</a:t>
            </a:r>
            <a:endParaRPr lang="es-MX" sz="24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0273"/>
            <a:ext cx="879073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1836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#8 Costa Sur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874710"/>
              </p:ext>
            </p:extLst>
          </p:nvPr>
        </p:nvGraphicFramePr>
        <p:xfrm>
          <a:off x="323528" y="2060848"/>
          <a:ext cx="8568952" cy="3605836"/>
        </p:xfrm>
        <a:graphic>
          <a:graphicData uri="http://schemas.openxmlformats.org/drawingml/2006/table">
            <a:tbl>
              <a:tblPr firstRow="1" firstCol="1" bandRow="1"/>
              <a:tblGrid>
                <a:gridCol w="2324365"/>
                <a:gridCol w="1229033"/>
                <a:gridCol w="1227319"/>
                <a:gridCol w="1333597"/>
                <a:gridCol w="1227319"/>
                <a:gridCol w="1227319"/>
              </a:tblGrid>
              <a:tr h="6120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Sujeto Obligado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Publicidad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Vigencia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Accesibilidad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Información</a:t>
                      </a:r>
                      <a:b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Completa</a:t>
                      </a:r>
                      <a:endParaRPr lang="es-MX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Global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  <a:tr h="40318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Cihuatlán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48.10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318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Tomatlán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30.04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0318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La Huerta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318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Villa Purificación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5632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Ayto.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Cuautitlán de García Barragán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17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Ayto. 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Casimiro Castillo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6045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</a:t>
                      </a:r>
                    </a:p>
                    <a:p>
                      <a:pPr algn="l" fontAlgn="ctr"/>
                      <a:r>
                        <a:rPr lang="es-MX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Región#8 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Costa Sur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35.33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654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Costa Sur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2322091"/>
              </p:ext>
            </p:extLst>
          </p:nvPr>
        </p:nvGraphicFramePr>
        <p:xfrm>
          <a:off x="395536" y="2024317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#8 Costa</a:t>
                      </a:r>
                      <a:r>
                        <a:rPr lang="es-MX" sz="1400" b="1" kern="1200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Sur</a:t>
                      </a:r>
                      <a:endParaRPr lang="es-MX" sz="1400" b="1" kern="1200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35.33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17.11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33.37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8.87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23.67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965782" y="561147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Cihuatlán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48.10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949" y="2336953"/>
            <a:ext cx="4423851" cy="392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6534400" y="4057444"/>
            <a:ext cx="1152128" cy="48766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5809890" y="5403209"/>
            <a:ext cx="1296143" cy="450586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CuadroTexto"/>
          <p:cNvSpPr txBox="1"/>
          <p:nvPr/>
        </p:nvSpPr>
        <p:spPr>
          <a:xfrm>
            <a:off x="4783105" y="1788837"/>
            <a:ext cx="355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Casimiro Castillo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4.33</a:t>
            </a:r>
          </a:p>
        </p:txBody>
      </p:sp>
    </p:spTree>
    <p:extLst>
      <p:ext uri="{BB962C8B-B14F-4D97-AF65-F5344CB8AC3E}">
        <p14:creationId xmlns:p14="http://schemas.microsoft.com/office/powerpoint/2010/main" xmlns="" val="25769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#8 Costa Sur</a:t>
            </a:r>
            <a:endParaRPr lang="es-MX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7350"/>
            <a:ext cx="8277575" cy="443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56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4580" y="353806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#9 Costa-Sierra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Occidental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4225469"/>
              </p:ext>
            </p:extLst>
          </p:nvPr>
        </p:nvGraphicFramePr>
        <p:xfrm>
          <a:off x="395536" y="2132856"/>
          <a:ext cx="8424936" cy="4166070"/>
        </p:xfrm>
        <a:graphic>
          <a:graphicData uri="http://schemas.openxmlformats.org/drawingml/2006/table">
            <a:tbl>
              <a:tblPr/>
              <a:tblGrid>
                <a:gridCol w="2160240"/>
                <a:gridCol w="1126307"/>
                <a:gridCol w="1005771"/>
                <a:gridCol w="1429987"/>
                <a:gridCol w="1260542"/>
                <a:gridCol w="1442089"/>
              </a:tblGrid>
              <a:tr h="576064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Ayuntamientos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Publicidad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Vigencia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Accesibilidad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Información</a:t>
                      </a:r>
                      <a:b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 Completa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Cumplimiento Global 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Ayto. </a:t>
                      </a: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 Talpa de Allende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90.31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72.92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82.46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41.54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71.81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Atenguillo</a:t>
                      </a:r>
                      <a:endParaRPr lang="es-MX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47.15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92.15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48.85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71.04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Ayto. </a:t>
                      </a: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 Puerto Vallarta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86.06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60.74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86.06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27.88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65.18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Ayuntamiento de Mascota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78.31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59.00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27.54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60.31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Mixtlán</a:t>
                      </a:r>
                      <a:endParaRPr lang="es-MX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84.23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33.62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56.90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351558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Ayto. </a:t>
                      </a: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 Cabo Corrientes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74.38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43.46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74.38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19.77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294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Ayto. </a:t>
                      </a: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 San Sebastián del Oeste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82.23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299124">
                <a:tc>
                  <a:txBody>
                    <a:bodyPr/>
                    <a:lstStyle/>
                    <a:p>
                      <a:pPr algn="l" eaLnBrk="0" fontAlgn="b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Ayuntamiento de Guachinango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7.92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23.62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0.00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11.38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859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Región #9</a:t>
                      </a:r>
                    </a:p>
                    <a:p>
                      <a:pPr algn="l" fontAlgn="ctr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Costa Sierra</a:t>
                      </a:r>
                      <a:r>
                        <a:rPr lang="es-MX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Occidental</a:t>
                      </a:r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55.20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10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#9 Costa-Sierra Occidental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727978"/>
              </p:ext>
            </p:extLst>
          </p:nvPr>
        </p:nvGraphicFramePr>
        <p:xfrm>
          <a:off x="395536" y="2024317"/>
          <a:ext cx="3384376" cy="3236448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Región #9 Costa</a:t>
                      </a:r>
                      <a:r>
                        <a:rPr lang="es-MX" sz="1400" b="1" kern="1200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Sierra Occidental</a:t>
                      </a:r>
                      <a:endParaRPr lang="es-MX" sz="1400" b="1" kern="1200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75.69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43.35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74.23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27.54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5041106" y="157933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Guachinango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11.38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87032" y="5758213"/>
            <a:ext cx="355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Talpa de Allende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71.81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150" y="2086764"/>
            <a:ext cx="4555615" cy="42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lipse"/>
          <p:cNvSpPr/>
          <p:nvPr/>
        </p:nvSpPr>
        <p:spPr>
          <a:xfrm>
            <a:off x="4629056" y="4869160"/>
            <a:ext cx="1440159" cy="74231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 rot="3195520">
            <a:off x="6624051" y="3428029"/>
            <a:ext cx="1403759" cy="56021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5166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#9 Costa-Sierra Occidental</a:t>
            </a:r>
            <a:endParaRPr lang="es-MX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76913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851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#10 Valles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4569226"/>
              </p:ext>
            </p:extLst>
          </p:nvPr>
        </p:nvGraphicFramePr>
        <p:xfrm>
          <a:off x="512704" y="1844824"/>
          <a:ext cx="8379777" cy="4436149"/>
        </p:xfrm>
        <a:graphic>
          <a:graphicData uri="http://schemas.openxmlformats.org/drawingml/2006/table">
            <a:tbl>
              <a:tblPr firstRow="1" firstCol="1" bandRow="1"/>
              <a:tblGrid>
                <a:gridCol w="2273050"/>
                <a:gridCol w="1201900"/>
                <a:gridCol w="1200224"/>
                <a:gridCol w="1304155"/>
                <a:gridCol w="1200224"/>
                <a:gridCol w="1200224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Sujeto Obligado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Publicidad</a:t>
                      </a:r>
                      <a:endParaRPr lang="es-MX" sz="13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Vigencia</a:t>
                      </a:r>
                      <a:endParaRPr lang="es-MX" sz="13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Accesibilidad</a:t>
                      </a:r>
                      <a:endParaRPr lang="es-MX" sz="13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Información</a:t>
                      </a:r>
                      <a:b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es-MX" sz="13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Completa</a:t>
                      </a:r>
                      <a:endParaRPr lang="es-MX" sz="13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Global</a:t>
                      </a:r>
                      <a:endParaRPr lang="es-MX" sz="13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Amatitán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62.69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35.38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62.71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El Arenal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84.23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82.31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25.54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61.83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Ameca 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80.38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82.38</a:t>
                      </a: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57.00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Magdalena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45.23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68.46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55.87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Tequila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47.31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Teuchitlán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48.58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Ahualulco de Mercado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37.46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53.15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38.38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 </a:t>
                      </a: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</a:t>
                      </a:r>
                      <a:r>
                        <a:rPr lang="es-MX" sz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Hostotipaquillo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39.15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27.52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18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Ayto.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San Juanito de Escobedo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11.62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23.85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Etzatlán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5.92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17.69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10.33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Tala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23.54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17.77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10.33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Ayuntamiento de San Marcos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3.85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</a:t>
                      </a:r>
                      <a:endParaRPr lang="es-MX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1.92</a:t>
                      </a:r>
                      <a:endParaRPr lang="es-MX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541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Promedio 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Región #10 Valles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53.72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29.39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49.81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17.38</a:t>
                      </a:r>
                      <a:endParaRPr lang="es-MX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37.58</a:t>
                      </a:r>
                      <a:endParaRPr lang="es-MX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3862" marR="438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45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Generalidades de la evaluación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204864"/>
            <a:ext cx="7848872" cy="4176464"/>
          </a:xfrm>
          <a:noFill/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El 32% de los 125 ayuntamientos evaluados presentan un cumplimiento de entre el 40 al 60.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El 2.4% de los 125 ayuntamientos evaluados presentan un cumplimiento de entre el 80 al 100.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El 7.2% de los 125 ayuntamientos evaluados presentaron condiciones especiales a saber: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No tienen página web; 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Página web en construcción.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 smtClean="0">
                <a:latin typeface="Arial" pitchFamily="34" charset="0"/>
                <a:cs typeface="Arial" pitchFamily="34" charset="0"/>
              </a:rPr>
              <a:t>Sitio web suspendido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El </a:t>
            </a:r>
            <a:r>
              <a:rPr lang="es-MX" sz="1800" dirty="0" smtClean="0">
                <a:latin typeface="Arial" pitchFamily="34" charset="0"/>
                <a:cs typeface="Arial" pitchFamily="34" charset="0"/>
              </a:rPr>
              <a:t>20% 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de los </a:t>
            </a:r>
            <a:r>
              <a:rPr lang="es-MX" sz="1800" dirty="0" smtClean="0">
                <a:latin typeface="Arial" pitchFamily="34" charset="0"/>
                <a:cs typeface="Arial" pitchFamily="34" charset="0"/>
              </a:rPr>
              <a:t>125 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ayuntamientos evaluados publican </a:t>
            </a:r>
            <a:r>
              <a:rPr lang="es-MX" sz="1800" dirty="0" smtClean="0">
                <a:latin typeface="Arial" pitchFamily="34" charset="0"/>
                <a:cs typeface="Arial" pitchFamily="34" charset="0"/>
              </a:rPr>
              <a:t>más del 60 porciento de la información pero menos del 80. </a:t>
            </a:r>
            <a:endParaRPr lang="es-MX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#10 Valles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76576"/>
              </p:ext>
            </p:extLst>
          </p:nvPr>
        </p:nvGraphicFramePr>
        <p:xfrm>
          <a:off x="395536" y="2024317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#10 Valles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53.72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49.81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17.38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37.58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5040167" y="1897667"/>
            <a:ext cx="316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</a:t>
            </a:r>
            <a:r>
              <a:rPr lang="es-MX" sz="1400" b="1" dirty="0" err="1" smtClean="0">
                <a:latin typeface="Century Gothic" pitchFamily="34" charset="0"/>
                <a:cs typeface="Arial" pitchFamily="34" charset="0"/>
              </a:rPr>
              <a:t>Amatitán</a:t>
            </a:r>
            <a:endParaRPr lang="es-MX" sz="1400" b="1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62.71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271" y="2420887"/>
            <a:ext cx="3496996" cy="386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lipse"/>
          <p:cNvSpPr/>
          <p:nvPr/>
        </p:nvSpPr>
        <p:spPr>
          <a:xfrm>
            <a:off x="6372198" y="3657576"/>
            <a:ext cx="792089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 rot="10800000">
            <a:off x="4732500" y="3866252"/>
            <a:ext cx="793668" cy="35454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uadroTexto"/>
          <p:cNvSpPr txBox="1"/>
          <p:nvPr/>
        </p:nvSpPr>
        <p:spPr>
          <a:xfrm>
            <a:off x="2843808" y="549660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San Marcos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1.92</a:t>
            </a:r>
          </a:p>
        </p:txBody>
      </p:sp>
    </p:spTree>
    <p:extLst>
      <p:ext uri="{BB962C8B-B14F-4D97-AF65-F5344CB8AC3E}">
        <p14:creationId xmlns:p14="http://schemas.microsoft.com/office/powerpoint/2010/main" xmlns="" val="2793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#10 Valles</a:t>
            </a:r>
            <a:endParaRPr lang="es-MX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003" y="1595508"/>
            <a:ext cx="8955436" cy="450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5843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 por Criterio Adjetivo por Ayuntamiento 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#11 Lagunas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4705283"/>
              </p:ext>
            </p:extLst>
          </p:nvPr>
        </p:nvGraphicFramePr>
        <p:xfrm>
          <a:off x="457200" y="1916831"/>
          <a:ext cx="8507289" cy="4670710"/>
        </p:xfrm>
        <a:graphic>
          <a:graphicData uri="http://schemas.openxmlformats.org/drawingml/2006/table">
            <a:tbl>
              <a:tblPr/>
              <a:tblGrid>
                <a:gridCol w="2169388"/>
                <a:gridCol w="1191004"/>
                <a:gridCol w="1042128"/>
                <a:gridCol w="1355598"/>
                <a:gridCol w="1282249"/>
                <a:gridCol w="1466922"/>
              </a:tblGrid>
              <a:tr h="479169">
                <a:tc>
                  <a:txBody>
                    <a:bodyPr/>
                    <a:lstStyle/>
                    <a:p>
                      <a:pPr algn="ctr" eaLnBrk="0" fontAlgn="b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Ayuntamientos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Publicidad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Vigencia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Accesibilidad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Información</a:t>
                      </a:r>
                      <a:br>
                        <a:rPr lang="es-MX" sz="1500" b="1" kern="12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MX" sz="1500" b="1" kern="12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 Completa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Cumplimiento Global 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32" marR="8932" marT="8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</a:tr>
              <a:tr h="2959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Atoyac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70.77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71.21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28159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Cocula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92.08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55.15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90.15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29.77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645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Zacoalco de Torres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41645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Teocuitatlán de Corona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62.77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645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Martín Hidalgo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57.08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DF"/>
                    </a:solidFill>
                  </a:tcPr>
                </a:tc>
              </a:tr>
              <a:tr h="41645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Atemajac de Brizuela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51.83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74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Amacueca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4874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Techaluta de Montenegro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27.69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47.06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74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Acatlán de Juárez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34874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Sayula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74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</a:t>
                      </a:r>
                      <a:endParaRPr lang="es-MX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Región #11 </a:t>
                      </a:r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Lagunas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44.27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69.96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53.23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487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#11 Lagunas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0168427"/>
              </p:ext>
            </p:extLst>
          </p:nvPr>
        </p:nvGraphicFramePr>
        <p:xfrm>
          <a:off x="395536" y="2024317"/>
          <a:ext cx="3384376" cy="2991084"/>
        </p:xfrm>
        <a:graphic>
          <a:graphicData uri="http://schemas.openxmlformats.org/drawingml/2006/table">
            <a:tbl>
              <a:tblPr/>
              <a:tblGrid>
                <a:gridCol w="1548574"/>
                <a:gridCol w="1835802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#11 Lagunas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73.47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44.27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69.96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53.23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013" y="2204864"/>
            <a:ext cx="3858409" cy="39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 rot="10800000">
            <a:off x="6588224" y="5620759"/>
            <a:ext cx="793668" cy="35454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7094502" y="4809721"/>
            <a:ext cx="720080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2843808" y="5620759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Sayula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18.08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652120" y="3304148"/>
            <a:ext cx="316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Ayuntamiento de Atoyac</a:t>
            </a:r>
          </a:p>
          <a:p>
            <a:pPr algn="ctr"/>
            <a:r>
              <a:rPr lang="es-MX" sz="1400" b="1" dirty="0" smtClean="0">
                <a:latin typeface="Century Gothic" pitchFamily="34" charset="0"/>
                <a:cs typeface="Arial" pitchFamily="34" charset="0"/>
              </a:rPr>
              <a:t>Calificación: 71.21</a:t>
            </a:r>
          </a:p>
        </p:txBody>
      </p:sp>
    </p:spTree>
    <p:extLst>
      <p:ext uri="{BB962C8B-B14F-4D97-AF65-F5344CB8AC3E}">
        <p14:creationId xmlns:p14="http://schemas.microsoft.com/office/powerpoint/2010/main" xmlns="" val="178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 Lagunas</a:t>
            </a:r>
            <a:endParaRPr lang="es-MX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1014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8987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Ayuntamiento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12  Centro</a:t>
            </a:r>
            <a:endParaRPr lang="es-MX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5954313"/>
              </p:ext>
            </p:extLst>
          </p:nvPr>
        </p:nvGraphicFramePr>
        <p:xfrm>
          <a:off x="477888" y="1683021"/>
          <a:ext cx="8208912" cy="4901551"/>
        </p:xfrm>
        <a:graphic>
          <a:graphicData uri="http://schemas.openxmlformats.org/drawingml/2006/table">
            <a:tbl>
              <a:tblPr firstRow="1" firstCol="1" bandRow="1"/>
              <a:tblGrid>
                <a:gridCol w="2226703"/>
                <a:gridCol w="1177393"/>
                <a:gridCol w="1175751"/>
                <a:gridCol w="1277563"/>
                <a:gridCol w="1175751"/>
                <a:gridCol w="1175751"/>
              </a:tblGrid>
              <a:tr h="538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Sujeto Obligado 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Publicidad 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Vigencia 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Accesibilidad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Información</a:t>
                      </a:r>
                      <a:b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MX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Completa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Cumplimiento</a:t>
                      </a:r>
                      <a:r>
                        <a:rPr lang="es-MX" sz="1300" b="1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Global</a:t>
                      </a:r>
                      <a:r>
                        <a:rPr lang="es-MX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MX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Ayto.</a:t>
                      </a:r>
                      <a:r>
                        <a:rPr lang="es-MX" sz="105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MX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 </a:t>
                      </a:r>
                      <a:r>
                        <a:rPr lang="es-MX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Tlajomulco de Zúñiga</a:t>
                      </a:r>
                      <a:endParaRPr lang="es-MX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98.00</a:t>
                      </a: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96.08</a:t>
                      </a: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82.38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66.85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85.83</a:t>
                      </a:r>
                      <a:endParaRPr lang="es-MX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Guadalajara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96.15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82.69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72.44</a:t>
                      </a: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85.42</a:t>
                      </a: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Zapopan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96.08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74.85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96.08</a:t>
                      </a: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70.85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84.46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Tlaquepaque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96.15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76.77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78.67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Tonalá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88.23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74.69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80.38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72.17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</a:t>
                      </a:r>
                      <a:r>
                        <a:rPr lang="es-MX" sz="105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Zapotlanejo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92.08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35.54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92.08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47.31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66.75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</a:t>
                      </a: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s-MX" sz="105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Cuquio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88.23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27.62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86.31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27.54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57.42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</a:t>
                      </a:r>
                      <a:r>
                        <a:rPr lang="es-MX" sz="105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Juanacatlán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78.15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39.38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78.15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17.69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53.35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Ayto.</a:t>
                      </a:r>
                      <a:r>
                        <a:rPr lang="es-MX" sz="105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 </a:t>
                      </a: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San Cristóbal de la Barranca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60.77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49.15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60.77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27.54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49.56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 de El Salto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66.46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27.62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62.54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11.85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42.12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Ayto. </a:t>
                      </a: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Ixtlahuacán de los Membrillos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52.92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27.54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52.92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11.85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36.31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Ayto.</a:t>
                      </a:r>
                      <a:r>
                        <a:rPr lang="es-MX" sz="105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MX" sz="105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 </a:t>
                      </a: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Ixtlahuacán del Río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30.00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Promedio </a:t>
                      </a:r>
                      <a:endParaRPr lang="es-MX" sz="1400" b="1" dirty="0" smtClean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Región </a:t>
                      </a:r>
                      <a:r>
                        <a:rPr lang="es-MX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#12 Centro 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94.45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73.44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8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88.62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59.04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78.88</a:t>
                      </a:r>
                      <a:endParaRPr lang="es-MX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169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Promedio por Criterio Adjetivo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12  Centro</a:t>
            </a:r>
            <a:endParaRPr lang="es-MX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4253567"/>
              </p:ext>
            </p:extLst>
          </p:nvPr>
        </p:nvGraphicFramePr>
        <p:xfrm>
          <a:off x="467544" y="1739536"/>
          <a:ext cx="3240360" cy="2991084"/>
        </p:xfrm>
        <a:graphic>
          <a:graphicData uri="http://schemas.openxmlformats.org/drawingml/2006/table">
            <a:tbl>
              <a:tblPr/>
              <a:tblGrid>
                <a:gridCol w="1482677"/>
                <a:gridCol w="1757683"/>
              </a:tblGrid>
              <a:tr h="474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Ayuntamientos</a:t>
                      </a:r>
                      <a:endParaRPr lang="es-MX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Promedio </a:t>
                      </a:r>
                    </a:p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Región #12</a:t>
                      </a:r>
                      <a:r>
                        <a:rPr lang="es-MX" sz="1400" b="1" kern="1200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Centro</a:t>
                      </a:r>
                      <a:endParaRPr lang="es-MX" sz="1400" b="1" kern="1200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968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94.45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Vigencia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73.44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AE0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Accesibilidad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88.62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9DF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Información</a:t>
                      </a:r>
                      <a:b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s-MX" sz="14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Completa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59.04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9DF"/>
                    </a:solidFill>
                  </a:tcPr>
                </a:tc>
              </a:tr>
              <a:tr h="4740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Global </a:t>
                      </a:r>
                    </a:p>
                  </a:txBody>
                  <a:tcPr marL="8932" marR="8932" marT="89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78.88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9DF"/>
                    </a:solidFill>
                  </a:tcPr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492082"/>
            <a:ext cx="3714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6187198" y="4034306"/>
            <a:ext cx="642226" cy="696313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6598543" y="2461895"/>
            <a:ext cx="889273" cy="504056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3719872" y="3524707"/>
            <a:ext cx="246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Century Gothic" pitchFamily="34" charset="0"/>
              </a:rPr>
              <a:t>Ayuntamiento de </a:t>
            </a:r>
            <a:r>
              <a:rPr lang="es-MX" sz="1200" b="1" dirty="0" err="1" smtClean="0">
                <a:latin typeface="Century Gothic" pitchFamily="34" charset="0"/>
              </a:rPr>
              <a:t>Tlajomulco</a:t>
            </a:r>
            <a:endParaRPr lang="es-MX" sz="1200" b="1" dirty="0" smtClean="0">
              <a:latin typeface="Century Gothic" pitchFamily="34" charset="0"/>
            </a:endParaRPr>
          </a:p>
          <a:p>
            <a:pPr algn="ctr"/>
            <a:r>
              <a:rPr lang="es-MX" sz="1200" b="1" dirty="0" smtClean="0">
                <a:latin typeface="Century Gothic" pitchFamily="34" charset="0"/>
              </a:rPr>
              <a:t>Calificación: 85.83; Guadalajara 85.42</a:t>
            </a:r>
            <a:endParaRPr lang="es-MX" sz="1200" b="1" dirty="0">
              <a:latin typeface="Century Gothi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31632" y="141763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Century Gothic" pitchFamily="34" charset="0"/>
              </a:rPr>
              <a:t>Ayuntamiento de Ixtlahuacán del Río</a:t>
            </a:r>
          </a:p>
          <a:p>
            <a:pPr algn="ctr"/>
            <a:r>
              <a:rPr lang="es-MX" sz="1200" b="1" dirty="0" smtClean="0">
                <a:latin typeface="Century Gothic" pitchFamily="34" charset="0"/>
              </a:rPr>
              <a:t>Calificación: 30.00</a:t>
            </a:r>
            <a:endParaRPr lang="es-MX" sz="1200" b="1" dirty="0">
              <a:latin typeface="Century Gothic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6508311" y="3140968"/>
            <a:ext cx="655977" cy="70690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66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Publicidad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es-MX" sz="2400" dirty="0"/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21251643"/>
              </p:ext>
            </p:extLst>
          </p:nvPr>
        </p:nvGraphicFramePr>
        <p:xfrm>
          <a:off x="755576" y="1463298"/>
          <a:ext cx="7632848" cy="512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16749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Vigencia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es-MX" sz="2400" dirty="0"/>
          </a:p>
        </p:txBody>
      </p:sp>
      <p:graphicFrame>
        <p:nvGraphicFramePr>
          <p:cNvPr id="5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75576489"/>
              </p:ext>
            </p:extLst>
          </p:nvPr>
        </p:nvGraphicFramePr>
        <p:xfrm>
          <a:off x="755576" y="1628800"/>
          <a:ext cx="770485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61616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Accesibilidad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es-MX" sz="2400" dirty="0"/>
          </a:p>
        </p:txBody>
      </p:sp>
      <p:graphicFrame>
        <p:nvGraphicFramePr>
          <p:cNvPr id="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6694756"/>
              </p:ext>
            </p:extLst>
          </p:nvPr>
        </p:nvGraphicFramePr>
        <p:xfrm>
          <a:off x="683568" y="1556792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4289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Ayuntamientos por Grupos de Calificaciones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5345581"/>
              </p:ext>
            </p:extLst>
          </p:nvPr>
        </p:nvGraphicFramePr>
        <p:xfrm>
          <a:off x="467544" y="1589590"/>
          <a:ext cx="8352927" cy="4802801"/>
        </p:xfrm>
        <a:graphic>
          <a:graphicData uri="http://schemas.openxmlformats.org/drawingml/2006/table">
            <a:tbl>
              <a:tblPr firstRow="1" firstCol="1" bandRow="1"/>
              <a:tblGrid>
                <a:gridCol w="4057257"/>
                <a:gridCol w="1980016"/>
                <a:gridCol w="2315654"/>
              </a:tblGrid>
              <a:tr h="608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Ayuntamientos 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No. de Ayuntamientos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Porcentaje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7"/>
                    </a:solidFill>
                  </a:tcPr>
                </a:tc>
              </a:tr>
              <a:tr h="385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de 100 a 80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11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de 79.99 a 60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20.00%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82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i="0" u="none" strike="noStrike" kern="1200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Cumplimiento de </a:t>
                      </a:r>
                      <a:r>
                        <a:rPr lang="es-MX" sz="20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59.99 </a:t>
                      </a:r>
                      <a:r>
                        <a:rPr lang="es-MX" sz="2000" b="1" i="0" u="none" strike="noStrike" kern="1200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40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es-MX" sz="20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32.00%</a:t>
                      </a:r>
                      <a:endParaRPr lang="es-MX" sz="20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11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de 39.99 a 20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15.20%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de 19.99 a 0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20.80%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6023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Sección</a:t>
                      </a:r>
                      <a:r>
                        <a:rPr lang="es-MX" sz="1800" b="0" baseline="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 transparencia sin información </a:t>
                      </a:r>
                      <a:endParaRPr lang="es-MX" sz="1800" b="0" dirty="0" smtClean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53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 tienen</a:t>
                      </a:r>
                      <a:r>
                        <a:rPr lang="es-MX" sz="1800" b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sitio web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453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Sitio web en construcción</a:t>
                      </a:r>
                      <a:endParaRPr lang="es-MX" sz="18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023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Sitio web suspendido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MX" sz="1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1.6%</a:t>
                      </a:r>
                      <a:endParaRPr lang="es-MX" sz="18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21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Información Completa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es-MX" sz="2400" dirty="0"/>
          </a:p>
        </p:txBody>
      </p:sp>
      <p:graphicFrame>
        <p:nvGraphicFramePr>
          <p:cNvPr id="5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90082638"/>
              </p:ext>
            </p:extLst>
          </p:nvPr>
        </p:nvGraphicFramePr>
        <p:xfrm>
          <a:off x="683568" y="1772816"/>
          <a:ext cx="77048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62521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  <a:noFill/>
        </p:spPr>
        <p:txBody>
          <a:bodyPr>
            <a:normAutofit/>
          </a:bodyPr>
          <a:lstStyle/>
          <a:p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Calificaciones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#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es-MX" sz="2400" dirty="0"/>
          </a:p>
        </p:txBody>
      </p:sp>
      <p:graphicFrame>
        <p:nvGraphicFramePr>
          <p:cNvPr id="4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4414676"/>
              </p:ext>
            </p:extLst>
          </p:nvPr>
        </p:nvGraphicFramePr>
        <p:xfrm>
          <a:off x="467544" y="1556792"/>
          <a:ext cx="821925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866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421819" y="548680"/>
            <a:ext cx="5039916" cy="6905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  <a:endParaRPr lang="es-ES" sz="27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 CuadroTexto"/>
          <p:cNvSpPr txBox="1">
            <a:spLocks noChangeArrowheads="1"/>
          </p:cNvSpPr>
          <p:nvPr/>
        </p:nvSpPr>
        <p:spPr bwMode="auto">
          <a:xfrm>
            <a:off x="539552" y="1700808"/>
            <a:ext cx="8208912" cy="43704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 cumplimiento global </a:t>
            </a:r>
            <a:r>
              <a:rPr lang="es-MX" altLang="es-MX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de </a:t>
            </a:r>
            <a:r>
              <a:rPr lang="es-MX" alt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los 125 Ayuntamientos evaluados es de </a:t>
            </a:r>
          </a:p>
          <a:p>
            <a:pPr marL="1085850" lvl="1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41.27</a:t>
            </a:r>
          </a:p>
          <a:p>
            <a:pPr lvl="1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 Región que mayor cumplimiento mostró fue:</a:t>
            </a:r>
          </a:p>
          <a:p>
            <a:pPr marL="1085850" lvl="1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Región #12 Centro con un promedio de 78.88. </a:t>
            </a:r>
          </a:p>
          <a:p>
            <a:pPr lvl="1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4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 Región con el menor cumplimento mostró fue: </a:t>
            </a:r>
          </a:p>
          <a:p>
            <a:pPr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4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085850" lvl="1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Región #1 Norte con un promedio de 12.67.</a:t>
            </a: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endParaRPr lang="es-MX" altLang="es-MX" sz="1200" b="1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lvl="1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r>
              <a:rPr lang="es-MX" altLang="es-MX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Es 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importante señalar que la Región #1 Norte esta conformada por: </a:t>
            </a: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</a:t>
            </a:r>
            <a:r>
              <a:rPr lang="es-MX" altLang="es-MX" sz="1200" b="1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Colotlán</a:t>
            </a:r>
            <a:endParaRPr lang="es-MX" altLang="es-MX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San Martín de Bolaños</a:t>
            </a: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</a:t>
            </a:r>
            <a:r>
              <a:rPr lang="es-MX" altLang="es-MX" sz="1200" b="1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Totatiche</a:t>
            </a:r>
            <a:endParaRPr lang="es-MX" altLang="es-MX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Santa María de los Ángeles </a:t>
            </a: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</a:t>
            </a:r>
            <a:r>
              <a:rPr lang="es-MX" altLang="es-MX" sz="1200" b="1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Huejúcar</a:t>
            </a:r>
            <a:endParaRPr lang="es-MX" altLang="es-MX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Bolaños</a:t>
            </a:r>
          </a:p>
          <a:p>
            <a:pPr marL="1485900" lvl="2" indent="-342900" algn="just">
              <a:spcBef>
                <a:spcPts val="0"/>
              </a:spcBef>
              <a:buClr>
                <a:srgbClr val="00666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es-MX" altLang="es-MX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Ayuntamiento de </a:t>
            </a:r>
            <a:r>
              <a:rPr lang="es-MX" altLang="es-MX" sz="1200" b="1" dirty="0" err="1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Chimaltitlán</a:t>
            </a:r>
            <a:endParaRPr lang="es-MX" altLang="es-MX" sz="1200" b="1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lvl="2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lvl="1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r>
              <a:rPr lang="es-MX" altLang="es-MX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Asimismo 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debe señalarse que en el caso de los Ayuntamientos de Bolaños y </a:t>
            </a:r>
            <a:r>
              <a:rPr lang="es-MX" altLang="es-MX" sz="1200" dirty="0" err="1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Chimaltitán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ambos tienen portal </a:t>
            </a:r>
            <a:r>
              <a:rPr lang="es-MX" altLang="es-MX" sz="1200" i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web 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y se advierte una sección de </a:t>
            </a:r>
            <a:r>
              <a:rPr lang="es-MX" altLang="es-MX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transparencia, pero 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no contiene </a:t>
            </a:r>
            <a:r>
              <a:rPr lang="es-MX" altLang="es-MX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vínculos </a:t>
            </a:r>
            <a:r>
              <a:rPr lang="es-MX" altLang="es-MX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que me remitan a la </a:t>
            </a:r>
            <a:r>
              <a:rPr lang="es-MX" altLang="es-MX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información por lo que cumplimiento es de 0.00 y afecta el promedio de la región. </a:t>
            </a:r>
            <a:endParaRPr lang="es-MX" altLang="es-MX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2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MX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4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alt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Es </a:t>
            </a:r>
            <a:r>
              <a:rPr lang="es-MX" altLang="es-MX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importante destacar que se hace la estadística sobre 116 sujetos obligados, debido a que los nueve casos restantes no cuentan con página web o bien el sitio se encuentra “en construcción”:</a:t>
            </a:r>
          </a:p>
          <a:p>
            <a:pPr algn="just">
              <a:spcBef>
                <a:spcPts val="0"/>
              </a:spcBef>
              <a:buClr>
                <a:srgbClr val="006666"/>
              </a:buClr>
              <a:buSzPct val="75000"/>
              <a:buNone/>
              <a:defRPr/>
            </a:pPr>
            <a:endParaRPr lang="es-MX" altLang="es-MX" sz="14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Cuautla</a:t>
            </a: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</a:t>
            </a:r>
            <a:r>
              <a:rPr lang="es-MX" sz="1200" b="1" dirty="0" err="1">
                <a:latin typeface="Arial" pitchFamily="34" charset="0"/>
                <a:cs typeface="Arial" pitchFamily="34" charset="0"/>
              </a:rPr>
              <a:t>Mezquitic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</a:t>
            </a:r>
            <a:r>
              <a:rPr lang="es-MX" sz="1200" b="1" dirty="0" err="1">
                <a:latin typeface="Arial" pitchFamily="34" charset="0"/>
                <a:cs typeface="Arial" pitchFamily="34" charset="0"/>
              </a:rPr>
              <a:t>Tapalpa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Villa Guerrero </a:t>
            </a: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Zapotitlán de Vadillo </a:t>
            </a: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</a:t>
            </a:r>
            <a:r>
              <a:rPr lang="es-MX" sz="1200" b="1" dirty="0" err="1">
                <a:latin typeface="Arial" pitchFamily="34" charset="0"/>
                <a:cs typeface="Arial" pitchFamily="34" charset="0"/>
              </a:rPr>
              <a:t>Tenamaxtlán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</a:t>
            </a:r>
            <a:r>
              <a:rPr lang="es-MX" sz="1200" b="1" dirty="0" err="1">
                <a:latin typeface="Arial" pitchFamily="34" charset="0"/>
                <a:cs typeface="Arial" pitchFamily="34" charset="0"/>
              </a:rPr>
              <a:t>Huejuquilla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 el Alto</a:t>
            </a: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</a:t>
            </a:r>
            <a:r>
              <a:rPr lang="es-MX" sz="1200" b="1" dirty="0" err="1">
                <a:latin typeface="Arial" pitchFamily="34" charset="0"/>
                <a:cs typeface="Arial" pitchFamily="34" charset="0"/>
              </a:rPr>
              <a:t>Tolimán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  <a:p>
            <a:pPr lvl="2" font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200" b="1" dirty="0">
                <a:latin typeface="Arial" pitchFamily="34" charset="0"/>
                <a:cs typeface="Arial" pitchFamily="34" charset="0"/>
              </a:rPr>
              <a:t>Ayuntamiento de Villa </a:t>
            </a:r>
            <a:r>
              <a:rPr lang="es-MX" sz="1200" b="1" dirty="0" smtClean="0">
                <a:latin typeface="Arial" pitchFamily="34" charset="0"/>
                <a:cs typeface="Arial" pitchFamily="34" charset="0"/>
              </a:rPr>
              <a:t>Corona</a:t>
            </a:r>
          </a:p>
          <a:p>
            <a:pPr marL="914400" lvl="2" indent="0" fontAlgn="ctr">
              <a:lnSpc>
                <a:spcPct val="20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None/>
            </a:pPr>
            <a:endParaRPr lang="es-MX" sz="1400" b="1" dirty="0">
              <a:latin typeface="Arial" pitchFamily="34" charset="0"/>
              <a:cs typeface="Arial" pitchFamily="34" charset="0"/>
            </a:endParaRPr>
          </a:p>
          <a:p>
            <a:pPr algn="just" fontAlgn="ctr">
              <a:lnSpc>
                <a:spcPct val="12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SzPct val="90000"/>
              <a:buFont typeface="Wingdings" pitchFamily="2" charset="2"/>
              <a:buChar char="q"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Cabe señalar que los Ayuntamientos de Unión de San Antonio e Ixtlahuacán de los Membrillos obtienen el mismo cumplimiento global  de 36.31 al igual que los Ayuntamientos de Etzatlán y Tala los cuales obtienen 10.33.</a:t>
            </a:r>
          </a:p>
        </p:txBody>
      </p:sp>
    </p:spTree>
    <p:extLst>
      <p:ext uri="{BB962C8B-B14F-4D97-AF65-F5344CB8AC3E}">
        <p14:creationId xmlns:p14="http://schemas.microsoft.com/office/powerpoint/2010/main" xmlns="" val="28932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rmAutofit/>
          </a:bodyPr>
          <a:lstStyle/>
          <a:p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algn="just" fontAlgn="ctr">
              <a:lnSpc>
                <a:spcPct val="150000"/>
              </a:lnSpc>
              <a:spcBef>
                <a:spcPts val="0"/>
              </a:spcBef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 información que muestra más </a:t>
            </a:r>
            <a:r>
              <a:rPr 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anomalías o </a:t>
            </a:r>
            <a:r>
              <a:rPr lang="es-MX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errores en su </a:t>
            </a:r>
            <a:r>
              <a:rPr lang="es-MX" sz="1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publicación y que se encuentra por debajo del 30 porciento de cumplimiento, es </a:t>
            </a:r>
            <a:r>
              <a:rPr lang="es-MX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 correspondiente a: </a:t>
            </a:r>
          </a:p>
          <a:p>
            <a:pPr algn="just" fontAlgn="ctr"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endParaRPr lang="es-MX" sz="1200" b="1" dirty="0">
              <a:latin typeface="Arial" pitchFamily="34" charset="0"/>
              <a:cs typeface="Arial" pitchFamily="34" charset="0"/>
            </a:endParaRP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Artículo 8, fracción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V,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inciso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t) Las concesiones, licencias, permisos o autorizaciones otorgadas de los últimos tres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años; se concluye que los sujetos obligados son omisos en atender los Lineamientos de Publicación y Actualización de Información Fundamental, de lo contrario advertirían que la obligación solicita las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concesiones, licencias, permisos o autorizaciones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que le han sido otorgadas al Ayuntamiento no por el Ayuntamiento. </a:t>
            </a: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Articulo 15, fracción VII. Los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programas de trabajo de las comisiones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edilicias; en su mayoría publican el acta de integración de las comisiones; otros señalan que no les es aplicable porque aunque se reúnen en  comisiones el trabajo es colegiado y también es común encontrar leyendas: “No Aplica o En Proceso de Actualización”.</a:t>
            </a:r>
            <a:endParaRPr lang="es-MX" sz="12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Articulo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15,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fracción IV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.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Las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iniciativas presentadas y las exposiciones de motivos de los reglamentos vigentes en el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municipio; los sujetos obligados incumplen al publicar reglamentos en los que no es posible advertir la exposición de motivos o bien constatar el autor de la iniciativa y la fecha de presentación.</a:t>
            </a:r>
          </a:p>
          <a:p>
            <a:pPr lvl="1" algn="just" fontAlgn="ctr">
              <a:spcBef>
                <a:spcPts val="0"/>
              </a:spcBef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endParaRPr lang="es-MX" sz="1200" b="1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1371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MX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3730"/>
          </a:xfrm>
        </p:spPr>
        <p:txBody>
          <a:bodyPr>
            <a:normAutofit fontScale="92500"/>
          </a:bodyPr>
          <a:lstStyle/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Artículo 15, fracción XXIII. Los indicadores de evaluación del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desempeño; en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la mayoría de los sujetos obligados se advierte la información correspondiente a “Agenda desde lo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local” o “Programas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Operativos Anuales” sin embargo, en ambos casos no es posible advertir la ficha técnica de los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indicadores, 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hace falta establecer la meta o la información no se encuentra actualizada. </a:t>
            </a: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Articulo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8, fracción V, inciso m) Los donativos o subsidios, en especie o en numerario, recibidos por el sujeto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obligado; los sujetos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son omisos en especificar si lo publicado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concierne a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subsidios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donativos y en otros casos publican sobre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uno de los rubros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y omiten manifestarse sobre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el otro. </a:t>
            </a:r>
            <a:endParaRPr lang="es-MX" sz="13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 Articulo 8, fracción V, inciso x) Los estados de cuenta bancarios que expiden las instituciones financieras, número de cuentas bancarias, estados financieros, cuentas de fideicomisos e inversiones, de cuando menos los últimos seis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meses; 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la penalización se debe a dos factores,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1) la información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no esta actualizada y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2) omiten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manifestarse sobre las cuentas de fideicomisos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e inversiones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. </a:t>
            </a:r>
          </a:p>
          <a:p>
            <a:pPr lvl="1" algn="just" font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66"/>
              </a:buClr>
              <a:buSzPct val="75000"/>
              <a:buFont typeface="Wingdings" pitchFamily="2" charset="2"/>
              <a:buChar char="q"/>
              <a:defRPr/>
            </a:pP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Articulo 15, fracción XXIV La estadística de asistencias de las sesiones del ayuntamiento, de las comisiones edilicias y de los consejos ciudadanos municipales, que contenga el nombre de los regidores y funcionarios que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participan; 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en la mayoría de los casos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omiten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pronunciarse sobre las estadísticas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de asistencia de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las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comisiones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edilicias y los consejos ciudadanos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municipales y otro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problema </a:t>
            </a:r>
            <a:r>
              <a:rPr lang="es-MX" sz="13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recurrente es </a:t>
            </a:r>
            <a:r>
              <a:rPr lang="es-MX" sz="1300" dirty="0">
                <a:latin typeface="Arial" pitchFamily="34" charset="0"/>
                <a:ea typeface="ＭＳ Ｐゴシック" charset="-128"/>
                <a:cs typeface="Arial" pitchFamily="34" charset="0"/>
              </a:rPr>
              <a:t>que no publican estadísticas sino  listas de asistencia.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40334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/>
          </a:bodyPr>
          <a:lstStyle/>
          <a:p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Conclusiones</a:t>
            </a:r>
            <a:endParaRPr lang="es-MX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MX" sz="1400" dirty="0">
                <a:latin typeface="Arial" pitchFamily="34" charset="0"/>
                <a:ea typeface="ＭＳ Ｐゴシック" charset="-128"/>
                <a:cs typeface="Arial" pitchFamily="34" charset="0"/>
              </a:rPr>
              <a:t>Las obligaciones con un cumplimiento </a:t>
            </a:r>
            <a:r>
              <a:rPr lang="es-MX" sz="14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superior o que muestran menos deficiencias en su publicación son:</a:t>
            </a:r>
          </a:p>
          <a:p>
            <a:pPr marL="0" lvl="1" indent="0">
              <a:buNone/>
            </a:pPr>
            <a:endParaRPr lang="es-MX" sz="14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742950" lvl="2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Artículo 8, fracción V,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inciso g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) Las nóminas completas del sujeto obligado, de cuando menos los últimos tres años, y en su caso, con sistema de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búsqueda.</a:t>
            </a:r>
          </a:p>
          <a:p>
            <a:pPr marL="742950" lvl="2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Artículo 15,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fracción V. Los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instrumentos de planeación del desarrollo del municipio y sus modificaciones, de cuando menos los últimos tres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años.</a:t>
            </a:r>
          </a:p>
          <a:p>
            <a:pPr marL="742950" lvl="2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Artículo 15,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fracción II. La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integración del ayuntamiento, las comisiones edilicias y demás órganos que establezca su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organigrama.</a:t>
            </a:r>
          </a:p>
          <a:p>
            <a:pPr marL="742950" lvl="2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Artículo 15,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fracción III. Los 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bandos de policía y gobierno, reglamentos, decretos, acuerdos, circulares y demás disposiciones jurídicas expedidas por el ayuntamiento </a:t>
            </a:r>
            <a:r>
              <a:rPr lang="es-MX" sz="12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respectivo.</a:t>
            </a:r>
            <a:endParaRPr lang="es-MX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8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60648"/>
            <a:ext cx="6059016" cy="1143000"/>
          </a:xfrm>
        </p:spPr>
        <p:txBody>
          <a:bodyPr>
            <a:normAutofit/>
          </a:bodyPr>
          <a:lstStyle/>
          <a:p>
            <a:r>
              <a:rPr lang="es-MX" sz="27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ÁREAS DE OPORTUNIDAD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s-MX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1200" dirty="0" smtClean="0">
                <a:latin typeface="Arial" pitchFamily="34" charset="0"/>
                <a:cs typeface="Arial" pitchFamily="34" charset="0"/>
              </a:rPr>
              <a:t>Publicar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de forma completa, actualizada y permanentemente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la información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que corresponde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a los Ayuntamientos.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1200" dirty="0">
                <a:latin typeface="Arial" pitchFamily="34" charset="0"/>
                <a:cs typeface="Arial" pitchFamily="34" charset="0"/>
              </a:rPr>
              <a:t>Publicar la información de con conformidad a lo establecido no sólo en la Ley de Transparencia sino también atendiendo a lo establecido en los Lineamiento de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Publicación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y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Actualización de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Información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fundamental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emitidos por el Instituto.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1200" dirty="0">
                <a:latin typeface="Arial" pitchFamily="34" charset="0"/>
                <a:cs typeface="Arial" pitchFamily="34" charset="0"/>
              </a:rPr>
              <a:t>Fundar y motivar cuando alguna de las fracciones o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incisos correspondiente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no sea aplicable, o la información no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sea generada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, no la posea o administre el sujeto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obligado;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en su caso, publicar la información que de acuerdo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a las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atribuciones del sujeto obligado pueda dar cumplimiento a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la obligación.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1200" dirty="0" smtClean="0">
                <a:latin typeface="Arial" pitchFamily="34" charset="0"/>
                <a:cs typeface="Arial" pitchFamily="34" charset="0"/>
              </a:rPr>
              <a:t>Atender la publicación de la información histórica, “</a:t>
            </a:r>
            <a:r>
              <a:rPr lang="es-MX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de cuando menos los últimos tres años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” de conformidad a lo establecido en los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Lineamiento de Publicación y Actualización de Información fundamental emitidos por el </a:t>
            </a:r>
            <a:r>
              <a:rPr lang="es-MX" sz="1200" dirty="0" smtClean="0">
                <a:latin typeface="Arial" pitchFamily="34" charset="0"/>
                <a:cs typeface="Arial" pitchFamily="34" charset="0"/>
              </a:rPr>
              <a:t>Instituto. </a:t>
            </a:r>
          </a:p>
        </p:txBody>
      </p:sp>
    </p:spTree>
    <p:extLst>
      <p:ext uri="{BB962C8B-B14F-4D97-AF65-F5344CB8AC3E}">
        <p14:creationId xmlns:p14="http://schemas.microsoft.com/office/powerpoint/2010/main" xmlns="" val="13975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Ranking del Ayuntamientos </a:t>
            </a:r>
            <a:br>
              <a:rPr lang="es-ES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125 Ayuntamientos</a:t>
            </a:r>
            <a:endParaRPr lang="es-MX" sz="2400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232429"/>
              </p:ext>
            </p:extLst>
          </p:nvPr>
        </p:nvGraphicFramePr>
        <p:xfrm>
          <a:off x="179512" y="1628800"/>
          <a:ext cx="4320000" cy="4788011"/>
        </p:xfrm>
        <a:graphic>
          <a:graphicData uri="http://schemas.openxmlformats.org/drawingml/2006/table">
            <a:tbl>
              <a:tblPr/>
              <a:tblGrid>
                <a:gridCol w="720000"/>
                <a:gridCol w="2480002"/>
                <a:gridCol w="1119998"/>
              </a:tblGrid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Tlajomulco de Zúñiga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85.83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Guadalajara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85.42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Zapopan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84.46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Tepatitlán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79.02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Tlaquepaque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78.67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Lagos de Moreno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74.67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Tonalá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72.17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Talpa de Allende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71.81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9º.  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Atoyac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71.21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Atenguillo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71.04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Chapala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69.81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Cocula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66.79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Zapotlanejo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66.75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Zacoalco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Torres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66.73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Teocuitatlán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Corona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66.71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Ignacio Cerro Gordo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66.10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Puerto Vallarta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65.18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Arandas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64.50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Zapotlán el Grande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64.37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Amatitán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62.71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Pihuamo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61.87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El Arenal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61.83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Martín Hidalgo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61.42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Acatic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61.35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Tototlán 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61.12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98608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Yahualica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González Gallo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61.00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Mexticacán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60.81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Mascota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60.31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Cañadas de Obregón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59.94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48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30º.  </a:t>
                      </a:r>
                    </a:p>
                  </a:txBody>
                  <a:tcPr marL="328497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Atotonilco el Alto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59.06</a:t>
                      </a:r>
                    </a:p>
                  </a:txBody>
                  <a:tcPr marL="7300" marR="7300" marT="73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729449"/>
              </p:ext>
            </p:extLst>
          </p:nvPr>
        </p:nvGraphicFramePr>
        <p:xfrm>
          <a:off x="4716016" y="1808243"/>
          <a:ext cx="4212000" cy="4752584"/>
        </p:xfrm>
        <a:graphic>
          <a:graphicData uri="http://schemas.openxmlformats.org/drawingml/2006/table">
            <a:tbl>
              <a:tblPr/>
              <a:tblGrid>
                <a:gridCol w="658074"/>
                <a:gridCol w="2320931"/>
                <a:gridCol w="1232995"/>
              </a:tblGrid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31º.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Colotlán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58.90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San Juan de los Lagos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Cuquio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57.42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Unión de Tula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Ameca 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36º.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Mixtlán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56.90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Jamay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56.87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Magdalena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55.87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Autlán de Navarro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55.40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Jilotlán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los Dolores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54.67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Encarnación de Díaz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54.65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Jalostotitlán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54.38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Tuxpan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54.37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Tamazula de Gordiano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Ayto. 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Concepción de Buenos Aires 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54.10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Juanacatlán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53.35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Cabo Corrientes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Tequila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52.62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San Sebastián del Oeste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Atemajac de Brizuela 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51.83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La Barca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51.60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Amacueca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50.75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Atengo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50.62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San Cristobal de la Barranca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49.56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Quitupan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49.08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Teuchitlán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48.58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Cihuatlán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48.10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Zapotiltic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47.83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San Gabriel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Techaluta de Montenegro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47.06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Teocaltiche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45.79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62º.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1823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Ayuntamiento de Ocotlán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45.69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41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Ranking del Ayuntamientos </a:t>
            </a:r>
            <a:br>
              <a:rPr lang="es-ES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125 Ayuntamientos</a:t>
            </a:r>
            <a:endParaRPr lang="es-MX" sz="24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8350524"/>
              </p:ext>
            </p:extLst>
          </p:nvPr>
        </p:nvGraphicFramePr>
        <p:xfrm>
          <a:off x="179512" y="1841001"/>
          <a:ext cx="4284000" cy="4525950"/>
        </p:xfrm>
        <a:graphic>
          <a:graphicData uri="http://schemas.openxmlformats.org/drawingml/2006/table">
            <a:tbl>
              <a:tblPr/>
              <a:tblGrid>
                <a:gridCol w="653492"/>
                <a:gridCol w="2613966"/>
                <a:gridCol w="1016542"/>
              </a:tblGrid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Zapotlán del Rey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43.17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Julián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42.75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Degollado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42.29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El Salto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42.12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Jesús María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41.85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Tizapan</a:t>
                      </a: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el Alto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40.15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Santa María del Oro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39.87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Ahualulco de Mercado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38.38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Ojuelos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38.02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Unión de San Antonio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36.31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Ixtlahuacán de los Membrillos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36.31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Miguel el Alto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36.02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Tecolotlán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35.35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Gómez Farías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34.71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Villa Hidalgo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34.21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Tecalitlán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32.48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Acatlán de Juárez 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31.85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Mazamitla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30.63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Tomatlán 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30.04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Ixtlahuacán del Río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30.00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Hostotipaquillo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27.52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La Huerta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24.19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Juanito de Escobedo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23.85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Martín de Bolaños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23.44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Villa Purificación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22.23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Tonila 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18.17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Sayula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18.08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Diego de Alejandría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14.58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Ayotlán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13.96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865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92º.  </a:t>
                      </a:r>
                    </a:p>
                  </a:txBody>
                  <a:tcPr marL="339447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Cuautitlán de García Barragán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13.15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1437768"/>
              </p:ext>
            </p:extLst>
          </p:nvPr>
        </p:nvGraphicFramePr>
        <p:xfrm>
          <a:off x="4572000" y="1840999"/>
          <a:ext cx="4392488" cy="3604224"/>
        </p:xfrm>
        <a:graphic>
          <a:graphicData uri="http://schemas.openxmlformats.org/drawingml/2006/table">
            <a:tbl>
              <a:tblPr/>
              <a:tblGrid>
                <a:gridCol w="924734"/>
                <a:gridCol w="2465958"/>
                <a:gridCol w="1001796"/>
              </a:tblGrid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Poncitlán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12.50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Guachinango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11.38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El Grullo 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10.81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Etzatlán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10.33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Tala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10.33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Valle de Juárez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9.46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99º. 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Valle de Guadalupe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7.87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El Limón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6.96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101º.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Tuxcueca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6.92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</a:t>
                      </a:r>
                      <a:r>
                        <a:rPr lang="es-MX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Jocotepec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6.73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103º.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Tuxcacuesco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5.87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Totatiche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4.40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Tonaya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4.38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106º.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Casimiro Castillo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4.33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107º.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Ejutla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3.40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108º.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Juchitlán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3.13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109º.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Chiquilistlán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 Marcos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1.92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111º.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Santa María de los Ángeles 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1.48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112º.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La Manzanilla de la Paz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0.96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113º.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Huejúcar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0.48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114º</a:t>
                      </a: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Ayutla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115º.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Bolaños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15017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116º.          </a:t>
                      </a:r>
                    </a:p>
                  </a:txBody>
                  <a:tcPr marL="30858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Ayuntamiento de Chimaltitlán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</a:p>
                  </a:txBody>
                  <a:tcPr marL="6858" marR="6858" marT="6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09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9088" y="260647"/>
            <a:ext cx="6749416" cy="1368127"/>
          </a:xfrm>
          <a:noFill/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</a:t>
            </a:r>
            <a:endParaRPr lang="es-ES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/>
          <p:cNvSpPr txBox="1">
            <a:spLocks noChangeArrowheads="1"/>
          </p:cNvSpPr>
          <p:nvPr/>
        </p:nvSpPr>
        <p:spPr bwMode="auto">
          <a:xfrm>
            <a:off x="467544" y="1628776"/>
            <a:ext cx="7992888" cy="900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95000"/>
            </a:pPr>
            <a:r>
              <a:rPr lang="es-MX" altLang="es-MX" sz="2400" dirty="0">
                <a:cs typeface="Arial" charset="0"/>
              </a:rPr>
              <a:t>	</a:t>
            </a:r>
            <a:r>
              <a:rPr lang="es-MX" altLang="es-MX" sz="2000" dirty="0">
                <a:cs typeface="Arial" charset="0"/>
              </a:rPr>
              <a:t>El resultado global de la evaluación practicada a </a:t>
            </a:r>
            <a:r>
              <a:rPr lang="es-MX" altLang="es-MX" sz="2000" dirty="0" smtClean="0">
                <a:cs typeface="Arial" charset="0"/>
              </a:rPr>
              <a:t>125 Ayuntamientos</a:t>
            </a:r>
            <a:r>
              <a:rPr lang="es-MX" alt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s-MX" altLang="es-MX" sz="2000" dirty="0" smtClean="0">
                <a:cs typeface="Arial" charset="0"/>
              </a:rPr>
              <a:t>es el siguiente:</a:t>
            </a:r>
            <a:endParaRPr lang="es-ES" altLang="es-MX" sz="2000" dirty="0">
              <a:cs typeface="Arial" charset="0"/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045649"/>
              </p:ext>
            </p:extLst>
          </p:nvPr>
        </p:nvGraphicFramePr>
        <p:xfrm>
          <a:off x="1187624" y="2963168"/>
          <a:ext cx="6984776" cy="2854264"/>
        </p:xfrm>
        <a:graphic>
          <a:graphicData uri="http://schemas.openxmlformats.org/drawingml/2006/table">
            <a:tbl>
              <a:tblPr/>
              <a:tblGrid>
                <a:gridCol w="4205299"/>
                <a:gridCol w="2779477"/>
              </a:tblGrid>
              <a:tr h="5191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 Articulo </a:t>
                      </a:r>
                    </a:p>
                  </a:txBody>
                  <a:tcPr marL="91433" marR="91433" marT="45738" marB="4573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Cumplimiento</a:t>
                      </a:r>
                    </a:p>
                  </a:txBody>
                  <a:tcPr marL="91433" marR="91433" marT="45738" marB="4573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738820">
                <a:tc>
                  <a:txBody>
                    <a:bodyPr/>
                    <a:lstStyle/>
                    <a:p>
                      <a:pPr marL="0" marR="0" lvl="0" indent="0" algn="just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Artículo 8.  </a:t>
                      </a:r>
                      <a:r>
                        <a:rPr lang="es-ES_tradnl" altLang="es-MX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Información Fundamental  General, fracción V-Información financiera,</a:t>
                      </a:r>
                      <a:r>
                        <a:rPr lang="es-ES_tradnl" altLang="es-MX" sz="16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patrimonial y administrativa</a:t>
                      </a:r>
                      <a:r>
                        <a:rPr lang="es-ES_tradnl" altLang="es-MX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es-MX" altLang="es-MX" sz="1600" dirty="0" smtClean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3" marR="91433" marT="45738" marB="4573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24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38.59</a:t>
                      </a:r>
                      <a:endParaRPr lang="es-MX" sz="24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None/>
                        <a:defRPr/>
                      </a:pPr>
                      <a:r>
                        <a:rPr lang="es-MX" altLang="es-MX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Artículo</a:t>
                      </a:r>
                      <a:r>
                        <a:rPr lang="es-MX" altLang="es-MX" sz="16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altLang="es-MX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r>
                        <a:rPr lang="es-MX" altLang="es-MX" sz="16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altLang="es-MX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Información Fundamental</a:t>
                      </a:r>
                      <a:r>
                        <a:rPr lang="es-MX" altLang="es-MX" sz="16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del Ayuntamiento</a:t>
                      </a:r>
                      <a:endParaRPr lang="es-MX" altLang="es-MX" sz="16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3" marR="91433" marT="45738" marB="4573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2400" b="1" i="0" u="none" strike="noStrike" kern="12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43.95</a:t>
                      </a:r>
                      <a:endParaRPr lang="es-MX" sz="2400" b="1" i="0" u="none" strike="noStrike" kern="1200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innerShdw blurRad="63500" dist="50800" dir="81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Cumplimiento Global </a:t>
                      </a:r>
                    </a:p>
                  </a:txBody>
                  <a:tcPr marL="91433" marR="91433" marT="45738" marB="4573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24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41.27</a:t>
                      </a:r>
                      <a:endParaRPr lang="es-MX" sz="2400" b="1" i="0" u="none" strike="noStrike" kern="12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341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Ayuntamientos con situaciones </a:t>
            </a:r>
            <a:r>
              <a:rPr lang="es-MX" sz="2400" b="1" cap="sm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diversas en el Portal Web</a:t>
            </a:r>
            <a:endParaRPr lang="es-MX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6444046"/>
              </p:ext>
            </p:extLst>
          </p:nvPr>
        </p:nvGraphicFramePr>
        <p:xfrm>
          <a:off x="827583" y="2204864"/>
          <a:ext cx="7725545" cy="2160000"/>
        </p:xfrm>
        <a:graphic>
          <a:graphicData uri="http://schemas.openxmlformats.org/drawingml/2006/table">
            <a:tbl>
              <a:tblPr firstRow="1" firstCol="1" bandRow="1"/>
              <a:tblGrid>
                <a:gridCol w="913160"/>
                <a:gridCol w="4562244"/>
                <a:gridCol w="2250141"/>
              </a:tblGrid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Cuautla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Mezquitic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Página Suspendida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Tapalpa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Villa Guerrero 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Zapotitlán de Vadillo 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Página Suspendida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Tenamaxtlán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Huejuquilla</a:t>
                      </a: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el Alto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Tolimán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Sin Página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Ayuntamiento de Villa Corona</a:t>
                      </a:r>
                      <a:endParaRPr lang="es-MX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Página en Construcción</a:t>
                      </a:r>
                      <a:endParaRPr lang="es-MX" sz="9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3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xmlns="" val="2332221890"/>
              </p:ext>
            </p:extLst>
          </p:nvPr>
        </p:nvGraphicFramePr>
        <p:xfrm>
          <a:off x="467544" y="3429000"/>
          <a:ext cx="424847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xmlns="" val="1782639471"/>
              </p:ext>
            </p:extLst>
          </p:nvPr>
        </p:nvGraphicFramePr>
        <p:xfrm>
          <a:off x="4499992" y="1189314"/>
          <a:ext cx="4408562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  <a:noFill/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 Global</a:t>
            </a:r>
          </a:p>
        </p:txBody>
      </p:sp>
    </p:spTree>
    <p:extLst>
      <p:ext uri="{BB962C8B-B14F-4D97-AF65-F5344CB8AC3E}">
        <p14:creationId xmlns:p14="http://schemas.microsoft.com/office/powerpoint/2010/main" xmlns="" val="10885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3602" y="1628800"/>
            <a:ext cx="7992888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just">
              <a:buClr>
                <a:schemeClr val="hlink"/>
              </a:buClr>
              <a:buSzPct val="95000"/>
              <a:buFont typeface="Arial" charset="0"/>
              <a:buNone/>
            </a:pPr>
            <a:r>
              <a:rPr lang="es-MX" altLang="es-MX" sz="2000" dirty="0" smtClean="0"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s-MX" altLang="es-MX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Los resultados globales de la publicación de información por criterio adjetivo de los 125 Ayuntamientos evaluados son los siguientes: </a:t>
            </a:r>
            <a:endParaRPr lang="es-ES" altLang="es-MX" sz="20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83768" y="404813"/>
            <a:ext cx="5976020" cy="1007963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Resultado Global por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Criterios adjetivos </a:t>
            </a:r>
            <a:endParaRPr lang="es-ES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2369287"/>
              </p:ext>
            </p:extLst>
          </p:nvPr>
        </p:nvGraphicFramePr>
        <p:xfrm>
          <a:off x="725880" y="3005861"/>
          <a:ext cx="3456384" cy="3348192"/>
        </p:xfrm>
        <a:graphic>
          <a:graphicData uri="http://schemas.openxmlformats.org/drawingml/2006/table">
            <a:tbl>
              <a:tblPr/>
              <a:tblGrid>
                <a:gridCol w="1800200"/>
                <a:gridCol w="1656184"/>
              </a:tblGrid>
              <a:tr h="47483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Criterio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Cumplimiento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524368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Publicidad 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1" i="0" u="none" strike="noStrike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58.46</a:t>
                      </a:r>
                      <a:endParaRPr lang="es-MX" sz="1800" b="1" i="0" u="none" strike="noStrike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</a:tr>
              <a:tr h="561062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Vigencia 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1" i="0" u="none" strike="noStrike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31.94</a:t>
                      </a:r>
                      <a:endParaRPr lang="es-MX" sz="1800" b="1" i="0" u="none" strike="noStrike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48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Accesibilidad 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1" i="0" u="none" strike="noStrike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54.10</a:t>
                      </a:r>
                      <a:endParaRPr lang="es-MX" sz="1800" b="1" i="0" u="none" strike="noStrike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AE0"/>
                    </a:solidFill>
                  </a:tcPr>
                </a:tc>
              </a:tr>
              <a:tr h="490434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Información </a:t>
                      </a:r>
                      <a:b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s-ES_tradnl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Completa 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1" i="0" u="none" strike="noStrike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20.59</a:t>
                      </a:r>
                      <a:endParaRPr lang="es-MX" sz="1800" b="1" i="0" u="none" strike="noStrike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067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Cumplimiento Global</a:t>
                      </a:r>
                    </a:p>
                  </a:txBody>
                  <a:tcPr marL="91430" marR="91430" marT="45716" marB="4571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ＭＳ Ｐゴシック" pitchFamily="34" charset="-128"/>
                          <a:cs typeface="Arial" panose="020B0604020202020204" pitchFamily="34" charset="0"/>
                        </a:rPr>
                        <a:t>41.27</a:t>
                      </a:r>
                      <a:endParaRPr kumimoji="0" lang="es-MX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ＭＳ Ｐゴシック" pitchFamily="34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076" y="3140968"/>
            <a:ext cx="5113533" cy="322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14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588436" y="1985785"/>
            <a:ext cx="7632848" cy="1008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 eaLnBrk="0" hangingPunct="0">
              <a:spcBef>
                <a:spcPct val="20000"/>
              </a:spcBef>
              <a:buClr>
                <a:schemeClr val="hlink"/>
              </a:buClr>
              <a:buSzPct val="95000"/>
            </a:pPr>
            <a:r>
              <a:rPr lang="es-MX" altLang="es-MX" sz="2400" dirty="0">
                <a:latin typeface="Arial" charset="0"/>
                <a:cs typeface="Arial" charset="0"/>
              </a:rPr>
              <a:t>	</a:t>
            </a:r>
            <a:r>
              <a:rPr lang="es-MX" altLang="es-MX" sz="2200" dirty="0">
                <a:latin typeface="Arial" charset="0"/>
                <a:cs typeface="Arial" charset="0"/>
              </a:rPr>
              <a:t>Los resultados globales por artículo y criterio adjetivo de </a:t>
            </a:r>
            <a:r>
              <a:rPr lang="es-MX" altLang="es-MX" sz="2200" dirty="0" smtClean="0">
                <a:latin typeface="Arial" charset="0"/>
                <a:cs typeface="Arial" charset="0"/>
              </a:rPr>
              <a:t>los 125 Ayuntamientos evaluados: </a:t>
            </a:r>
            <a:endParaRPr lang="es-ES" altLang="es-MX" sz="2200" dirty="0">
              <a:latin typeface="Arial" charset="0"/>
              <a:cs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99791" y="404813"/>
            <a:ext cx="6409283" cy="1079971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Resultado Global</a:t>
            </a:r>
            <a:b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s-MX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 Artículo y Criterio Adjetivo</a:t>
            </a:r>
            <a:endParaRPr lang="es-ES" sz="2400" b="1" cap="small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572209"/>
              </p:ext>
            </p:extLst>
          </p:nvPr>
        </p:nvGraphicFramePr>
        <p:xfrm>
          <a:off x="467544" y="3140968"/>
          <a:ext cx="8229599" cy="2981960"/>
        </p:xfrm>
        <a:graphic>
          <a:graphicData uri="http://schemas.openxmlformats.org/drawingml/2006/table">
            <a:tbl>
              <a:tblPr/>
              <a:tblGrid>
                <a:gridCol w="59253"/>
                <a:gridCol w="2605043"/>
                <a:gridCol w="936104"/>
                <a:gridCol w="1069074"/>
                <a:gridCol w="1091166"/>
                <a:gridCol w="1080120"/>
                <a:gridCol w="1388839"/>
              </a:tblGrid>
              <a:tr h="617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 dirty="0"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Rubro 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Publicidad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Vigencia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Accesibilidad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b="1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Información completa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Cumplimiento Global 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</a:tr>
              <a:tr h="823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Artículo 8. Fracción V- Información financiera, patrimonial y administrativa.</a:t>
                      </a:r>
                      <a:endParaRPr lang="es-MX" sz="15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60.54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54.68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b="1" kern="1200" dirty="0">
                          <a:solidFill>
                            <a:srgbClr val="000000"/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38.64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E0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Artículo 15. Información fundamental del Ayuntamiento.</a:t>
                      </a:r>
                      <a:endParaRPr lang="es-MX" sz="15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56.38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40.50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53.52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MX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25.39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b="1" kern="1200" dirty="0">
                          <a:solidFill>
                            <a:srgbClr val="000000"/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43.82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4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kern="12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Cumplimiento Global </a:t>
                      </a:r>
                      <a:endParaRPr lang="es-MX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54.10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20.59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41.27</a:t>
                      </a:r>
                      <a:endParaRPr lang="es-MX" sz="24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96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7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4005</Words>
  <Application>Microsoft Office PowerPoint</Application>
  <PresentationFormat>Presentación en pantalla (4:3)</PresentationFormat>
  <Paragraphs>1663</Paragraphs>
  <Slides>60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2" baseType="lpstr">
      <vt:lpstr>Office Theme</vt:lpstr>
      <vt:lpstr>Documento</vt:lpstr>
      <vt:lpstr>Resultados  Evaluación de la Publicación  de Información Fundamental  Ayuntamientos 2015 </vt:lpstr>
      <vt:lpstr>Generalidades de la evaluación </vt:lpstr>
      <vt:lpstr>Ayuntamientos Evaluados</vt:lpstr>
      <vt:lpstr>Generalidades de la evaluación </vt:lpstr>
      <vt:lpstr>Ayuntamientos por Grupos de Calificaciones</vt:lpstr>
      <vt:lpstr>Resultado Global</vt:lpstr>
      <vt:lpstr>Resultado Global</vt:lpstr>
      <vt:lpstr>Diapositiva 8</vt:lpstr>
      <vt:lpstr>Diapositiva 9</vt:lpstr>
      <vt:lpstr>Resultado Global Por Artículo y Criterio Adjetivo </vt:lpstr>
      <vt:lpstr>Regionalización Administrativa</vt:lpstr>
      <vt:lpstr>Resultado Global por Criterio Adjetivo por Ayuntamiento  Región # 1 Norte</vt:lpstr>
      <vt:lpstr>Promedio por Criterio Adjetivo  Región #1 Norte</vt:lpstr>
      <vt:lpstr>Calificaciones Región #1 Norte</vt:lpstr>
      <vt:lpstr>Resultado Global por Criterio Adjetivo por Ayuntamiento  Región #2  Altos Norte</vt:lpstr>
      <vt:lpstr>Promedio por Criterio Adjetivo  Región #2 Altos Norte</vt:lpstr>
      <vt:lpstr>Calificaciones Región #2 Altos Norte</vt:lpstr>
      <vt:lpstr>Resultado Global por Criterio Adjetivo por Ayuntamiento  Región #3 Altos Sur</vt:lpstr>
      <vt:lpstr>Promedio por Criterio Adjetivo  Región #3 Altos Sur</vt:lpstr>
      <vt:lpstr>Calificaciones Región #3 Altos Sur</vt:lpstr>
      <vt:lpstr>Resultado Global por Criterio Adjetivo por Ayuntamiento  Región #4  Ciénega</vt:lpstr>
      <vt:lpstr>Promedio por Criterio Adjetivo  Región #4 Ciénega</vt:lpstr>
      <vt:lpstr>Calificaciones Región #4 Ciénega</vt:lpstr>
      <vt:lpstr>Resultado Global por Criterio Adjetivo por Ayuntamiento  Región #5 Sureste</vt:lpstr>
      <vt:lpstr>Promedio por Criterio Adjetivo  Región #5 Sureste</vt:lpstr>
      <vt:lpstr>Calificaciones Región #5 Sureste</vt:lpstr>
      <vt:lpstr>Resultado Global por Criterio Adjetivo por Ayuntamiento  Región #6  Sur</vt:lpstr>
      <vt:lpstr>Promedio por Criterio Adjetivo  Región #6 Sur</vt:lpstr>
      <vt:lpstr>Calificaciones Región #6 Sur</vt:lpstr>
      <vt:lpstr>Resultado Global por Criterio Adjetivo por Ayuntamiento  Región #7 Sierra de Amula</vt:lpstr>
      <vt:lpstr>Promedio por Criterio Adjetivo  Región #7 Sierra de Amula</vt:lpstr>
      <vt:lpstr>Calificaciones Región #7 Sierra de Amula</vt:lpstr>
      <vt:lpstr>Resultado Global por Criterio Adjetivo por Ayuntamiento  Región #8 Costa Sur</vt:lpstr>
      <vt:lpstr>Promedio por Criterio Adjetivo  Región #8 Costa Sur</vt:lpstr>
      <vt:lpstr>Calificaciones Región #8 Costa Sur</vt:lpstr>
      <vt:lpstr>Resultado Global por Criterio Adjetivo por Ayuntamiento  Región #9 Costa-Sierra Occidental</vt:lpstr>
      <vt:lpstr>Promedio por Criterio Adjetivo  Región #9 Costa-Sierra Occidental</vt:lpstr>
      <vt:lpstr>Calificaciones Región #9 Costa-Sierra Occidental</vt:lpstr>
      <vt:lpstr>Resultado Global por Criterio Adjetivo por Ayuntamiento  Región #10 Valles</vt:lpstr>
      <vt:lpstr>Promedio por Criterio Adjetivo  Región #10 Valles</vt:lpstr>
      <vt:lpstr>Calificaciones Región #10 Valles</vt:lpstr>
      <vt:lpstr>Resultado Global por Criterio Adjetivo por Ayuntamiento  Región #11 Lagunas</vt:lpstr>
      <vt:lpstr>Promedio por Criterio Adjetivo  Región #11 Lagunas</vt:lpstr>
      <vt:lpstr>Calificaciones Región #11 Lagunas</vt:lpstr>
      <vt:lpstr>Promedio por Criterio Adjetivo por Ayuntamiento Región # 12  Centro</vt:lpstr>
      <vt:lpstr>Promedio por Criterio Adjetivo  Región # 12  Centro</vt:lpstr>
      <vt:lpstr>Publicidad Región # 12 Centro</vt:lpstr>
      <vt:lpstr>Vigencia Región # 12 Centro</vt:lpstr>
      <vt:lpstr>Accesibilidad Región # 12 Centro</vt:lpstr>
      <vt:lpstr>Información Completa Región # 12 Centro</vt:lpstr>
      <vt:lpstr>Calificaciones Región # 12 Centro</vt:lpstr>
      <vt:lpstr>Diapositiva 52</vt:lpstr>
      <vt:lpstr>Conclusiones</vt:lpstr>
      <vt:lpstr>Conclusiones</vt:lpstr>
      <vt:lpstr>Conclusiones</vt:lpstr>
      <vt:lpstr>Conclusiones</vt:lpstr>
      <vt:lpstr>ÁREAS DE OPORTUNIDAD</vt:lpstr>
      <vt:lpstr>Ranking del Ayuntamientos  125 Ayuntamientos</vt:lpstr>
      <vt:lpstr>Ranking del Ayuntamientos  125 Ayuntamientos</vt:lpstr>
      <vt:lpstr>Ayuntamientos con situaciones diversas en el Portal Web</vt:lpstr>
    </vt:vector>
  </TitlesOfParts>
  <Company>Dugaweb.com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Francisco Garcia</dc:creator>
  <cp:lastModifiedBy>Alejandro Verduzco</cp:lastModifiedBy>
  <cp:revision>167</cp:revision>
  <cp:lastPrinted>2015-09-30T22:58:08Z</cp:lastPrinted>
  <dcterms:created xsi:type="dcterms:W3CDTF">2013-09-04T19:30:16Z</dcterms:created>
  <dcterms:modified xsi:type="dcterms:W3CDTF">2015-11-03T23:50:42Z</dcterms:modified>
</cp:coreProperties>
</file>