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1/12/2019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F9FFFF-3106-4DDB-AA62-0C80862170D6}" type="datetimeFigureOut">
              <a:rPr lang="en-US" dirty="0"/>
              <a:t>1/12/2019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DA38B7-AE95-4DC8-9A51-7A71F545B098}"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F1EC2B-8188-4AC2-9F0D-8D09C51D505A}"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12B75E-944F-430B-BE5F-C69FA8823C04}"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4507B7-F2DC-4B2C-B14D-58A9766807A2}" type="datetimeFigureOut">
              <a:rPr lang="en-US" dirty="0"/>
              <a:t>1/12/2019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1/12/2019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1/12/2019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dirty="0"/>
              <a:t>1/12/2019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dirty="0"/>
              <a:t>1/12/2019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1/12/2019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499533"/>
            <a:ext cx="8825658" cy="2677648"/>
          </a:xfrm>
        </p:spPr>
        <p:txBody>
          <a:bodyPr/>
          <a:lstStyle/>
          <a:p>
            <a:pPr algn="ctr"/>
            <a:r>
              <a:rPr lang="es-MX" dirty="0" smtClean="0">
                <a:latin typeface="Cambria" panose="02040503050406030204" pitchFamily="18" charset="0"/>
              </a:rPr>
              <a:t>PRIMER INFORME TRIMESTRAL</a:t>
            </a:r>
            <a:br>
              <a:rPr lang="es-MX" dirty="0" smtClean="0">
                <a:latin typeface="Cambria" panose="02040503050406030204" pitchFamily="18" charset="0"/>
              </a:rPr>
            </a:br>
            <a:r>
              <a:rPr lang="es-MX" sz="1800" dirty="0">
                <a:latin typeface="Cambria" panose="02040503050406030204" pitchFamily="18" charset="0"/>
              </a:rPr>
              <a:t>O</a:t>
            </a:r>
            <a:r>
              <a:rPr lang="es-MX" sz="1800" dirty="0" smtClean="0">
                <a:latin typeface="Cambria" panose="02040503050406030204" pitchFamily="18" charset="0"/>
              </a:rPr>
              <a:t>ctubre-Diciembre 2018</a:t>
            </a:r>
            <a:endParaRPr lang="es-MX" sz="1800" dirty="0">
              <a:latin typeface="Cambria" panose="02040503050406030204" pitchFamily="18" charset="0"/>
            </a:endParaRPr>
          </a:p>
        </p:txBody>
      </p:sp>
      <p:sp>
        <p:nvSpPr>
          <p:cNvPr id="3" name="Subtítulo 2"/>
          <p:cNvSpPr>
            <a:spLocks noGrp="1"/>
          </p:cNvSpPr>
          <p:nvPr>
            <p:ph type="subTitle" idx="1"/>
          </p:nvPr>
        </p:nvSpPr>
        <p:spPr/>
        <p:txBody>
          <a:bodyPr/>
          <a:lstStyle/>
          <a:p>
            <a:r>
              <a:rPr lang="es-MX" b="1" dirty="0" smtClean="0">
                <a:latin typeface="Cambria" panose="02040503050406030204" pitchFamily="18" charset="0"/>
              </a:rPr>
              <a:t>Lic. Marco Antonio rubio López</a:t>
            </a:r>
          </a:p>
          <a:p>
            <a:r>
              <a:rPr lang="es-MX" b="1" dirty="0" smtClean="0">
                <a:latin typeface="Cambria" panose="02040503050406030204" pitchFamily="18" charset="0"/>
              </a:rPr>
              <a:t>Regidor-administración 2018-2021</a:t>
            </a:r>
            <a:endParaRPr lang="es-MX" b="1" dirty="0">
              <a:latin typeface="Cambria" panose="02040503050406030204" pitchFamily="18" charset="0"/>
            </a:endParaRPr>
          </a:p>
        </p:txBody>
      </p:sp>
    </p:spTree>
    <p:extLst>
      <p:ext uri="{BB962C8B-B14F-4D97-AF65-F5344CB8AC3E}">
        <p14:creationId xmlns:p14="http://schemas.microsoft.com/office/powerpoint/2010/main" val="1929906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36018" y="2591469"/>
            <a:ext cx="5065371" cy="3416300"/>
          </a:xfrm>
        </p:spPr>
        <p:txBody>
          <a:bodyPr>
            <a:normAutofit lnSpcReduction="10000"/>
          </a:bodyPr>
          <a:lstStyle/>
          <a:p>
            <a:r>
              <a:rPr lang="es-MX" dirty="0" smtClean="0">
                <a:latin typeface="Cambria" panose="02040503050406030204" pitchFamily="18" charset="0"/>
              </a:rPr>
              <a:t>Durante estos tres meses he acudido a</a:t>
            </a:r>
            <a:r>
              <a:rPr lang="es-MX" dirty="0" smtClean="0">
                <a:latin typeface="Cambria" panose="02040503050406030204" pitchFamily="18" charset="0"/>
              </a:rPr>
              <a:t>:</a:t>
            </a:r>
            <a:endParaRPr lang="es-MX" dirty="0" smtClean="0">
              <a:latin typeface="Cambria" panose="02040503050406030204" pitchFamily="18" charset="0"/>
            </a:endParaRPr>
          </a:p>
          <a:p>
            <a:pPr>
              <a:buFont typeface="Wingdings" panose="05000000000000000000" pitchFamily="2" charset="2"/>
              <a:buChar char="v"/>
            </a:pPr>
            <a:r>
              <a:rPr lang="es-MX" b="1" dirty="0" smtClean="0">
                <a:latin typeface="Cambria" panose="02040503050406030204" pitchFamily="18" charset="0"/>
              </a:rPr>
              <a:t>1 una sesión solemne</a:t>
            </a:r>
            <a:endParaRPr lang="es-MX" b="1" dirty="0">
              <a:latin typeface="Cambria" panose="02040503050406030204" pitchFamily="18" charset="0"/>
            </a:endParaRPr>
          </a:p>
          <a:p>
            <a:pPr>
              <a:buFont typeface="Wingdings" panose="05000000000000000000" pitchFamily="2" charset="2"/>
              <a:buChar char="v"/>
            </a:pPr>
            <a:r>
              <a:rPr lang="es-MX" b="1" dirty="0" smtClean="0">
                <a:solidFill>
                  <a:schemeClr val="tx1"/>
                </a:solidFill>
                <a:latin typeface="Cambria" panose="02040503050406030204" pitchFamily="18" charset="0"/>
              </a:rPr>
              <a:t>6 seis </a:t>
            </a:r>
            <a:r>
              <a:rPr lang="es-MX" b="1" dirty="0" smtClean="0">
                <a:latin typeface="Cambria" panose="02040503050406030204" pitchFamily="18" charset="0"/>
              </a:rPr>
              <a:t>sesiones </a:t>
            </a:r>
            <a:r>
              <a:rPr lang="es-MX" b="1" dirty="0" smtClean="0">
                <a:latin typeface="Cambria" panose="02040503050406030204" pitchFamily="18" charset="0"/>
              </a:rPr>
              <a:t>ordinarias de ayuntamiento</a:t>
            </a:r>
          </a:p>
          <a:p>
            <a:pPr>
              <a:buFont typeface="Wingdings" panose="05000000000000000000" pitchFamily="2" charset="2"/>
              <a:buChar char="v"/>
            </a:pPr>
            <a:r>
              <a:rPr lang="es-MX" b="1" dirty="0" smtClean="0">
                <a:latin typeface="Cambria" panose="02040503050406030204" pitchFamily="18" charset="0"/>
              </a:rPr>
              <a:t>4 sesiones extraordinarias</a:t>
            </a:r>
          </a:p>
          <a:p>
            <a:pPr>
              <a:buFont typeface="Wingdings" panose="05000000000000000000" pitchFamily="2" charset="2"/>
              <a:buChar char="v"/>
            </a:pPr>
            <a:r>
              <a:rPr lang="es-MX" b="1" dirty="0" smtClean="0">
                <a:latin typeface="Cambria" panose="02040503050406030204" pitchFamily="18" charset="0"/>
              </a:rPr>
              <a:t>1 una de la comisión de regulación de predios urbanos</a:t>
            </a:r>
          </a:p>
          <a:p>
            <a:pPr>
              <a:buFont typeface="Wingdings" panose="05000000000000000000" pitchFamily="2" charset="2"/>
              <a:buChar char="v"/>
            </a:pPr>
            <a:r>
              <a:rPr lang="es-MX" b="1" dirty="0" smtClean="0">
                <a:latin typeface="Cambria" panose="02040503050406030204" pitchFamily="18" charset="0"/>
              </a:rPr>
              <a:t>2 dos del Consejo Técnico del SAPAM</a:t>
            </a:r>
          </a:p>
          <a:p>
            <a:pPr>
              <a:buFont typeface="Wingdings" panose="05000000000000000000" pitchFamily="2" charset="2"/>
              <a:buChar char="v"/>
            </a:pPr>
            <a:r>
              <a:rPr lang="es-MX" b="1" dirty="0" smtClean="0">
                <a:latin typeface="Cambria" panose="02040503050406030204" pitchFamily="18" charset="0"/>
              </a:rPr>
              <a:t>1 Una de la Comisión Tarifaria del SAPAM</a:t>
            </a:r>
          </a:p>
          <a:p>
            <a:pPr>
              <a:buFont typeface="Wingdings" panose="05000000000000000000" pitchFamily="2" charset="2"/>
              <a:buChar char="v"/>
            </a:pPr>
            <a:r>
              <a:rPr lang="es-MX" b="1" dirty="0" smtClean="0">
                <a:latin typeface="Cambria" panose="02040503050406030204" pitchFamily="18" charset="0"/>
              </a:rPr>
              <a:t>Entre otras.</a:t>
            </a:r>
            <a:endParaRPr lang="es-MX" b="1" dirty="0">
              <a:latin typeface="Cambria" panose="02040503050406030204" pitchFamily="18" charset="0"/>
            </a:endParaRPr>
          </a:p>
        </p:txBody>
      </p:sp>
      <p:pic>
        <p:nvPicPr>
          <p:cNvPr id="6148" name="Picture 4"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112" y="2591469"/>
            <a:ext cx="6723572" cy="415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17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92429" y="2395787"/>
            <a:ext cx="3777993" cy="3953711"/>
          </a:xfrm>
        </p:spPr>
        <p:txBody>
          <a:bodyPr>
            <a:noAutofit/>
          </a:bodyPr>
          <a:lstStyle/>
          <a:p>
            <a:pPr algn="just"/>
            <a:r>
              <a:rPr lang="es-MX" sz="2000" dirty="0" smtClean="0">
                <a:latin typeface="Cambria" panose="02040503050406030204" pitchFamily="18" charset="0"/>
              </a:rPr>
              <a:t>Durante el mes de diciembre a través de diferentes reuniones y de manera personal participé el análisis minucioso del presupuesto de egresos 2019, haciendo las observaciones que consideré pertinentes con el fin de que se tomaran en cuenta </a:t>
            </a:r>
            <a:r>
              <a:rPr lang="es-MX" sz="2000" dirty="0" smtClean="0">
                <a:latin typeface="Cambria" panose="02040503050406030204" pitchFamily="18" charset="0"/>
              </a:rPr>
              <a:t>y de esta manera</a:t>
            </a:r>
            <a:r>
              <a:rPr lang="es-MX" sz="2000" dirty="0" smtClean="0">
                <a:latin typeface="Cambria" panose="02040503050406030204" pitchFamily="18" charset="0"/>
              </a:rPr>
              <a:t> </a:t>
            </a:r>
            <a:r>
              <a:rPr lang="es-MX" sz="2000" dirty="0" smtClean="0">
                <a:latin typeface="Cambria" panose="02040503050406030204" pitchFamily="18" charset="0"/>
              </a:rPr>
              <a:t>contar con presupuesto adecuado a las necesidades del municipio y acorde a las normativas aplicables.</a:t>
            </a:r>
            <a:endParaRPr lang="es-MX" sz="2000" dirty="0">
              <a:latin typeface="Cambria" panose="02040503050406030204" pitchFamily="18" charset="0"/>
            </a:endParaRPr>
          </a:p>
        </p:txBody>
      </p:sp>
      <p:pic>
        <p:nvPicPr>
          <p:cNvPr id="7170"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267" y="2591468"/>
            <a:ext cx="7554996"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2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0" y="2446338"/>
            <a:ext cx="3100387" cy="4140200"/>
          </a:xfrm>
        </p:spPr>
        <p:txBody>
          <a:bodyPr>
            <a:normAutofit/>
          </a:bodyPr>
          <a:lstStyle/>
          <a:p>
            <a:pPr algn="just"/>
            <a:r>
              <a:rPr lang="es-MX" sz="1900" dirty="0" smtClean="0">
                <a:latin typeface="Cambria" panose="02040503050406030204" pitchFamily="18" charset="0"/>
              </a:rPr>
              <a:t>Durante estos tres </a:t>
            </a:r>
            <a:r>
              <a:rPr lang="es-MX" sz="1900" dirty="0" smtClean="0">
                <a:latin typeface="Cambria" panose="02040503050406030204" pitchFamily="18" charset="0"/>
              </a:rPr>
              <a:t>meses, </a:t>
            </a:r>
            <a:r>
              <a:rPr lang="es-MX" sz="1900" dirty="0" smtClean="0">
                <a:latin typeface="Cambria" panose="02040503050406030204" pitchFamily="18" charset="0"/>
              </a:rPr>
              <a:t>todo el tiempo </a:t>
            </a:r>
            <a:r>
              <a:rPr lang="es-MX" sz="1900" dirty="0" smtClean="0">
                <a:latin typeface="Cambria" panose="02040503050406030204" pitchFamily="18" charset="0"/>
              </a:rPr>
              <a:t>he </a:t>
            </a:r>
            <a:r>
              <a:rPr lang="es-MX" sz="1900" dirty="0" smtClean="0">
                <a:latin typeface="Cambria" panose="02040503050406030204" pitchFamily="18" charset="0"/>
              </a:rPr>
              <a:t>brindado atención a la ciudadanía. Se </a:t>
            </a:r>
            <a:r>
              <a:rPr lang="es-MX" sz="1900" dirty="0" smtClean="0">
                <a:latin typeface="Cambria" panose="02040503050406030204" pitchFamily="18" charset="0"/>
              </a:rPr>
              <a:t>auxilió </a:t>
            </a:r>
            <a:r>
              <a:rPr lang="es-MX" sz="1900" dirty="0" smtClean="0">
                <a:latin typeface="Cambria" panose="02040503050406030204" pitchFamily="18" charset="0"/>
              </a:rPr>
              <a:t>a personas a elaborar escritos que iban dirigidos </a:t>
            </a:r>
            <a:r>
              <a:rPr lang="es-MX" sz="1900" dirty="0" smtClean="0">
                <a:latin typeface="Cambria" panose="02040503050406030204" pitchFamily="18" charset="0"/>
              </a:rPr>
              <a:t>a dependencias municipales, </a:t>
            </a:r>
            <a:r>
              <a:rPr lang="es-MX" sz="1900" dirty="0" smtClean="0">
                <a:latin typeface="Cambria" panose="02040503050406030204" pitchFamily="18" charset="0"/>
              </a:rPr>
              <a:t>asimismo se brindo atención</a:t>
            </a:r>
            <a:r>
              <a:rPr lang="es-MX" sz="1900" dirty="0" smtClean="0">
                <a:latin typeface="Cambria" panose="02040503050406030204" pitchFamily="18" charset="0"/>
              </a:rPr>
              <a:t> a ciudadanos con </a:t>
            </a:r>
            <a:r>
              <a:rPr lang="es-MX" sz="1900" dirty="0" smtClean="0">
                <a:latin typeface="Cambria" panose="02040503050406030204" pitchFamily="18" charset="0"/>
              </a:rPr>
              <a:t>información necesaria para sus diferentes trámites</a:t>
            </a:r>
            <a:r>
              <a:rPr lang="es-MX" sz="1900" dirty="0" smtClean="0">
                <a:latin typeface="Cambria" panose="02040503050406030204" pitchFamily="18" charset="0"/>
              </a:rPr>
              <a:t>.</a:t>
            </a:r>
            <a:endParaRPr lang="es-MX" sz="1900" dirty="0" smtClean="0">
              <a:latin typeface="Cambria" panose="020405030504060302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75" y="2303464"/>
            <a:ext cx="4129086" cy="269861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861" y="4543369"/>
            <a:ext cx="4815139" cy="2307479"/>
          </a:xfrm>
          <a:prstGeom prst="rect">
            <a:avLst/>
          </a:prstGeom>
        </p:spPr>
      </p:pic>
    </p:spTree>
    <p:extLst>
      <p:ext uri="{BB962C8B-B14F-4D97-AF65-F5344CB8AC3E}">
        <p14:creationId xmlns:p14="http://schemas.microsoft.com/office/powerpoint/2010/main" val="2727527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254843" y="2649535"/>
            <a:ext cx="2845545" cy="3416300"/>
          </a:xfrm>
        </p:spPr>
        <p:txBody>
          <a:bodyPr>
            <a:noAutofit/>
          </a:bodyPr>
          <a:lstStyle/>
          <a:p>
            <a:pPr algn="just"/>
            <a:r>
              <a:rPr lang="es-MX" sz="2100" dirty="0" smtClean="0">
                <a:latin typeface="Cambria" panose="02040503050406030204" pitchFamily="18" charset="0"/>
              </a:rPr>
              <a:t>A petición de un ciudadano se apoyó por escrito en la gestión para solicitar la reubicación de un poste ubicado en la unidad deportiva el cual se encuentra en una zona de riesgo para los deportistas.</a:t>
            </a:r>
            <a:endParaRPr lang="es-MX" sz="2100" dirty="0">
              <a:latin typeface="Cambria" panose="02040503050406030204" pitchFamily="18" charset="0"/>
            </a:endParaRPr>
          </a:p>
        </p:txBody>
      </p:sp>
      <p:pic>
        <p:nvPicPr>
          <p:cNvPr id="1026"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838" y="2660649"/>
            <a:ext cx="3600450" cy="349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780" y="2660650"/>
            <a:ext cx="4049760" cy="349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6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 y="2483184"/>
            <a:ext cx="2213811" cy="3416300"/>
          </a:xfrm>
        </p:spPr>
        <p:txBody>
          <a:bodyPr>
            <a:noAutofit/>
          </a:bodyPr>
          <a:lstStyle/>
          <a:p>
            <a:pPr algn="just"/>
            <a:r>
              <a:rPr lang="es-MX" sz="2000" b="1" dirty="0" smtClean="0">
                <a:latin typeface="Cambria" panose="02040503050406030204" pitchFamily="18" charset="0"/>
              </a:rPr>
              <a:t>Entre otras actividades se apoyó a diferentes personas e instituciones en la gestión de apoyos del ayuntamiento.</a:t>
            </a:r>
            <a:endParaRPr lang="es-MX" sz="2000" b="1" dirty="0">
              <a:latin typeface="Cambria" panose="02040503050406030204" pitchFamily="18" charset="0"/>
            </a:endParaRPr>
          </a:p>
        </p:txBody>
      </p:sp>
      <p:pic>
        <p:nvPicPr>
          <p:cNvPr id="9218"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712" y="2303421"/>
            <a:ext cx="3567494" cy="229356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2258704" y="4692985"/>
            <a:ext cx="3938337" cy="5310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MX" sz="1300" dirty="0" smtClean="0">
                <a:latin typeface="Cambria" panose="02040503050406030204" pitchFamily="18" charset="0"/>
              </a:rPr>
              <a:t>Apoyo </a:t>
            </a:r>
            <a:r>
              <a:rPr lang="es-MX" sz="1300" dirty="0" smtClean="0">
                <a:latin typeface="Cambria" panose="02040503050406030204" pitchFamily="18" charset="0"/>
              </a:rPr>
              <a:t>en la </a:t>
            </a:r>
            <a:r>
              <a:rPr lang="es-MX" sz="1300" dirty="0" smtClean="0">
                <a:latin typeface="Cambria" panose="02040503050406030204" pitchFamily="18" charset="0"/>
              </a:rPr>
              <a:t>gestión de poda en escuela primaria de </a:t>
            </a:r>
            <a:r>
              <a:rPr lang="es-MX" sz="1300" dirty="0" err="1" smtClean="0">
                <a:latin typeface="Cambria" panose="02040503050406030204" pitchFamily="18" charset="0"/>
              </a:rPr>
              <a:t>Tecuani</a:t>
            </a:r>
            <a:endParaRPr lang="es-MX" sz="1300" dirty="0">
              <a:latin typeface="Cambria" panose="02040503050406030204" pitchFamily="18" charset="0"/>
            </a:endParaRPr>
          </a:p>
        </p:txBody>
      </p:sp>
      <p:pic>
        <p:nvPicPr>
          <p:cNvPr id="9220"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00" y="4191334"/>
            <a:ext cx="4784724" cy="2700374"/>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6739771" y="3450201"/>
            <a:ext cx="4401471" cy="4980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MX" sz="1300" dirty="0" smtClean="0">
                <a:latin typeface="Cambria" panose="02040503050406030204" pitchFamily="18" charset="0"/>
              </a:rPr>
              <a:t>Apoyo </a:t>
            </a:r>
            <a:r>
              <a:rPr lang="es-MX" sz="1300" dirty="0" smtClean="0">
                <a:latin typeface="Cambria" panose="02040503050406030204" pitchFamily="18" charset="0"/>
              </a:rPr>
              <a:t>en la </a:t>
            </a:r>
            <a:r>
              <a:rPr lang="es-MX" sz="1300" dirty="0" smtClean="0">
                <a:latin typeface="Cambria" panose="02040503050406030204" pitchFamily="18" charset="0"/>
              </a:rPr>
              <a:t>gestión para  instalar cableado oculto en escuela primaria de La Plata</a:t>
            </a:r>
            <a:endParaRPr lang="es-MX" sz="1300" dirty="0">
              <a:latin typeface="Cambria" panose="02040503050406030204" pitchFamily="18" charset="0"/>
            </a:endParaRPr>
          </a:p>
        </p:txBody>
      </p:sp>
    </p:spTree>
    <p:extLst>
      <p:ext uri="{BB962C8B-B14F-4D97-AF65-F5344CB8AC3E}">
        <p14:creationId xmlns:p14="http://schemas.microsoft.com/office/powerpoint/2010/main" val="1097248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269254" y="3089275"/>
            <a:ext cx="8761413" cy="3416300"/>
          </a:xfrm>
        </p:spPr>
        <p:txBody>
          <a:bodyPr>
            <a:normAutofit/>
          </a:bodyPr>
          <a:lstStyle/>
          <a:p>
            <a:pPr algn="just"/>
            <a:r>
              <a:rPr lang="es-MX" sz="3600" b="1" dirty="0" smtClean="0"/>
              <a:t>No existen recursos materiales, humanos, ni financieros para las funciones y actividades que se realizan a través de ésta regiduría.</a:t>
            </a:r>
            <a:endParaRPr lang="es-MX" sz="3600" b="1" dirty="0"/>
          </a:p>
        </p:txBody>
      </p:sp>
    </p:spTree>
    <p:extLst>
      <p:ext uri="{BB962C8B-B14F-4D97-AF65-F5344CB8AC3E}">
        <p14:creationId xmlns:p14="http://schemas.microsoft.com/office/powerpoint/2010/main" val="799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p:txBody>
          <a:bodyPr>
            <a:normAutofit/>
          </a:bodyPr>
          <a:lstStyle/>
          <a:p>
            <a:pPr algn="just"/>
            <a:r>
              <a:rPr lang="es-MX" sz="2000" b="1" dirty="0" smtClean="0">
                <a:latin typeface="Cambria" panose="02040503050406030204" pitchFamily="18" charset="0"/>
              </a:rPr>
              <a:t>INFORMACIÓN SOBRE LA GESTIÓN PÚBLICA</a:t>
            </a:r>
          </a:p>
          <a:p>
            <a:pPr algn="just"/>
            <a:endParaRPr lang="es-MX" sz="2000" b="1" dirty="0" smtClean="0">
              <a:latin typeface="Cambria" panose="02040503050406030204" pitchFamily="18" charset="0"/>
            </a:endParaRPr>
          </a:p>
          <a:p>
            <a:pPr algn="just">
              <a:buFont typeface="Wingdings" panose="05000000000000000000" pitchFamily="2" charset="2"/>
              <a:buChar char="v"/>
            </a:pPr>
            <a:r>
              <a:rPr lang="es-MX" sz="2000" b="1" u="sng" dirty="0" smtClean="0">
                <a:latin typeface="Cambria" panose="02040503050406030204" pitchFamily="18" charset="0"/>
              </a:rPr>
              <a:t>Fundamento legal: </a:t>
            </a:r>
          </a:p>
          <a:p>
            <a:pPr algn="just">
              <a:buFont typeface="Wingdings" panose="05000000000000000000" pitchFamily="2" charset="2"/>
              <a:buChar char="v"/>
            </a:pPr>
            <a:r>
              <a:rPr lang="es-MX" sz="2000" b="1" dirty="0" smtClean="0">
                <a:latin typeface="Cambria" panose="02040503050406030204" pitchFamily="18" charset="0"/>
              </a:rPr>
              <a:t>Ley del Gobierno y la Administración Pública Municipal del Estado de Jalisco</a:t>
            </a:r>
            <a:r>
              <a:rPr lang="es-MX" sz="2000" dirty="0" smtClean="0">
                <a:latin typeface="Cambria" panose="02040503050406030204" pitchFamily="18" charset="0"/>
              </a:rPr>
              <a:t>,  Artículos: 10, 12, 13, 14, 15, 17, 18, 27, 28, 29, 37, 39, 41 fracción II, 44, 49, 50 y demás relativos de ésta ley.</a:t>
            </a:r>
          </a:p>
          <a:p>
            <a:pPr algn="just">
              <a:buFont typeface="Wingdings" panose="05000000000000000000" pitchFamily="2" charset="2"/>
              <a:buChar char="v"/>
            </a:pPr>
            <a:r>
              <a:rPr lang="es-MX" sz="2000" b="1" dirty="0" smtClean="0">
                <a:latin typeface="Cambria" panose="02040503050406030204" pitchFamily="18" charset="0"/>
              </a:rPr>
              <a:t>Reglamento Interno del Ayuntamiento y la Administración Pública Municipal de Mascota, Jalisco:</a:t>
            </a:r>
            <a:r>
              <a:rPr lang="es-MX" sz="2000" dirty="0" smtClean="0">
                <a:latin typeface="Cambria" panose="02040503050406030204" pitchFamily="18" charset="0"/>
              </a:rPr>
              <a:t> Artículos 1, 2, 6, 7, 14, 15, 16, 29, 30, 31, 42, 69, 72 y demás relativos del citado reglamento.</a:t>
            </a:r>
            <a:endParaRPr lang="es-MX" sz="2000" dirty="0">
              <a:latin typeface="Cambria" panose="02040503050406030204" pitchFamily="18" charset="0"/>
            </a:endParaRPr>
          </a:p>
        </p:txBody>
      </p:sp>
    </p:spTree>
    <p:extLst>
      <p:ext uri="{BB962C8B-B14F-4D97-AF65-F5344CB8AC3E}">
        <p14:creationId xmlns:p14="http://schemas.microsoft.com/office/powerpoint/2010/main" val="13697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smtClean="0">
                <a:latin typeface="Cambria" panose="02040503050406030204" pitchFamily="18" charset="0"/>
              </a:rPr>
              <a:t>Marco Antonio Rubio López</a:t>
            </a:r>
            <a:br>
              <a:rPr lang="es-MX" sz="2800" b="1" dirty="0" smtClean="0">
                <a:latin typeface="Cambria" panose="02040503050406030204" pitchFamily="18" charset="0"/>
              </a:rPr>
            </a:br>
            <a:r>
              <a:rPr lang="es-MX" sz="2800" b="1" dirty="0" smtClean="0">
                <a:latin typeface="Cambria" panose="02040503050406030204" pitchFamily="18" charset="0"/>
              </a:rPr>
              <a:t>Regidor</a:t>
            </a:r>
            <a:endParaRPr lang="es-MX" sz="2800" b="1" dirty="0">
              <a:latin typeface="Cambria" panose="02040503050406030204" pitchFamily="18" charset="0"/>
            </a:endParaRPr>
          </a:p>
        </p:txBody>
      </p:sp>
      <p:sp>
        <p:nvSpPr>
          <p:cNvPr id="3" name="Marcador de contenido 2"/>
          <p:cNvSpPr>
            <a:spLocks noGrp="1"/>
          </p:cNvSpPr>
          <p:nvPr>
            <p:ph idx="1"/>
          </p:nvPr>
        </p:nvSpPr>
        <p:spPr>
          <a:xfrm>
            <a:off x="1154954" y="2274711"/>
            <a:ext cx="8761413" cy="3416300"/>
          </a:xfrm>
        </p:spPr>
        <p:txBody>
          <a:bodyPr>
            <a:normAutofit/>
          </a:bodyPr>
          <a:lstStyle/>
          <a:p>
            <a:pPr algn="just"/>
            <a:r>
              <a:rPr lang="es-MX" sz="2000" dirty="0" smtClean="0">
                <a:latin typeface="Cambria" panose="02040503050406030204" pitchFamily="18" charset="0"/>
              </a:rPr>
              <a:t>El día 01 primero de octubre del presente 2018, en base a lo establecido por el artículo 14 de la ley del Gobierno y la Administración Pública Municipal del Estado de Jalisco, rendí protesta como regidor del Ayuntamiento Constitucional de Mascota, Jalisco; para el periodo 2018-2021.</a:t>
            </a:r>
            <a:endParaRPr lang="es-MX" sz="2000" dirty="0">
              <a:latin typeface="Cambria" panose="020405030504060302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643" y="3795386"/>
            <a:ext cx="8162723" cy="2749795"/>
          </a:xfrm>
          <a:prstGeom prst="rect">
            <a:avLst/>
          </a:prstGeom>
        </p:spPr>
      </p:pic>
    </p:spTree>
    <p:extLst>
      <p:ext uri="{BB962C8B-B14F-4D97-AF65-F5344CB8AC3E}">
        <p14:creationId xmlns:p14="http://schemas.microsoft.com/office/powerpoint/2010/main" val="47469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p:txBody>
          <a:bodyPr>
            <a:normAutofit/>
          </a:bodyPr>
          <a:lstStyle/>
          <a:p>
            <a:r>
              <a:rPr lang="es-MX" sz="2800" dirty="0" smtClean="0">
                <a:latin typeface="Cambria" panose="02040503050406030204" pitchFamily="18" charset="0"/>
              </a:rPr>
              <a:t>Se me asignaron para presidir las comisiones de:</a:t>
            </a:r>
          </a:p>
          <a:p>
            <a:pPr marL="0" indent="0">
              <a:buNone/>
            </a:pPr>
            <a:endParaRPr lang="es-MX" sz="2800" dirty="0" smtClean="0">
              <a:latin typeface="Cambria" panose="02040503050406030204" pitchFamily="18" charset="0"/>
            </a:endParaRPr>
          </a:p>
          <a:p>
            <a:pPr>
              <a:buFont typeface="Wingdings" panose="05000000000000000000" pitchFamily="2" charset="2"/>
              <a:buChar char="v"/>
            </a:pPr>
            <a:r>
              <a:rPr lang="es-MX" sz="2800" b="1" dirty="0" smtClean="0">
                <a:latin typeface="Cambria" panose="02040503050406030204" pitchFamily="18" charset="0"/>
              </a:rPr>
              <a:t>Rastro;</a:t>
            </a:r>
          </a:p>
          <a:p>
            <a:pPr>
              <a:buFont typeface="Wingdings" panose="05000000000000000000" pitchFamily="2" charset="2"/>
              <a:buChar char="v"/>
            </a:pPr>
            <a:r>
              <a:rPr lang="es-MX" sz="2800" b="1" dirty="0" smtClean="0">
                <a:latin typeface="Cambria" panose="02040503050406030204" pitchFamily="18" charset="0"/>
              </a:rPr>
              <a:t>Central de abastos;</a:t>
            </a:r>
          </a:p>
          <a:p>
            <a:pPr>
              <a:buFont typeface="Wingdings" panose="05000000000000000000" pitchFamily="2" charset="2"/>
              <a:buChar char="v"/>
            </a:pPr>
            <a:r>
              <a:rPr lang="es-MX" sz="2800" b="1" dirty="0" smtClean="0">
                <a:latin typeface="Cambria" panose="02040503050406030204" pitchFamily="18" charset="0"/>
              </a:rPr>
              <a:t>Mercados y;</a:t>
            </a:r>
          </a:p>
          <a:p>
            <a:pPr>
              <a:buFont typeface="Wingdings" panose="05000000000000000000" pitchFamily="2" charset="2"/>
              <a:buChar char="v"/>
            </a:pPr>
            <a:r>
              <a:rPr lang="es-MX" sz="2800" b="1" dirty="0" smtClean="0">
                <a:latin typeface="Cambria" panose="02040503050406030204" pitchFamily="18" charset="0"/>
              </a:rPr>
              <a:t>Tianguis.</a:t>
            </a:r>
            <a:endParaRPr lang="es-MX" sz="2800" b="1" dirty="0">
              <a:latin typeface="Cambria" panose="02040503050406030204" pitchFamily="18" charset="0"/>
            </a:endParaRPr>
          </a:p>
        </p:txBody>
      </p:sp>
    </p:spTree>
    <p:extLst>
      <p:ext uri="{BB962C8B-B14F-4D97-AF65-F5344CB8AC3E}">
        <p14:creationId xmlns:p14="http://schemas.microsoft.com/office/powerpoint/2010/main" val="369967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p:txBody>
          <a:bodyPr>
            <a:normAutofit/>
          </a:bodyPr>
          <a:lstStyle/>
          <a:p>
            <a:r>
              <a:rPr lang="es-MX" sz="2400" dirty="0" smtClean="0">
                <a:latin typeface="Cambria" panose="02040503050406030204" pitchFamily="18" charset="0"/>
              </a:rPr>
              <a:t>De manera colegiada integro las comisiones de:</a:t>
            </a:r>
          </a:p>
          <a:p>
            <a:endParaRPr lang="es-MX" sz="2400" dirty="0">
              <a:latin typeface="Cambria" panose="02040503050406030204" pitchFamily="18" charset="0"/>
            </a:endParaRPr>
          </a:p>
          <a:p>
            <a:r>
              <a:rPr lang="es-MX" sz="2400" b="1" dirty="0" smtClean="0">
                <a:latin typeface="Cambria" panose="02040503050406030204" pitchFamily="18" charset="0"/>
              </a:rPr>
              <a:t>Desarrollo </a:t>
            </a:r>
            <a:r>
              <a:rPr lang="es-MX" sz="2400" b="1" dirty="0" smtClean="0">
                <a:latin typeface="Cambria" panose="02040503050406030204" pitchFamily="18" charset="0"/>
              </a:rPr>
              <a:t>Urbano, </a:t>
            </a:r>
            <a:r>
              <a:rPr lang="es-MX" sz="2400" b="1" dirty="0" smtClean="0">
                <a:latin typeface="Cambria" panose="02040503050406030204" pitchFamily="18" charset="0"/>
              </a:rPr>
              <a:t>Regulación de </a:t>
            </a:r>
            <a:r>
              <a:rPr lang="es-MX" sz="2400" b="1" dirty="0" smtClean="0">
                <a:latin typeface="Cambria" panose="02040503050406030204" pitchFamily="18" charset="0"/>
              </a:rPr>
              <a:t>Predios;</a:t>
            </a:r>
            <a:endParaRPr lang="es-MX" sz="2400" b="1" dirty="0" smtClean="0">
              <a:latin typeface="Cambria" panose="02040503050406030204" pitchFamily="18" charset="0"/>
            </a:endParaRPr>
          </a:p>
          <a:p>
            <a:r>
              <a:rPr lang="es-MX" sz="2400" b="1" dirty="0" smtClean="0">
                <a:latin typeface="Cambria" panose="02040503050406030204" pitchFamily="18" charset="0"/>
              </a:rPr>
              <a:t>Agua Potable, Drenaje, Alcantarillado y Tratamiento de Aguas Residuales.</a:t>
            </a:r>
            <a:endParaRPr lang="es-MX" sz="2400" b="1" dirty="0">
              <a:latin typeface="Cambria" panose="02040503050406030204" pitchFamily="18" charset="0"/>
            </a:endParaRPr>
          </a:p>
        </p:txBody>
      </p:sp>
    </p:spTree>
    <p:extLst>
      <p:ext uri="{BB962C8B-B14F-4D97-AF65-F5344CB8AC3E}">
        <p14:creationId xmlns:p14="http://schemas.microsoft.com/office/powerpoint/2010/main" val="2098733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177883" y="2315401"/>
            <a:ext cx="8761413" cy="3416300"/>
          </a:xfrm>
        </p:spPr>
        <p:txBody>
          <a:bodyPr/>
          <a:lstStyle/>
          <a:p>
            <a:pPr algn="just"/>
            <a:r>
              <a:rPr lang="es-MX" dirty="0" smtClean="0"/>
              <a:t>En razón de mi obligación </a:t>
            </a:r>
            <a:r>
              <a:rPr lang="es-MX" dirty="0" smtClean="0"/>
              <a:t>y en base a </a:t>
            </a:r>
            <a:r>
              <a:rPr lang="es-MX" dirty="0" smtClean="0"/>
              <a:t>lo que ordena el artículo 72 del </a:t>
            </a:r>
            <a:r>
              <a:rPr lang="es-MX" dirty="0" smtClean="0"/>
              <a:t>Reglamento </a:t>
            </a:r>
            <a:r>
              <a:rPr lang="es-MX" dirty="0"/>
              <a:t>I</a:t>
            </a:r>
            <a:r>
              <a:rPr lang="es-MX" dirty="0" smtClean="0"/>
              <a:t>nterno </a:t>
            </a:r>
            <a:r>
              <a:rPr lang="es-MX" dirty="0" smtClean="0"/>
              <a:t>del Ayuntamiento y la Administración Pública municipal de Mascota, Jalisco; se han realizado visitas a las áreas del rastro municipal para </a:t>
            </a:r>
            <a:r>
              <a:rPr lang="es-MX" dirty="0" smtClean="0"/>
              <a:t>conocer las </a:t>
            </a:r>
            <a:r>
              <a:rPr lang="es-MX" dirty="0" smtClean="0"/>
              <a:t>condiciones y necesidades del mismo. </a:t>
            </a:r>
            <a:endParaRPr lang="es-MX" dirty="0"/>
          </a:p>
        </p:txBody>
      </p:sp>
      <p:pic>
        <p:nvPicPr>
          <p:cNvPr id="1026"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99" y="3682652"/>
            <a:ext cx="4568827" cy="31753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590" y="3682652"/>
            <a:ext cx="5125452" cy="317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0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pic>
        <p:nvPicPr>
          <p:cNvPr id="2050"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8664"/>
            <a:ext cx="3354415" cy="36453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042" y="2538664"/>
            <a:ext cx="4709786" cy="36453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758" y="2538664"/>
            <a:ext cx="3668242" cy="364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03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00208" y="2362869"/>
            <a:ext cx="11314445" cy="1181998"/>
          </a:xfrm>
        </p:spPr>
        <p:txBody>
          <a:bodyPr>
            <a:normAutofit lnSpcReduction="10000"/>
          </a:bodyPr>
          <a:lstStyle/>
          <a:p>
            <a:pPr marL="0" indent="0" algn="just">
              <a:buNone/>
            </a:pPr>
            <a:r>
              <a:rPr lang="es-MX" dirty="0" smtClean="0">
                <a:latin typeface="Cambria" panose="02040503050406030204" pitchFamily="18" charset="0"/>
              </a:rPr>
              <a:t>El Rastro Municipal a la fecha no cuenta con ninguna regulación en cuanto a la administración y la prestación </a:t>
            </a:r>
            <a:r>
              <a:rPr lang="es-MX" dirty="0" smtClean="0">
                <a:latin typeface="Cambria" panose="02040503050406030204" pitchFamily="18" charset="0"/>
              </a:rPr>
              <a:t>de servicios </a:t>
            </a:r>
            <a:r>
              <a:rPr lang="es-MX" dirty="0" smtClean="0">
                <a:latin typeface="Cambria" panose="02040503050406030204" pitchFamily="18" charset="0"/>
              </a:rPr>
              <a:t>del mismo, en razón de ello, es que a través de la </a:t>
            </a:r>
            <a:r>
              <a:rPr lang="es-MX" dirty="0" smtClean="0">
                <a:latin typeface="Cambria" panose="02040503050406030204" pitchFamily="18" charset="0"/>
              </a:rPr>
              <a:t>comisión del </a:t>
            </a:r>
            <a:r>
              <a:rPr lang="es-MX" dirty="0" smtClean="0">
                <a:latin typeface="Cambria" panose="02040503050406030204" pitchFamily="18" charset="0"/>
              </a:rPr>
              <a:t>Rastro </a:t>
            </a:r>
            <a:r>
              <a:rPr lang="es-MX" dirty="0" smtClean="0">
                <a:latin typeface="Cambria" panose="02040503050406030204" pitchFamily="18" charset="0"/>
              </a:rPr>
              <a:t>Municipal la cual presido, me </a:t>
            </a:r>
            <a:r>
              <a:rPr lang="es-MX" dirty="0" smtClean="0">
                <a:latin typeface="Cambria" panose="02040503050406030204" pitchFamily="18" charset="0"/>
              </a:rPr>
              <a:t>di a la tarea de iniciar </a:t>
            </a:r>
            <a:r>
              <a:rPr lang="es-MX" dirty="0" smtClean="0">
                <a:latin typeface="Cambria" panose="02040503050406030204" pitchFamily="18" charset="0"/>
              </a:rPr>
              <a:t>la </a:t>
            </a:r>
            <a:r>
              <a:rPr lang="es-MX" dirty="0" smtClean="0">
                <a:latin typeface="Cambria" panose="02040503050406030204" pitchFamily="18" charset="0"/>
              </a:rPr>
              <a:t>elaboración </a:t>
            </a:r>
            <a:r>
              <a:rPr lang="es-MX" dirty="0" smtClean="0">
                <a:latin typeface="Cambria" panose="02040503050406030204" pitchFamily="18" charset="0"/>
              </a:rPr>
              <a:t>de la iniciativa del </a:t>
            </a:r>
            <a:r>
              <a:rPr lang="es-MX" b="1" dirty="0" smtClean="0">
                <a:latin typeface="Cambria" panose="02040503050406030204" pitchFamily="18" charset="0"/>
              </a:rPr>
              <a:t>“</a:t>
            </a:r>
            <a:r>
              <a:rPr lang="es-MX" b="1" i="1" dirty="0" smtClean="0">
                <a:latin typeface="Cambria" panose="02040503050406030204" pitchFamily="18" charset="0"/>
              </a:rPr>
              <a:t>Reglamento del </a:t>
            </a:r>
            <a:r>
              <a:rPr lang="es-MX" b="1" i="1" dirty="0" smtClean="0">
                <a:latin typeface="Cambria" panose="02040503050406030204" pitchFamily="18" charset="0"/>
              </a:rPr>
              <a:t>Rastro </a:t>
            </a:r>
            <a:r>
              <a:rPr lang="es-MX" b="1" i="1" dirty="0" smtClean="0">
                <a:latin typeface="Cambria" panose="02040503050406030204" pitchFamily="18" charset="0"/>
              </a:rPr>
              <a:t>Municipal”</a:t>
            </a:r>
            <a:r>
              <a:rPr lang="es-MX" b="1" dirty="0" smtClean="0">
                <a:latin typeface="Cambria" panose="02040503050406030204" pitchFamily="18" charset="0"/>
              </a:rPr>
              <a:t>, </a:t>
            </a:r>
            <a:r>
              <a:rPr lang="es-MX" dirty="0" smtClean="0">
                <a:latin typeface="Cambria" panose="02040503050406030204" pitchFamily="18" charset="0"/>
              </a:rPr>
              <a:t>el cual ya cuenta con un avance del 90% y será presentado al pleno del ayuntamiento en los próximos </a:t>
            </a:r>
            <a:r>
              <a:rPr lang="es-MX" dirty="0" smtClean="0">
                <a:latin typeface="Cambria" panose="02040503050406030204" pitchFamily="18" charset="0"/>
              </a:rPr>
              <a:t>días</a:t>
            </a:r>
            <a:r>
              <a:rPr lang="es-MX" dirty="0">
                <a:latin typeface="Cambria" panose="02040503050406030204" pitchFamily="18" charset="0"/>
              </a:rPr>
              <a:t> </a:t>
            </a:r>
            <a:r>
              <a:rPr lang="es-MX" dirty="0" smtClean="0">
                <a:latin typeface="Cambria" panose="02040503050406030204" pitchFamily="18" charset="0"/>
              </a:rPr>
              <a:t>para su debido estudio.</a:t>
            </a:r>
            <a:endParaRPr lang="es-MX" dirty="0">
              <a:latin typeface="Cambria" panose="02040503050406030204" pitchFamily="18" charset="0"/>
            </a:endParaRPr>
          </a:p>
        </p:txBody>
      </p:sp>
      <p:pic>
        <p:nvPicPr>
          <p:cNvPr id="3074"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633" y="3544868"/>
            <a:ext cx="2900836" cy="2803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0" y="3544868"/>
            <a:ext cx="3082031" cy="28030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381" y="3544867"/>
            <a:ext cx="2809272" cy="288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83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144378" y="2313863"/>
            <a:ext cx="11959389" cy="1572337"/>
          </a:xfrm>
        </p:spPr>
        <p:txBody>
          <a:bodyPr>
            <a:normAutofit fontScale="92500" lnSpcReduction="20000"/>
          </a:bodyPr>
          <a:lstStyle/>
          <a:p>
            <a:pPr algn="just"/>
            <a:r>
              <a:rPr lang="es-MX" dirty="0" smtClean="0">
                <a:latin typeface="Cambria" panose="02040503050406030204" pitchFamily="18" charset="0"/>
              </a:rPr>
              <a:t>Atendiendo a mi comisión de </a:t>
            </a:r>
            <a:r>
              <a:rPr lang="es-MX" i="1" dirty="0" smtClean="0">
                <a:latin typeface="Cambria" panose="02040503050406030204" pitchFamily="18" charset="0"/>
              </a:rPr>
              <a:t>“Mercados”</a:t>
            </a:r>
            <a:r>
              <a:rPr lang="es-MX" i="1" dirty="0" smtClean="0">
                <a:latin typeface="Cambria" panose="02040503050406030204" pitchFamily="18" charset="0"/>
              </a:rPr>
              <a:t> </a:t>
            </a:r>
            <a:r>
              <a:rPr lang="es-MX" dirty="0" smtClean="0">
                <a:latin typeface="Cambria" panose="02040503050406030204" pitchFamily="18" charset="0"/>
              </a:rPr>
              <a:t>es que </a:t>
            </a:r>
            <a:r>
              <a:rPr lang="es-MX" dirty="0" smtClean="0">
                <a:latin typeface="Cambria" panose="02040503050406030204" pitchFamily="18" charset="0"/>
              </a:rPr>
              <a:t>a</a:t>
            </a:r>
            <a:r>
              <a:rPr lang="es-MX" dirty="0" smtClean="0">
                <a:latin typeface="Cambria" panose="02040503050406030204" pitchFamily="18" charset="0"/>
              </a:rPr>
              <a:t>l </a:t>
            </a:r>
            <a:r>
              <a:rPr lang="es-MX" dirty="0" smtClean="0">
                <a:latin typeface="Cambria" panose="02040503050406030204" pitchFamily="18" charset="0"/>
              </a:rPr>
              <a:t>momento </a:t>
            </a:r>
            <a:r>
              <a:rPr lang="es-MX" dirty="0" smtClean="0">
                <a:latin typeface="Cambria" panose="02040503050406030204" pitchFamily="18" charset="0"/>
              </a:rPr>
              <a:t>he sostenido dos </a:t>
            </a:r>
            <a:r>
              <a:rPr lang="es-MX" dirty="0" smtClean="0">
                <a:latin typeface="Cambria" panose="02040503050406030204" pitchFamily="18" charset="0"/>
              </a:rPr>
              <a:t>reuniones con los locatarios del </a:t>
            </a:r>
            <a:r>
              <a:rPr lang="es-MX" dirty="0" smtClean="0">
                <a:latin typeface="Cambria" panose="02040503050406030204" pitchFamily="18" charset="0"/>
              </a:rPr>
              <a:t>mercado municipal</a:t>
            </a:r>
            <a:r>
              <a:rPr lang="es-MX" dirty="0" smtClean="0">
                <a:latin typeface="Cambria" panose="02040503050406030204" pitchFamily="18" charset="0"/>
              </a:rPr>
              <a:t> </a:t>
            </a:r>
            <a:r>
              <a:rPr lang="es-MX" dirty="0" smtClean="0">
                <a:latin typeface="Cambria" panose="02040503050406030204" pitchFamily="18" charset="0"/>
              </a:rPr>
              <a:t>con el propósito de conocer </a:t>
            </a:r>
            <a:r>
              <a:rPr lang="es-MX" dirty="0" smtClean="0">
                <a:latin typeface="Cambria" panose="02040503050406030204" pitchFamily="18" charset="0"/>
              </a:rPr>
              <a:t>su</a:t>
            </a:r>
            <a:r>
              <a:rPr lang="es-MX" dirty="0" smtClean="0">
                <a:latin typeface="Cambria" panose="02040503050406030204" pitchFamily="18" charset="0"/>
              </a:rPr>
              <a:t>s </a:t>
            </a:r>
            <a:r>
              <a:rPr lang="es-MX" dirty="0" smtClean="0">
                <a:latin typeface="Cambria" panose="02040503050406030204" pitchFamily="18" charset="0"/>
              </a:rPr>
              <a:t>necesidades y </a:t>
            </a:r>
            <a:r>
              <a:rPr lang="es-MX" dirty="0" smtClean="0">
                <a:latin typeface="Cambria" panose="02040503050406030204" pitchFamily="18" charset="0"/>
              </a:rPr>
              <a:t>problemáticas y </a:t>
            </a:r>
            <a:r>
              <a:rPr lang="es-MX" dirty="0" smtClean="0">
                <a:latin typeface="Cambria" panose="02040503050406030204" pitchFamily="18" charset="0"/>
              </a:rPr>
              <a:t>darles atención </a:t>
            </a:r>
            <a:r>
              <a:rPr lang="es-MX" dirty="0" smtClean="0">
                <a:latin typeface="Cambria" panose="02040503050406030204" pitchFamily="18" charset="0"/>
              </a:rPr>
              <a:t>oportuna a </a:t>
            </a:r>
            <a:r>
              <a:rPr lang="es-MX" dirty="0" smtClean="0">
                <a:latin typeface="Cambria" panose="02040503050406030204" pitchFamily="18" charset="0"/>
              </a:rPr>
              <a:t>cada una de ellas. </a:t>
            </a:r>
            <a:r>
              <a:rPr lang="es-MX" dirty="0" smtClean="0">
                <a:latin typeface="Cambria" panose="02040503050406030204" pitchFamily="18" charset="0"/>
              </a:rPr>
              <a:t>Asimismo, </a:t>
            </a:r>
            <a:r>
              <a:rPr lang="es-MX" dirty="0" smtClean="0">
                <a:latin typeface="Cambria" panose="02040503050406030204" pitchFamily="18" charset="0"/>
              </a:rPr>
              <a:t>se hizo entrega a los locatarios copia del Reglamento Municipal del Mercado Municipal para que de una manera </a:t>
            </a:r>
            <a:r>
              <a:rPr lang="es-MX" dirty="0" smtClean="0">
                <a:latin typeface="Cambria" panose="02040503050406030204" pitchFamily="18" charset="0"/>
              </a:rPr>
              <a:t>más amplia, los locatarios </a:t>
            </a:r>
            <a:r>
              <a:rPr lang="es-MX" dirty="0" smtClean="0">
                <a:latin typeface="Cambria" panose="02040503050406030204" pitchFamily="18" charset="0"/>
              </a:rPr>
              <a:t>conozcan sus derechos y </a:t>
            </a:r>
            <a:r>
              <a:rPr lang="es-MX" dirty="0" smtClean="0">
                <a:latin typeface="Cambria" panose="02040503050406030204" pitchFamily="18" charset="0"/>
              </a:rPr>
              <a:t>obligaciones</a:t>
            </a:r>
            <a:r>
              <a:rPr lang="es-MX" dirty="0" smtClean="0">
                <a:latin typeface="Cambria" panose="02040503050406030204" pitchFamily="18" charset="0"/>
              </a:rPr>
              <a:t>. </a:t>
            </a:r>
            <a:endParaRPr lang="es-MX" dirty="0" smtClean="0">
              <a:latin typeface="Cambria" panose="02040503050406030204" pitchFamily="18" charset="0"/>
            </a:endParaRPr>
          </a:p>
          <a:p>
            <a:pPr algn="just"/>
            <a:r>
              <a:rPr lang="es-MX" dirty="0" smtClean="0">
                <a:latin typeface="Cambria" panose="02040503050406030204" pitchFamily="18" charset="0"/>
              </a:rPr>
              <a:t>Actualmente me encuentro analizando el Reglamento de Comercio, Abastos y Mercados, con la intención de modificarlo a las necesidades actuales.</a:t>
            </a:r>
            <a:endParaRPr lang="es-MX" dirty="0">
              <a:latin typeface="Cambria" panose="02040503050406030204" pitchFamily="18" charset="0"/>
            </a:endParaRPr>
          </a:p>
        </p:txBody>
      </p:sp>
      <p:pic>
        <p:nvPicPr>
          <p:cNvPr id="4098"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2" y="4005637"/>
            <a:ext cx="5233815" cy="2852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010" y="4005637"/>
            <a:ext cx="6003757" cy="3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01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atin typeface="Cambria" panose="02040503050406030204" pitchFamily="18" charset="0"/>
              </a:rPr>
              <a:t>Marco Antonio Rubio López</a:t>
            </a:r>
            <a:br>
              <a:rPr lang="es-MX" b="1" dirty="0">
                <a:latin typeface="Cambria" panose="02040503050406030204" pitchFamily="18" charset="0"/>
              </a:rPr>
            </a:br>
            <a:r>
              <a:rPr lang="es-MX" b="1" dirty="0">
                <a:latin typeface="Cambria" panose="02040503050406030204" pitchFamily="18" charset="0"/>
              </a:rPr>
              <a:t>Regidor</a:t>
            </a:r>
            <a:endParaRPr lang="es-MX" dirty="0"/>
          </a:p>
        </p:txBody>
      </p:sp>
      <p:sp>
        <p:nvSpPr>
          <p:cNvPr id="3" name="Marcador de contenido 2"/>
          <p:cNvSpPr>
            <a:spLocks noGrp="1"/>
          </p:cNvSpPr>
          <p:nvPr>
            <p:ph idx="1"/>
          </p:nvPr>
        </p:nvSpPr>
        <p:spPr>
          <a:xfrm>
            <a:off x="-20052" y="2242553"/>
            <a:ext cx="12212052" cy="1451142"/>
          </a:xfrm>
        </p:spPr>
        <p:txBody>
          <a:bodyPr>
            <a:normAutofit/>
          </a:bodyPr>
          <a:lstStyle/>
          <a:p>
            <a:pPr algn="just"/>
            <a:r>
              <a:rPr lang="es-MX" dirty="0" smtClean="0">
                <a:latin typeface="Cambria" panose="02040503050406030204" pitchFamily="18" charset="0"/>
              </a:rPr>
              <a:t>De la misma manera</a:t>
            </a:r>
            <a:r>
              <a:rPr lang="es-MX" dirty="0" smtClean="0">
                <a:latin typeface="Cambria" panose="02040503050406030204" pitchFamily="18" charset="0"/>
              </a:rPr>
              <a:t> </a:t>
            </a:r>
            <a:r>
              <a:rPr lang="es-MX" dirty="0" smtClean="0">
                <a:latin typeface="Cambria" panose="02040503050406030204" pitchFamily="18" charset="0"/>
              </a:rPr>
              <a:t>me he dado a la tarea de revisar los reglamentos existentes para trabajar en la actualización de los </a:t>
            </a:r>
            <a:r>
              <a:rPr lang="es-MX" dirty="0" smtClean="0">
                <a:latin typeface="Cambria" panose="02040503050406030204" pitchFamily="18" charset="0"/>
              </a:rPr>
              <a:t>mismos, </a:t>
            </a:r>
            <a:r>
              <a:rPr lang="es-MX" dirty="0" smtClean="0">
                <a:latin typeface="Cambria" panose="02040503050406030204" pitchFamily="18" charset="0"/>
              </a:rPr>
              <a:t>ya que varios se encuentran obsoletos y urge una actualización. A raíz de esto es </a:t>
            </a:r>
            <a:r>
              <a:rPr lang="es-MX" dirty="0" smtClean="0">
                <a:latin typeface="Cambria" panose="02040503050406030204" pitchFamily="18" charset="0"/>
              </a:rPr>
              <a:t>que inicié la labor </a:t>
            </a:r>
            <a:r>
              <a:rPr lang="es-MX" dirty="0" smtClean="0">
                <a:latin typeface="Cambria" panose="02040503050406030204" pitchFamily="18" charset="0"/>
              </a:rPr>
              <a:t>de </a:t>
            </a:r>
            <a:r>
              <a:rPr lang="es-MX" dirty="0" smtClean="0">
                <a:latin typeface="Cambria" panose="02040503050406030204" pitchFamily="18" charset="0"/>
              </a:rPr>
              <a:t>desarrollar </a:t>
            </a:r>
            <a:r>
              <a:rPr lang="es-MX" dirty="0" smtClean="0">
                <a:latin typeface="Cambria" panose="02040503050406030204" pitchFamily="18" charset="0"/>
              </a:rPr>
              <a:t>y presentar una iniciativa </a:t>
            </a:r>
            <a:r>
              <a:rPr lang="es-MX" dirty="0" smtClean="0">
                <a:latin typeface="Cambria" panose="02040503050406030204" pitchFamily="18" charset="0"/>
              </a:rPr>
              <a:t>la cual</a:t>
            </a:r>
            <a:r>
              <a:rPr lang="es-MX" dirty="0" smtClean="0">
                <a:latin typeface="Cambria" panose="02040503050406030204" pitchFamily="18" charset="0"/>
              </a:rPr>
              <a:t> </a:t>
            </a:r>
            <a:r>
              <a:rPr lang="es-MX" dirty="0" smtClean="0">
                <a:latin typeface="Cambria" panose="02040503050406030204" pitchFamily="18" charset="0"/>
              </a:rPr>
              <a:t>pretende reformar y actualizar el Reglamento para los Espectáculos Públicos de Mascota, Jalisco. </a:t>
            </a:r>
            <a:endParaRPr lang="es-MX" dirty="0">
              <a:latin typeface="Cambria" panose="02040503050406030204" pitchFamily="18" charset="0"/>
            </a:endParaRPr>
          </a:p>
        </p:txBody>
      </p:sp>
      <p:pic>
        <p:nvPicPr>
          <p:cNvPr id="5122"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79" y="3216443"/>
            <a:ext cx="3676884" cy="3641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191" y="3216443"/>
            <a:ext cx="3830393" cy="36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02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293</TotalTime>
  <Words>832</Words>
  <Application>Microsoft Office PowerPoint</Application>
  <PresentationFormat>Panorámica</PresentationFormat>
  <Paragraphs>54</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Cambria</vt:lpstr>
      <vt:lpstr>Century Gothic</vt:lpstr>
      <vt:lpstr>Wingdings</vt:lpstr>
      <vt:lpstr>Wingdings 3</vt:lpstr>
      <vt:lpstr>Sala de reuniones Ion</vt:lpstr>
      <vt:lpstr>PRIMER INFORME TRIMESTRAL Octubre-Diciembre 2018</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lpstr>Marco Antonio Rubio López Regidor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INFORME TRIMESTRAL Octubre-Diciembre 2018</dc:title>
  <dc:creator>RODRIGUEZ</dc:creator>
  <cp:lastModifiedBy>RODRIGUEZ</cp:lastModifiedBy>
  <cp:revision>29</cp:revision>
  <dcterms:created xsi:type="dcterms:W3CDTF">2019-01-10T16:05:14Z</dcterms:created>
  <dcterms:modified xsi:type="dcterms:W3CDTF">2019-01-12T20:00:33Z</dcterms:modified>
</cp:coreProperties>
</file>