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330" y="2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D83E-057B-4C8C-A8CB-D387DA882BCE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5800" y="381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smtClean="0">
                <a:solidFill>
                  <a:srgbClr val="C00000"/>
                </a:solidFill>
              </a:rPr>
              <a:t>Organigrama Sistema para el Desarrollo Integral de la Familia Mascota, Jalisco</a:t>
            </a:r>
          </a:p>
          <a:p>
            <a:pPr algn="ctr"/>
            <a:r>
              <a:rPr lang="es-MX" sz="1600" b="1" smtClean="0">
                <a:solidFill>
                  <a:srgbClr val="C00000"/>
                </a:solidFill>
              </a:rPr>
              <a:t>Administración 2015-1018</a:t>
            </a:r>
            <a:endParaRPr lang="es-MX" sz="1600" b="1">
              <a:solidFill>
                <a:srgbClr val="C00000"/>
              </a:solidFill>
            </a:endParaRPr>
          </a:p>
        </p:txBody>
      </p:sp>
      <p:pic>
        <p:nvPicPr>
          <p:cNvPr id="7" name="Picture 2" descr="C:\Users\OCRAM\Desktop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345452" cy="762000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3810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38200" y="4806222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grpSp>
        <p:nvGrpSpPr>
          <p:cNvPr id="12" name="11 Grupo"/>
          <p:cNvGrpSpPr/>
          <p:nvPr/>
        </p:nvGrpSpPr>
        <p:grpSpPr>
          <a:xfrm>
            <a:off x="3352800" y="1219200"/>
            <a:ext cx="2209800" cy="228600"/>
            <a:chOff x="3352800" y="1371600"/>
            <a:chExt cx="2209800" cy="381000"/>
          </a:xfrm>
        </p:grpSpPr>
        <p:sp>
          <p:nvSpPr>
            <p:cNvPr id="4" name="3 Rectángulo"/>
            <p:cNvSpPr/>
            <p:nvPr/>
          </p:nvSpPr>
          <p:spPr>
            <a:xfrm>
              <a:off x="3352800" y="1371600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352800" y="141479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smtClean="0"/>
                <a:t>Patronato</a:t>
              </a:r>
              <a:endParaRPr lang="es-MX" sz="600" b="1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3352800" y="1676400"/>
            <a:ext cx="2209800" cy="386623"/>
            <a:chOff x="3352800" y="1421487"/>
            <a:chExt cx="2209800" cy="381000"/>
          </a:xfrm>
        </p:grpSpPr>
        <p:sp>
          <p:nvSpPr>
            <p:cNvPr id="14" name="1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352800" y="1479322"/>
              <a:ext cx="2209800" cy="272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Dirección General y Encargado del Desapacho de Presidencia</a:t>
              </a:r>
            </a:p>
            <a:p>
              <a:pPr algn="ctr"/>
              <a:r>
                <a:rPr lang="es-MX" sz="600" smtClean="0"/>
                <a:t>Psic. José Raúl Fregoso Dueñas</a:t>
              </a:r>
              <a:endParaRPr lang="es-MX" sz="600"/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1752600" y="3124200"/>
            <a:ext cx="1295400" cy="369334"/>
            <a:chOff x="3352800" y="1421487"/>
            <a:chExt cx="2209800" cy="461668"/>
          </a:xfrm>
        </p:grpSpPr>
        <p:sp>
          <p:nvSpPr>
            <p:cNvPr id="29" name="2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Atención ciudadana</a:t>
              </a:r>
            </a:p>
            <a:p>
              <a:pPr algn="ctr"/>
              <a:r>
                <a:rPr lang="es-MX" sz="600" smtClean="0"/>
                <a:t>María Guadalupe Ortiz Ortega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35" name="34 Conector recto"/>
          <p:cNvCxnSpPr/>
          <p:nvPr/>
        </p:nvCxnSpPr>
        <p:spPr>
          <a:xfrm>
            <a:off x="4419600" y="14478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419600" y="2667000"/>
            <a:ext cx="1752600" cy="5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419600" y="206302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endCxn id="43" idx="1"/>
          </p:cNvCxnSpPr>
          <p:nvPr/>
        </p:nvCxnSpPr>
        <p:spPr>
          <a:xfrm flipV="1">
            <a:off x="4419600" y="2247691"/>
            <a:ext cx="2819400" cy="439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40 Grupo"/>
          <p:cNvGrpSpPr/>
          <p:nvPr/>
        </p:nvGrpSpPr>
        <p:grpSpPr>
          <a:xfrm>
            <a:off x="7239000" y="2063022"/>
            <a:ext cx="1295400" cy="369334"/>
            <a:chOff x="3352800" y="1421487"/>
            <a:chExt cx="2209800" cy="461668"/>
          </a:xfrm>
        </p:grpSpPr>
        <p:sp>
          <p:nvSpPr>
            <p:cNvPr id="42" name="41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Promotora Comunitaria</a:t>
              </a:r>
            </a:p>
            <a:p>
              <a:pPr algn="ctr"/>
              <a:r>
                <a:rPr lang="es-MX" sz="600" smtClean="0"/>
                <a:t>Lucia Guadalupe López López 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6172200" y="2520222"/>
            <a:ext cx="1295400" cy="369334"/>
            <a:chOff x="3352800" y="1421487"/>
            <a:chExt cx="2209800" cy="461668"/>
          </a:xfrm>
        </p:grpSpPr>
        <p:sp>
          <p:nvSpPr>
            <p:cNvPr id="46" name="45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Intendencia</a:t>
              </a:r>
            </a:p>
            <a:p>
              <a:pPr algn="ctr"/>
              <a:r>
                <a:rPr lang="es-MX" sz="600" smtClean="0"/>
                <a:t>Rosa Hilda Gaviño Castillón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1295400" y="4196621"/>
            <a:ext cx="1295400" cy="369334"/>
            <a:chOff x="3352800" y="1421487"/>
            <a:chExt cx="2209800" cy="461668"/>
          </a:xfrm>
        </p:grpSpPr>
        <p:sp>
          <p:nvSpPr>
            <p:cNvPr id="49" name="4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Responsable de Alimentaria</a:t>
              </a:r>
            </a:p>
            <a:p>
              <a:pPr algn="ctr"/>
              <a:r>
                <a:rPr lang="es-MX" sz="600" smtClean="0"/>
                <a:t>Marcelo Arteaga Topete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685800" y="5034827"/>
            <a:ext cx="1066800" cy="299173"/>
            <a:chOff x="3352800" y="1421485"/>
            <a:chExt cx="2209800" cy="380999"/>
          </a:xfrm>
        </p:grpSpPr>
        <p:sp>
          <p:nvSpPr>
            <p:cNvPr id="52" name="51 Rectángulo"/>
            <p:cNvSpPr/>
            <p:nvPr/>
          </p:nvSpPr>
          <p:spPr>
            <a:xfrm>
              <a:off x="3352800" y="1421485"/>
              <a:ext cx="2209800" cy="38099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3352800" y="1421486"/>
              <a:ext cx="2209800" cy="23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  de Alimentaria</a:t>
              </a:r>
            </a:p>
            <a:p>
              <a:pPr algn="ctr"/>
              <a:r>
                <a:rPr lang="es-MX" sz="600" smtClean="0"/>
                <a:t>Bertha Alicia Péna Rguez.</a:t>
              </a:r>
            </a:p>
          </p:txBody>
        </p:sp>
      </p:grpSp>
      <p:sp>
        <p:nvSpPr>
          <p:cNvPr id="57" name="56 Rectángulo"/>
          <p:cNvSpPr/>
          <p:nvPr/>
        </p:nvSpPr>
        <p:spPr>
          <a:xfrm>
            <a:off x="1828800" y="5034822"/>
            <a:ext cx="10668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grpSp>
        <p:nvGrpSpPr>
          <p:cNvPr id="59" name="58 Grupo"/>
          <p:cNvGrpSpPr/>
          <p:nvPr/>
        </p:nvGrpSpPr>
        <p:grpSpPr>
          <a:xfrm>
            <a:off x="3124200" y="4196624"/>
            <a:ext cx="990600" cy="369333"/>
            <a:chOff x="3352800" y="1421487"/>
            <a:chExt cx="2209800" cy="461666"/>
          </a:xfrm>
        </p:grpSpPr>
        <p:sp>
          <p:nvSpPr>
            <p:cNvPr id="60" name="59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3352800" y="1421488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Nutriologa</a:t>
              </a:r>
            </a:p>
            <a:p>
              <a:pPr algn="ctr"/>
              <a:r>
                <a:rPr lang="es-MX" sz="600" smtClean="0"/>
                <a:t>Lizbeth Rodríguez Ponce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4191000" y="4196622"/>
            <a:ext cx="990600" cy="369334"/>
            <a:chOff x="3352800" y="1421487"/>
            <a:chExt cx="2209800" cy="461668"/>
          </a:xfrm>
        </p:grpSpPr>
        <p:sp>
          <p:nvSpPr>
            <p:cNvPr id="66" name="65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Psicóloga</a:t>
              </a:r>
            </a:p>
            <a:p>
              <a:pPr algn="ctr"/>
              <a:r>
                <a:rPr lang="es-MX" sz="600" smtClean="0"/>
                <a:t>Erika Manuela Torres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5257800" y="4196622"/>
            <a:ext cx="1066800" cy="369334"/>
            <a:chOff x="3352800" y="1421487"/>
            <a:chExt cx="2209800" cy="461668"/>
          </a:xfrm>
        </p:grpSpPr>
        <p:sp>
          <p:nvSpPr>
            <p:cNvPr id="69" name="6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Trabajo Social</a:t>
              </a:r>
            </a:p>
            <a:p>
              <a:pPr algn="ctr"/>
              <a:r>
                <a:rPr lang="es-MX" sz="600" smtClean="0"/>
                <a:t>María Gpe. Cibrián Bravo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8001000" y="4196622"/>
            <a:ext cx="1066800" cy="461666"/>
            <a:chOff x="3352800" y="1421485"/>
            <a:chExt cx="2209800" cy="577083"/>
          </a:xfrm>
        </p:grpSpPr>
        <p:sp>
          <p:nvSpPr>
            <p:cNvPr id="72" name="71 Rectángulo"/>
            <p:cNvSpPr/>
            <p:nvPr/>
          </p:nvSpPr>
          <p:spPr>
            <a:xfrm>
              <a:off x="3352800" y="1421485"/>
              <a:ext cx="2209800" cy="47625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3352800" y="1421487"/>
              <a:ext cx="22098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 Contable</a:t>
              </a:r>
            </a:p>
            <a:p>
              <a:pPr algn="ctr"/>
              <a:r>
                <a:rPr lang="es-MX" sz="600" smtClean="0"/>
                <a:t>María Teresa Topete R.</a:t>
              </a:r>
            </a:p>
            <a:p>
              <a:pPr algn="ctr"/>
              <a:r>
                <a:rPr lang="es-MX" sz="600" smtClean="0"/>
                <a:t>Laura l. Rodríguez Núñez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75" name="74 Conector recto"/>
          <p:cNvCxnSpPr/>
          <p:nvPr/>
        </p:nvCxnSpPr>
        <p:spPr>
          <a:xfrm>
            <a:off x="1981200" y="3891822"/>
            <a:ext cx="647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4419600" y="2672623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1981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35814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4648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5791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0866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V="1">
            <a:off x="1219200" y="4724400"/>
            <a:ext cx="1143000" cy="56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3622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12192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1828800" y="45014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88 Grupo"/>
          <p:cNvGrpSpPr/>
          <p:nvPr/>
        </p:nvGrpSpPr>
        <p:grpSpPr>
          <a:xfrm>
            <a:off x="6400800" y="4196622"/>
            <a:ext cx="1371600" cy="369334"/>
            <a:chOff x="3352800" y="1421487"/>
            <a:chExt cx="2209800" cy="461668"/>
          </a:xfrm>
        </p:grpSpPr>
        <p:sp>
          <p:nvSpPr>
            <p:cNvPr id="90" name="89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Coordinador URR</a:t>
              </a:r>
            </a:p>
            <a:p>
              <a:pPr algn="ctr"/>
              <a:r>
                <a:rPr lang="es-MX" sz="600" smtClean="0"/>
                <a:t>Homero Cruz Castañeda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5867400" y="5034825"/>
            <a:ext cx="1066800" cy="461665"/>
            <a:chOff x="3352800" y="1421491"/>
            <a:chExt cx="2209800" cy="577082"/>
          </a:xfrm>
        </p:grpSpPr>
        <p:sp>
          <p:nvSpPr>
            <p:cNvPr id="94" name="93 Rectángulo"/>
            <p:cNvSpPr/>
            <p:nvPr/>
          </p:nvSpPr>
          <p:spPr>
            <a:xfrm>
              <a:off x="3352800" y="1421491"/>
              <a:ext cx="2209800" cy="57149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3352800" y="1421491"/>
              <a:ext cx="2209800" cy="577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  Administrativo</a:t>
              </a:r>
            </a:p>
            <a:p>
              <a:pPr algn="ctr"/>
              <a:r>
                <a:rPr lang="es-MX" sz="600" smtClean="0"/>
                <a:t>Verónica Martínez Preciado</a:t>
              </a:r>
            </a:p>
            <a:p>
              <a:pPr algn="ctr"/>
              <a:r>
                <a:rPr lang="es-MX" sz="600" smtClean="0"/>
                <a:t>Ma. Trinidad Pérez Torres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7010400" y="5034821"/>
            <a:ext cx="1066800" cy="1538884"/>
            <a:chOff x="3352800" y="1421485"/>
            <a:chExt cx="2209800" cy="3255318"/>
          </a:xfrm>
        </p:grpSpPr>
        <p:sp>
          <p:nvSpPr>
            <p:cNvPr id="97" name="96 Rectángulo"/>
            <p:cNvSpPr/>
            <p:nvPr/>
          </p:nvSpPr>
          <p:spPr>
            <a:xfrm>
              <a:off x="3352800" y="1421485"/>
              <a:ext cx="2209800" cy="208360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3352800" y="1421487"/>
              <a:ext cx="2209800" cy="3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Auxiliares  de Fisioterapia</a:t>
              </a:r>
            </a:p>
            <a:p>
              <a:pPr algn="ctr"/>
              <a:r>
                <a:rPr lang="es-MX" sz="600" smtClean="0"/>
                <a:t>Luz María Rico Benítez</a:t>
              </a:r>
            </a:p>
            <a:p>
              <a:pPr algn="ctr"/>
              <a:r>
                <a:rPr lang="es-MX" sz="600" smtClean="0"/>
                <a:t>Araceli Sustaita Gómez</a:t>
              </a:r>
            </a:p>
            <a:p>
              <a:pPr algn="ctr"/>
              <a:r>
                <a:rPr lang="es-MX" sz="500" smtClean="0"/>
                <a:t>Dalia </a:t>
              </a:r>
              <a:r>
                <a:rPr lang="es-MX" sz="500" smtClean="0"/>
                <a:t>G. Morales </a:t>
              </a:r>
              <a:r>
                <a:rPr lang="es-MX" sz="500" smtClean="0"/>
                <a:t>Morales (P)</a:t>
              </a:r>
              <a:endParaRPr lang="es-MX" sz="500" smtClean="0"/>
            </a:p>
            <a:p>
              <a:pPr algn="ctr"/>
              <a:r>
                <a:rPr lang="es-MX" sz="500" smtClean="0"/>
                <a:t>Ignacio de J. Andrade S</a:t>
              </a:r>
              <a:r>
                <a:rPr lang="es-MX" sz="500" smtClean="0"/>
                <a:t>.(P</a:t>
              </a:r>
              <a:r>
                <a:rPr lang="es-MX" sz="600" smtClean="0"/>
                <a:t>)</a:t>
              </a:r>
              <a:endParaRPr lang="es-MX" sz="600" smtClean="0"/>
            </a:p>
            <a:p>
              <a:pPr algn="ctr"/>
              <a:r>
                <a:rPr lang="es-MX" sz="500" smtClean="0"/>
                <a:t>José </a:t>
              </a:r>
              <a:r>
                <a:rPr lang="es-MX" sz="500" smtClean="0"/>
                <a:t>Alejandro </a:t>
              </a:r>
              <a:r>
                <a:rPr lang="es-MX" sz="500" smtClean="0"/>
                <a:t>Zárate </a:t>
              </a:r>
              <a:r>
                <a:rPr lang="es-MX" sz="500" smtClean="0"/>
                <a:t>S (P)</a:t>
              </a:r>
            </a:p>
            <a:p>
              <a:pPr algn="ctr"/>
              <a:r>
                <a:rPr lang="es-MX" sz="500" smtClean="0"/>
                <a:t>Alejandro Garcilazo J. (P)</a:t>
              </a:r>
            </a:p>
            <a:p>
              <a:pPr algn="ctr"/>
              <a:r>
                <a:rPr lang="es-MX" sz="500" smtClean="0"/>
                <a:t>Giseña Bibiana Talavera (P)</a:t>
              </a:r>
            </a:p>
            <a:p>
              <a:pPr algn="ctr"/>
              <a:endParaRPr lang="es-MX" sz="500" smtClean="0"/>
            </a:p>
            <a:p>
              <a:pPr algn="ctr"/>
              <a:r>
                <a:rPr lang="es-MX" sz="500" smtClean="0"/>
                <a:t>(P) = Pasante en rehabilitación Fisica</a:t>
              </a:r>
              <a:endParaRPr lang="es-MX" sz="500" smtClean="0"/>
            </a:p>
            <a:p>
              <a:pPr algn="ctr"/>
              <a:endParaRPr lang="es-MX" sz="500" smtClean="0"/>
            </a:p>
            <a:p>
              <a:pPr algn="ctr"/>
              <a:r>
                <a:rPr lang="es-MX" sz="600" smtClean="0"/>
                <a:t>.</a:t>
              </a:r>
              <a:endParaRPr lang="es-MX" sz="600" smtClean="0"/>
            </a:p>
            <a:p>
              <a:endParaRPr lang="es-MX" sz="600" smtClean="0"/>
            </a:p>
            <a:p>
              <a:pPr algn="ctr"/>
              <a:endParaRPr lang="es-MX" sz="600" smtClean="0"/>
            </a:p>
            <a:p>
              <a:pPr algn="ctr"/>
              <a:r>
                <a:rPr lang="es-MX" sz="600" smtClean="0"/>
                <a:t> 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99" name="98 Conector recto"/>
          <p:cNvCxnSpPr/>
          <p:nvPr/>
        </p:nvCxnSpPr>
        <p:spPr>
          <a:xfrm>
            <a:off x="5410200" y="4730022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76200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64770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7086600" y="45014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102 Grupo"/>
          <p:cNvGrpSpPr/>
          <p:nvPr/>
        </p:nvGrpSpPr>
        <p:grpSpPr>
          <a:xfrm>
            <a:off x="4800600" y="5046488"/>
            <a:ext cx="990600" cy="369334"/>
            <a:chOff x="3352800" y="1421487"/>
            <a:chExt cx="2209800" cy="461668"/>
          </a:xfrm>
        </p:grpSpPr>
        <p:sp>
          <p:nvSpPr>
            <p:cNvPr id="104" name="10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05" name="10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Psicóloga de Lenguaje</a:t>
              </a:r>
            </a:p>
            <a:p>
              <a:pPr algn="ctr"/>
              <a:r>
                <a:rPr lang="es-MX" sz="600" smtClean="0"/>
                <a:t>Margarita Delgadillo Arce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06" name="105 Conector recto"/>
          <p:cNvCxnSpPr/>
          <p:nvPr/>
        </p:nvCxnSpPr>
        <p:spPr>
          <a:xfrm>
            <a:off x="54102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107 Grupo"/>
          <p:cNvGrpSpPr/>
          <p:nvPr/>
        </p:nvGrpSpPr>
        <p:grpSpPr>
          <a:xfrm>
            <a:off x="8153400" y="5034823"/>
            <a:ext cx="838200" cy="369333"/>
            <a:chOff x="3352800" y="1421487"/>
            <a:chExt cx="2209800" cy="461666"/>
          </a:xfrm>
        </p:grpSpPr>
        <p:sp>
          <p:nvSpPr>
            <p:cNvPr id="109" name="10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3352800" y="1421488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Velador</a:t>
              </a:r>
            </a:p>
            <a:p>
              <a:pPr algn="ctr"/>
              <a:r>
                <a:rPr lang="es-MX" sz="600" smtClean="0"/>
                <a:t>Raúl Escobar Flores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11" name="110 Conector recto"/>
          <p:cNvCxnSpPr/>
          <p:nvPr/>
        </p:nvCxnSpPr>
        <p:spPr>
          <a:xfrm>
            <a:off x="85344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8458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117 Grupo"/>
          <p:cNvGrpSpPr/>
          <p:nvPr/>
        </p:nvGrpSpPr>
        <p:grpSpPr>
          <a:xfrm>
            <a:off x="685800" y="2209800"/>
            <a:ext cx="2362200" cy="304800"/>
            <a:chOff x="3092824" y="1897738"/>
            <a:chExt cx="2209800" cy="388478"/>
          </a:xfrm>
        </p:grpSpPr>
        <p:sp>
          <p:nvSpPr>
            <p:cNvPr id="119" name="118 Rectángulo"/>
            <p:cNvSpPr/>
            <p:nvPr/>
          </p:nvSpPr>
          <p:spPr>
            <a:xfrm>
              <a:off x="3092824" y="1897738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20" name="119 CuadroTexto"/>
            <p:cNvSpPr txBox="1"/>
            <p:nvPr/>
          </p:nvSpPr>
          <p:spPr>
            <a:xfrm>
              <a:off x="3092824" y="1897738"/>
              <a:ext cx="2209800" cy="388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Coord. del Consejo Mpal. Para personas con capacidades diferentes</a:t>
              </a:r>
            </a:p>
            <a:p>
              <a:pPr algn="ctr"/>
              <a:r>
                <a:rPr lang="es-MX" sz="600" smtClean="0"/>
                <a:t>Ramiro Delgadillo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6172200" y="2895600"/>
            <a:ext cx="1295400" cy="369334"/>
            <a:chOff x="3352800" y="1421487"/>
            <a:chExt cx="2209800" cy="461668"/>
          </a:xfrm>
        </p:grpSpPr>
        <p:sp>
          <p:nvSpPr>
            <p:cNvPr id="129" name="12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Ayudante general</a:t>
              </a:r>
            </a:p>
            <a:p>
              <a:pPr algn="ctr"/>
              <a:r>
                <a:rPr lang="es-MX" sz="600" smtClean="0"/>
                <a:t>Rafael Cibrián  López</a:t>
              </a:r>
            </a:p>
            <a:p>
              <a:pPr algn="ctr"/>
              <a:endParaRPr lang="es-MX" sz="600"/>
            </a:p>
          </p:txBody>
        </p:sp>
      </p:grpSp>
      <p:sp>
        <p:nvSpPr>
          <p:cNvPr id="219" name="218 CuadroTexto"/>
          <p:cNvSpPr txBox="1"/>
          <p:nvPr/>
        </p:nvSpPr>
        <p:spPr>
          <a:xfrm>
            <a:off x="18288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b="1" u="sng" smtClean="0"/>
              <a:t>Responsable de Comedor </a:t>
            </a:r>
          </a:p>
          <a:p>
            <a:pPr algn="ctr"/>
            <a:r>
              <a:rPr lang="es-MX" sz="600" smtClean="0"/>
              <a:t>Ma Isabel Ramos Hernández</a:t>
            </a:r>
          </a:p>
          <a:p>
            <a:pPr algn="ctr"/>
            <a:endParaRPr lang="es-MX" sz="600"/>
          </a:p>
        </p:txBody>
      </p:sp>
      <p:grpSp>
        <p:nvGrpSpPr>
          <p:cNvPr id="223" name="222 Grupo"/>
          <p:cNvGrpSpPr/>
          <p:nvPr/>
        </p:nvGrpSpPr>
        <p:grpSpPr>
          <a:xfrm>
            <a:off x="6172200" y="3276600"/>
            <a:ext cx="1295400" cy="369334"/>
            <a:chOff x="3352800" y="1421487"/>
            <a:chExt cx="2209800" cy="461668"/>
          </a:xfrm>
        </p:grpSpPr>
        <p:sp>
          <p:nvSpPr>
            <p:cNvPr id="224" name="22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225" name="22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Chofer</a:t>
              </a:r>
            </a:p>
            <a:p>
              <a:pPr algn="ctr"/>
              <a:r>
                <a:rPr lang="es-MX" sz="600" smtClean="0"/>
                <a:t>Gilberto Santiago Flores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235" name="234 Grupo"/>
          <p:cNvGrpSpPr/>
          <p:nvPr/>
        </p:nvGrpSpPr>
        <p:grpSpPr>
          <a:xfrm>
            <a:off x="4419600" y="3048000"/>
            <a:ext cx="1676400" cy="304800"/>
            <a:chOff x="4419600" y="3048000"/>
            <a:chExt cx="1676400" cy="304800"/>
          </a:xfrm>
        </p:grpSpPr>
        <p:cxnSp>
          <p:nvCxnSpPr>
            <p:cNvPr id="226" name="225 Conector recto"/>
            <p:cNvCxnSpPr/>
            <p:nvPr/>
          </p:nvCxnSpPr>
          <p:spPr>
            <a:xfrm flipV="1">
              <a:off x="4419600" y="3200400"/>
              <a:ext cx="1371600" cy="5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227 Conector recto"/>
            <p:cNvCxnSpPr/>
            <p:nvPr/>
          </p:nvCxnSpPr>
          <p:spPr>
            <a:xfrm>
              <a:off x="5791200" y="30480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229 Conector recto"/>
            <p:cNvCxnSpPr/>
            <p:nvPr/>
          </p:nvCxnSpPr>
          <p:spPr>
            <a:xfrm>
              <a:off x="5791200" y="30480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230 Conector recto"/>
            <p:cNvCxnSpPr/>
            <p:nvPr/>
          </p:nvCxnSpPr>
          <p:spPr>
            <a:xfrm>
              <a:off x="5791200" y="3352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231 Grupo"/>
          <p:cNvGrpSpPr/>
          <p:nvPr/>
        </p:nvGrpSpPr>
        <p:grpSpPr>
          <a:xfrm>
            <a:off x="1752600" y="3516866"/>
            <a:ext cx="1295400" cy="369334"/>
            <a:chOff x="3352800" y="1421487"/>
            <a:chExt cx="2209800" cy="461668"/>
          </a:xfrm>
        </p:grpSpPr>
        <p:sp>
          <p:nvSpPr>
            <p:cNvPr id="233" name="232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234" name="233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Atención  Adultos Mayores</a:t>
              </a:r>
            </a:p>
            <a:p>
              <a:pPr algn="ctr"/>
              <a:r>
                <a:rPr lang="es-MX" sz="600" smtClean="0"/>
                <a:t>Hortencia Cisneros Jiménez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236" name="235 Grupo"/>
          <p:cNvGrpSpPr/>
          <p:nvPr/>
        </p:nvGrpSpPr>
        <p:grpSpPr>
          <a:xfrm rot="10800000">
            <a:off x="3124200" y="3276600"/>
            <a:ext cx="1295400" cy="304800"/>
            <a:chOff x="4419600" y="3048000"/>
            <a:chExt cx="1676400" cy="304800"/>
          </a:xfrm>
        </p:grpSpPr>
        <p:cxnSp>
          <p:nvCxnSpPr>
            <p:cNvPr id="237" name="236 Conector recto"/>
            <p:cNvCxnSpPr/>
            <p:nvPr/>
          </p:nvCxnSpPr>
          <p:spPr>
            <a:xfrm flipV="1">
              <a:off x="4419600" y="3200400"/>
              <a:ext cx="1371600" cy="5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237 Conector recto"/>
            <p:cNvCxnSpPr/>
            <p:nvPr/>
          </p:nvCxnSpPr>
          <p:spPr>
            <a:xfrm>
              <a:off x="5791200" y="30480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238 Conector recto"/>
            <p:cNvCxnSpPr/>
            <p:nvPr/>
          </p:nvCxnSpPr>
          <p:spPr>
            <a:xfrm>
              <a:off x="5791200" y="30480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239 Conector recto"/>
            <p:cNvCxnSpPr/>
            <p:nvPr/>
          </p:nvCxnSpPr>
          <p:spPr>
            <a:xfrm>
              <a:off x="5791200" y="3352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240 CuadroTexto"/>
          <p:cNvSpPr txBox="1"/>
          <p:nvPr/>
        </p:nvSpPr>
        <p:spPr>
          <a:xfrm>
            <a:off x="609600" y="647700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smtClean="0">
                <a:solidFill>
                  <a:srgbClr val="009A46"/>
                </a:solidFill>
              </a:rPr>
              <a:t>Mascota, Jalisco; </a:t>
            </a:r>
            <a:r>
              <a:rPr lang="es-MX" sz="1100" b="1" i="1" smtClean="0">
                <a:solidFill>
                  <a:srgbClr val="009A46"/>
                </a:solidFill>
              </a:rPr>
              <a:t>30 de septiembre</a:t>
            </a:r>
            <a:r>
              <a:rPr lang="es-MX" sz="1100" b="1" i="1" smtClean="0">
                <a:solidFill>
                  <a:srgbClr val="009A46"/>
                </a:solidFill>
              </a:rPr>
              <a:t> </a:t>
            </a:r>
            <a:r>
              <a:rPr lang="es-MX" sz="1100" b="1" i="1" smtClean="0">
                <a:solidFill>
                  <a:srgbClr val="009A46"/>
                </a:solidFill>
              </a:rPr>
              <a:t>de 2016</a:t>
            </a:r>
            <a:r>
              <a:rPr lang="es-MX" sz="1100" b="1" i="1" smtClean="0">
                <a:solidFill>
                  <a:srgbClr val="00B050"/>
                </a:solidFill>
              </a:rPr>
              <a:t>.</a:t>
            </a:r>
            <a:endParaRPr lang="es-MX" sz="1100" b="1" i="1">
              <a:solidFill>
                <a:srgbClr val="00B050"/>
              </a:solidFill>
            </a:endParaRPr>
          </a:p>
        </p:txBody>
      </p:sp>
      <p:grpSp>
        <p:nvGrpSpPr>
          <p:cNvPr id="112" name="111 Grupo"/>
          <p:cNvGrpSpPr/>
          <p:nvPr/>
        </p:nvGrpSpPr>
        <p:grpSpPr>
          <a:xfrm>
            <a:off x="1752600" y="2754866"/>
            <a:ext cx="1295400" cy="369334"/>
            <a:chOff x="3352800" y="1421487"/>
            <a:chExt cx="2209800" cy="461668"/>
          </a:xfrm>
        </p:grpSpPr>
        <p:sp>
          <p:nvSpPr>
            <p:cNvPr id="114" name="11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Asesoría Jurídica</a:t>
              </a:r>
            </a:p>
            <a:p>
              <a:pPr algn="ctr"/>
              <a:r>
                <a:rPr lang="es-MX" sz="600" smtClean="0"/>
                <a:t>Julián Enrique Yanes Arias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17" name="116 Conector recto"/>
          <p:cNvCxnSpPr/>
          <p:nvPr/>
        </p:nvCxnSpPr>
        <p:spPr>
          <a:xfrm>
            <a:off x="3124200" y="28956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3124200" y="23622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220</Words>
  <Application>Microsoft Office PowerPoint</Application>
  <PresentationFormat>Carta (216 x 279 mm)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34</cp:revision>
  <dcterms:created xsi:type="dcterms:W3CDTF">2015-11-04T16:15:26Z</dcterms:created>
  <dcterms:modified xsi:type="dcterms:W3CDTF">2016-10-10T23:34:51Z</dcterms:modified>
</cp:coreProperties>
</file>