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59743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07185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21811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06058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599569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99944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9093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327543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159298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475754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55031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82EAC1-99EC-41ED-9CBF-50401A4B11F6}" type="datetimeFigureOut">
              <a:rPr lang="es-MX" smtClean="0"/>
              <a:t>25/01/2021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D39419-2244-464A-988B-365B6BB65DD7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36423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" name="Imagen 55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10062"/>
            <a:ext cx="11900848" cy="1076325"/>
          </a:xfrm>
          <a:prstGeom prst="rect">
            <a:avLst/>
          </a:prstGeom>
        </p:spPr>
      </p:pic>
      <p:sp>
        <p:nvSpPr>
          <p:cNvPr id="19" name="Rectángulo redondeado 18"/>
          <p:cNvSpPr/>
          <p:nvPr/>
        </p:nvSpPr>
        <p:spPr>
          <a:xfrm>
            <a:off x="208428" y="1929175"/>
            <a:ext cx="1734671" cy="674375"/>
          </a:xfrm>
          <a:prstGeom prst="round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latin typeface="Arial Rounded MT Bold" panose="020F0704030504030204" pitchFamily="34" charset="0"/>
              </a:rPr>
              <a:t>1</a:t>
            </a:r>
            <a:r>
              <a:rPr lang="es-MX" sz="1600" b="1" dirty="0">
                <a:latin typeface="Arial Rounded MT Bold" panose="020F0704030504030204" pitchFamily="34" charset="0"/>
              </a:rPr>
              <a:t> </a:t>
            </a:r>
            <a:r>
              <a:rPr lang="es-MX" sz="1600" dirty="0">
                <a:latin typeface="Arial Rounded MT Bold" panose="020F0704030504030204" pitchFamily="34" charset="0"/>
              </a:rPr>
              <a:t>Velador</a:t>
            </a:r>
          </a:p>
          <a:p>
            <a:pPr algn="ctr"/>
            <a:r>
              <a:rPr lang="es-MX" sz="1600" dirty="0">
                <a:latin typeface="Arial Rounded MT Bold" panose="020F0704030504030204" pitchFamily="34" charset="0"/>
              </a:rPr>
              <a:t>1 Intendente</a:t>
            </a:r>
          </a:p>
        </p:txBody>
      </p:sp>
      <p:grpSp>
        <p:nvGrpSpPr>
          <p:cNvPr id="33" name="Grupo 32"/>
          <p:cNvGrpSpPr/>
          <p:nvPr/>
        </p:nvGrpSpPr>
        <p:grpSpPr>
          <a:xfrm>
            <a:off x="1823068" y="1262825"/>
            <a:ext cx="8257909" cy="3249289"/>
            <a:chOff x="1829793" y="2329747"/>
            <a:chExt cx="8257909" cy="3249289"/>
          </a:xfrm>
        </p:grpSpPr>
        <p:sp>
          <p:nvSpPr>
            <p:cNvPr id="5" name="CuadroTexto 4"/>
            <p:cNvSpPr txBox="1"/>
            <p:nvPr/>
          </p:nvSpPr>
          <p:spPr>
            <a:xfrm>
              <a:off x="4719917" y="2329747"/>
              <a:ext cx="2877670" cy="646331"/>
            </a:xfrm>
            <a:prstGeom prst="rect">
              <a:avLst/>
            </a:prstGeom>
            <a:solidFill>
              <a:schemeClr val="accent6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1">
              <a:schemeClr val="accent2"/>
            </a:lnRef>
            <a:fillRef idx="2">
              <a:schemeClr val="accent2"/>
            </a:fillRef>
            <a:effectRef idx="1">
              <a:schemeClr val="accent2"/>
            </a:effectRef>
            <a:fontRef idx="minor">
              <a:schemeClr val="dk1"/>
            </a:fontRef>
          </p:style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Arial Rounded MT Bold" panose="020F0704030504030204" pitchFamily="34" charset="0"/>
                </a:rPr>
                <a:t>DIRECTOR GENERAL FIPRODEFO</a:t>
              </a:r>
            </a:p>
          </p:txBody>
        </p:sp>
        <p:cxnSp>
          <p:nvCxnSpPr>
            <p:cNvPr id="7" name="Conector recto 6"/>
            <p:cNvCxnSpPr/>
            <p:nvPr/>
          </p:nvCxnSpPr>
          <p:spPr>
            <a:xfrm>
              <a:off x="6158753" y="2996097"/>
              <a:ext cx="0" cy="1606805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Conector recto 8"/>
            <p:cNvCxnSpPr/>
            <p:nvPr/>
          </p:nvCxnSpPr>
          <p:spPr>
            <a:xfrm>
              <a:off x="4424082" y="3334870"/>
              <a:ext cx="3455894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Rectángulo redondeado 10"/>
            <p:cNvSpPr/>
            <p:nvPr/>
          </p:nvSpPr>
          <p:spPr>
            <a:xfrm>
              <a:off x="2373406" y="2997683"/>
              <a:ext cx="2043953" cy="67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Arial Rounded MT Bold" panose="020F0704030504030204" pitchFamily="34" charset="0"/>
                </a:rPr>
                <a:t>Coordinación Administrativa</a:t>
              </a:r>
            </a:p>
          </p:txBody>
        </p:sp>
        <p:sp>
          <p:nvSpPr>
            <p:cNvPr id="12" name="Rectángulo redondeado 11"/>
            <p:cNvSpPr/>
            <p:nvPr/>
          </p:nvSpPr>
          <p:spPr>
            <a:xfrm>
              <a:off x="7879976" y="2997683"/>
              <a:ext cx="2043953" cy="67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Arial Rounded MT Bold" panose="020F0704030504030204" pitchFamily="34" charset="0"/>
                </a:rPr>
                <a:t>Coordinación de Contabilidad</a:t>
              </a:r>
            </a:p>
          </p:txBody>
        </p:sp>
        <p:cxnSp>
          <p:nvCxnSpPr>
            <p:cNvPr id="17" name="Conector recto 16"/>
            <p:cNvCxnSpPr>
              <a:stCxn id="11" idx="1"/>
            </p:cNvCxnSpPr>
            <p:nvPr/>
          </p:nvCxnSpPr>
          <p:spPr>
            <a:xfrm flipH="1" flipV="1">
              <a:off x="1949824" y="3334870"/>
              <a:ext cx="423582" cy="1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Conector recto 21"/>
            <p:cNvCxnSpPr/>
            <p:nvPr/>
          </p:nvCxnSpPr>
          <p:spPr>
            <a:xfrm>
              <a:off x="6158753" y="4273155"/>
              <a:ext cx="176156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ángulo redondeado 23"/>
            <p:cNvSpPr/>
            <p:nvPr/>
          </p:nvSpPr>
          <p:spPr>
            <a:xfrm>
              <a:off x="7935670" y="3928527"/>
              <a:ext cx="2043953" cy="674375"/>
            </a:xfrm>
            <a:prstGeom prst="roundRect">
              <a:avLst/>
            </a:prstGeom>
            <a:solidFill>
              <a:schemeClr val="accent6">
                <a:lumMod val="60000"/>
                <a:lumOff val="40000"/>
              </a:schemeClr>
            </a:solidFill>
          </p:spPr>
          <p:style>
            <a:lnRef idx="1">
              <a:schemeClr val="accent4"/>
            </a:lnRef>
            <a:fillRef idx="2">
              <a:schemeClr val="accent4"/>
            </a:fillRef>
            <a:effectRef idx="1">
              <a:schemeClr val="accent4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Arial Rounded MT Bold" panose="020F0704030504030204" pitchFamily="34" charset="0"/>
                </a:rPr>
                <a:t>Coordinación Jurídica</a:t>
              </a:r>
            </a:p>
          </p:txBody>
        </p:sp>
        <p:sp>
          <p:nvSpPr>
            <p:cNvPr id="27" name="Rectángulo redondeado 26"/>
            <p:cNvSpPr/>
            <p:nvPr/>
          </p:nvSpPr>
          <p:spPr>
            <a:xfrm>
              <a:off x="5136776" y="4621995"/>
              <a:ext cx="2043953" cy="674375"/>
            </a:xfrm>
            <a:prstGeom prst="roundRect">
              <a:avLst/>
            </a:prstGeom>
            <a:solidFill>
              <a:schemeClr val="accent6">
                <a:lumMod val="40000"/>
                <a:lumOff val="60000"/>
              </a:schemeClr>
            </a:solidFill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es-MX" dirty="0">
                  <a:latin typeface="Arial Rounded MT Bold" panose="020F0704030504030204" pitchFamily="34" charset="0"/>
                </a:rPr>
                <a:t>Dirección de Plantaciones</a:t>
              </a:r>
            </a:p>
          </p:txBody>
        </p:sp>
        <p:cxnSp>
          <p:nvCxnSpPr>
            <p:cNvPr id="29" name="Conector recto 28"/>
            <p:cNvCxnSpPr>
              <a:stCxn id="27" idx="2"/>
            </p:cNvCxnSpPr>
            <p:nvPr/>
          </p:nvCxnSpPr>
          <p:spPr>
            <a:xfrm>
              <a:off x="6158753" y="5296370"/>
              <a:ext cx="6724" cy="282666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Conector recto 30"/>
            <p:cNvCxnSpPr/>
            <p:nvPr/>
          </p:nvCxnSpPr>
          <p:spPr>
            <a:xfrm>
              <a:off x="1829793" y="5548320"/>
              <a:ext cx="8257909" cy="11843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7" name="Conector recto 36"/>
          <p:cNvCxnSpPr/>
          <p:nvPr/>
        </p:nvCxnSpPr>
        <p:spPr>
          <a:xfrm flipH="1">
            <a:off x="1823068" y="4488931"/>
            <a:ext cx="1" cy="25065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ángulo redondeado 37"/>
          <p:cNvSpPr/>
          <p:nvPr/>
        </p:nvSpPr>
        <p:spPr>
          <a:xfrm>
            <a:off x="801091" y="4736268"/>
            <a:ext cx="2043953" cy="67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Arial Rounded MT Bold" panose="020F0704030504030204" pitchFamily="34" charset="0"/>
              </a:rPr>
              <a:t>Coordinación de Genética</a:t>
            </a:r>
          </a:p>
        </p:txBody>
      </p:sp>
      <p:cxnSp>
        <p:nvCxnSpPr>
          <p:cNvPr id="39" name="Conector recto 38"/>
          <p:cNvCxnSpPr/>
          <p:nvPr/>
        </p:nvCxnSpPr>
        <p:spPr>
          <a:xfrm>
            <a:off x="4552050" y="4473254"/>
            <a:ext cx="7562" cy="2524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Rectángulo redondeado 39"/>
          <p:cNvSpPr/>
          <p:nvPr/>
        </p:nvSpPr>
        <p:spPr>
          <a:xfrm>
            <a:off x="3537635" y="4733880"/>
            <a:ext cx="2043953" cy="67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Arial Rounded MT Bold" panose="020F0704030504030204" pitchFamily="34" charset="0"/>
              </a:rPr>
              <a:t>Coordinación de Sanidad</a:t>
            </a:r>
          </a:p>
        </p:txBody>
      </p:sp>
      <p:cxnSp>
        <p:nvCxnSpPr>
          <p:cNvPr id="41" name="Conector recto 40"/>
          <p:cNvCxnSpPr/>
          <p:nvPr/>
        </p:nvCxnSpPr>
        <p:spPr>
          <a:xfrm>
            <a:off x="7328649" y="4476198"/>
            <a:ext cx="1" cy="252482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Rectángulo redondeado 41"/>
          <p:cNvSpPr/>
          <p:nvPr/>
        </p:nvSpPr>
        <p:spPr>
          <a:xfrm>
            <a:off x="6305148" y="4738989"/>
            <a:ext cx="2043953" cy="67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Arial Rounded MT Bold" panose="020F0704030504030204" pitchFamily="34" charset="0"/>
              </a:rPr>
              <a:t>Coordinación de Geomática</a:t>
            </a:r>
          </a:p>
        </p:txBody>
      </p:sp>
      <p:cxnSp>
        <p:nvCxnSpPr>
          <p:cNvPr id="43" name="Conector recto 42"/>
          <p:cNvCxnSpPr/>
          <p:nvPr/>
        </p:nvCxnSpPr>
        <p:spPr>
          <a:xfrm>
            <a:off x="10085186" y="4501663"/>
            <a:ext cx="11177" cy="252483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ángulo redondeado 43"/>
          <p:cNvSpPr/>
          <p:nvPr/>
        </p:nvSpPr>
        <p:spPr>
          <a:xfrm>
            <a:off x="9068797" y="4757362"/>
            <a:ext cx="2043953" cy="67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dirty="0">
                <a:latin typeface="Arial Rounded MT Bold" panose="020F0704030504030204" pitchFamily="34" charset="0"/>
              </a:rPr>
              <a:t>Coordinación de Bosques</a:t>
            </a:r>
          </a:p>
        </p:txBody>
      </p:sp>
      <p:cxnSp>
        <p:nvCxnSpPr>
          <p:cNvPr id="53" name="Conector recto 52"/>
          <p:cNvCxnSpPr>
            <a:stCxn id="38" idx="2"/>
          </p:cNvCxnSpPr>
          <p:nvPr/>
        </p:nvCxnSpPr>
        <p:spPr>
          <a:xfrm flipH="1">
            <a:off x="1823067" y="5410643"/>
            <a:ext cx="1" cy="23953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4" name="Rectángulo redondeado 53"/>
          <p:cNvSpPr/>
          <p:nvPr/>
        </p:nvSpPr>
        <p:spPr>
          <a:xfrm>
            <a:off x="955731" y="5646858"/>
            <a:ext cx="1734671" cy="674375"/>
          </a:xfrm>
          <a:prstGeom prst="round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600" dirty="0">
                <a:latin typeface="Arial Rounded MT Bold" panose="020F0704030504030204" pitchFamily="34" charset="0"/>
              </a:rPr>
              <a:t>1</a:t>
            </a:r>
            <a:r>
              <a:rPr lang="es-MX" sz="1600" b="1" dirty="0">
                <a:latin typeface="Arial Rounded MT Bold" panose="020F0704030504030204" pitchFamily="34" charset="0"/>
              </a:rPr>
              <a:t> </a:t>
            </a:r>
            <a:r>
              <a:rPr lang="es-MX" sz="1600" dirty="0">
                <a:latin typeface="Arial Rounded MT Bold" panose="020F0704030504030204" pitchFamily="34" charset="0"/>
              </a:rPr>
              <a:t>Encargado de Vivero</a:t>
            </a:r>
          </a:p>
        </p:txBody>
      </p:sp>
      <p:sp>
        <p:nvSpPr>
          <p:cNvPr id="55" name="CuadroTexto 54"/>
          <p:cNvSpPr txBox="1"/>
          <p:nvPr/>
        </p:nvSpPr>
        <p:spPr>
          <a:xfrm>
            <a:off x="0" y="6036878"/>
            <a:ext cx="12192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1000" dirty="0"/>
              <a:t>FIDEICOMISO PARA LA ADMINISTRACIÓN DEL PROGRAMA DE DESARROLLO FORESTAL DEL ESTADO DE JALISCO</a:t>
            </a:r>
          </a:p>
          <a:p>
            <a:pPr algn="ctr"/>
            <a:r>
              <a:rPr lang="es-MX" sz="1000" dirty="0"/>
              <a:t>ESTRUCTURA ORGÁNICA.</a:t>
            </a:r>
          </a:p>
          <a:p>
            <a:pPr algn="ctr"/>
            <a:r>
              <a:rPr lang="es-MX" sz="1000" dirty="0"/>
              <a:t> Fecha de Dictaminación 28 de Septiembre del 2016/Dirección General de Innovación Gubernamental</a:t>
            </a:r>
          </a:p>
          <a:p>
            <a:pPr algn="ctr"/>
            <a:r>
              <a:rPr lang="es-MX" sz="1000" dirty="0"/>
              <a:t>/SEPAF/https://transparencia.info.Jalisco.gob.mx/sites/default/files/ORGANIGRAMA%202016.PDF</a:t>
            </a:r>
          </a:p>
        </p:txBody>
      </p:sp>
      <p:sp>
        <p:nvSpPr>
          <p:cNvPr id="4" name="CuadroTexto 3"/>
          <p:cNvSpPr txBox="1"/>
          <p:nvPr/>
        </p:nvSpPr>
        <p:spPr>
          <a:xfrm>
            <a:off x="4102071" y="165867"/>
            <a:ext cx="4406153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ORGANIGRAMA FIPRODEFO 2021</a:t>
            </a:r>
          </a:p>
        </p:txBody>
      </p:sp>
    </p:spTree>
    <p:extLst>
      <p:ext uri="{BB962C8B-B14F-4D97-AF65-F5344CB8AC3E}">
        <p14:creationId xmlns:p14="http://schemas.microsoft.com/office/powerpoint/2010/main" val="393263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96</TotalTime>
  <Words>93</Words>
  <Application>Microsoft Office PowerPoint</Application>
  <PresentationFormat>Panorámica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ORGANIGRAMA FIPRODEFO 2019</dc:title>
  <dc:creator>Usuario de Windows</dc:creator>
  <cp:lastModifiedBy>Juridico_FIPRODEFO</cp:lastModifiedBy>
  <cp:revision>14</cp:revision>
  <dcterms:created xsi:type="dcterms:W3CDTF">2019-09-10T19:33:53Z</dcterms:created>
  <dcterms:modified xsi:type="dcterms:W3CDTF">2021-01-25T17:11:35Z</dcterms:modified>
</cp:coreProperties>
</file>