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7" r:id="rId1"/>
  </p:sldMasterIdLst>
  <p:notesMasterIdLst>
    <p:notesMasterId r:id="rId14"/>
  </p:notesMasterIdLst>
  <p:sldIdLst>
    <p:sldId id="256" r:id="rId2"/>
    <p:sldId id="257" r:id="rId3"/>
    <p:sldId id="261" r:id="rId4"/>
    <p:sldId id="294" r:id="rId5"/>
    <p:sldId id="290" r:id="rId6"/>
    <p:sldId id="285" r:id="rId7"/>
    <p:sldId id="270" r:id="rId8"/>
    <p:sldId id="301" r:id="rId9"/>
    <p:sldId id="292" r:id="rId10"/>
    <p:sldId id="293" r:id="rId11"/>
    <p:sldId id="302" r:id="rId12"/>
    <p:sldId id="287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278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1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77" cy="471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656" y="0"/>
            <a:ext cx="3078177" cy="471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19F5-3598-41A9-92D0-15A45DE2671A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591" y="4517560"/>
            <a:ext cx="5683294" cy="3697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917337"/>
            <a:ext cx="3078177" cy="471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656" y="8917337"/>
            <a:ext cx="3078177" cy="471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FF7E-813B-4041-AA63-F4D954B646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46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FF7E-813B-4041-AA63-F4D954B6468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3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14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97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18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2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58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2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1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297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1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50D4E-3210-43F9-8A6D-0896B6F2ED6B}" type="datetimeFigureOut">
              <a:rPr lang="es-MX" smtClean="0"/>
              <a:t>27/09/2018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5048-C794-456E-98A6-EBA74857D2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23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89" r:id="rId2"/>
    <p:sldLayoutId id="2147484890" r:id="rId3"/>
    <p:sldLayoutId id="2147484891" r:id="rId4"/>
    <p:sldLayoutId id="2147484892" r:id="rId5"/>
    <p:sldLayoutId id="2147484893" r:id="rId6"/>
    <p:sldLayoutId id="2147484894" r:id="rId7"/>
    <p:sldLayoutId id="2147484895" r:id="rId8"/>
    <p:sldLayoutId id="2147484896" r:id="rId9"/>
    <p:sldLayoutId id="2147484897" r:id="rId10"/>
    <p:sldLayoutId id="2147484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indicomunicipal.mascota@Outlook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cintosh HD:Users:TonyCamacho:Desktop:H. AYUNTAMIENTO:LOGOS:masco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0" y="285389"/>
            <a:ext cx="1843812" cy="179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Macintosh HD:Users:TonyCamacho:Desktop:H. AYUNTAMIENTO:logos lui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607" y="143457"/>
            <a:ext cx="1340075" cy="194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Macintosh HD:Users:TonyCamacho:Desktop:H. AYUNTAMIENTO:LOGOS:Mascota_admin_2015-2018_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4" y="4988249"/>
            <a:ext cx="2946441" cy="11600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scontent-lax3-1.xx.fbcdn.net/v/t1.0-9/14721703_1292060114151384_4272862125204208378_n.jpg?oh=3c9241353ddb8e7d0069f567d27ce949&amp;oe=58B342E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3598" y="376553"/>
            <a:ext cx="4773582" cy="6236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5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3900" y="415571"/>
            <a:ext cx="10394707" cy="33111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CULTURA, (COLEGIADA CON GABRIELA DE LA PAZ  COVARRUBIAS FLORES Y/O ANA PATRICIA GOMEZ QUINTERO.)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PARTICIPACION CIUDADANA Y DE LA JUVENTUD (COLEGIADA CON JOSE LUIS LOPEZ GARCIA Y/O JOSE ANTONIO GONZALEZ RODRIGUEZ).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ADQUISICIONES, (COLEGIADA CON NICOLAS BRISEÑO LOPEZ)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HABITACION  POPULAR, (COLEGIADA CON NICOLAS BRISEÑO LOPEZ)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CIVIL.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Y FESTIVIDADES CIVICAS  (COLEGIADA CON GABRIELA DE LA PAZ COVARRUBIAS FLORES  Y/O EVA MARIA ORTEGA QUINTERO Y/O AGUSTIN DIAZ AQUINO.)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OBRAS PÚBLICAS, (COLEGIADA CON NICOLAS BRISEÑO LOPEZ Y/O JOSE LUIS LOPEZ GARCIA).</a:t>
            </a:r>
          </a:p>
          <a:p>
            <a:pPr lvl="0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ATENCION CIUDADANA, (COLEGIADA CON NICOLAS BRISEÑO).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045" y="141668"/>
            <a:ext cx="3864411" cy="2178049"/>
          </a:xfrm>
        </p:spPr>
        <p:txBody>
          <a:bodyPr/>
          <a:lstStyle/>
          <a:p>
            <a:r>
              <a:rPr lang="es-MX" dirty="0" smtClean="0"/>
              <a:t>Evidencias </a:t>
            </a:r>
            <a:endParaRPr lang="es-MX" dirty="0"/>
          </a:p>
        </p:txBody>
      </p:sp>
      <p:pic>
        <p:nvPicPr>
          <p:cNvPr id="1026" name="Picture 2" descr="La imagen puede contener: 5 personas, personas sonriendo, personas de 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4" y="907625"/>
            <a:ext cx="3031276" cy="22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agen puede contener: 1 persona, de pie, caminando y ex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9" y="907625"/>
            <a:ext cx="3031275" cy="22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gdl5-1.fna.fbcdn.net/v/t1.0-9/41948612_2081183791905675_4756100922206060544_n.jpg?_nc_cat=106&amp;oh=fbf8f34de4528ef2bab100fef418ee5b&amp;oe=5C1C706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5"/>
          <a:stretch/>
        </p:blipFill>
        <p:spPr bwMode="auto">
          <a:xfrm>
            <a:off x="7080783" y="800219"/>
            <a:ext cx="2516944" cy="24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hay texto alternativo automÃ¡tico disponi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4" y="3719133"/>
            <a:ext cx="2973991" cy="222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9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4244" y="665018"/>
            <a:ext cx="8915400" cy="3777622"/>
          </a:xfrm>
        </p:spPr>
        <p:txBody>
          <a:bodyPr>
            <a:normAutofit lnSpcReduction="10000"/>
          </a:bodyPr>
          <a:lstStyle/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Correo electrónico. </a:t>
            </a:r>
            <a:r>
              <a:rPr lang="es-ES_tradnl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sindicomunicipal.mascota@outlook.com</a:t>
            </a:r>
            <a:endParaRPr lang="es-ES_tradnl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Tel. 3883860052, 3883860325</a:t>
            </a:r>
          </a:p>
          <a:p>
            <a:pPr algn="ctr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Fecha de elaboración 27 de septiembre de 2018.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01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97452" y="1117928"/>
            <a:ext cx="9351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base a lo establecido en el articulo 52, 53 y 54 de La Ley de Gobierno y Administración Publica Municipal,  del Estado de Jalisco, dando cumplimiento a la esencia de sus  responsabilidades de Sindicatura Municipal.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2158301" y="2074985"/>
            <a:ext cx="8829572" cy="4783015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52. son obligaciones del índico: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Acatar las órdenes del Ayuntamiento; 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Representar al Municipio en los contratos que celebre y en todo acto en que sea indispensable su intervención, ajustándose a las órdenes e instrucciones que en cada caso reciba del Ayuntamiento;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III. Representar al  Municipio en todas las controversias o litigios en que éste sea parte, sin perjuicio de la facultad que tiene el ayuntamiento para designar apoderados o procuradores especiales;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IV. revisar la situación de los rezagos fiscales para que éstos sean liquidados y cobrados; 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uidar que la recaudación de los impuestos y la aplicación de los gastos se hagan cumpliendo los requisitos legales y conforme a la ley de ingresos y al presupuesto respectivo; 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es-MX" sz="1400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onocer de las condonaciones o reducciones de créditos fiscales que realicen el presidente municipal y el funcionario encargado de la hacienda municipal; </a:t>
            </a:r>
          </a:p>
          <a:p>
            <a:pPr algn="just"/>
            <a:r>
              <a:rPr lang="es-MX" sz="1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y VII. Las demás que establezcan las constituciones federal, estatal y demás leyes y reglamentos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0622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8310" y="1005910"/>
            <a:ext cx="8915400" cy="5311868"/>
          </a:xfrm>
        </p:spPr>
        <p:txBody>
          <a:bodyPr>
            <a:normAutofit/>
          </a:bodyPr>
          <a:lstStyle/>
          <a:p>
            <a:pPr algn="just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Artículo 53. Son facultades del Síndico: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Participar con derecho a voz y voto en las sesiones del Ayuntamiento, con las excepciones que marca esta ley; 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Presentar iniciativa de ordenamientos municipales, en los términos de la presente ley; 15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Solicitar se cite a sesiones ordinarias y extraordinarias al Ayuntamiento; 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Asistir a las visitas de inspección que se hagan a la oficina encargada de la Hacienda Municipal;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Intervenir en la formulación y actualización de los inventarios de bienes del Municipio, procurando que se establezcan los registros administrativos necesarios para su control y vigilancia;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Participar en las comisiones cuando se trate de resoluciones o dictámenes que afecten a todo el Municipio; </a:t>
            </a:r>
          </a:p>
          <a:p>
            <a:pPr lvl="0" algn="just"/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Las demás que establezcan las Constituciones Federal, Estatal, y demás leyes y reglamentos. </a:t>
            </a:r>
            <a:endParaRPr lang="es-MX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500" b="1" dirty="0">
                <a:latin typeface="Arial" panose="020B0604020202020204" pitchFamily="34" charset="0"/>
                <a:cs typeface="Arial" panose="020B0604020202020204" pitchFamily="34" charset="0"/>
              </a:rPr>
              <a:t>Artículo 54.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El Síndico se debe apoyar en los servidores públicos municipales necesarios para cumplir su función, conforme al presupuesto de egresos y a los reglamentos que al efecto se expidan.</a:t>
            </a:r>
          </a:p>
          <a:p>
            <a:pPr lvl="0"/>
            <a:endParaRPr lang="es-MX" sz="1600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6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926" y="436175"/>
            <a:ext cx="11141612" cy="502670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7000" dirty="0" smtClean="0">
                <a:latin typeface="Freestyle Script" panose="030804020302050B0404" pitchFamily="66" charset="0"/>
                <a:cs typeface="Andalus" panose="02020603050405020304" pitchFamily="18" charset="-78"/>
              </a:rPr>
              <a:t>INFORME   TRIMESTRAL </a:t>
            </a:r>
            <a:br>
              <a:rPr lang="es-ES_tradnl" sz="7000" dirty="0" smtClean="0">
                <a:latin typeface="Freestyle Script" panose="030804020302050B0404" pitchFamily="66" charset="0"/>
                <a:cs typeface="Andalus" panose="02020603050405020304" pitchFamily="18" charset="-78"/>
              </a:rPr>
            </a:br>
            <a:r>
              <a:rPr lang="es-ES_tradnl" sz="7000" dirty="0">
                <a:latin typeface="Freestyle Script" panose="030804020302050B0404" pitchFamily="66" charset="0"/>
                <a:cs typeface="Andalus" panose="02020603050405020304" pitchFamily="18" charset="-78"/>
              </a:rPr>
              <a:t/>
            </a:r>
            <a:br>
              <a:rPr lang="es-ES_tradnl" sz="7000" dirty="0">
                <a:latin typeface="Freestyle Script" panose="030804020302050B0404" pitchFamily="66" charset="0"/>
                <a:cs typeface="Andalus" panose="02020603050405020304" pitchFamily="18" charset="-78"/>
              </a:rPr>
            </a:br>
            <a:r>
              <a:rPr lang="es-ES_tradnl" sz="7000" dirty="0" smtClean="0">
                <a:latin typeface="Freestyle Script" panose="030804020302050B0404" pitchFamily="66" charset="0"/>
                <a:cs typeface="Andalus" panose="02020603050405020304" pitchFamily="18" charset="-78"/>
              </a:rPr>
              <a:t>JULIO – SEPTIEMBRE  2018</a:t>
            </a:r>
            <a:br>
              <a:rPr lang="es-ES_tradnl" sz="7000" dirty="0" smtClean="0">
                <a:latin typeface="Freestyle Script" panose="030804020302050B0404" pitchFamily="66" charset="0"/>
                <a:cs typeface="Andalus" panose="02020603050405020304" pitchFamily="18" charset="-78"/>
              </a:rPr>
            </a:br>
            <a:endParaRPr lang="es-MX" sz="7000" dirty="0">
              <a:latin typeface="Freestyle Script" panose="030804020302050B0404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62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809" y="703540"/>
            <a:ext cx="8596668" cy="75517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convenios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504936" y="1703414"/>
            <a:ext cx="84353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firmaron: 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de eventos musicales</a:t>
            </a:r>
          </a:p>
          <a:p>
            <a:pPr algn="just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 de arrendamiento de Banco de material Mascota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Contratos varios</a:t>
            </a:r>
          </a:p>
          <a:p>
            <a:pPr algn="just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2456487" y="1722284"/>
            <a:ext cx="431386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511481" y="683726"/>
            <a:ext cx="85899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documentos </a:t>
            </a:r>
          </a:p>
          <a:p>
            <a:pPr algn="ctr"/>
            <a:endParaRPr lang="es-ES_tradn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endParaRPr lang="es-ES_tradn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Cartas poder para la Asociación Ganadera 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Contestación a los solicitudes de la Unidad de Transparencia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 de oficios varios y constancias.</a:t>
            </a:r>
            <a:endParaRPr lang="es-ES_tradnl" sz="2000" dirty="0" smtClean="0"/>
          </a:p>
        </p:txBody>
      </p:sp>
    </p:spTree>
    <p:extLst>
      <p:ext uri="{BB962C8B-B14F-4D97-AF65-F5344CB8AC3E}">
        <p14:creationId xmlns:p14="http://schemas.microsoft.com/office/powerpoint/2010/main" val="42558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04407" y="697922"/>
            <a:ext cx="90921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Reuniones </a:t>
            </a:r>
          </a:p>
          <a:p>
            <a:pPr algn="ctr"/>
            <a:endParaRPr lang="es-ES_tradnl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_trad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Sesiones de  Ayuntamiento</a:t>
            </a:r>
          </a:p>
          <a:p>
            <a:pPr>
              <a:lnSpc>
                <a:spcPct val="200000"/>
              </a:lnSpc>
            </a:pPr>
            <a:endParaRPr lang="es-ES_tradnl" dirty="0" smtClean="0"/>
          </a:p>
          <a:p>
            <a:pPr algn="ctr"/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24859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280" y="1292683"/>
            <a:ext cx="2021278" cy="67011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Eventos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517" y="1294228"/>
            <a:ext cx="11162805" cy="5563772"/>
          </a:xfrm>
        </p:spPr>
        <p:txBody>
          <a:bodyPr>
            <a:normAutofit/>
          </a:bodyPr>
          <a:lstStyle/>
          <a:p>
            <a:pPr algn="just"/>
            <a:r>
              <a:rPr lang="es-MX" sz="1400" dirty="0"/>
              <a:t> </a:t>
            </a:r>
            <a:endParaRPr lang="es-MX" sz="1400" dirty="0" smtClean="0"/>
          </a:p>
          <a:p>
            <a:endParaRPr lang="es-MX" sz="1400" dirty="0"/>
          </a:p>
          <a:p>
            <a:endParaRPr lang="es-MX" sz="1400" dirty="0"/>
          </a:p>
          <a:p>
            <a:pPr algn="just"/>
            <a:endParaRPr lang="es-MX" sz="1400" dirty="0" smtClean="0"/>
          </a:p>
          <a:p>
            <a:pPr algn="just"/>
            <a:endParaRPr lang="es-MX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12569" y="1912131"/>
            <a:ext cx="1017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13 de septiembre conmemoración de a los Niños Héroes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15 de septiembre grito de independencia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16 de septiembre tradicional desfile de independencia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27 de septiembre entrega de títulos en la comunidad de El Agostadero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0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234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Comisiones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57237" y="1241946"/>
            <a:ext cx="5436862" cy="4492695"/>
          </a:xfrm>
        </p:spPr>
        <p:txBody>
          <a:bodyPr>
            <a:normAutofit/>
          </a:bodyPr>
          <a:lstStyle/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REGLAMENTACION.		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CATASTRO.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CIUDADES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HERMANAS(COLEGIADA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 NICOLAS BRISEÑO LOPEZ).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DERECHOS HUMANOS.	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PATRIMONIO MUNICIPAL.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PRESUPUESTO.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PUNTOS CONSTITUCIONALES. 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PÚBLICA, (COLEGIADA CON  NICOLAS BRISEÑO LOPEZ Y/O JOSE DE JESUS GOMEZ GARCIA).</a:t>
            </a:r>
          </a:p>
          <a:p>
            <a:pPr lvl="0"/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HACIENDA MUNICIPAL.</a:t>
            </a:r>
          </a:p>
          <a:p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19021" y="741107"/>
            <a:ext cx="866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comisiones  que presido son  las que a continuación se describen y las cuales sean atendidos: </a:t>
            </a: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3567</TotalTime>
  <Words>620</Words>
  <Application>Microsoft Office PowerPoint</Application>
  <PresentationFormat>Panorámica</PresentationFormat>
  <Paragraphs>89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Andalus</vt:lpstr>
      <vt:lpstr>Arial</vt:lpstr>
      <vt:lpstr>Calibri</vt:lpstr>
      <vt:lpstr>Calibri Light</vt:lpstr>
      <vt:lpstr>Freestyle Script</vt:lpstr>
      <vt:lpstr>Times New Roman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    INFORME   TRIMESTRAL   JULIO – SEPTIEMBRE  2018 </vt:lpstr>
      <vt:lpstr> Contratos y convenios </vt:lpstr>
      <vt:lpstr>Presentación de PowerPoint</vt:lpstr>
      <vt:lpstr>Presentación de PowerPoint</vt:lpstr>
      <vt:lpstr>Eventos </vt:lpstr>
      <vt:lpstr>Comisiones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Sindico</dc:creator>
  <cp:lastModifiedBy>Rafita-pc</cp:lastModifiedBy>
  <cp:revision>229</cp:revision>
  <cp:lastPrinted>2017-07-04T18:01:46Z</cp:lastPrinted>
  <dcterms:created xsi:type="dcterms:W3CDTF">2015-12-30T20:47:15Z</dcterms:created>
  <dcterms:modified xsi:type="dcterms:W3CDTF">2018-09-27T22:04:31Z</dcterms:modified>
</cp:coreProperties>
</file>