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75" r:id="rId1"/>
  </p:sldMasterIdLst>
  <p:sldIdLst>
    <p:sldId id="256" r:id="rId2"/>
    <p:sldId id="257" r:id="rId3"/>
    <p:sldId id="258" r:id="rId4"/>
    <p:sldId id="259" r:id="rId5"/>
    <p:sldId id="260" r:id="rId6"/>
    <p:sldId id="262" r:id="rId7"/>
    <p:sldId id="261" r:id="rId8"/>
    <p:sldId id="263" r:id="rId9"/>
    <p:sldId id="265" r:id="rId10"/>
  </p:sldIdLst>
  <p:sldSz cx="12192000" cy="6858000"/>
  <p:notesSz cx="7077075" cy="9363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74" autoAdjust="0"/>
    <p:restoredTop sz="94660"/>
  </p:normalViewPr>
  <p:slideViewPr>
    <p:cSldViewPr snapToGrid="0">
      <p:cViewPr varScale="1">
        <p:scale>
          <a:sx n="72" d="100"/>
          <a:sy n="72" d="100"/>
        </p:scale>
        <p:origin x="84" y="5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Hoja_de_c_lculo_de_Microsoft_Excel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Hoja_de_c_lculo_de_Microsoft_Excel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5.2922627629292819E-2"/>
          <c:y val="2.2500983397663155E-2"/>
          <c:w val="0.94707737237070722"/>
          <c:h val="0.77129785878981083"/>
        </c:manualLayout>
      </c:layout>
      <c:barChart>
        <c:barDir val="col"/>
        <c:grouping val="clustered"/>
        <c:varyColors val="0"/>
        <c:ser>
          <c:idx val="0"/>
          <c:order val="0"/>
          <c:tx>
            <c:strRef>
              <c:f>Hoja1!$B$1</c:f>
              <c:strCache>
                <c:ptCount val="1"/>
                <c:pt idx="0">
                  <c:v>INGRESO DE PROCESADOS</c:v>
                </c:pt>
              </c:strCache>
            </c:strRef>
          </c:tx>
          <c:spPr>
            <a:solidFill>
              <a:srgbClr val="FFC000"/>
            </a:solidFill>
            <a:ln>
              <a:noFill/>
            </a:ln>
            <a:effectLst/>
          </c:spPr>
          <c:invertIfNegative val="0"/>
          <c:dPt>
            <c:idx val="1"/>
            <c:invertIfNegative val="0"/>
            <c:bubble3D val="0"/>
            <c:spPr>
              <a:solidFill>
                <a:srgbClr val="FFFF00"/>
              </a:solidFill>
              <a:ln>
                <a:noFill/>
              </a:ln>
              <a:effectLst/>
            </c:spPr>
          </c:dPt>
          <c:dPt>
            <c:idx val="2"/>
            <c:invertIfNegative val="0"/>
            <c:bubble3D val="0"/>
            <c:spPr>
              <a:solidFill>
                <a:srgbClr val="35B19D"/>
              </a:solidFill>
              <a:ln>
                <a:noFill/>
              </a:ln>
              <a:effectLst/>
            </c:spPr>
          </c:dPt>
          <c:cat>
            <c:strRef>
              <c:f>Hoja1!$A$2:$A$5</c:f>
              <c:strCache>
                <c:ptCount val="3"/>
                <c:pt idx="0">
                  <c:v>JULIO</c:v>
                </c:pt>
                <c:pt idx="1">
                  <c:v>AGOSTO</c:v>
                </c:pt>
                <c:pt idx="2">
                  <c:v>SEPTIEMBRE</c:v>
                </c:pt>
              </c:strCache>
            </c:strRef>
          </c:cat>
          <c:val>
            <c:numRef>
              <c:f>Hoja1!$B$2:$B$5</c:f>
              <c:numCache>
                <c:formatCode>General</c:formatCode>
                <c:ptCount val="4"/>
                <c:pt idx="0">
                  <c:v>0</c:v>
                </c:pt>
                <c:pt idx="1">
                  <c:v>2</c:v>
                </c:pt>
                <c:pt idx="2">
                  <c:v>3</c:v>
                </c:pt>
              </c:numCache>
            </c:numRef>
          </c:val>
        </c:ser>
        <c:ser>
          <c:idx val="2"/>
          <c:order val="1"/>
          <c:tx>
            <c:strRef>
              <c:f>Hoja1!$D$1</c:f>
              <c:strCache>
                <c:ptCount val="1"/>
                <c:pt idx="0">
                  <c:v>Columna2</c:v>
                </c:pt>
              </c:strCache>
            </c:strRef>
          </c:tx>
          <c:spPr>
            <a:solidFill>
              <a:schemeClr val="accent3"/>
            </a:solidFill>
            <a:ln>
              <a:noFill/>
            </a:ln>
            <a:effectLst/>
          </c:spPr>
          <c:invertIfNegative val="0"/>
          <c:cat>
            <c:strRef>
              <c:f>Hoja1!$A$2:$A$5</c:f>
              <c:strCache>
                <c:ptCount val="3"/>
                <c:pt idx="0">
                  <c:v>JULIO</c:v>
                </c:pt>
                <c:pt idx="1">
                  <c:v>AGOSTO</c:v>
                </c:pt>
                <c:pt idx="2">
                  <c:v>SEPTIEMBRE</c:v>
                </c:pt>
              </c:strCache>
            </c:strRef>
          </c:cat>
          <c:val>
            <c:numRef>
              <c:f>Hoja1!$D$2:$D$5</c:f>
            </c:numRef>
          </c:val>
        </c:ser>
        <c:dLbls>
          <c:showLegendKey val="0"/>
          <c:showVal val="0"/>
          <c:showCatName val="0"/>
          <c:showSerName val="0"/>
          <c:showPercent val="0"/>
          <c:showBubbleSize val="0"/>
        </c:dLbls>
        <c:gapWidth val="219"/>
        <c:overlap val="-27"/>
        <c:axId val="162827672"/>
        <c:axId val="194797032"/>
      </c:barChart>
      <c:catAx>
        <c:axId val="162827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94797032"/>
        <c:crosses val="autoZero"/>
        <c:auto val="1"/>
        <c:lblAlgn val="ctr"/>
        <c:lblOffset val="100"/>
        <c:noMultiLvlLbl val="0"/>
      </c:catAx>
      <c:valAx>
        <c:axId val="1947970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628276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8905678163469"/>
          <c:y val="0.14832345297197311"/>
          <c:w val="0.31636704742893051"/>
          <c:h val="0.85063413308060287"/>
        </c:manualLayout>
      </c:layout>
      <c:pieChart>
        <c:varyColors val="1"/>
        <c:ser>
          <c:idx val="0"/>
          <c:order val="0"/>
          <c:tx>
            <c:strRef>
              <c:f>Hoja1!$B$1</c:f>
              <c:strCache>
                <c:ptCount val="1"/>
                <c:pt idx="0">
                  <c:v>INGRESOS DE ADMINISTRATIVOS</c:v>
                </c:pt>
              </c:strCache>
            </c:strRef>
          </c:tx>
          <c:dPt>
            <c:idx val="0"/>
            <c:bubble3D val="0"/>
            <c:spPr>
              <a:gradFill rotWithShape="1">
                <a:gsLst>
                  <a:gs pos="0">
                    <a:schemeClr val="accent6">
                      <a:tint val="60000"/>
                      <a:lumMod val="110000"/>
                    </a:schemeClr>
                  </a:gs>
                  <a:gs pos="100000">
                    <a:schemeClr val="accent6">
                      <a:tint val="82000"/>
                    </a:schemeClr>
                  </a:gs>
                </a:gsLst>
                <a:lin ang="5400000" scaled="0"/>
              </a:gradFill>
              <a:ln w="9525" cap="flat" cmpd="sng" algn="ctr">
                <a:solidFill>
                  <a:schemeClr val="accent6">
                    <a:shade val="95000"/>
                  </a:schemeClr>
                </a:solidFill>
                <a:round/>
              </a:ln>
              <a:effectLst/>
            </c:spPr>
          </c:dPt>
          <c:dPt>
            <c:idx val="1"/>
            <c:bubble3D val="0"/>
            <c:spPr>
              <a:gradFill rotWithShape="1">
                <a:gsLst>
                  <a:gs pos="0">
                    <a:schemeClr val="accent5">
                      <a:tint val="60000"/>
                      <a:lumMod val="110000"/>
                    </a:schemeClr>
                  </a:gs>
                  <a:gs pos="100000">
                    <a:schemeClr val="accent5">
                      <a:tint val="82000"/>
                    </a:schemeClr>
                  </a:gs>
                </a:gsLst>
                <a:lin ang="5400000" scaled="0"/>
              </a:gradFill>
              <a:ln w="9525" cap="flat" cmpd="sng" algn="ctr">
                <a:solidFill>
                  <a:schemeClr val="accent5">
                    <a:shade val="95000"/>
                  </a:schemeClr>
                </a:solidFill>
                <a:round/>
              </a:ln>
              <a:effectLst/>
            </c:spPr>
          </c:dPt>
          <c:dPt>
            <c:idx val="2"/>
            <c:bubble3D val="0"/>
            <c:spPr>
              <a:gradFill rotWithShape="1">
                <a:gsLst>
                  <a:gs pos="0">
                    <a:schemeClr val="accent4">
                      <a:tint val="60000"/>
                      <a:lumMod val="110000"/>
                    </a:schemeClr>
                  </a:gs>
                  <a:gs pos="100000">
                    <a:schemeClr val="accent4">
                      <a:tint val="82000"/>
                    </a:schemeClr>
                  </a:gs>
                </a:gsLst>
                <a:lin ang="5400000" scaled="0"/>
              </a:gradFill>
              <a:ln w="9525" cap="flat" cmpd="sng" algn="ctr">
                <a:solidFill>
                  <a:schemeClr val="accent4">
                    <a:shade val="95000"/>
                  </a:schemeClr>
                </a:solidFill>
                <a:round/>
              </a:ln>
              <a:effectLst/>
            </c:spPr>
          </c:dPt>
          <c:dPt>
            <c:idx val="3"/>
            <c:bubble3D val="0"/>
            <c:spPr>
              <a:gradFill rotWithShape="1">
                <a:gsLst>
                  <a:gs pos="0">
                    <a:schemeClr val="accent6">
                      <a:lumMod val="60000"/>
                      <a:tint val="60000"/>
                      <a:lumMod val="110000"/>
                    </a:schemeClr>
                  </a:gs>
                  <a:gs pos="100000">
                    <a:schemeClr val="accent6">
                      <a:lumMod val="60000"/>
                      <a:tint val="82000"/>
                    </a:schemeClr>
                  </a:gs>
                </a:gsLst>
                <a:lin ang="5400000" scaled="0"/>
              </a:gradFill>
              <a:ln w="9525" cap="flat" cmpd="sng" algn="ctr">
                <a:solidFill>
                  <a:schemeClr val="accent6">
                    <a:lumMod val="60000"/>
                    <a:shade val="95000"/>
                  </a:schemeClr>
                </a:solidFill>
                <a:round/>
              </a:ln>
              <a:effectLst/>
            </c:spPr>
          </c:dPt>
          <c:dLbls>
            <c:dLbl>
              <c:idx val="0"/>
              <c:layout/>
              <c:tx>
                <c:rich>
                  <a:bodyPr/>
                  <a:lstStyle/>
                  <a:p>
                    <a:r>
                      <a:rPr lang="en-US" dirty="0" smtClean="0"/>
                      <a:t>2</a:t>
                    </a:r>
                    <a:endParaRPr lang="en-US" dirty="0"/>
                  </a:p>
                </c:rich>
              </c:tx>
              <c:dLblPos val="inEnd"/>
              <c:showLegendKey val="0"/>
              <c:showVal val="0"/>
              <c:showCatName val="0"/>
              <c:showSerName val="0"/>
              <c:showPercent val="1"/>
              <c:showBubbleSize val="0"/>
              <c:extLst>
                <c:ext xmlns:c15="http://schemas.microsoft.com/office/drawing/2012/chart" uri="{CE6537A1-D6FC-4f65-9D91-7224C49458BB}">
                  <c15:layout/>
                </c:ext>
              </c:extLst>
            </c:dLbl>
            <c:dLbl>
              <c:idx val="1"/>
              <c:layout/>
              <c:tx>
                <c:rich>
                  <a:bodyPr/>
                  <a:lstStyle/>
                  <a:p>
                    <a:fld id="{CF333880-B651-4BB1-8B3E-FAD99BFB1750}" type="VALUE">
                      <a:rPr lang="en-US" smtClean="0"/>
                      <a:pPr/>
                      <a:t>[VALOR]</a:t>
                    </a:fld>
                    <a:endParaRPr lang="es-MX"/>
                  </a:p>
                </c:rich>
              </c:tx>
              <c:dLblPos val="inEnd"/>
              <c:showLegendKey val="0"/>
              <c:showVal val="0"/>
              <c:showCatName val="0"/>
              <c:showSerName val="0"/>
              <c:showPercent val="1"/>
              <c:showBubbleSize val="0"/>
              <c:extLst>
                <c:ext xmlns:c15="http://schemas.microsoft.com/office/drawing/2012/chart" uri="{CE6537A1-D6FC-4f65-9D91-7224C49458BB}">
                  <c15:layout/>
                  <c15:dlblFieldTable/>
                  <c15:showDataLabelsRange val="0"/>
                </c:ext>
              </c:extLst>
            </c:dLbl>
            <c:dLbl>
              <c:idx val="2"/>
              <c:layout/>
              <c:tx>
                <c:rich>
                  <a:bodyPr/>
                  <a:lstStyle/>
                  <a:p>
                    <a:r>
                      <a:rPr lang="en-US" dirty="0" smtClean="0"/>
                      <a:t>2</a:t>
                    </a:r>
                    <a:endParaRPr lang="en-US" dirty="0"/>
                  </a:p>
                </c:rich>
              </c:tx>
              <c:dLblPos val="inEnd"/>
              <c:showLegendKey val="0"/>
              <c:showVal val="0"/>
              <c:showCatName val="0"/>
              <c:showSerName val="0"/>
              <c:showPercent val="1"/>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65000"/>
                        <a:lumOff val="35000"/>
                      </a:schemeClr>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Hoja1!$A$2:$A$5</c:f>
              <c:strCache>
                <c:ptCount val="3"/>
                <c:pt idx="0">
                  <c:v>JULIO </c:v>
                </c:pt>
                <c:pt idx="1">
                  <c:v>AGOSTO</c:v>
                </c:pt>
                <c:pt idx="2">
                  <c:v>SEPTIEMBRE</c:v>
                </c:pt>
              </c:strCache>
            </c:strRef>
          </c:cat>
          <c:val>
            <c:numRef>
              <c:f>Hoja1!$B$2:$B$5</c:f>
              <c:numCache>
                <c:formatCode>General</c:formatCode>
                <c:ptCount val="4"/>
                <c:pt idx="0">
                  <c:v>2</c:v>
                </c:pt>
                <c:pt idx="1">
                  <c:v>2</c:v>
                </c:pt>
                <c:pt idx="2">
                  <c:v>2</c:v>
                </c:pt>
              </c:numCache>
            </c:numRef>
          </c:val>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legendEntry>
        <c:idx val="3"/>
        <c:delete val="1"/>
      </c:legendEntry>
      <c:layout>
        <c:manualLayout>
          <c:xMode val="edge"/>
          <c:yMode val="edge"/>
          <c:x val="0.64870707182728915"/>
          <c:y val="0.92952958678909914"/>
          <c:w val="0.27300839155668921"/>
          <c:h val="6.1002958765881285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s-MX"/>
        </a:p>
      </c:txPr>
    </c:legend>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48A87A34-81AB-432B-8DAE-1953F412C126}" type="datetimeFigureOut">
              <a:rPr lang="en-US" smtClean="0"/>
              <a:t>9/21/2018</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6D22F896-40B5-4ADD-8801-0D06FADFA095}" type="slidenum">
              <a:rPr lang="en-US" smtClean="0"/>
              <a:t>‹Nº›</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47477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pPr/>
              <a:t>9/21/2018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4231102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pPr/>
              <a:t>9/21/2018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05027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pPr/>
              <a:t>9/21/2018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77188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pPr/>
              <a:t>9/21/2018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9062794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pPr/>
              <a:t>9/21/2018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66507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pPr/>
              <a:t>9/21/2018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715529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97380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9/21/2018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45563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466064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pPr/>
              <a:t>9/21/2018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21227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9/21/2018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642710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9/21/2018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‹Nº›</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06685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9/21/2018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8483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9/21/2018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130466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9/21/2018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27066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s-ES" smtClean="0"/>
              <a:t>Haga clic para modificar el estilo de título del patrón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9/21/2018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806358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8A87A34-81AB-432B-8DAE-1953F412C126}" type="datetimeFigureOut">
              <a:rPr lang="en-US" smtClean="0"/>
              <a:pPr/>
              <a:t>9/21/2018</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2851352326"/>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 id="2147483789" r:id="rId14"/>
    <p:sldLayoutId id="2147483790" r:id="rId15"/>
    <p:sldLayoutId id="2147483791" r:id="rId16"/>
    <p:sldLayoutId id="2147483792"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015440" y="2017294"/>
            <a:ext cx="7497937" cy="3397224"/>
          </a:xfrm>
        </p:spPr>
        <p:txBody>
          <a:bodyPr>
            <a:normAutofit fontScale="90000"/>
          </a:bodyPr>
          <a:lstStyle/>
          <a:p>
            <a:r>
              <a:rPr lang="es-MX" sz="3600" b="1" dirty="0" smtClean="0">
                <a:latin typeface="Times New Roman" panose="02020603050405020304" pitchFamily="18" charset="0"/>
                <a:ea typeface="Calibri" panose="020F0502020204030204" pitchFamily="34" charset="0"/>
                <a:cs typeface="Times New Roman" panose="02020603050405020304" pitchFamily="18" charset="0"/>
              </a:rPr>
              <a:t>			INFORME </a:t>
            </a:r>
            <a:r>
              <a:rPr lang="es-MX" sz="3600" b="1" dirty="0">
                <a:latin typeface="Times New Roman" panose="02020603050405020304" pitchFamily="18" charset="0"/>
                <a:ea typeface="Calibri" panose="020F0502020204030204" pitchFamily="34" charset="0"/>
                <a:cs typeface="Times New Roman" panose="02020603050405020304" pitchFamily="18" charset="0"/>
              </a:rPr>
              <a:t>TRIMESTRAL </a:t>
            </a:r>
            <a:r>
              <a:rPr lang="es-MX" sz="3600" b="1" dirty="0" smtClean="0">
                <a:latin typeface="Times New Roman" panose="02020603050405020304" pitchFamily="18" charset="0"/>
                <a:ea typeface="Calibri" panose="020F0502020204030204" pitchFamily="34" charset="0"/>
                <a:cs typeface="Times New Roman" panose="02020603050405020304" pitchFamily="18" charset="0"/>
              </a:rPr>
              <a:t>2018</a:t>
            </a:r>
            <a:br>
              <a:rPr lang="es-MX" sz="3600" b="1" dirty="0" smtClean="0">
                <a:latin typeface="Times New Roman" panose="02020603050405020304" pitchFamily="18" charset="0"/>
                <a:ea typeface="Calibri" panose="020F0502020204030204" pitchFamily="34" charset="0"/>
                <a:cs typeface="Times New Roman" panose="02020603050405020304" pitchFamily="18" charset="0"/>
              </a:rPr>
            </a:br>
            <a:r>
              <a:rPr lang="es-MX" sz="3600" b="1" dirty="0">
                <a:latin typeface="Times New Roman" panose="02020603050405020304" pitchFamily="18" charset="0"/>
                <a:ea typeface="Calibri" panose="020F0502020204030204" pitchFamily="34" charset="0"/>
                <a:cs typeface="Times New Roman" panose="02020603050405020304" pitchFamily="18" charset="0"/>
              </a:rPr>
              <a:t/>
            </a:r>
            <a:br>
              <a:rPr lang="es-MX" sz="3600" b="1" dirty="0">
                <a:latin typeface="Times New Roman" panose="02020603050405020304" pitchFamily="18" charset="0"/>
                <a:ea typeface="Calibri" panose="020F0502020204030204" pitchFamily="34" charset="0"/>
                <a:cs typeface="Times New Roman" panose="02020603050405020304" pitchFamily="18" charset="0"/>
              </a:rPr>
            </a:br>
            <a:r>
              <a:rPr lang="es-ES" sz="3600" b="1" dirty="0">
                <a:latin typeface="Calibri" panose="020F0502020204030204" pitchFamily="34" charset="0"/>
                <a:ea typeface="Calibri" panose="020F0502020204030204" pitchFamily="34" charset="0"/>
                <a:cs typeface="Times New Roman" panose="02020603050405020304" pitchFamily="18" charset="0"/>
              </a:rPr>
              <a:t> </a:t>
            </a:r>
            <a:r>
              <a:rPr lang="es-ES" sz="3600" b="1" dirty="0" smtClean="0">
                <a:latin typeface="Calibri" panose="020F0502020204030204" pitchFamily="34" charset="0"/>
                <a:ea typeface="Calibri" panose="020F0502020204030204" pitchFamily="34" charset="0"/>
                <a:cs typeface="Times New Roman" panose="02020603050405020304" pitchFamily="18" charset="0"/>
              </a:rPr>
              <a:t>	</a:t>
            </a:r>
            <a:r>
              <a:rPr lang="es-MX" sz="3600" b="1" dirty="0" smtClean="0">
                <a:latin typeface="Times New Roman" panose="02020603050405020304" pitchFamily="18" charset="0"/>
                <a:ea typeface="Calibri" panose="020F0502020204030204" pitchFamily="34" charset="0"/>
                <a:cs typeface="Times New Roman" panose="02020603050405020304" pitchFamily="18" charset="0"/>
              </a:rPr>
              <a:t> 		DIRECCIÓN </a:t>
            </a:r>
            <a:r>
              <a:rPr lang="es-MX" sz="3600" b="1" dirty="0">
                <a:latin typeface="Times New Roman" panose="02020603050405020304" pitchFamily="18" charset="0"/>
                <a:ea typeface="Calibri" panose="020F0502020204030204" pitchFamily="34" charset="0"/>
                <a:cs typeface="Times New Roman" panose="02020603050405020304" pitchFamily="18" charset="0"/>
              </a:rPr>
              <a:t>DE SEGURIDAD    </a:t>
            </a:r>
            <a:r>
              <a:rPr lang="es-MX" sz="3600" b="1" dirty="0" smtClean="0">
                <a:latin typeface="Times New Roman" panose="02020603050405020304" pitchFamily="18" charset="0"/>
                <a:ea typeface="Calibri" panose="020F0502020204030204" pitchFamily="34" charset="0"/>
                <a:cs typeface="Times New Roman" panose="02020603050405020304" pitchFamily="18" charset="0"/>
              </a:rPr>
              <a:t>  			PÚBLICA  </a:t>
            </a:r>
            <a:r>
              <a:rPr lang="es-MX" sz="3600" b="1" dirty="0">
                <a:latin typeface="Times New Roman" panose="02020603050405020304" pitchFamily="18" charset="0"/>
                <a:ea typeface="Calibri" panose="020F0502020204030204" pitchFamily="34" charset="0"/>
                <a:cs typeface="Times New Roman" panose="02020603050405020304" pitchFamily="18" charset="0"/>
              </a:rPr>
              <a:t>MUNICIPAL</a:t>
            </a:r>
            <a:br>
              <a:rPr lang="es-MX" sz="3600" b="1" dirty="0">
                <a:latin typeface="Times New Roman" panose="02020603050405020304" pitchFamily="18" charset="0"/>
                <a:ea typeface="Calibri" panose="020F0502020204030204" pitchFamily="34" charset="0"/>
                <a:cs typeface="Times New Roman" panose="02020603050405020304" pitchFamily="18" charset="0"/>
              </a:rPr>
            </a:br>
            <a:r>
              <a:rPr lang="es-MX" sz="3600" b="1" dirty="0" smtClean="0">
                <a:latin typeface="Times New Roman" panose="02020603050405020304" pitchFamily="18" charset="0"/>
                <a:ea typeface="Calibri" panose="020F0502020204030204" pitchFamily="34" charset="0"/>
                <a:cs typeface="Times New Roman" panose="02020603050405020304" pitchFamily="18" charset="0"/>
              </a:rPr>
              <a:t>			DE </a:t>
            </a:r>
            <a:r>
              <a:rPr lang="es-MX" sz="3600" b="1" dirty="0">
                <a:latin typeface="Times New Roman" panose="02020603050405020304" pitchFamily="18" charset="0"/>
                <a:ea typeface="Calibri" panose="020F0502020204030204" pitchFamily="34" charset="0"/>
                <a:cs typeface="Times New Roman" panose="02020603050405020304" pitchFamily="18" charset="0"/>
              </a:rPr>
              <a:t>MASCOTA, </a:t>
            </a:r>
            <a:r>
              <a:rPr lang="es-MX" sz="3600" b="1" dirty="0" smtClean="0">
                <a:latin typeface="Times New Roman" panose="02020603050405020304" pitchFamily="18" charset="0"/>
                <a:ea typeface="Calibri" panose="020F0502020204030204" pitchFamily="34" charset="0"/>
                <a:cs typeface="Times New Roman" panose="02020603050405020304" pitchFamily="18" charset="0"/>
              </a:rPr>
              <a:t>JALISCO.</a:t>
            </a:r>
            <a:r>
              <a:rPr lang="es-MX" sz="2400" b="1" dirty="0">
                <a:latin typeface="Times New Roman" panose="02020603050405020304" pitchFamily="18" charset="0"/>
                <a:ea typeface="Calibri" panose="020F0502020204030204" pitchFamily="34" charset="0"/>
                <a:cs typeface="Times New Roman" panose="02020603050405020304" pitchFamily="18" charset="0"/>
              </a:rPr>
              <a:t/>
            </a:r>
            <a:br>
              <a:rPr lang="es-MX" sz="2400" b="1" dirty="0">
                <a:latin typeface="Times New Roman" panose="02020603050405020304" pitchFamily="18" charset="0"/>
                <a:ea typeface="Calibri" panose="020F0502020204030204" pitchFamily="34" charset="0"/>
                <a:cs typeface="Times New Roman" panose="02020603050405020304" pitchFamily="18" charset="0"/>
              </a:rPr>
            </a:br>
            <a:endParaRPr lang="es-ES" sz="2400" dirty="0"/>
          </a:p>
        </p:txBody>
      </p:sp>
      <p:pic>
        <p:nvPicPr>
          <p:cNvPr id="4" name="Imagen 3"/>
          <p:cNvPicPr>
            <a:picLocks noChangeAspect="1"/>
          </p:cNvPicPr>
          <p:nvPr/>
        </p:nvPicPr>
        <p:blipFill>
          <a:blip r:embed="rId2"/>
          <a:stretch>
            <a:fillRect/>
          </a:stretch>
        </p:blipFill>
        <p:spPr>
          <a:xfrm>
            <a:off x="8196964" y="222875"/>
            <a:ext cx="3879421" cy="3920583"/>
          </a:xfrm>
          <a:prstGeom prst="rect">
            <a:avLst/>
          </a:prstGeom>
        </p:spPr>
      </p:pic>
      <p:sp>
        <p:nvSpPr>
          <p:cNvPr id="6" name="CuadroTexto 5"/>
          <p:cNvSpPr txBox="1"/>
          <p:nvPr/>
        </p:nvSpPr>
        <p:spPr>
          <a:xfrm>
            <a:off x="6486077" y="5937877"/>
            <a:ext cx="5012240" cy="369332"/>
          </a:xfrm>
          <a:prstGeom prst="rect">
            <a:avLst/>
          </a:prstGeom>
          <a:noFill/>
        </p:spPr>
        <p:txBody>
          <a:bodyPr wrap="square" rtlCol="0">
            <a:spAutoFit/>
          </a:bodyPr>
          <a:lstStyle/>
          <a:p>
            <a:r>
              <a:rPr lang="es-MX" dirty="0" smtClean="0">
                <a:solidFill>
                  <a:sysClr val="windowText" lastClr="000000"/>
                </a:solidFill>
                <a:latin typeface="Elephant" panose="02020904090505020303" pitchFamily="18" charset="0"/>
              </a:rPr>
              <a:t>JULIO  A  SEPTIEMBRE  DEL  2018</a:t>
            </a:r>
            <a:endParaRPr lang="es-MX" dirty="0">
              <a:solidFill>
                <a:sysClr val="windowText" lastClr="000000"/>
              </a:solidFill>
              <a:latin typeface="Elephant" panose="02020904090505020303" pitchFamily="18" charset="0"/>
            </a:endParaRPr>
          </a:p>
        </p:txBody>
      </p:sp>
    </p:spTree>
    <p:extLst>
      <p:ext uri="{BB962C8B-B14F-4D97-AF65-F5344CB8AC3E}">
        <p14:creationId xmlns:p14="http://schemas.microsoft.com/office/powerpoint/2010/main" val="23604447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CURSOS DE CAPACITACIÓN.</a:t>
            </a:r>
            <a:endParaRPr lang="es-MX" dirty="0"/>
          </a:p>
        </p:txBody>
      </p:sp>
      <p:sp>
        <p:nvSpPr>
          <p:cNvPr id="3" name="Marcador de contenido 2"/>
          <p:cNvSpPr>
            <a:spLocks noGrp="1"/>
          </p:cNvSpPr>
          <p:nvPr>
            <p:ph idx="1"/>
          </p:nvPr>
        </p:nvSpPr>
        <p:spPr/>
        <p:txBody>
          <a:bodyPr/>
          <a:lstStyle/>
          <a:p>
            <a:pPr marL="0" lvl="0" indent="0" algn="just" defTabSz="457200">
              <a:lnSpc>
                <a:spcPct val="100000"/>
              </a:lnSpc>
              <a:buClr>
                <a:srgbClr val="353535"/>
              </a:buClr>
              <a:buNone/>
            </a:pPr>
            <a:r>
              <a:rPr lang="es-MX" sz="2400" dirty="0" smtClean="0"/>
              <a:t> Durante </a:t>
            </a:r>
            <a:r>
              <a:rPr lang="es-MX" sz="2400" dirty="0"/>
              <a:t>este </a:t>
            </a:r>
            <a:r>
              <a:rPr lang="es-MX" sz="2400" dirty="0" smtClean="0"/>
              <a:t>trimestre </a:t>
            </a:r>
            <a:r>
              <a:rPr lang="es-MX" sz="2400" dirty="0"/>
              <a:t>del </a:t>
            </a:r>
            <a:r>
              <a:rPr lang="es-MX" sz="2400" dirty="0" smtClean="0"/>
              <a:t>2018,  </a:t>
            </a:r>
            <a:r>
              <a:rPr lang="es-MX" sz="2400" dirty="0"/>
              <a:t>en coordinación con el Consejo Regional de Seguridad Pública se brindaron  cursos de capacitación para adquirir habilidades profesionales y personales que permitan desarrollarse individualmente y a través  del trabajo en equipo, intercambiar conocimientos que permitan alcanzar </a:t>
            </a:r>
            <a:r>
              <a:rPr lang="es-MX" dirty="0"/>
              <a:t>u</a:t>
            </a:r>
            <a:r>
              <a:rPr lang="es-MX" sz="2400" dirty="0" smtClean="0"/>
              <a:t>n </a:t>
            </a:r>
            <a:r>
              <a:rPr lang="es-MX" sz="2400" dirty="0"/>
              <a:t>mejor nivel, para ser más competitivos y así alcanzar la excelencia.</a:t>
            </a:r>
          </a:p>
          <a:p>
            <a:endParaRPr lang="es-MX" dirty="0"/>
          </a:p>
        </p:txBody>
      </p:sp>
    </p:spTree>
    <p:extLst>
      <p:ext uri="{BB962C8B-B14F-4D97-AF65-F5344CB8AC3E}">
        <p14:creationId xmlns:p14="http://schemas.microsoft.com/office/powerpoint/2010/main" val="7701381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334814" y="2534450"/>
            <a:ext cx="9459310" cy="3603591"/>
          </a:xfrm>
        </p:spPr>
        <p:txBody>
          <a:bodyPr>
            <a:normAutofit/>
          </a:bodyPr>
          <a:lstStyle/>
          <a:p>
            <a:pPr algn="just"/>
            <a:r>
              <a:rPr lang="es-MX" sz="1800" b="1" cap="all" dirty="0" smtClean="0">
                <a:solidFill>
                  <a:prstClr val="black"/>
                </a:solidFill>
                <a:effectLst>
                  <a:outerShdw blurRad="38100" dist="38100" dir="2700000" algn="tl">
                    <a:srgbClr val="000000">
                      <a:alpha val="43137"/>
                    </a:srgbClr>
                  </a:outerShdw>
                </a:effectLst>
              </a:rPr>
              <a:t>Primer respondiente. </a:t>
            </a:r>
            <a:r>
              <a:rPr lang="es-MX" sz="2000" dirty="0" smtClean="0"/>
              <a:t>El día 03 de Agosto del año en curso, se llevó a cabo el curso de Primer respondiente en el municipio de Mixtlán, Jalisco. acudió personal de Seguridad Pública de la Región X Sierra Occidental . </a:t>
            </a:r>
          </a:p>
          <a:p>
            <a:pPr algn="just"/>
            <a:endParaRPr lang="es-MX" sz="1800" dirty="0" smtClean="0"/>
          </a:p>
          <a:p>
            <a:pPr lvl="0" algn="just"/>
            <a:r>
              <a:rPr lang="es-MX" sz="1800" b="1" cap="all" dirty="0" smtClean="0">
                <a:solidFill>
                  <a:prstClr val="black"/>
                </a:solidFill>
                <a:effectLst>
                  <a:outerShdw blurRad="38100" dist="38100" dir="2700000" algn="tl">
                    <a:srgbClr val="000000">
                      <a:alpha val="43137"/>
                    </a:srgbClr>
                  </a:outerShdw>
                </a:effectLst>
              </a:rPr>
              <a:t>Transversalidad de genero. </a:t>
            </a:r>
            <a:r>
              <a:rPr lang="es-MX" sz="2000" dirty="0" smtClean="0">
                <a:solidFill>
                  <a:prstClr val="black"/>
                </a:solidFill>
              </a:rPr>
              <a:t>El 6 </a:t>
            </a:r>
            <a:r>
              <a:rPr lang="es-MX" sz="2000" dirty="0">
                <a:solidFill>
                  <a:prstClr val="black"/>
                </a:solidFill>
              </a:rPr>
              <a:t>de </a:t>
            </a:r>
            <a:r>
              <a:rPr lang="es-MX" sz="2000" dirty="0" smtClean="0">
                <a:solidFill>
                  <a:prstClr val="black"/>
                </a:solidFill>
              </a:rPr>
              <a:t>Septiembre del </a:t>
            </a:r>
            <a:r>
              <a:rPr lang="es-MX" sz="2000" dirty="0">
                <a:solidFill>
                  <a:prstClr val="black"/>
                </a:solidFill>
              </a:rPr>
              <a:t>año en curso, se llevó a cabo el curso de </a:t>
            </a:r>
            <a:r>
              <a:rPr lang="es-MX" sz="2000" dirty="0" smtClean="0">
                <a:solidFill>
                  <a:prstClr val="black"/>
                </a:solidFill>
              </a:rPr>
              <a:t>Transversalidad de genero en </a:t>
            </a:r>
            <a:r>
              <a:rPr lang="es-MX" sz="2000" dirty="0">
                <a:solidFill>
                  <a:prstClr val="black"/>
                </a:solidFill>
              </a:rPr>
              <a:t>el municipio de </a:t>
            </a:r>
            <a:r>
              <a:rPr lang="es-MX" sz="2000" dirty="0" smtClean="0">
                <a:solidFill>
                  <a:prstClr val="black"/>
                </a:solidFill>
              </a:rPr>
              <a:t>Mascota, </a:t>
            </a:r>
            <a:r>
              <a:rPr lang="es-MX" sz="2000" dirty="0">
                <a:solidFill>
                  <a:prstClr val="black"/>
                </a:solidFill>
              </a:rPr>
              <a:t>Jalisco. </a:t>
            </a:r>
            <a:r>
              <a:rPr lang="es-MX" sz="2000" dirty="0" smtClean="0">
                <a:solidFill>
                  <a:prstClr val="black"/>
                </a:solidFill>
              </a:rPr>
              <a:t>En las instalaciones de la presidencia municipal.</a:t>
            </a:r>
            <a:endParaRPr lang="es-MX" sz="2000" dirty="0">
              <a:solidFill>
                <a:prstClr val="black"/>
              </a:solidFill>
            </a:endParaRPr>
          </a:p>
          <a:p>
            <a:pPr lvl="0" algn="just"/>
            <a:endParaRPr lang="es-MX" dirty="0"/>
          </a:p>
        </p:txBody>
      </p:sp>
    </p:spTree>
    <p:extLst>
      <p:ext uri="{BB962C8B-B14F-4D97-AF65-F5344CB8AC3E}">
        <p14:creationId xmlns:p14="http://schemas.microsoft.com/office/powerpoint/2010/main" val="26541451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3625" y="338959"/>
            <a:ext cx="10396882" cy="1151965"/>
          </a:xfrm>
        </p:spPr>
        <p:txBody>
          <a:bodyPr/>
          <a:lstStyle/>
          <a:p>
            <a:r>
              <a:rPr lang="es-MX" dirty="0" smtClean="0"/>
              <a:t>Eventos masivos.</a:t>
            </a:r>
            <a:endParaRPr lang="es-MX" dirty="0"/>
          </a:p>
        </p:txBody>
      </p:sp>
      <p:sp>
        <p:nvSpPr>
          <p:cNvPr id="4" name="Marcador de contenido 2"/>
          <p:cNvSpPr>
            <a:spLocks noGrp="1"/>
          </p:cNvSpPr>
          <p:nvPr>
            <p:ph idx="1"/>
          </p:nvPr>
        </p:nvSpPr>
        <p:spPr/>
        <p:txBody>
          <a:bodyPr>
            <a:normAutofit/>
          </a:bodyPr>
          <a:lstStyle/>
          <a:p>
            <a:pPr marL="0" lvl="0" indent="0" algn="just" fontAlgn="auto">
              <a:spcAft>
                <a:spcPts val="0"/>
              </a:spcAft>
              <a:buNone/>
            </a:pPr>
            <a:r>
              <a:rPr lang="es-MX" sz="1800" dirty="0" smtClean="0">
                <a:cs typeface="Microsoft Sans Serif" panose="020B0604020202020204" pitchFamily="34" charset="0"/>
              </a:rPr>
              <a:t>Durante las </a:t>
            </a:r>
            <a:r>
              <a:rPr lang="es-MX" sz="1800" dirty="0">
                <a:cs typeface="Microsoft Sans Serif" panose="020B0604020202020204" pitchFamily="34" charset="0"/>
              </a:rPr>
              <a:t>fiestas patronales de las localidades así como en la Cabecera Municipal, se brinda el apoyo con personal de esta Dirección de Seguridad Publica, estableciendo constante vigilancia, así como en eventos programados</a:t>
            </a:r>
            <a:r>
              <a:rPr lang="es-MX" sz="1800" dirty="0" smtClean="0">
                <a:cs typeface="Microsoft Sans Serif" panose="020B0604020202020204" pitchFamily="34" charset="0"/>
              </a:rPr>
              <a:t>.</a:t>
            </a:r>
          </a:p>
          <a:p>
            <a:pPr marL="0" lvl="0" indent="0" algn="just" fontAlgn="auto">
              <a:spcAft>
                <a:spcPts val="0"/>
              </a:spcAft>
              <a:buNone/>
            </a:pPr>
            <a:endParaRPr lang="es-MX" sz="1900" dirty="0" smtClean="0">
              <a:cs typeface="Microsoft Sans Serif" panose="020B0604020202020204" pitchFamily="34" charset="0"/>
            </a:endParaRPr>
          </a:p>
          <a:p>
            <a:pPr lvl="0">
              <a:buClr>
                <a:srgbClr val="353535"/>
              </a:buClr>
            </a:pPr>
            <a:r>
              <a:rPr lang="es-MX" sz="1600" dirty="0" smtClean="0">
                <a:cs typeface="Microsoft Sans Serif" panose="020B0604020202020204" pitchFamily="34" charset="0"/>
              </a:rPr>
              <a:t>Del 21 </a:t>
            </a:r>
            <a:r>
              <a:rPr lang="es-MX" sz="1600" dirty="0">
                <a:cs typeface="Microsoft Sans Serif" panose="020B0604020202020204" pitchFamily="34" charset="0"/>
              </a:rPr>
              <a:t>al </a:t>
            </a:r>
            <a:r>
              <a:rPr lang="es-MX" sz="1600" dirty="0" smtClean="0">
                <a:cs typeface="Microsoft Sans Serif" panose="020B0604020202020204" pitchFamily="34" charset="0"/>
              </a:rPr>
              <a:t>26 de Julio se brindó </a:t>
            </a:r>
            <a:r>
              <a:rPr lang="es-MX" sz="1600" dirty="0">
                <a:cs typeface="Microsoft Sans Serif" panose="020B0604020202020204" pitchFamily="34" charset="0"/>
              </a:rPr>
              <a:t>servicio de vigilancia en la </a:t>
            </a:r>
            <a:r>
              <a:rPr lang="es-MX" sz="1600" dirty="0" smtClean="0">
                <a:cs typeface="Microsoft Sans Serif" panose="020B0604020202020204" pitchFamily="34" charset="0"/>
              </a:rPr>
              <a:t>comunidad de Navidad , </a:t>
            </a:r>
            <a:r>
              <a:rPr lang="es-MX" sz="1600" dirty="0">
                <a:cs typeface="Microsoft Sans Serif" panose="020B0604020202020204" pitchFamily="34" charset="0"/>
              </a:rPr>
              <a:t>durante sus fiestas patronales. </a:t>
            </a:r>
            <a:endParaRPr lang="es-MX" sz="1600" dirty="0" smtClean="0">
              <a:cs typeface="Microsoft Sans Serif" panose="020B0604020202020204" pitchFamily="34" charset="0"/>
            </a:endParaRPr>
          </a:p>
          <a:p>
            <a:pPr lvl="0">
              <a:buClr>
                <a:srgbClr val="353535"/>
              </a:buClr>
            </a:pPr>
            <a:r>
              <a:rPr lang="es-MX" sz="1600" dirty="0" smtClean="0">
                <a:solidFill>
                  <a:prstClr val="black">
                    <a:lumMod val="75000"/>
                    <a:lumOff val="25000"/>
                  </a:prstClr>
                </a:solidFill>
                <a:cs typeface="Microsoft Sans Serif" panose="020B0604020202020204" pitchFamily="34" charset="0"/>
              </a:rPr>
              <a:t>Del 29 </a:t>
            </a:r>
            <a:r>
              <a:rPr lang="es-MX" sz="1600" dirty="0">
                <a:solidFill>
                  <a:prstClr val="black">
                    <a:lumMod val="75000"/>
                    <a:lumOff val="25000"/>
                  </a:prstClr>
                </a:solidFill>
                <a:cs typeface="Microsoft Sans Serif" panose="020B0604020202020204" pitchFamily="34" charset="0"/>
              </a:rPr>
              <a:t>al </a:t>
            </a:r>
            <a:r>
              <a:rPr lang="es-MX" sz="1600" dirty="0" smtClean="0">
                <a:solidFill>
                  <a:prstClr val="black">
                    <a:lumMod val="75000"/>
                    <a:lumOff val="25000"/>
                  </a:prstClr>
                </a:solidFill>
                <a:cs typeface="Microsoft Sans Serif" panose="020B0604020202020204" pitchFamily="34" charset="0"/>
              </a:rPr>
              <a:t>31 </a:t>
            </a:r>
            <a:r>
              <a:rPr lang="es-MX" sz="1600" dirty="0">
                <a:solidFill>
                  <a:prstClr val="black">
                    <a:lumMod val="75000"/>
                    <a:lumOff val="25000"/>
                  </a:prstClr>
                </a:solidFill>
                <a:cs typeface="Microsoft Sans Serif" panose="020B0604020202020204" pitchFamily="34" charset="0"/>
              </a:rPr>
              <a:t>de </a:t>
            </a:r>
            <a:r>
              <a:rPr lang="es-MX" sz="1600" dirty="0" smtClean="0">
                <a:solidFill>
                  <a:prstClr val="black">
                    <a:lumMod val="75000"/>
                    <a:lumOff val="25000"/>
                  </a:prstClr>
                </a:solidFill>
                <a:cs typeface="Microsoft Sans Serif" panose="020B0604020202020204" pitchFamily="34" charset="0"/>
              </a:rPr>
              <a:t>Julio se brindó </a:t>
            </a:r>
            <a:r>
              <a:rPr lang="es-MX" sz="1600" dirty="0">
                <a:solidFill>
                  <a:prstClr val="black">
                    <a:lumMod val="75000"/>
                    <a:lumOff val="25000"/>
                  </a:prstClr>
                </a:solidFill>
                <a:cs typeface="Microsoft Sans Serif" panose="020B0604020202020204" pitchFamily="34" charset="0"/>
              </a:rPr>
              <a:t>servicio de vigilancia en la </a:t>
            </a:r>
            <a:r>
              <a:rPr lang="es-MX" sz="1600" dirty="0" smtClean="0">
                <a:solidFill>
                  <a:prstClr val="black">
                    <a:lumMod val="75000"/>
                    <a:lumOff val="25000"/>
                  </a:prstClr>
                </a:solidFill>
                <a:cs typeface="Microsoft Sans Serif" panose="020B0604020202020204" pitchFamily="34" charset="0"/>
              </a:rPr>
              <a:t>comunidad de San Ignacio, </a:t>
            </a:r>
            <a:r>
              <a:rPr lang="es-MX" sz="1600" dirty="0">
                <a:solidFill>
                  <a:prstClr val="black">
                    <a:lumMod val="75000"/>
                    <a:lumOff val="25000"/>
                  </a:prstClr>
                </a:solidFill>
                <a:cs typeface="Microsoft Sans Serif" panose="020B0604020202020204" pitchFamily="34" charset="0"/>
              </a:rPr>
              <a:t>durante sus fiestas patronales.  </a:t>
            </a:r>
            <a:endParaRPr lang="es-MX" sz="1600" dirty="0" smtClean="0">
              <a:solidFill>
                <a:prstClr val="black">
                  <a:lumMod val="75000"/>
                  <a:lumOff val="25000"/>
                </a:prstClr>
              </a:solidFill>
              <a:cs typeface="Microsoft Sans Serif" panose="020B0604020202020204" pitchFamily="34" charset="0"/>
            </a:endParaRPr>
          </a:p>
          <a:p>
            <a:pPr lvl="0">
              <a:buClr>
                <a:srgbClr val="353535"/>
              </a:buClr>
            </a:pPr>
            <a:r>
              <a:rPr lang="es-MX" sz="1600" dirty="0">
                <a:solidFill>
                  <a:prstClr val="black">
                    <a:lumMod val="75000"/>
                    <a:lumOff val="25000"/>
                  </a:prstClr>
                </a:solidFill>
                <a:cs typeface="Microsoft Sans Serif" panose="020B0604020202020204" pitchFamily="34" charset="0"/>
              </a:rPr>
              <a:t>D</a:t>
            </a:r>
            <a:r>
              <a:rPr lang="es-MX" sz="1600" dirty="0" smtClean="0">
                <a:solidFill>
                  <a:prstClr val="black">
                    <a:lumMod val="75000"/>
                    <a:lumOff val="25000"/>
                  </a:prstClr>
                </a:solidFill>
                <a:cs typeface="Microsoft Sans Serif" panose="020B0604020202020204" pitchFamily="34" charset="0"/>
              </a:rPr>
              <a:t>el día 09 al 17  de Septiembre</a:t>
            </a:r>
            <a:r>
              <a:rPr lang="es-MX" sz="1600" dirty="0" smtClean="0">
                <a:cs typeface="Microsoft Sans Serif" panose="020B0604020202020204" pitchFamily="34" charset="0"/>
              </a:rPr>
              <a:t> se </a:t>
            </a:r>
            <a:r>
              <a:rPr lang="es-MX" sz="1600" dirty="0">
                <a:cs typeface="Microsoft Sans Serif" panose="020B0604020202020204" pitchFamily="34" charset="0"/>
              </a:rPr>
              <a:t>brindó servicio de vigilancia </a:t>
            </a:r>
            <a:r>
              <a:rPr lang="es-MX" sz="1600" dirty="0" smtClean="0">
                <a:cs typeface="Microsoft Sans Serif" panose="020B0604020202020204" pitchFamily="34" charset="0"/>
              </a:rPr>
              <a:t>en la cabecera municipal, </a:t>
            </a:r>
            <a:r>
              <a:rPr lang="es-MX" sz="1600" dirty="0">
                <a:cs typeface="Microsoft Sans Serif" panose="020B0604020202020204" pitchFamily="34" charset="0"/>
              </a:rPr>
              <a:t>durante sus fiestas </a:t>
            </a:r>
            <a:r>
              <a:rPr lang="es-MX" sz="1600" dirty="0" smtClean="0">
                <a:cs typeface="Microsoft Sans Serif" panose="020B0604020202020204" pitchFamily="34" charset="0"/>
              </a:rPr>
              <a:t>patronales y patrias. </a:t>
            </a:r>
            <a:endParaRPr lang="es-MX" sz="1600" dirty="0">
              <a:solidFill>
                <a:prstClr val="black">
                  <a:lumMod val="75000"/>
                  <a:lumOff val="25000"/>
                </a:prstClr>
              </a:solidFill>
              <a:cs typeface="Microsoft Sans Serif" panose="020B0604020202020204" pitchFamily="34" charset="0"/>
            </a:endParaRPr>
          </a:p>
          <a:p>
            <a:endParaRPr lang="es-MX" sz="1600" dirty="0" smtClean="0">
              <a:cs typeface="Microsoft Sans Serif" panose="020B0604020202020204" pitchFamily="34" charset="0"/>
            </a:endParaRPr>
          </a:p>
          <a:p>
            <a:pPr marL="0" lvl="0" indent="0" algn="just" fontAlgn="auto">
              <a:spcAft>
                <a:spcPts val="0"/>
              </a:spcAft>
              <a:buNone/>
            </a:pPr>
            <a:endParaRPr lang="es-MX" sz="1900" dirty="0" smtClean="0">
              <a:latin typeface="Microsoft Sans Serif" panose="020B0604020202020204" pitchFamily="34" charset="0"/>
              <a:cs typeface="Microsoft Sans Serif" panose="020B0604020202020204" pitchFamily="34" charset="0"/>
            </a:endParaRPr>
          </a:p>
          <a:p>
            <a:pPr marL="0" lvl="0" indent="0" algn="just" fontAlgn="auto">
              <a:spcAft>
                <a:spcPts val="0"/>
              </a:spcAft>
              <a:buNone/>
            </a:pPr>
            <a:endParaRPr lang="es-MX" sz="1900" dirty="0">
              <a:solidFill>
                <a:schemeClr val="accent2">
                  <a:lumMod val="75000"/>
                </a:schemeClr>
              </a:solidFill>
              <a:latin typeface="Palatino Linotype"/>
            </a:endParaRPr>
          </a:p>
          <a:p>
            <a:endParaRPr lang="es-MX" dirty="0">
              <a:solidFill>
                <a:schemeClr val="accent2">
                  <a:lumMod val="75000"/>
                </a:schemeClr>
              </a:solidFill>
            </a:endParaRPr>
          </a:p>
        </p:txBody>
      </p:sp>
    </p:spTree>
    <p:extLst>
      <p:ext uri="{BB962C8B-B14F-4D97-AF65-F5344CB8AC3E}">
        <p14:creationId xmlns:p14="http://schemas.microsoft.com/office/powerpoint/2010/main" val="42286400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sz="3200" cap="none" dirty="0"/>
              <a:t>VIGILANCIA EN ESCUELAS, UNIDAD DEPORTIVA Y SALONES DE EVENTOS</a:t>
            </a:r>
            <a:endParaRPr lang="es-MX" dirty="0"/>
          </a:p>
        </p:txBody>
      </p:sp>
      <p:sp>
        <p:nvSpPr>
          <p:cNvPr id="3" name="Marcador de contenido 2"/>
          <p:cNvSpPr>
            <a:spLocks noGrp="1"/>
          </p:cNvSpPr>
          <p:nvPr>
            <p:ph idx="1"/>
          </p:nvPr>
        </p:nvSpPr>
        <p:spPr/>
        <p:txBody>
          <a:bodyPr/>
          <a:lstStyle/>
          <a:p>
            <a:pPr marL="342900" lvl="0" indent="-342900" algn="just" defTabSz="457200">
              <a:lnSpc>
                <a:spcPct val="100000"/>
              </a:lnSpc>
              <a:buClr>
                <a:srgbClr val="353535"/>
              </a:buClr>
              <a:buFont typeface="Wingdings 3" charset="2"/>
              <a:buChar char=""/>
            </a:pPr>
            <a:r>
              <a:rPr lang="es-MX" sz="2400" dirty="0">
                <a:solidFill>
                  <a:prstClr val="black">
                    <a:lumMod val="75000"/>
                    <a:lumOff val="25000"/>
                  </a:prstClr>
                </a:solidFill>
              </a:rPr>
              <a:t>De lunes a viernes se realizan constantes recorridos de vigilancia, durante la entrada y salida de los alumnos, poniendo mayor énfasis en las secundarias y bachilleraros, para evitar riñas en la vía pública.</a:t>
            </a:r>
          </a:p>
          <a:p>
            <a:pPr marL="342900" lvl="0" indent="-342900" algn="just" defTabSz="457200">
              <a:lnSpc>
                <a:spcPct val="100000"/>
              </a:lnSpc>
              <a:buClr>
                <a:srgbClr val="353535"/>
              </a:buClr>
              <a:buFont typeface="Wingdings 3" charset="2"/>
              <a:buChar char=""/>
            </a:pPr>
            <a:r>
              <a:rPr lang="es-MX" sz="2400" dirty="0">
                <a:solidFill>
                  <a:prstClr val="black">
                    <a:lumMod val="75000"/>
                    <a:lumOff val="25000"/>
                  </a:prstClr>
                </a:solidFill>
              </a:rPr>
              <a:t>Durante los eventos deportivos se establece servicio de vigilancia y recorridos constantes en el interior y exterior de la unidad deportiva,  así como salones de eventos, para evitar que ingieran bebidas embriagantes en la vía publica o alteren el orden publico.</a:t>
            </a:r>
          </a:p>
          <a:p>
            <a:endParaRPr lang="es-MX" dirty="0"/>
          </a:p>
        </p:txBody>
      </p:sp>
    </p:spTree>
    <p:extLst>
      <p:ext uri="{BB962C8B-B14F-4D97-AF65-F5344CB8AC3E}">
        <p14:creationId xmlns:p14="http://schemas.microsoft.com/office/powerpoint/2010/main" val="2392062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Pago del adulto mayor</a:t>
            </a:r>
            <a:endParaRPr lang="es-MX" dirty="0"/>
          </a:p>
        </p:txBody>
      </p:sp>
      <p:sp>
        <p:nvSpPr>
          <p:cNvPr id="3" name="Marcador de contenido 2"/>
          <p:cNvSpPr>
            <a:spLocks noGrp="1"/>
          </p:cNvSpPr>
          <p:nvPr>
            <p:ph idx="1"/>
          </p:nvPr>
        </p:nvSpPr>
        <p:spPr/>
        <p:txBody>
          <a:bodyPr>
            <a:normAutofit fontScale="92500" lnSpcReduction="10000"/>
          </a:bodyPr>
          <a:lstStyle/>
          <a:p>
            <a:r>
              <a:rPr lang="es-MX" dirty="0" smtClean="0"/>
              <a:t>Se estableció servicio de vigilancia durante el pago del adulto mayor, en la comunidad de Guayabitos y en la cabecera municipal en las instalaciones de la Presidencia Municipal de Mascota, Jalisco. </a:t>
            </a:r>
          </a:p>
          <a:p>
            <a:pPr marL="0" indent="0">
              <a:buNone/>
            </a:pPr>
            <a:endParaRPr lang="es-MX" dirty="0" smtClean="0"/>
          </a:p>
          <a:p>
            <a:pPr algn="ctr"/>
            <a:r>
              <a:rPr lang="es-MX" dirty="0" smtClean="0"/>
              <a:t>12 DE AGOSTO</a:t>
            </a:r>
          </a:p>
          <a:p>
            <a:pPr algn="ctr"/>
            <a:endParaRPr lang="es-MX" dirty="0"/>
          </a:p>
          <a:p>
            <a:pPr algn="ctr"/>
            <a:endParaRPr lang="es-MX" dirty="0" smtClean="0"/>
          </a:p>
          <a:p>
            <a:pPr algn="just"/>
            <a:r>
              <a:rPr lang="es-MX" dirty="0" smtClean="0"/>
              <a:t>Así como también el traslado y resguardo del personal encargado del pago.</a:t>
            </a:r>
            <a:endParaRPr lang="es-MX" dirty="0"/>
          </a:p>
        </p:txBody>
      </p:sp>
    </p:spTree>
    <p:extLst>
      <p:ext uri="{BB962C8B-B14F-4D97-AF65-F5344CB8AC3E}">
        <p14:creationId xmlns:p14="http://schemas.microsoft.com/office/powerpoint/2010/main" val="4486231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sz="3200" cap="none" dirty="0"/>
              <a:t>INGRESOS DE INTERNOS PROCESADOS</a:t>
            </a:r>
            <a:endParaRPr lang="es-MX"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636054871"/>
              </p:ext>
            </p:extLst>
          </p:nvPr>
        </p:nvGraphicFramePr>
        <p:xfrm>
          <a:off x="1295400" y="2557464"/>
          <a:ext cx="9601200" cy="3034954"/>
        </p:xfrm>
        <a:graphic>
          <a:graphicData uri="http://schemas.openxmlformats.org/drawingml/2006/chart">
            <c:chart xmlns:c="http://schemas.openxmlformats.org/drawingml/2006/chart" xmlns:r="http://schemas.openxmlformats.org/officeDocument/2006/relationships" r:id="rId2"/>
          </a:graphicData>
        </a:graphic>
      </p:graphicFrame>
      <p:sp>
        <p:nvSpPr>
          <p:cNvPr id="3" name="CuadroTexto 2"/>
          <p:cNvSpPr txBox="1"/>
          <p:nvPr/>
        </p:nvSpPr>
        <p:spPr>
          <a:xfrm>
            <a:off x="1177157" y="5728138"/>
            <a:ext cx="10037381" cy="369332"/>
          </a:xfrm>
          <a:prstGeom prst="rect">
            <a:avLst/>
          </a:prstGeom>
          <a:noFill/>
        </p:spPr>
        <p:txBody>
          <a:bodyPr wrap="square" rtlCol="0">
            <a:spAutoFit/>
          </a:bodyPr>
          <a:lstStyle/>
          <a:p>
            <a:r>
              <a:rPr lang="es-MX" dirty="0" smtClean="0"/>
              <a:t>TOTAL DE INTERNOS AL TERMINO DEL MES  DE </a:t>
            </a:r>
            <a:r>
              <a:rPr lang="es-MX" dirty="0" smtClean="0"/>
              <a:t>SEPTIEMBRE:  </a:t>
            </a:r>
            <a:r>
              <a:rPr lang="es-MX" dirty="0"/>
              <a:t>1</a:t>
            </a:r>
            <a:r>
              <a:rPr lang="es-MX" dirty="0" smtClean="0"/>
              <a:t> INTERNO</a:t>
            </a:r>
            <a:endParaRPr lang="es-MX" dirty="0"/>
          </a:p>
        </p:txBody>
      </p:sp>
    </p:spTree>
    <p:extLst>
      <p:ext uri="{BB962C8B-B14F-4D97-AF65-F5344CB8AC3E}">
        <p14:creationId xmlns:p14="http://schemas.microsoft.com/office/powerpoint/2010/main" val="29811300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4254" y="327991"/>
            <a:ext cx="10396882" cy="1151965"/>
          </a:xfrm>
        </p:spPr>
        <p:txBody>
          <a:bodyPr/>
          <a:lstStyle/>
          <a:p>
            <a:r>
              <a:rPr lang="es-MX" sz="3200" cap="none" dirty="0"/>
              <a:t>INGRESO DE DETENIDOS ADMINISTRATIVOS</a:t>
            </a:r>
            <a:r>
              <a:rPr lang="es-MX" sz="3200" cap="none" dirty="0">
                <a:solidFill>
                  <a:srgbClr val="03136A"/>
                </a:solidFill>
              </a:rPr>
              <a:t>.</a:t>
            </a:r>
            <a:endParaRPr lang="es-MX" dirty="0"/>
          </a:p>
        </p:txBody>
      </p:sp>
      <p:graphicFrame>
        <p:nvGraphicFramePr>
          <p:cNvPr id="4" name="Marcador de contenido 6"/>
          <p:cNvGraphicFramePr>
            <a:graphicFrameLocks noGrp="1"/>
          </p:cNvGraphicFramePr>
          <p:nvPr>
            <p:ph idx="1"/>
            <p:extLst>
              <p:ext uri="{D42A27DB-BD31-4B8C-83A1-F6EECF244321}">
                <p14:modId xmlns:p14="http://schemas.microsoft.com/office/powerpoint/2010/main" val="332508719"/>
              </p:ext>
            </p:extLst>
          </p:nvPr>
        </p:nvGraphicFramePr>
        <p:xfrm>
          <a:off x="1292087" y="2027583"/>
          <a:ext cx="9190383" cy="387425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551487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211318" y="2283663"/>
            <a:ext cx="9601196" cy="3318936"/>
          </a:xfrm>
        </p:spPr>
        <p:txBody>
          <a:bodyPr/>
          <a:lstStyle/>
          <a:p>
            <a:pPr marL="0" lvl="0" indent="0" algn="ctr" defTabSz="457200">
              <a:lnSpc>
                <a:spcPct val="100000"/>
              </a:lnSpc>
              <a:buClr>
                <a:srgbClr val="353535"/>
              </a:buClr>
              <a:buNone/>
            </a:pPr>
            <a:r>
              <a:rPr lang="es-MX" sz="9600" dirty="0">
                <a:solidFill>
                  <a:prstClr val="black">
                    <a:lumMod val="75000"/>
                    <a:lumOff val="25000"/>
                  </a:prstClr>
                </a:solidFill>
                <a:latin typeface="Rage Italic" panose="03070502040507070304" pitchFamily="66" charset="0"/>
              </a:rPr>
              <a:t>Gracias</a:t>
            </a:r>
          </a:p>
          <a:p>
            <a:endParaRPr lang="es-MX" dirty="0"/>
          </a:p>
        </p:txBody>
      </p:sp>
    </p:spTree>
    <p:extLst>
      <p:ext uri="{BB962C8B-B14F-4D97-AF65-F5344CB8AC3E}">
        <p14:creationId xmlns:p14="http://schemas.microsoft.com/office/powerpoint/2010/main" val="275432124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ánico">
  <a:themeElements>
    <a:clrScheme name="Orgánico">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ánico">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á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466</TotalTime>
  <Words>430</Words>
  <Application>Microsoft Office PowerPoint</Application>
  <PresentationFormat>Panorámica</PresentationFormat>
  <Paragraphs>33</Paragraphs>
  <Slides>9</Slides>
  <Notes>0</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9</vt:i4>
      </vt:variant>
    </vt:vector>
  </HeadingPairs>
  <TitlesOfParts>
    <vt:vector size="19" baseType="lpstr">
      <vt:lpstr>Arial</vt:lpstr>
      <vt:lpstr>Calibri</vt:lpstr>
      <vt:lpstr>Elephant</vt:lpstr>
      <vt:lpstr>Garamond</vt:lpstr>
      <vt:lpstr>Microsoft Sans Serif</vt:lpstr>
      <vt:lpstr>Palatino Linotype</vt:lpstr>
      <vt:lpstr>Rage Italic</vt:lpstr>
      <vt:lpstr>Times New Roman</vt:lpstr>
      <vt:lpstr>Wingdings 3</vt:lpstr>
      <vt:lpstr>Orgánico</vt:lpstr>
      <vt:lpstr>   INFORME TRIMESTRAL 2018       DIRECCIÓN DE SEGURIDAD         PÚBLICA  MUNICIPAL    DE MASCOTA, JALISCO. </vt:lpstr>
      <vt:lpstr>CURSOS DE CAPACITACIÓN.</vt:lpstr>
      <vt:lpstr>Presentación de PowerPoint</vt:lpstr>
      <vt:lpstr>Eventos masivos.</vt:lpstr>
      <vt:lpstr>VIGILANCIA EN ESCUELAS, UNIDAD DEPORTIVA Y SALONES DE EVENTOS</vt:lpstr>
      <vt:lpstr>Pago del adulto mayor</vt:lpstr>
      <vt:lpstr>INGRESOS DE INTERNOS PROCESADOS</vt:lpstr>
      <vt:lpstr>INGRESO DE DETENIDOS ADMINISTRATIVOS.</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Chalalai Sarakor</dc:creator>
  <cp:lastModifiedBy>seguridad</cp:lastModifiedBy>
  <cp:revision>35</cp:revision>
  <cp:lastPrinted>2018-09-21T14:03:41Z</cp:lastPrinted>
  <dcterms:created xsi:type="dcterms:W3CDTF">2013-07-30T10:54:28Z</dcterms:created>
  <dcterms:modified xsi:type="dcterms:W3CDTF">2018-09-21T14:09:19Z</dcterms:modified>
</cp:coreProperties>
</file>