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6" r:id="rId4"/>
    <p:sldId id="257" r:id="rId5"/>
    <p:sldId id="261" r:id="rId6"/>
    <p:sldId id="270" r:id="rId7"/>
    <p:sldId id="267" r:id="rId8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74372" y="2035746"/>
            <a:ext cx="10058148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sz="4900" b="1" dirty="0" smtClean="0"/>
              <a:t>Informe de Secretaria General del Ayuntamiento de Mascota, Jalisco.</a:t>
            </a:r>
            <a:br>
              <a:rPr lang="es-MX" sz="4900" b="1" dirty="0" smtClean="0"/>
            </a:br>
            <a:r>
              <a:rPr lang="es-MX" dirty="0" smtClean="0"/>
              <a:t>  Enero - </a:t>
            </a:r>
            <a:r>
              <a:rPr lang="es-MX" sz="4900" dirty="0" smtClean="0"/>
              <a:t>Junio 2018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sz="3200" dirty="0" smtClean="0"/>
              <a:t>Lic. David Ernesto Robles Galván.</a:t>
            </a:r>
            <a:endParaRPr lang="es-MX" sz="3200" dirty="0"/>
          </a:p>
          <a:p>
            <a:r>
              <a:rPr lang="es-MX" sz="3200" dirty="0" smtClean="0"/>
              <a:t>Secretario General.</a:t>
            </a:r>
            <a:endParaRPr lang="es-MX" sz="3200" dirty="0"/>
          </a:p>
        </p:txBody>
      </p:sp>
      <p:pic>
        <p:nvPicPr>
          <p:cNvPr id="4" name="Imagen 3" descr="Macintosh HD:Users:TonyCamacho:Desktop:H. AYUNTAMIENTO:LOGOS:mascot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48" y="182983"/>
            <a:ext cx="1736984" cy="1895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Macintosh HD:Users:TonyCamacho:Desktop:H. AYUNTAMIENTO:LOGOS:MascotaPueblMagico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423" y="5735083"/>
            <a:ext cx="1009650" cy="977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Macintosh HD:Users:TonyCamacho:Desktop:H. AYUNTAMIENTO:LOGOS:Mascota_admin_2015-2018_final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05" y="5935108"/>
            <a:ext cx="2049780" cy="777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327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/>
              <a:t>ACTAS Y SESIONES DE AYUNTAMIENTO</a:t>
            </a:r>
            <a:r>
              <a:rPr lang="es-MX" sz="1800" b="1" dirty="0"/>
              <a:t/>
            </a:r>
            <a:br>
              <a:rPr lang="es-MX" sz="1800" b="1" dirty="0"/>
            </a:b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800" dirty="0"/>
              <a:t/>
            </a:r>
            <a:br>
              <a:rPr lang="es-MX" sz="1800" dirty="0"/>
            </a:br>
            <a:r>
              <a:rPr lang="es-MX" sz="1800" dirty="0" smtClean="0"/>
              <a:t>Se </a:t>
            </a:r>
            <a:r>
              <a:rPr lang="es-MX" sz="1800" dirty="0"/>
              <a:t>han </a:t>
            </a:r>
            <a:r>
              <a:rPr lang="es-MX" sz="1800" dirty="0" smtClean="0"/>
              <a:t>elaborado </a:t>
            </a:r>
            <a:r>
              <a:rPr lang="es-MX" sz="1800" dirty="0"/>
              <a:t>a la fecha </a:t>
            </a:r>
            <a:r>
              <a:rPr lang="es-MX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s-MX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Actas, producto </a:t>
            </a:r>
            <a:r>
              <a:rPr lang="es-MX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MX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es-MX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sesiones </a:t>
            </a:r>
            <a:r>
              <a:rPr lang="es-MX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ordinarias y </a:t>
            </a:r>
            <a:r>
              <a:rPr lang="es-MX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MX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extraordinarias</a:t>
            </a:r>
            <a:r>
              <a:rPr lang="es-MX" sz="1800" dirty="0" smtClean="0">
                <a:solidFill>
                  <a:schemeClr val="tx1"/>
                </a:solidFill>
              </a:rPr>
              <a:t>, celebradas </a:t>
            </a:r>
            <a:r>
              <a:rPr lang="es-MX" sz="1800" dirty="0">
                <a:solidFill>
                  <a:schemeClr val="tx1"/>
                </a:solidFill>
              </a:rPr>
              <a:t>por el H. </a:t>
            </a:r>
            <a:r>
              <a:rPr lang="es-MX" sz="1800" dirty="0" smtClean="0">
                <a:solidFill>
                  <a:schemeClr val="tx1"/>
                </a:solidFill>
              </a:rPr>
              <a:t>Ayuntamiento, asistiendo a todas las sesiones e informando sobre el orden del día, pase de lista de asistencia, haciendo constar la existencia de quórum legal para sesionar y participando con voz informativa cuando se ha requerido.</a:t>
            </a:r>
            <a:r>
              <a:rPr lang="es-MX" sz="1800" dirty="0">
                <a:solidFill>
                  <a:schemeClr val="tx1"/>
                </a:solidFill>
              </a:rPr>
              <a:t> </a:t>
            </a:r>
            <a:r>
              <a:rPr lang="es-MX" sz="1800" dirty="0" smtClean="0">
                <a:solidFill>
                  <a:schemeClr val="tx1"/>
                </a:solidFill>
              </a:rPr>
              <a:t/>
            </a:r>
            <a:br>
              <a:rPr lang="es-MX" sz="1800" dirty="0" smtClean="0">
                <a:solidFill>
                  <a:schemeClr val="tx1"/>
                </a:solidFill>
              </a:rPr>
            </a:br>
            <a:r>
              <a:rPr lang="es-MX" sz="1800" dirty="0" smtClean="0">
                <a:solidFill>
                  <a:schemeClr val="tx1"/>
                </a:solidFill>
              </a:rPr>
              <a:t>De Igual forma se </a:t>
            </a:r>
            <a:r>
              <a:rPr lang="es-MX" sz="1800" dirty="0">
                <a:solidFill>
                  <a:schemeClr val="tx1"/>
                </a:solidFill>
              </a:rPr>
              <a:t>dio </a:t>
            </a:r>
            <a:r>
              <a:rPr lang="es-MX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seguimiento </a:t>
            </a:r>
            <a:r>
              <a:rPr lang="es-MX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s-MX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total de </a:t>
            </a:r>
            <a:r>
              <a:rPr lang="es-MX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174 </a:t>
            </a:r>
            <a:r>
              <a:rPr lang="es-MX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Puntos de Acuerdo </a:t>
            </a:r>
            <a:r>
              <a:rPr lang="es-MX" sz="1800" dirty="0">
                <a:solidFill>
                  <a:schemeClr val="tx1"/>
                </a:solidFill>
              </a:rPr>
              <a:t>del </a:t>
            </a:r>
            <a:r>
              <a:rPr lang="es-MX" sz="1800" dirty="0" smtClean="0">
                <a:solidFill>
                  <a:schemeClr val="tx1"/>
                </a:solidFill>
              </a:rPr>
              <a:t>H. Ayuntamiento</a:t>
            </a:r>
            <a:r>
              <a:rPr lang="es-MX" sz="1800" dirty="0">
                <a:solidFill>
                  <a:schemeClr val="tx1"/>
                </a:solidFill>
              </a:rPr>
              <a:t>.</a:t>
            </a:r>
            <a:br>
              <a:rPr lang="es-MX" sz="1800" dirty="0">
                <a:solidFill>
                  <a:schemeClr val="tx1"/>
                </a:solidFill>
              </a:rPr>
            </a:br>
            <a:r>
              <a:rPr lang="es-MX" sz="1800" dirty="0" smtClean="0">
                <a:solidFill>
                  <a:schemeClr val="tx1"/>
                </a:solidFill>
              </a:rPr>
              <a:t/>
            </a:r>
            <a:br>
              <a:rPr lang="es-MX" sz="1800" dirty="0" smtClean="0">
                <a:solidFill>
                  <a:schemeClr val="tx1"/>
                </a:solidFill>
              </a:rPr>
            </a:br>
            <a:r>
              <a:rPr lang="es-MX" sz="2400" dirty="0">
                <a:solidFill>
                  <a:schemeClr val="tx1"/>
                </a:solidFill>
              </a:rPr>
              <a:t/>
            </a:r>
            <a:br>
              <a:rPr lang="es-MX" sz="2400" dirty="0">
                <a:solidFill>
                  <a:schemeClr val="tx1"/>
                </a:solidFill>
              </a:rPr>
            </a:br>
            <a:endParaRPr lang="es-MX" sz="2400" dirty="0"/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007" y="3655906"/>
            <a:ext cx="4000522" cy="2958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245195" y="315928"/>
            <a:ext cx="8911687" cy="161681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MX" sz="2400" b="1" dirty="0"/>
          </a:p>
        </p:txBody>
      </p:sp>
      <p:pic>
        <p:nvPicPr>
          <p:cNvPr id="6" name="Imagen 5" descr="Macintosh HD:Users:TonyCamacho:Desktop:H. AYUNTAMIENTO:LOGOS:mascot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28" y="1423954"/>
            <a:ext cx="1736984" cy="1895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Macintosh HD:Users:TonyCamacho:Desktop:H. AYUNTAMIENTO:LOGOS:MascotaPueblMagico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423" y="5735083"/>
            <a:ext cx="1009650" cy="977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Macintosh HD:Users:TonyCamacho:Desktop:H. AYUNTAMIENTO:LOGOS:Mascota_admin_2015-2018_final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05" y="5935108"/>
            <a:ext cx="2049780" cy="777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71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APOYO EN COMISIONES EDILICIAS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Comisión Edilicia de Elaboración de Ley de Ingresos 2018</a:t>
            </a:r>
          </a:p>
          <a:p>
            <a:r>
              <a:rPr lang="es-MX" dirty="0"/>
              <a:t>Comisión Edilicia de </a:t>
            </a:r>
            <a:r>
              <a:rPr lang="es-MX" dirty="0" smtClean="0"/>
              <a:t>Elaboración del Presupuesto de Egresos 2018. </a:t>
            </a:r>
          </a:p>
          <a:p>
            <a:r>
              <a:rPr lang="es-MX" dirty="0" smtClean="0"/>
              <a:t>Comisión Edilicia de Jubilación y Seguridad Social </a:t>
            </a:r>
          </a:p>
          <a:p>
            <a:r>
              <a:rPr lang="es-MX" dirty="0" smtClean="0"/>
              <a:t>Comisión </a:t>
            </a:r>
            <a:r>
              <a:rPr lang="es-MX" dirty="0"/>
              <a:t>Edilicia </a:t>
            </a:r>
            <a:r>
              <a:rPr lang="es-MX" dirty="0" smtClean="0"/>
              <a:t>de Salud</a:t>
            </a:r>
          </a:p>
          <a:p>
            <a:r>
              <a:rPr lang="es-MX" dirty="0"/>
              <a:t>Comisión Edilicia </a:t>
            </a:r>
            <a:r>
              <a:rPr lang="es-MX" dirty="0" smtClean="0"/>
              <a:t>de Innovación Ciencia y Tecnología.</a:t>
            </a:r>
          </a:p>
          <a:p>
            <a:r>
              <a:rPr lang="es-MX" dirty="0"/>
              <a:t>Comisión Edilicia </a:t>
            </a:r>
            <a:r>
              <a:rPr lang="es-MX" dirty="0" smtClean="0"/>
              <a:t>de Desarrollo Urbano</a:t>
            </a:r>
          </a:p>
          <a:p>
            <a:r>
              <a:rPr lang="es-MX" dirty="0"/>
              <a:t>Comisión Edilicia </a:t>
            </a:r>
            <a:r>
              <a:rPr lang="es-MX" dirty="0" smtClean="0"/>
              <a:t>de Salubridad e Higiene</a:t>
            </a:r>
          </a:p>
          <a:p>
            <a:r>
              <a:rPr lang="es-MX" dirty="0"/>
              <a:t>Comisión Edilicia </a:t>
            </a:r>
            <a:r>
              <a:rPr lang="es-MX" dirty="0" smtClean="0"/>
              <a:t>de Sistema y Pagina Web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00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CERTIFICACIONES </a:t>
            </a:r>
            <a:br>
              <a:rPr lang="es-MX" b="1" dirty="0">
                <a:solidFill>
                  <a:schemeClr val="tx1"/>
                </a:solidFill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766455"/>
            <a:ext cx="8915400" cy="41447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>
                <a:solidFill>
                  <a:schemeClr val="tx1"/>
                </a:solidFill>
              </a:rPr>
              <a:t>                                              </a:t>
            </a:r>
          </a:p>
          <a:p>
            <a:pPr algn="just"/>
            <a:r>
              <a:rPr lang="es-MX" sz="1700" dirty="0" smtClean="0">
                <a:solidFill>
                  <a:schemeClr val="tx1"/>
                </a:solidFill>
              </a:rPr>
              <a:t>Se ha realizado la certificación de la documentación requerida por ciudadanos entregando </a:t>
            </a:r>
            <a:r>
              <a:rPr lang="es-MX" sz="1700" dirty="0">
                <a:solidFill>
                  <a:schemeClr val="tx1"/>
                </a:solidFill>
              </a:rPr>
              <a:t>en total de </a:t>
            </a:r>
            <a:r>
              <a:rPr lang="es-MX" sz="1700" dirty="0" smtClean="0">
                <a:solidFill>
                  <a:schemeClr val="tx1"/>
                </a:solidFill>
              </a:rPr>
              <a:t>1,671 fojas certificadas</a:t>
            </a:r>
            <a:r>
              <a:rPr lang="es-MX" sz="1700" dirty="0">
                <a:solidFill>
                  <a:schemeClr val="tx1"/>
                </a:solidFill>
              </a:rPr>
              <a:t>;</a:t>
            </a:r>
            <a:r>
              <a:rPr lang="es-MX" sz="17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s-MX" sz="1700" dirty="0" smtClean="0"/>
              <a:t>De </a:t>
            </a:r>
            <a:r>
              <a:rPr lang="es-MX" sz="1700" dirty="0"/>
              <a:t>igual </a:t>
            </a:r>
            <a:r>
              <a:rPr lang="es-MX" sz="1700" dirty="0" smtClean="0"/>
              <a:t>manera, </a:t>
            </a:r>
            <a:r>
              <a:rPr lang="es-MX" sz="1700" dirty="0"/>
              <a:t>se </a:t>
            </a:r>
            <a:r>
              <a:rPr lang="es-MX" sz="1700" dirty="0" smtClean="0"/>
              <a:t>elaboraron 421 </a:t>
            </a:r>
            <a:r>
              <a:rPr lang="es-MX" sz="1700" dirty="0"/>
              <a:t>constancias de </a:t>
            </a:r>
            <a:r>
              <a:rPr lang="es-MX" sz="1700" dirty="0" smtClean="0"/>
              <a:t>Residencia</a:t>
            </a:r>
            <a:r>
              <a:rPr lang="es-MX" sz="1700" dirty="0"/>
              <a:t>, </a:t>
            </a:r>
            <a:r>
              <a:rPr lang="es-MX" sz="1700" dirty="0" smtClean="0"/>
              <a:t>Domicilio, Traslado de Armas, Dependencia Económica, carta de </a:t>
            </a:r>
            <a:r>
              <a:rPr lang="es-MX" sz="1700" dirty="0"/>
              <a:t>M</a:t>
            </a:r>
            <a:r>
              <a:rPr lang="es-MX" sz="1700" dirty="0" smtClean="0"/>
              <a:t>odo Honesto de Vivir, identidad, cartas de origen y testimoniales.</a:t>
            </a:r>
            <a:endParaRPr lang="es-MX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MX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MX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MX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MX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MX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MX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MX" dirty="0" smtClean="0">
              <a:solidFill>
                <a:schemeClr val="tx1"/>
              </a:solidFill>
            </a:endParaRPr>
          </a:p>
        </p:txBody>
      </p:sp>
      <p:pic>
        <p:nvPicPr>
          <p:cNvPr id="5" name="Imagen 4" descr="Macintosh HD:Users:TonyCamacho:Desktop:H. AYUNTAMIENTO:LOGOS:mascot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15" y="1434840"/>
            <a:ext cx="1736984" cy="1895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Macintosh HD:Users:TonyCamacho:Desktop:H. AYUNTAMIENTO:LOGOS:MascotaPueblMagico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423" y="5735083"/>
            <a:ext cx="1009650" cy="977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Macintosh HD:Users:TonyCamacho:Desktop:H. AYUNTAMIENTO:LOGOS:Mascota_admin_2015-2018_final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05" y="5935108"/>
            <a:ext cx="2049780" cy="777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195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0870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b="1" dirty="0"/>
              <a:t>COORDINACIÓN DE DELEGADOS Y AGENTES MUNICIPALES </a:t>
            </a:r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70385" y="983897"/>
            <a:ext cx="8915400" cy="3777622"/>
          </a:xfrm>
        </p:spPr>
        <p:txBody>
          <a:bodyPr/>
          <a:lstStyle/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Se coordinaron y desahogaron </a:t>
            </a:r>
            <a:r>
              <a:rPr lang="es-MX" dirty="0"/>
              <a:t>6</a:t>
            </a:r>
            <a:r>
              <a:rPr lang="es-MX" dirty="0" smtClean="0"/>
              <a:t> reuniones con  Delegados y Agentes Municipales de 33 comunidades de nuestro municipio, entregándoles información sobre programas y proyectos para beneficiar a los habitantes de las diversas comunidades; además de </a:t>
            </a:r>
            <a:r>
              <a:rPr lang="es-MX" dirty="0"/>
              <a:t>recibir </a:t>
            </a:r>
            <a:r>
              <a:rPr lang="es-MX" dirty="0" smtClean="0"/>
              <a:t>sus informes y solicitudes</a:t>
            </a:r>
            <a:r>
              <a:rPr lang="es-MX" dirty="0"/>
              <a:t>, </a:t>
            </a:r>
            <a:r>
              <a:rPr lang="es-MX" dirty="0" smtClean="0"/>
              <a:t>dando seguimiento a las mismas</a:t>
            </a:r>
            <a:r>
              <a:rPr lang="es-MX" dirty="0"/>
              <a:t>.</a:t>
            </a:r>
          </a:p>
          <a:p>
            <a:pPr marL="0" indent="0" algn="just">
              <a:buNone/>
            </a:pPr>
            <a:endParaRPr lang="es-MX" dirty="0"/>
          </a:p>
        </p:txBody>
      </p:sp>
      <p:pic>
        <p:nvPicPr>
          <p:cNvPr id="7" name="Imagen 6" descr="Macintosh HD:Users:TonyCamacho:Desktop:H. AYUNTAMIENTO:LOGOS:mascot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22" y="1532812"/>
            <a:ext cx="1736984" cy="1895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Macintosh HD:Users:TonyCamacho:Desktop:H. AYUNTAMIENTO:LOGOS:MascotaPueblMagico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423" y="5735083"/>
            <a:ext cx="1009650" cy="977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Macintosh HD:Users:TonyCamacho:Desktop:H. AYUNTAMIENTO:LOGOS:Mascota_admin_2015-2018_final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05" y="5935108"/>
            <a:ext cx="2049780" cy="777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809" y="3947717"/>
            <a:ext cx="3526272" cy="2347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912" y="4003323"/>
            <a:ext cx="3975042" cy="22359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948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b="1" dirty="0" smtClean="0"/>
              <a:t>APOYO EN COMISIONES Y CONSEJOS MUNICIPALES</a:t>
            </a:r>
            <a:endParaRPr lang="es-MX" sz="3200" b="1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1680227" y="1572491"/>
            <a:ext cx="4313864" cy="3777622"/>
          </a:xfrm>
        </p:spPr>
        <p:txBody>
          <a:bodyPr>
            <a:noAutofit/>
          </a:bodyPr>
          <a:lstStyle/>
          <a:p>
            <a:r>
              <a:rPr lang="es-MX" sz="1300" dirty="0"/>
              <a:t>Comisión Municipal para la Prevención de Adicciones (COMCA)</a:t>
            </a:r>
          </a:p>
          <a:p>
            <a:r>
              <a:rPr lang="es-MX" sz="1300" dirty="0"/>
              <a:t>Comisión Tarifaria </a:t>
            </a:r>
            <a:r>
              <a:rPr lang="es-MX" sz="1300" dirty="0" smtClean="0"/>
              <a:t>del Sistema de Agua Potable y Alcantarillado</a:t>
            </a:r>
            <a:endParaRPr lang="es-MX" sz="1300" dirty="0"/>
          </a:p>
          <a:p>
            <a:r>
              <a:rPr lang="es-MX" sz="1300" dirty="0"/>
              <a:t>Comité 3x1 rehabilitación calle Manuel M. Diéguez Mascota, Jalisco</a:t>
            </a:r>
          </a:p>
          <a:p>
            <a:r>
              <a:rPr lang="es-MX" sz="1300" dirty="0"/>
              <a:t>Comité 3x1 rehabilitación de la plaza de Rincón de </a:t>
            </a:r>
            <a:r>
              <a:rPr lang="es-MX" sz="1300" dirty="0" smtClean="0"/>
              <a:t>Mirandillas </a:t>
            </a:r>
          </a:p>
          <a:p>
            <a:r>
              <a:rPr lang="es-MX" sz="1300" dirty="0"/>
              <a:t>Comité 3x1 rehabilitación de la plaza </a:t>
            </a:r>
            <a:r>
              <a:rPr lang="es-MX" sz="1300" dirty="0" smtClean="0"/>
              <a:t>de Zacatongo</a:t>
            </a:r>
          </a:p>
          <a:p>
            <a:r>
              <a:rPr lang="es-MX" sz="1300" dirty="0"/>
              <a:t>Comité 3x1 </a:t>
            </a:r>
            <a:r>
              <a:rPr lang="es-MX" sz="1300" dirty="0" smtClean="0"/>
              <a:t>segunda etapa de la Terraza en Galope  </a:t>
            </a:r>
            <a:endParaRPr lang="es-MX" sz="1300" dirty="0"/>
          </a:p>
          <a:p>
            <a:r>
              <a:rPr lang="es-MX" sz="1300" dirty="0"/>
              <a:t>Comité de Agroproductores de Mascota, Jalisco</a:t>
            </a:r>
          </a:p>
          <a:p>
            <a:r>
              <a:rPr lang="es-MX" sz="1300" dirty="0"/>
              <a:t>Comité de Agua Potable de Mascota, Jalisco</a:t>
            </a:r>
          </a:p>
          <a:p>
            <a:r>
              <a:rPr lang="es-MX" sz="1300" dirty="0"/>
              <a:t>Comité de Hoteleros y Restauranteros </a:t>
            </a:r>
          </a:p>
          <a:p>
            <a:r>
              <a:rPr lang="es-MX" sz="1300" dirty="0" smtClean="0"/>
              <a:t>Consejo Municipal de Regularización</a:t>
            </a:r>
          </a:p>
          <a:p>
            <a:r>
              <a:rPr lang="es-MX" sz="1300" dirty="0" smtClean="0"/>
              <a:t>Consejo de Administración de SAPAM</a:t>
            </a:r>
            <a:endParaRPr lang="es-MX" sz="1300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6906788" y="1586346"/>
            <a:ext cx="4313864" cy="3777622"/>
          </a:xfrm>
        </p:spPr>
        <p:txBody>
          <a:bodyPr>
            <a:noAutofit/>
          </a:bodyPr>
          <a:lstStyle/>
          <a:p>
            <a:r>
              <a:rPr lang="es-MX" sz="1200" dirty="0"/>
              <a:t>Comité Municipal de </a:t>
            </a:r>
            <a:r>
              <a:rPr lang="es-MX" sz="1200" dirty="0" smtClean="0"/>
              <a:t>Salud</a:t>
            </a:r>
          </a:p>
          <a:p>
            <a:r>
              <a:rPr lang="es-MX" sz="1200" dirty="0" smtClean="0"/>
              <a:t>Comité </a:t>
            </a:r>
            <a:r>
              <a:rPr lang="es-MX" sz="1200" dirty="0"/>
              <a:t>Municipal de </a:t>
            </a:r>
            <a:r>
              <a:rPr lang="es-MX" sz="1200" dirty="0" smtClean="0"/>
              <a:t>Transparencia</a:t>
            </a:r>
            <a:endParaRPr lang="es-MX" sz="1250" dirty="0" smtClean="0"/>
          </a:p>
          <a:p>
            <a:r>
              <a:rPr lang="es-MX" sz="1250" dirty="0" smtClean="0"/>
              <a:t>Consejo </a:t>
            </a:r>
            <a:r>
              <a:rPr lang="es-MX" sz="1250" dirty="0"/>
              <a:t>de Participación Social en la Educación</a:t>
            </a:r>
          </a:p>
          <a:p>
            <a:r>
              <a:rPr lang="es-MX" sz="1250" dirty="0"/>
              <a:t>Consejo de Planeación y Desarrollo Municipal (COPLADEMUN)</a:t>
            </a:r>
          </a:p>
          <a:p>
            <a:r>
              <a:rPr lang="es-MX" sz="1250" dirty="0"/>
              <a:t>Consejo Distrital para el Desarrollo Rural Sustentable Región Costa-Sierra</a:t>
            </a:r>
          </a:p>
          <a:p>
            <a:r>
              <a:rPr lang="es-MX" sz="1250" dirty="0" smtClean="0"/>
              <a:t>Consejo </a:t>
            </a:r>
            <a:r>
              <a:rPr lang="es-MX" sz="1250" dirty="0"/>
              <a:t>Municipal de Desarrollo Artesanal</a:t>
            </a:r>
          </a:p>
          <a:p>
            <a:r>
              <a:rPr lang="es-MX" sz="1250" dirty="0"/>
              <a:t>Consejo Municipal de Desarrollo Rural Sustentable</a:t>
            </a:r>
          </a:p>
          <a:p>
            <a:r>
              <a:rPr lang="es-MX" sz="1250" dirty="0"/>
              <a:t>Consejo Municipal de Ecología</a:t>
            </a:r>
          </a:p>
          <a:p>
            <a:r>
              <a:rPr lang="es-MX" sz="1250" dirty="0"/>
              <a:t>Consejo Municipal de Informadores Turísticos </a:t>
            </a:r>
          </a:p>
          <a:p>
            <a:r>
              <a:rPr lang="es-MX" sz="1250" dirty="0"/>
              <a:t>Consejo Municipal de Protección Civil</a:t>
            </a:r>
          </a:p>
          <a:p>
            <a:r>
              <a:rPr lang="es-MX" sz="1250" dirty="0" smtClean="0"/>
              <a:t>Comité Municipal de Emergencias</a:t>
            </a:r>
          </a:p>
          <a:p>
            <a:r>
              <a:rPr lang="es-MX" sz="1250" dirty="0" smtClean="0"/>
              <a:t>Consejo Técnico Catastral</a:t>
            </a:r>
          </a:p>
          <a:p>
            <a:r>
              <a:rPr lang="es-MX" sz="1250" dirty="0" smtClean="0"/>
              <a:t>Consejo de Gestión Territorial</a:t>
            </a:r>
          </a:p>
          <a:p>
            <a:r>
              <a:rPr lang="es-MX" sz="1250" dirty="0"/>
              <a:t>Sistema Nacional de Protección Integral de Niñas, Niños y </a:t>
            </a:r>
            <a:r>
              <a:rPr lang="es-MX" sz="1250" dirty="0" smtClean="0"/>
              <a:t>Adolescentes (SIPINNA)</a:t>
            </a:r>
          </a:p>
        </p:txBody>
      </p:sp>
    </p:spTree>
    <p:extLst>
      <p:ext uri="{BB962C8B-B14F-4D97-AF65-F5344CB8AC3E}">
        <p14:creationId xmlns:p14="http://schemas.microsoft.com/office/powerpoint/2010/main" val="32077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 smtClean="0"/>
              <a:t>ENLACE Y APOYO A ORGANIZACIONES E INSTITUCIONES SOCIALES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904999"/>
            <a:ext cx="8915400" cy="4350327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COMITÉ DE MASCOTA PUEBLO MAGICO </a:t>
            </a:r>
          </a:p>
          <a:p>
            <a:r>
              <a:rPr lang="es-MX" dirty="0" smtClean="0"/>
              <a:t>JISOC</a:t>
            </a:r>
          </a:p>
          <a:p>
            <a:r>
              <a:rPr lang="es-MX" dirty="0" smtClean="0"/>
              <a:t>PAISAJE BIOCULTURAL</a:t>
            </a:r>
          </a:p>
          <a:p>
            <a:r>
              <a:rPr lang="es-MX" dirty="0" smtClean="0"/>
              <a:t>PATRONATO DIF MASCOTA</a:t>
            </a:r>
          </a:p>
          <a:p>
            <a:r>
              <a:rPr lang="es-MX" dirty="0" smtClean="0"/>
              <a:t>PATRONATO HOSPITAL COMUNITARIO DE MASCOTA</a:t>
            </a:r>
          </a:p>
          <a:p>
            <a:r>
              <a:rPr lang="es-MX" dirty="0" smtClean="0"/>
              <a:t>CLUB UNIDOS POR MASCOTA</a:t>
            </a:r>
          </a:p>
          <a:p>
            <a:r>
              <a:rPr lang="es-MX" dirty="0" smtClean="0"/>
              <a:t>SINDICATO DE SERVIDORES PÚBLICOS DE MASCOTA, JALISCO</a:t>
            </a:r>
          </a:p>
          <a:p>
            <a:r>
              <a:rPr lang="es-MX" dirty="0" smtClean="0"/>
              <a:t>AMIGOS DE LOS ANIMALES AC</a:t>
            </a:r>
          </a:p>
          <a:p>
            <a:r>
              <a:rPr lang="es-MX" dirty="0"/>
              <a:t>CASA CLUB COLORES </a:t>
            </a:r>
            <a:r>
              <a:rPr lang="es-MX" dirty="0" smtClean="0"/>
              <a:t>AC</a:t>
            </a:r>
          </a:p>
          <a:p>
            <a:pPr algn="just"/>
            <a:r>
              <a:rPr lang="es-MX" dirty="0"/>
              <a:t>TIANGUIS CULTURAL</a:t>
            </a:r>
          </a:p>
          <a:p>
            <a:pPr algn="just"/>
            <a:r>
              <a:rPr lang="es-MX" dirty="0"/>
              <a:t>PRESTADORES DE SERVICIOS </a:t>
            </a:r>
            <a:r>
              <a:rPr lang="es-MX" dirty="0" smtClean="0"/>
              <a:t>TURISTICOS</a:t>
            </a:r>
          </a:p>
          <a:p>
            <a:pPr algn="just"/>
            <a:r>
              <a:rPr lang="es-MX" dirty="0" smtClean="0"/>
              <a:t>MISIONES CULTURALES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628267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3358</TotalTime>
  <Words>413</Words>
  <Application>Microsoft Office PowerPoint</Application>
  <PresentationFormat>Panorámica</PresentationFormat>
  <Paragraphs>65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Espiral</vt:lpstr>
      <vt:lpstr> Informe de Secretaria General del Ayuntamiento de Mascota, Jalisco.   Enero - Junio 2018</vt:lpstr>
      <vt:lpstr>ACTAS Y SESIONES DE AYUNTAMIENTO    Se han elaborado a la fecha 10 Actas, producto de 8 sesiones ordinarias y 2 extraordinarias, celebradas por el H. Ayuntamiento, asistiendo a todas las sesiones e informando sobre el orden del día, pase de lista de asistencia, haciendo constar la existencia de quórum legal para sesionar y participando con voz informativa cuando se ha requerido.  De Igual forma se dio seguimiento a un total de 174 Puntos de Acuerdo del H. Ayuntamiento.   </vt:lpstr>
      <vt:lpstr>APOYO EN COMISIONES EDILICIAS</vt:lpstr>
      <vt:lpstr>CERTIFICACIONES  </vt:lpstr>
      <vt:lpstr>COORDINACIÓN DE DELEGADOS Y AGENTES MUNICIPALES  </vt:lpstr>
      <vt:lpstr>APOYO EN COMISIONES Y CONSEJOS MUNICIPALES</vt:lpstr>
      <vt:lpstr>ENLACE Y APOYO A ORGANIZACIONES E INSTITUCIONES SOCIALES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Secretaria General</dc:title>
  <dc:creator>Omar</dc:creator>
  <cp:lastModifiedBy>HP</cp:lastModifiedBy>
  <cp:revision>108</cp:revision>
  <cp:lastPrinted>2016-07-11T18:46:16Z</cp:lastPrinted>
  <dcterms:created xsi:type="dcterms:W3CDTF">2016-02-02T15:48:33Z</dcterms:created>
  <dcterms:modified xsi:type="dcterms:W3CDTF">2018-07-11T18:26:49Z</dcterms:modified>
</cp:coreProperties>
</file>