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5" r:id="rId6"/>
    <p:sldId id="278" r:id="rId7"/>
    <p:sldId id="259" r:id="rId8"/>
    <p:sldId id="267" r:id="rId9"/>
    <p:sldId id="271" r:id="rId10"/>
    <p:sldId id="270" r:id="rId11"/>
    <p:sldId id="272" r:id="rId12"/>
    <p:sldId id="273" r:id="rId13"/>
    <p:sldId id="275" r:id="rId14"/>
    <p:sldId id="263" r:id="rId15"/>
    <p:sldId id="268" r:id="rId16"/>
    <p:sldId id="264" r:id="rId17"/>
    <p:sldId id="274" r:id="rId18"/>
    <p:sldId id="269" r:id="rId19"/>
    <p:sldId id="261" r:id="rId20"/>
    <p:sldId id="262" r:id="rId21"/>
    <p:sldId id="277" r:id="rId22"/>
    <p:sldId id="276" r:id="rId23"/>
    <p:sldId id="27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A2D"/>
    <a:srgbClr val="FF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0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29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40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0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74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00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05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41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0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32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66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51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5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CC350C"/>
            </a:gs>
            <a:gs pos="65000">
              <a:srgbClr val="EB5A2D">
                <a:alpha val="64000"/>
              </a:srgbClr>
            </a:gs>
            <a:gs pos="3000">
              <a:schemeClr val="bg2">
                <a:tint val="98000"/>
                <a:hueMod val="104000"/>
                <a:satMod val="128000"/>
                <a:lumMod val="104000"/>
              </a:schemeClr>
            </a:gs>
            <a:gs pos="87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E901C5-7FE9-4F26-9037-7C15158D7A4D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50BC-86FD-400B-BDDF-912A74C4D0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935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95587" y="400056"/>
            <a:ext cx="6162675" cy="29432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 smtClean="0">
                <a:solidFill>
                  <a:srgbClr val="003300"/>
                </a:solidFill>
                <a:latin typeface="Tempus Sans ITC" panose="04020404030D07020202" pitchFamily="82" charset="0"/>
              </a:rPr>
              <a:t>INFORME TRIMESTRAL DE ACTIVIDADES</a:t>
            </a:r>
            <a:br>
              <a:rPr lang="es-MX" sz="2400" b="1" dirty="0" smtClean="0">
                <a:solidFill>
                  <a:srgbClr val="003300"/>
                </a:solidFill>
                <a:latin typeface="Tempus Sans ITC" panose="04020404030D07020202" pitchFamily="82" charset="0"/>
              </a:rPr>
            </a:br>
            <a:r>
              <a:rPr lang="es-MX" sz="2400" b="1" dirty="0" smtClean="0">
                <a:solidFill>
                  <a:srgbClr val="003300"/>
                </a:solidFill>
                <a:latin typeface="Tempus Sans ITC" panose="04020404030D07020202" pitchFamily="82" charset="0"/>
              </a:rPr>
              <a:t>REGIDORA TEC. ELVIRA PULIDO PÉREZ</a:t>
            </a:r>
            <a:br>
              <a:rPr lang="es-MX" sz="2400" b="1" dirty="0" smtClean="0">
                <a:solidFill>
                  <a:srgbClr val="003300"/>
                </a:solidFill>
                <a:latin typeface="Tempus Sans ITC" panose="04020404030D07020202" pitchFamily="82" charset="0"/>
              </a:rPr>
            </a:br>
            <a:r>
              <a:rPr lang="es-MX" sz="2400" b="1" dirty="0" smtClean="0">
                <a:solidFill>
                  <a:srgbClr val="003300"/>
                </a:solidFill>
                <a:latin typeface="Tempus Sans ITC" panose="04020404030D07020202" pitchFamily="82" charset="0"/>
              </a:rPr>
              <a:t>OCTUBRE – DICIEMBRE 2018</a:t>
            </a:r>
            <a:r>
              <a:rPr lang="es-MX" sz="2400" dirty="0" smtClean="0">
                <a:latin typeface="Tempus Sans ITC" panose="04020404030D07020202" pitchFamily="82" charset="0"/>
              </a:rPr>
              <a:t/>
            </a:r>
            <a:br>
              <a:rPr lang="es-MX" sz="2400" dirty="0" smtClean="0">
                <a:latin typeface="Tempus Sans ITC" panose="04020404030D07020202" pitchFamily="82" charset="0"/>
              </a:rPr>
            </a:br>
            <a:r>
              <a:rPr lang="es-MX" sz="2400" dirty="0" smtClean="0">
                <a:latin typeface="Tempus Sans ITC" panose="04020404030D07020202" pitchFamily="82" charset="0"/>
              </a:rPr>
              <a:t/>
            </a:r>
            <a:br>
              <a:rPr lang="es-MX" sz="2400" dirty="0" smtClean="0">
                <a:latin typeface="Tempus Sans ITC" panose="04020404030D07020202" pitchFamily="82" charset="0"/>
              </a:rPr>
            </a:br>
            <a:endParaRPr lang="es-ES" sz="2400" dirty="0">
              <a:latin typeface="Tempus Sans ITC" panose="04020404030D070202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2888" y="2528889"/>
            <a:ext cx="820102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TITULAR DE LAS COMISIONES:</a:t>
            </a:r>
            <a:br>
              <a:rPr lang="es-MX" sz="2400" dirty="0" smtClean="0">
                <a:latin typeface="Tempus Sans ITC" panose="04020404030D07020202" pitchFamily="82" charset="0"/>
              </a:rPr>
            </a:br>
            <a:r>
              <a:rPr lang="es-MX" sz="2400" dirty="0" smtClean="0">
                <a:latin typeface="Tempus Sans ITC" panose="04020404030D07020202" pitchFamily="82" charset="0"/>
              </a:rPr>
              <a:t>HACIENDA, ADQUISICIONES Y PATRIMONIO MUNICIPAL</a:t>
            </a:r>
            <a:br>
              <a:rPr lang="es-MX" sz="2400" dirty="0" smtClean="0">
                <a:latin typeface="Tempus Sans ITC" panose="04020404030D07020202" pitchFamily="82" charset="0"/>
              </a:rPr>
            </a:br>
            <a:r>
              <a:rPr lang="es-MX" sz="2400" dirty="0" smtClean="0">
                <a:latin typeface="Tempus Sans ITC" panose="04020404030D07020202" pitchFamily="82" charset="0"/>
              </a:rPr>
              <a:t>ECOLOGÍA Y MEDIO AMBIENTE, FOMENTO AGROPECUARIO Y FORESTAL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86113" y="4758722"/>
            <a:ext cx="8398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COLEGIADA EN LAS COMISIONES:</a:t>
            </a:r>
            <a:br>
              <a:rPr lang="es-MX" sz="2400" dirty="0" smtClean="0">
                <a:latin typeface="Tempus Sans ITC" panose="04020404030D07020202" pitchFamily="82" charset="0"/>
              </a:rPr>
            </a:br>
            <a:r>
              <a:rPr lang="es-MX" sz="2400" dirty="0" smtClean="0">
                <a:latin typeface="Tempus Sans ITC" panose="04020404030D07020202" pitchFamily="82" charset="0"/>
              </a:rPr>
              <a:t>COMERCIO, ABASTOS, TIANGUIS Y RASTRO MUNICIPAL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SOCIAL, PROMOCIÓN ECONÓMICA, JUVENTUD Y DERECHOS HUMANOS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510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40" y="381000"/>
            <a:ext cx="6075024" cy="3419475"/>
          </a:xfrm>
        </p:spPr>
      </p:pic>
      <p:sp>
        <p:nvSpPr>
          <p:cNvPr id="5" name="CuadroTexto 4"/>
          <p:cNvSpPr txBox="1"/>
          <p:nvPr/>
        </p:nvSpPr>
        <p:spPr>
          <a:xfrm>
            <a:off x="471488" y="4143375"/>
            <a:ext cx="11415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Tempus Sans ITC" panose="04020404030D07020202" pitchFamily="82" charset="0"/>
              </a:rPr>
              <a:t>Asistencia a la reunión convocada por la SEDER y Fomento Agropecuario del Estado de Jalisco, con Inspectores de Ganadería Municipales, Expeditores, Directores de Fomento Agropecuario y Administradores de Rastros, para dialogar sobre la realidad actual de las dependencias, los trámites y programas en curso y los cambios que se generarán con el cambio de poderes a nivel estatal y Federal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2178050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Tempus Sans ITC" panose="04020404030D07020202" pitchFamily="82" charset="0"/>
              </a:rPr>
              <a:t>Asistencia al evento “Oportunidades para las nuevas administraciones municipales de Jalisco” ofrecido por BBVA Bancomer, Banca de Gobierno; para hacer del conocimiento a los municipios toda una gama de proyectos y servicios innovadores para el apoyo económico de las Administraciones, así como la presentación del equipo de Transición Y EL C.P.C. Juan Partida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3488315" y="2974268"/>
            <a:ext cx="4177145" cy="235250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/>
          <a:stretch/>
        </p:blipFill>
        <p:spPr>
          <a:xfrm rot="5400000">
            <a:off x="680141" y="3018534"/>
            <a:ext cx="3571874" cy="2449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/>
          <a:stretch/>
        </p:blipFill>
        <p:spPr>
          <a:xfrm rot="5400000">
            <a:off x="8091488" y="2809879"/>
            <a:ext cx="3571874" cy="2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al 29°Congreso Internacional de Energía, dirigido a los Municipios de México, junto con la Presidenta Dra. Sara E. y el Director de Ecología el Ing. Jorge Humberto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7106"/>
            <a:ext cx="3162300" cy="23717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26" y="1985139"/>
            <a:ext cx="3514635" cy="1979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99" y="3623865"/>
            <a:ext cx="3834260" cy="21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las instalaciones de la ASEJ, al curso de Ley de Compras Gubernamentales, Enajenaciones y Sistema Informático Estatal de Auditoría, junto con la Contralora Lic. Lorena y el Encargado de compras Ing. Carlos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64" y="2197678"/>
            <a:ext cx="4979324" cy="280554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6689" y="3099593"/>
            <a:ext cx="5209791" cy="29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762" y="17938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 inauguración del Torneo Municipal de Béisbol, categoría libre, junto con el Director y Regidor de Deportes, el Síndico Municipal y algunos Regidores.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90" y="1867695"/>
            <a:ext cx="6485335" cy="4323556"/>
          </a:xfrm>
        </p:spPr>
      </p:pic>
    </p:spTree>
    <p:extLst>
      <p:ext uri="{BB962C8B-B14F-4D97-AF65-F5344CB8AC3E}">
        <p14:creationId xmlns:p14="http://schemas.microsoft.com/office/powerpoint/2010/main" val="8251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1785938"/>
            <a:ext cx="5591175" cy="4071937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 reunión de Consejo Distrital, presidida por el Lic. Helios Jefe de Distrito de SAGARPA junto con el Director de Fomento Agropecuario, la Directora de Promoción Económica y el Director de Ecología, para darle continuidad a los temas referentes a la agricultura, ganadería, incendios forestales, apoyos gubernamentales y problemáticas referentes a los temas anteriores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4014" y="2218883"/>
            <a:ext cx="4971011" cy="2801389"/>
          </a:xfrm>
        </p:spPr>
      </p:pic>
    </p:spTree>
    <p:extLst>
      <p:ext uri="{BB962C8B-B14F-4D97-AF65-F5344CB8AC3E}">
        <p14:creationId xmlns:p14="http://schemas.microsoft.com/office/powerpoint/2010/main" val="34649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en el Salón Aguacatero en la localidad de Yerbabuena, a la Expo “No más” y “Agua es vida” con diferentes organizaciones, entre ellas SAPAM, JISOC y Paisaje Biocultural.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56" y="2217737"/>
            <a:ext cx="4238625" cy="282575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2259012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210" y="414338"/>
            <a:ext cx="10515600" cy="1314450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 reunión con algunos locatarios del Mercado municipal, para dialogar y opinar en conjunto con el Director de SAPAM el Ing. Edgar, los Regidores Lic. Marco Antonio, Lic. Edith J., Tec. María A. y Dr. Martín sobre el pago por el servicio y regularización del abastecimiento de agua potable de dicho Mercado.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16" y="1985457"/>
            <a:ext cx="5016731" cy="282217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2838217"/>
            <a:ext cx="5017810" cy="2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Por instrucciones de la Presidenta y junto con la Regidora de Participación Ciudadana Tec. María A., asistí al Hospital de Primer Contacto a la reunión de despedida del Director en turno el Dr. Joaquín.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3" y="2140917"/>
            <a:ext cx="7144789" cy="4019204"/>
          </a:xfrm>
        </p:spPr>
      </p:pic>
    </p:spTree>
    <p:extLst>
      <p:ext uri="{BB962C8B-B14F-4D97-AF65-F5344CB8AC3E}">
        <p14:creationId xmlns:p14="http://schemas.microsoft.com/office/powerpoint/2010/main" val="14458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el adorno y representación Navideña en la Plaza Principal junto con el área de Turismo y Participación Ciudadana.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25" y="2052638"/>
            <a:ext cx="5270926" cy="4195762"/>
          </a:xfrm>
        </p:spPr>
      </p:pic>
    </p:spTree>
    <p:extLst>
      <p:ext uri="{BB962C8B-B14F-4D97-AF65-F5344CB8AC3E}">
        <p14:creationId xmlns:p14="http://schemas.microsoft.com/office/powerpoint/2010/main" val="42303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713" y="2472592"/>
            <a:ext cx="4848225" cy="26797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700" dirty="0">
                <a:latin typeface="Tempus Sans ITC" panose="04020404030D07020202" pitchFamily="82" charset="0"/>
              </a:rPr>
              <a:t>Asistencia al Acto solemne de toma de </a:t>
            </a:r>
            <a:r>
              <a:rPr lang="es-ES" sz="2700" dirty="0" smtClean="0">
                <a:latin typeface="Tempus Sans ITC" panose="04020404030D07020202" pitchFamily="82" charset="0"/>
              </a:rPr>
              <a:t>protesta del </a:t>
            </a:r>
            <a:r>
              <a:rPr lang="es-ES" sz="2700" dirty="0">
                <a:latin typeface="Tempus Sans ITC" panose="04020404030D07020202" pitchFamily="82" charset="0"/>
              </a:rPr>
              <a:t>Cuerpo edilicio del Municipio de Mascota Jalisco 2018-2021 </a:t>
            </a:r>
            <a:r>
              <a:rPr lang="es-ES" sz="2700" dirty="0" smtClean="0">
                <a:latin typeface="Tempus Sans ITC" panose="04020404030D07020202" pitchFamily="82" charset="0"/>
              </a:rPr>
              <a:t>encabezado por </a:t>
            </a:r>
            <a:r>
              <a:rPr lang="es-ES" sz="2700" dirty="0">
                <a:latin typeface="Tempus Sans ITC" panose="04020404030D07020202" pitchFamily="82" charset="0"/>
              </a:rPr>
              <a:t>la Doctora Sara E. Castillón Ochoa</a:t>
            </a:r>
            <a:r>
              <a:rPr lang="es-ES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068514"/>
            <a:ext cx="5228150" cy="3487856"/>
          </a:xfrm>
        </p:spPr>
      </p:pic>
    </p:spTree>
    <p:extLst>
      <p:ext uri="{BB962C8B-B14F-4D97-AF65-F5344CB8AC3E}">
        <p14:creationId xmlns:p14="http://schemas.microsoft.com/office/powerpoint/2010/main" val="968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Por instrucciones de la Presidenta Municipal junto con la Regidora de Participación Ciudadana, Tec. María A., asistí a la inauguración de la 5ta. Feria de la Lectura a las instalaciones de la Escuela Primaria Hermelinda Pérez Curiel.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2426890"/>
            <a:ext cx="4458890" cy="297259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426890"/>
            <a:ext cx="4417815" cy="2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975" y="336550"/>
            <a:ext cx="9034625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 Posada organizada para el personal de Ayuntamiento.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98" y="2052638"/>
            <a:ext cx="7283580" cy="4195762"/>
          </a:xfrm>
        </p:spPr>
      </p:pic>
    </p:spTree>
    <p:extLst>
      <p:ext uri="{BB962C8B-B14F-4D97-AF65-F5344CB8AC3E}">
        <p14:creationId xmlns:p14="http://schemas.microsoft.com/office/powerpoint/2010/main" val="30642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389729"/>
            <a:ext cx="3987403" cy="265826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33" y="3429001"/>
            <a:ext cx="3750467" cy="2500311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20" y="389729"/>
            <a:ext cx="4491880" cy="25284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2963" y="3709660"/>
            <a:ext cx="60579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a las reuniones de Cabildo ordinarias (6) y extraordinarias (4).</a:t>
            </a:r>
          </a:p>
          <a:p>
            <a:pPr algn="just"/>
            <a:endParaRPr lang="es-E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1053035" y="1226302"/>
            <a:ext cx="10058400" cy="4796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el área de adquisiciones y cotizaciones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Hacienda Municipal en revisión de egresos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Visitas continuas en las direcciones de Ecología, Fomento Agropecuario, Hacienda Municipal, Contraloría para apoyar y llevar seguimiento de los asuntos cotidianos.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Visitas continuas en las direcciones de Promoción Económica y DIF municipal como parte de mis comisiones colegiadas.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el proceso de revisión de la adaptación y revisión del Reglamento de Compras del municipio.</a:t>
            </a:r>
          </a:p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las diferentes áreas del Ayuntamiento según se </a:t>
            </a:r>
            <a:r>
              <a:rPr lang="es-MX" sz="2400" dirty="0" smtClean="0">
                <a:latin typeface="Tempus Sans ITC" panose="04020404030D07020202" pitchFamily="82" charset="0"/>
              </a:rPr>
              <a:t>requiera y se me solicite.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2" y="1968501"/>
            <a:ext cx="5821084" cy="32766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553201" y="1968501"/>
            <a:ext cx="4848225" cy="267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800" dirty="0">
                <a:latin typeface="Tempus Sans ITC" panose="04020404030D07020202" pitchFamily="82" charset="0"/>
              </a:rPr>
              <a:t>Asistencia a la Primer sesión </a:t>
            </a:r>
            <a:r>
              <a:rPr lang="es-ES" sz="2800" dirty="0" smtClean="0">
                <a:latin typeface="Tempus Sans ITC" panose="04020404030D07020202" pitchFamily="82" charset="0"/>
              </a:rPr>
              <a:t>Ordinaria</a:t>
            </a:r>
            <a:endParaRPr lang="es-ES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1442"/>
            <a:ext cx="10515600" cy="1635125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>
                <a:latin typeface="Tempus Sans ITC" panose="04020404030D07020202" pitchFamily="82" charset="0"/>
              </a:rPr>
              <a:t>Reunión para la integración del Patronato del DIF, presentación de la Presidenta Ing. Ma. Eugenia y toma de protesta de la Directora Lic. Rosario </a:t>
            </a:r>
            <a:r>
              <a:rPr lang="es-MX" sz="2800" dirty="0" err="1" smtClean="0">
                <a:latin typeface="Tempus Sans ITC" panose="04020404030D07020202" pitchFamily="82" charset="0"/>
              </a:rPr>
              <a:t>Gpe</a:t>
            </a:r>
            <a:r>
              <a:rPr lang="es-MX" sz="2800" dirty="0" smtClean="0">
                <a:latin typeface="Tempus Sans ITC" panose="04020404030D07020202" pitchFamily="82" charset="0"/>
              </a:rPr>
              <a:t>., para dialogar sobre el presupuesto del mismo y asuntos varios.</a:t>
            </a:r>
            <a:endParaRPr lang="es-ES" sz="28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4" y="2354263"/>
            <a:ext cx="5336094" cy="30035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94" y="2354263"/>
            <a:ext cx="5254303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087" y="614363"/>
            <a:ext cx="8772526" cy="733425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empus Sans ITC" panose="04020404030D07020202" pitchFamily="82" charset="0"/>
              </a:rPr>
              <a:t>Reunión con personal sindicalizado del H. Ayuntamiento </a:t>
            </a:r>
            <a:endParaRPr lang="es-ES" sz="28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1" y="2052638"/>
            <a:ext cx="7454033" cy="4195762"/>
          </a:xfrm>
        </p:spPr>
      </p:pic>
    </p:spTree>
    <p:extLst>
      <p:ext uri="{BB962C8B-B14F-4D97-AF65-F5344CB8AC3E}">
        <p14:creationId xmlns:p14="http://schemas.microsoft.com/office/powerpoint/2010/main" val="14578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862" y="2530077"/>
            <a:ext cx="4891088" cy="2794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Tempus Sans ITC" panose="04020404030D07020202" pitchFamily="82" charset="0"/>
              </a:rPr>
              <a:t>Reun</a:t>
            </a:r>
            <a:r>
              <a:rPr lang="es-ES" sz="2400" dirty="0">
                <a:latin typeface="Tempus Sans ITC" panose="04020404030D07020202" pitchFamily="82" charset="0"/>
              </a:rPr>
              <a:t>ión con el Director de </a:t>
            </a:r>
            <a:r>
              <a:rPr lang="es-ES" sz="2400" dirty="0" smtClean="0">
                <a:latin typeface="Tempus Sans ITC" panose="04020404030D07020202" pitchFamily="82" charset="0"/>
              </a:rPr>
              <a:t>Ecología Ing. Jorge Humberto </a:t>
            </a:r>
            <a:r>
              <a:rPr lang="es-ES" sz="2400" dirty="0">
                <a:latin typeface="Tempus Sans ITC" panose="04020404030D07020202" pitchFamily="82" charset="0"/>
              </a:rPr>
              <a:t>para hacer saber sobre el panorama general a la fecha del vertedero municipal, qué avances ha habido, necesidades concretas y posibles soluciones.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704957" y="2320131"/>
            <a:ext cx="5707234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3" y="2057400"/>
            <a:ext cx="5253037" cy="3502024"/>
          </a:xfrm>
        </p:spPr>
      </p:pic>
      <p:sp>
        <p:nvSpPr>
          <p:cNvPr id="5" name="CuadroTexto 4"/>
          <p:cNvSpPr txBox="1"/>
          <p:nvPr/>
        </p:nvSpPr>
        <p:spPr>
          <a:xfrm>
            <a:off x="809625" y="2286000"/>
            <a:ext cx="4776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junto con la Presidenta y otros integrantes del Gobierno municipal y la Comisión de Participación ciudadana a la comunidad de San Rafael para la integración del Consejo Ciudadano y selección del Agente Municipal.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79" y="2678517"/>
            <a:ext cx="4692535" cy="312974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9297"/>
            <a:ext cx="4693443" cy="31289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8200" y="185737"/>
            <a:ext cx="10734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Asistencia con la Presidente y otros integrantes del Gobierno municipal y la Comisión de Participación ciudadana a las comunidades de Juanacatlán, Navidad, Santa Rosa y Cimarrón Chico a la integración del Consejo Ciudadano y selección del Agente Municipal.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188" y="30518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empus Sans ITC" panose="04020404030D07020202" pitchFamily="82" charset="0"/>
              </a:rPr>
              <a:t>Apoyo en la recepción y entrega de víveres al Párroco del municipal, para hacerlos llegar a las comunidades afectadas por el Huracán </a:t>
            </a:r>
            <a:r>
              <a:rPr lang="es-MX" sz="2400" dirty="0" err="1" smtClean="0">
                <a:latin typeface="Tempus Sans ITC" panose="04020404030D07020202" pitchFamily="82" charset="0"/>
              </a:rPr>
              <a:t>Willa</a:t>
            </a:r>
            <a:r>
              <a:rPr lang="es-MX" sz="2400" dirty="0" smtClean="0">
                <a:latin typeface="Tempus Sans ITC" panose="04020404030D07020202" pitchFamily="82" charset="0"/>
              </a:rPr>
              <a:t> en el vecino estado de Nayarit</a:t>
            </a:r>
            <a:endParaRPr lang="es-ES" sz="2400" dirty="0">
              <a:latin typeface="Tempus Sans ITC" panose="04020404030D07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68" y="2615651"/>
            <a:ext cx="5074920" cy="285542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2615651"/>
            <a:ext cx="4801309" cy="27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x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846</Words>
  <Application>Microsoft Office PowerPoint</Application>
  <PresentationFormat>Panorámica</PresentationFormat>
  <Paragraphs>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Tempus Sans ITC</vt:lpstr>
      <vt:lpstr>Wingdings 3</vt:lpstr>
      <vt:lpstr>Ion</vt:lpstr>
      <vt:lpstr>INFORME TRIMESTRAL DE ACTIVIDADES REGIDORA TEC. ELVIRA PULIDO PÉREZ OCTUBRE – DICIEMBRE 2018  </vt:lpstr>
      <vt:lpstr>Asistencia al Acto solemne de toma de protesta del Cuerpo edilicio del Municipio de Mascota Jalisco 2018-2021 encabezado por la Doctora Sara E. Castillón Ochoa.</vt:lpstr>
      <vt:lpstr>Presentación de PowerPoint</vt:lpstr>
      <vt:lpstr>Reunión para la integración del Patronato del DIF, presentación de la Presidenta Ing. Ma. Eugenia y toma de protesta de la Directora Lic. Rosario Gpe., para dialogar sobre el presupuesto del mismo y asuntos varios.</vt:lpstr>
      <vt:lpstr>Reunión con personal sindicalizado del H. Ayuntamiento </vt:lpstr>
      <vt:lpstr>Presentación de PowerPoint</vt:lpstr>
      <vt:lpstr>Presentación de PowerPoint</vt:lpstr>
      <vt:lpstr>Presentación de PowerPoint</vt:lpstr>
      <vt:lpstr>Apoyo en la recepción y entrega de víveres al Párroco del municipal, para hacerlos llegar a las comunidades afectadas por el Huracán Willa en el vecino estado de Nayarit</vt:lpstr>
      <vt:lpstr>Presentación de PowerPoint</vt:lpstr>
      <vt:lpstr>Asistencia al evento “Oportunidades para las nuevas administraciones municipales de Jalisco” ofrecido por BBVA Bancomer, Banca de Gobierno; para hacer del conocimiento a los municipios toda una gama de proyectos y servicios innovadores para el apoyo económico de las Administraciones, así como la presentación del equipo de Transición Y EL C.P.C. Juan Partida</vt:lpstr>
      <vt:lpstr>Asistencia al 29°Congreso Internacional de Energía, dirigido a los Municipios de México, junto con la Presidenta Dra. Sara E. y el Director de Ecología el Ing. Jorge Humberto</vt:lpstr>
      <vt:lpstr>Asistencia a las instalaciones de la ASEJ, al curso de Ley de Compras Gubernamentales, Enajenaciones y Sistema Informático Estatal de Auditoría, junto con la Contralora Lic. Lorena y el Encargado de compras Ing. Carlos</vt:lpstr>
      <vt:lpstr>Asistencia a la inauguración del Torneo Municipal de Béisbol, categoría libre, junto con el Director y Regidor de Deportes, el Síndico Municipal y algunos Regidores.</vt:lpstr>
      <vt:lpstr>Asistencia a la reunión de Consejo Distrital, presidida por el Lic. Helios Jefe de Distrito de SAGARPA junto con el Director de Fomento Agropecuario, la Directora de Promoción Económica y el Director de Ecología, para darle continuidad a los temas referentes a la agricultura, ganadería, incendios forestales, apoyos gubernamentales y problemáticas referentes a los temas anteriores</vt:lpstr>
      <vt:lpstr>Asistencia en el Salón Aguacatero en la localidad de Yerbabuena, a la Expo “No más” y “Agua es vida” con diferentes organizaciones, entre ellas SAPAM, JISOC y Paisaje Biocultural.</vt:lpstr>
      <vt:lpstr>Asistencia a la reunión con algunos locatarios del Mercado municipal, para dialogar y opinar en conjunto con el Director de SAPAM el Ing. Edgar, los Regidores Lic. Marco Antonio, Lic. Edith J., Tec. María A. y Dr. Martín sobre el pago por el servicio y regularización del abastecimiento de agua potable de dicho Mercado.</vt:lpstr>
      <vt:lpstr>Por instrucciones de la Presidenta y junto con la Regidora de Participación Ciudadana Tec. María A., asistí al Hospital de Primer Contacto a la reunión de despedida del Director en turno el Dr. Joaquín.</vt:lpstr>
      <vt:lpstr>Apoyo en el adorno y representación Navideña en la Plaza Principal junto con el área de Turismo y Participación Ciudadana.</vt:lpstr>
      <vt:lpstr>Por instrucciones de la Presidenta Municipal junto con la Regidora de Participación Ciudadana, Tec. María A., asistí a la inauguración de la 5ta. Feria de la Lectura a las instalaciones de la Escuela Primaria Hermelinda Pérez Curiel.</vt:lpstr>
      <vt:lpstr>Asistencia a la Posada organizada para el personal de Ayuntamiento.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23</cp:revision>
  <dcterms:created xsi:type="dcterms:W3CDTF">2019-01-18T04:10:09Z</dcterms:created>
  <dcterms:modified xsi:type="dcterms:W3CDTF">2019-01-22T01:35:46Z</dcterms:modified>
</cp:coreProperties>
</file>