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9" r:id="rId3"/>
    <p:sldId id="260" r:id="rId4"/>
    <p:sldId id="286" r:id="rId5"/>
    <p:sldId id="256" r:id="rId6"/>
    <p:sldId id="263" r:id="rId7"/>
    <p:sldId id="282" r:id="rId8"/>
    <p:sldId id="261" r:id="rId9"/>
    <p:sldId id="264" r:id="rId10"/>
    <p:sldId id="288" r:id="rId11"/>
    <p:sldId id="262" r:id="rId12"/>
    <p:sldId id="265" r:id="rId13"/>
    <p:sldId id="284" r:id="rId14"/>
    <p:sldId id="287" r:id="rId15"/>
    <p:sldId id="266" r:id="rId16"/>
    <p:sldId id="283" r:id="rId17"/>
    <p:sldId id="269" r:id="rId18"/>
    <p:sldId id="285" r:id="rId19"/>
    <p:sldId id="289" r:id="rId20"/>
    <p:sldId id="290" r:id="rId21"/>
    <p:sldId id="291" r:id="rId22"/>
    <p:sldId id="272" r:id="rId23"/>
    <p:sldId id="270" r:id="rId24"/>
    <p:sldId id="274" r:id="rId25"/>
    <p:sldId id="277" r:id="rId26"/>
    <p:sldId id="271" r:id="rId2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33" autoAdjust="0"/>
    <p:restoredTop sz="94660"/>
  </p:normalViewPr>
  <p:slideViewPr>
    <p:cSldViewPr snapToGrid="0">
      <p:cViewPr varScale="1">
        <p:scale>
          <a:sx n="83" d="100"/>
          <a:sy n="83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MX" dirty="0" smtClean="0"/>
              <a:t>GASTOS </a:t>
            </a:r>
            <a:r>
              <a:rPr lang="es-MX" dirty="0"/>
              <a:t>DE TRIMESTRE PROMOCION ECONOMICA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620026121235228E-2"/>
          <c:y val="0.1080235998964975"/>
          <c:w val="0.91189235589488327"/>
          <c:h val="0.784183192786672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GASOLINA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8000"/>
                    <a:shade val="85000"/>
                    <a:satMod val="130000"/>
                  </a:schemeClr>
                </a:gs>
                <a:gs pos="34000">
                  <a:schemeClr val="accent2">
                    <a:tint val="58000"/>
                    <a:shade val="87000"/>
                    <a:satMod val="125000"/>
                  </a:schemeClr>
                </a:gs>
                <a:gs pos="70000">
                  <a:schemeClr val="accent2">
                    <a:tint val="58000"/>
                    <a:tint val="100000"/>
                    <a:shade val="90000"/>
                    <a:satMod val="130000"/>
                  </a:schemeClr>
                </a:gs>
                <a:gs pos="100000">
                  <a:schemeClr val="accent2">
                    <a:tint val="58000"/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3"/>
                <c:pt idx="0">
                  <c:v>JULIO</c:v>
                </c:pt>
                <c:pt idx="1">
                  <c:v>AGOSTO</c:v>
                </c:pt>
                <c:pt idx="2">
                  <c:v>SEPTIEMBRE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4548</c:v>
                </c:pt>
                <c:pt idx="1">
                  <c:v>4536</c:v>
                </c:pt>
                <c:pt idx="2">
                  <c:v>6237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PAPELERIA, LUZ, TELEFONO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86000"/>
                    <a:shade val="85000"/>
                    <a:satMod val="130000"/>
                  </a:schemeClr>
                </a:gs>
                <a:gs pos="34000">
                  <a:schemeClr val="accent2">
                    <a:tint val="86000"/>
                    <a:shade val="87000"/>
                    <a:satMod val="125000"/>
                  </a:schemeClr>
                </a:gs>
                <a:gs pos="70000">
                  <a:schemeClr val="accent2">
                    <a:tint val="86000"/>
                    <a:tint val="100000"/>
                    <a:shade val="90000"/>
                    <a:satMod val="130000"/>
                  </a:schemeClr>
                </a:gs>
                <a:gs pos="100000">
                  <a:schemeClr val="accent2">
                    <a:tint val="86000"/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3"/>
                <c:pt idx="0">
                  <c:v>JULIO</c:v>
                </c:pt>
                <c:pt idx="1">
                  <c:v>AGOSTO</c:v>
                </c:pt>
                <c:pt idx="2">
                  <c:v>SEPTIEMBRE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600</c:v>
                </c:pt>
                <c:pt idx="1">
                  <c:v>800</c:v>
                </c:pt>
                <c:pt idx="2">
                  <c:v>800</c:v>
                </c:pt>
              </c:numCache>
            </c:numRef>
          </c:val>
          <c:shape val="cylinder"/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HRS. TRABAJO DE CAMPO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86000"/>
                    <a:shade val="85000"/>
                    <a:satMod val="130000"/>
                  </a:schemeClr>
                </a:gs>
                <a:gs pos="34000">
                  <a:schemeClr val="accent2">
                    <a:shade val="86000"/>
                    <a:shade val="87000"/>
                    <a:satMod val="125000"/>
                  </a:schemeClr>
                </a:gs>
                <a:gs pos="70000">
                  <a:schemeClr val="accent2">
                    <a:shade val="86000"/>
                    <a:tint val="100000"/>
                    <a:shade val="90000"/>
                    <a:satMod val="130000"/>
                  </a:schemeClr>
                </a:gs>
                <a:gs pos="100000">
                  <a:schemeClr val="accent2">
                    <a:shade val="86000"/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3"/>
                <c:pt idx="0">
                  <c:v>JULIO</c:v>
                </c:pt>
                <c:pt idx="1">
                  <c:v>AGOSTO</c:v>
                </c:pt>
                <c:pt idx="2">
                  <c:v>SEPTIEMBRE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120</c:v>
                </c:pt>
                <c:pt idx="1">
                  <c:v>100</c:v>
                </c:pt>
                <c:pt idx="2">
                  <c:v>140</c:v>
                </c:pt>
              </c:numCache>
            </c:numRef>
          </c:val>
          <c:shape val="cylinder"/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COMIDAS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8000"/>
                    <a:shade val="85000"/>
                    <a:satMod val="130000"/>
                  </a:schemeClr>
                </a:gs>
                <a:gs pos="34000">
                  <a:schemeClr val="accent2">
                    <a:shade val="58000"/>
                    <a:shade val="87000"/>
                    <a:satMod val="125000"/>
                  </a:schemeClr>
                </a:gs>
                <a:gs pos="70000">
                  <a:schemeClr val="accent2">
                    <a:shade val="58000"/>
                    <a:tint val="100000"/>
                    <a:shade val="90000"/>
                    <a:satMod val="130000"/>
                  </a:schemeClr>
                </a:gs>
                <a:gs pos="100000">
                  <a:schemeClr val="accent2">
                    <a:shade val="58000"/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3"/>
                <c:pt idx="0">
                  <c:v>JULIO</c:v>
                </c:pt>
                <c:pt idx="1">
                  <c:v>AGOSTO</c:v>
                </c:pt>
                <c:pt idx="2">
                  <c:v>SEPTIEMBRE</c:v>
                </c:pt>
              </c:strCache>
            </c:strRef>
          </c:cat>
          <c:val>
            <c:numRef>
              <c:f>Hoja1!$E$2:$E$5</c:f>
              <c:numCache>
                <c:formatCode>General</c:formatCode>
                <c:ptCount val="4"/>
                <c:pt idx="0">
                  <c:v>1000</c:v>
                </c:pt>
                <c:pt idx="1">
                  <c:v>1200</c:v>
                </c:pt>
                <c:pt idx="2">
                  <c:v>1000</c:v>
                </c:pt>
              </c:numCache>
            </c:numRef>
          </c:val>
          <c:shape val="cylinder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2"/>
        <c:gapDepth val="317"/>
        <c:shape val="box"/>
        <c:axId val="449030824"/>
        <c:axId val="449025336"/>
        <c:axId val="0"/>
      </c:bar3DChart>
      <c:catAx>
        <c:axId val="449030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49025336"/>
        <c:crosses val="autoZero"/>
        <c:auto val="1"/>
        <c:lblAlgn val="ctr"/>
        <c:lblOffset val="100"/>
        <c:noMultiLvlLbl val="0"/>
      </c:catAx>
      <c:valAx>
        <c:axId val="449025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600" dirty="0" smtClean="0"/>
                  <a:t>DINERO</a:t>
                </a:r>
                <a:r>
                  <a:rPr lang="es-MX" sz="1600" baseline="0" dirty="0" smtClean="0"/>
                  <a:t> GASTADO $ </a:t>
                </a:r>
                <a:endParaRPr lang="es-MX" sz="16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49030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DAB9-9F3F-48BF-BD29-E4859BF582BE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D72B-12A4-43A2-9367-D11A868D923E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657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DAB9-9F3F-48BF-BD29-E4859BF582BE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D72B-12A4-43A2-9367-D11A868D92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533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DAB9-9F3F-48BF-BD29-E4859BF582BE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D72B-12A4-43A2-9367-D11A868D92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918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DAB9-9F3F-48BF-BD29-E4859BF582BE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D72B-12A4-43A2-9367-D11A868D92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6867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DAB9-9F3F-48BF-BD29-E4859BF582BE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D72B-12A4-43A2-9367-D11A868D923E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3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DAB9-9F3F-48BF-BD29-E4859BF582BE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D72B-12A4-43A2-9367-D11A868D92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6636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DAB9-9F3F-48BF-BD29-E4859BF582BE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D72B-12A4-43A2-9367-D11A868D92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29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DAB9-9F3F-48BF-BD29-E4859BF582BE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D72B-12A4-43A2-9367-D11A868D92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3217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DAB9-9F3F-48BF-BD29-E4859BF582BE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D72B-12A4-43A2-9367-D11A868D92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161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71BDAB9-9F3F-48BF-BD29-E4859BF582BE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34D72B-12A4-43A2-9367-D11A868D92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6674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DAB9-9F3F-48BF-BD29-E4859BF582BE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D72B-12A4-43A2-9367-D11A868D92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9968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71BDAB9-9F3F-48BF-BD29-E4859BF582BE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234D72B-12A4-43A2-9367-D11A868D923E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59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39330" y="489398"/>
            <a:ext cx="103320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54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PROMOCION ECONOMICA informe </a:t>
            </a:r>
            <a:r>
              <a:rPr lang="es-MX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JU</a:t>
            </a:r>
            <a:r>
              <a:rPr lang="es-MX" sz="54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LIO- SEPTIEMBRE </a:t>
            </a:r>
            <a:r>
              <a:rPr lang="es-MX" sz="54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2018</a:t>
            </a:r>
            <a:endParaRPr lang="es-MX" sz="54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  <a:p>
            <a:pPr algn="ctr"/>
            <a:endParaRPr lang="es-MX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5" name="4 Imagen" descr="C:\Users\Meche\Downloads\MascotaPueblMagico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6" y="30996"/>
            <a:ext cx="1518832" cy="1425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3 Imagen" descr="F:\LOGOS MASCOTA\mascota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646" y="146473"/>
            <a:ext cx="1523537" cy="1310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5"/>
          <p:cNvSpPr txBox="1">
            <a:spLocks/>
          </p:cNvSpPr>
          <p:nvPr/>
        </p:nvSpPr>
        <p:spPr>
          <a:xfrm>
            <a:off x="991892" y="2926061"/>
            <a:ext cx="10058400" cy="35394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b="1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UN GOBIERNO CERCANO A LA GENTE</a:t>
            </a:r>
            <a:endParaRPr lang="es-MX" sz="2000" b="1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36" y="3686176"/>
            <a:ext cx="5381008" cy="249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45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03476"/>
            <a:ext cx="6737465" cy="1095387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rgbClr val="C00000"/>
                </a:solidFill>
                <a:latin typeface="Algerian" panose="04020705040A02060702" pitchFamily="82" charset="0"/>
              </a:rPr>
              <a:t>COMEDOR COMUNITARIO</a:t>
            </a:r>
            <a:br>
              <a:rPr lang="es-MX" b="1" dirty="0" smtClean="0">
                <a:solidFill>
                  <a:srgbClr val="C00000"/>
                </a:solidFill>
                <a:latin typeface="Algerian" panose="04020705040A02060702" pitchFamily="82" charset="0"/>
              </a:rPr>
            </a:br>
            <a:r>
              <a:rPr lang="es-MX" b="1" dirty="0" smtClean="0">
                <a:solidFill>
                  <a:srgbClr val="C00000"/>
                </a:solidFill>
                <a:latin typeface="Algerian" panose="04020705040A02060702" pitchFamily="82" charset="0"/>
              </a:rPr>
              <a:t>CURSO DE CAPACITACION</a:t>
            </a:r>
            <a:endParaRPr lang="es-MX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79" y="2410690"/>
            <a:ext cx="3447281" cy="258546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935" y="342900"/>
            <a:ext cx="3580146" cy="268511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012" y="3028010"/>
            <a:ext cx="3701555" cy="277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36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 rot="19728195">
            <a:off x="2561177" y="2447373"/>
            <a:ext cx="74233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9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AGOSTO</a:t>
            </a:r>
            <a:endParaRPr lang="es-MX" sz="96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51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71034" y="394854"/>
            <a:ext cx="497124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2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CREDITOS FOJAL</a:t>
            </a:r>
            <a:endParaRPr lang="es-MX" sz="24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  <a:p>
            <a:pPr algn="ctr"/>
            <a:endParaRPr lang="es-MX" sz="24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  <a:p>
            <a:pPr algn="ctr"/>
            <a:r>
              <a:rPr lang="es-MX" sz="24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CURSOS DE CAPACITACIÓN</a:t>
            </a:r>
            <a:endParaRPr lang="es-MX" sz="24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88372"/>
            <a:ext cx="4045527" cy="30341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68" y="2234046"/>
            <a:ext cx="4488871" cy="336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30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71034" y="0"/>
            <a:ext cx="497124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32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GOBIERNO DEL ESTADO</a:t>
            </a:r>
          </a:p>
          <a:p>
            <a:pPr algn="ctr"/>
            <a:r>
              <a:rPr lang="es-MX" sz="3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VISITA CON EL SECRETARIO DE GOBIERNO DEL ESTADO JALISCO</a:t>
            </a:r>
            <a:endParaRPr lang="es-MX" sz="24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380" y="238989"/>
            <a:ext cx="3934692" cy="29510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00" y="2847107"/>
            <a:ext cx="3560620" cy="267046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53" y="3470561"/>
            <a:ext cx="3851564" cy="231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03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71034" y="218209"/>
            <a:ext cx="497124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32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PROSPERA </a:t>
            </a:r>
            <a:endParaRPr lang="es-MX" sz="32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  <a:p>
            <a:pPr algn="ctr"/>
            <a:endParaRPr lang="es-MX" sz="32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  <a:p>
            <a:pPr algn="ctr"/>
            <a:r>
              <a:rPr lang="es-MX" sz="24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CAPACITACION A BENEFICIADAS DEL PROGRAMA PROSPERA</a:t>
            </a:r>
            <a:endParaRPr lang="es-MX" sz="24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417" y="218209"/>
            <a:ext cx="3861954" cy="28964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735406"/>
            <a:ext cx="3823853" cy="28678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417" y="3416010"/>
            <a:ext cx="3861954" cy="270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39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71034" y="0"/>
            <a:ext cx="4971245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3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SEDESOL </a:t>
            </a:r>
          </a:p>
          <a:p>
            <a:pPr algn="ctr"/>
            <a:r>
              <a:rPr lang="es-MX" sz="3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65 Y MAS</a:t>
            </a:r>
          </a:p>
          <a:p>
            <a:pPr algn="ctr"/>
            <a:r>
              <a:rPr lang="es-MX" sz="32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PAGO A BENEFICIADOS DEL PROGRAMA EN GUAYABITOS Y CABECERA MUNICIPAL</a:t>
            </a:r>
            <a:endParaRPr lang="es-MX" sz="24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5" name="AutoShape 2" descr="blob:https://web.whatsapp.com/35b76879-45d3-4134-b9a8-cb8863f8f5df"/>
          <p:cNvSpPr>
            <a:spLocks noChangeAspect="1" noChangeArrowheads="1"/>
          </p:cNvSpPr>
          <p:nvPr/>
        </p:nvSpPr>
        <p:spPr bwMode="auto">
          <a:xfrm>
            <a:off x="7470774" y="1006420"/>
            <a:ext cx="2508797" cy="250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439" y="187036"/>
            <a:ext cx="4073234" cy="30549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3515225"/>
            <a:ext cx="3228110" cy="242108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254" y="3515225"/>
            <a:ext cx="3228109" cy="242108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55" y="3515225"/>
            <a:ext cx="3164803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61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71034" y="0"/>
            <a:ext cx="497124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2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CONFORMACIÓN DEL COMITÉ MUNICIPAL DE CONTRALORIA SOCIAL MOCHILAS CON UTILES ESCOLARES</a:t>
            </a:r>
            <a:endParaRPr lang="es-MX" sz="24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90" y="467591"/>
            <a:ext cx="4357255" cy="32679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3" y="2067790"/>
            <a:ext cx="4350326" cy="32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43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73145" y="311728"/>
            <a:ext cx="4971245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3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MOCHILAS CON UTILES ESCOLARES</a:t>
            </a:r>
            <a:endParaRPr lang="es-MX" sz="32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  <a:p>
            <a:pPr algn="ctr"/>
            <a:r>
              <a:rPr lang="es-MX" sz="2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ENTREGA DE MOCHILAS CON UTILES ESCOLARES A KINDER PRIMARIA Y SECUNDARIA</a:t>
            </a:r>
            <a:endParaRPr lang="es-MX" sz="24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392" y="187038"/>
            <a:ext cx="3657598" cy="27431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8" y="3086101"/>
            <a:ext cx="3297381" cy="24730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7" y="3345873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85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22118" y="119574"/>
            <a:ext cx="5257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4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  <a:p>
            <a:pPr algn="ctr"/>
            <a:r>
              <a:rPr lang="es-MX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REUNION CON PRESIDENTES Y PROMOTOR DE VIVIENDA</a:t>
            </a:r>
            <a:endParaRPr lang="es-MX" b="1" dirty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19" y="238991"/>
            <a:ext cx="2813339" cy="37511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2" y="2530186"/>
            <a:ext cx="3332018" cy="24990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73" y="2234045"/>
            <a:ext cx="3851564" cy="28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87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353" y="519546"/>
            <a:ext cx="7173883" cy="1018309"/>
          </a:xfrm>
        </p:spPr>
        <p:txBody>
          <a:bodyPr>
            <a:noAutofit/>
          </a:bodyPr>
          <a:lstStyle/>
          <a:p>
            <a:pPr algn="ctr"/>
            <a:r>
              <a:rPr lang="es-MX" sz="28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SEDIS</a:t>
            </a:r>
            <a:r>
              <a:rPr lang="es-MX" sz="18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/>
            </a:r>
            <a:br>
              <a:rPr lang="es-MX" sz="1800" dirty="0" smtClean="0">
                <a:solidFill>
                  <a:srgbClr val="C00000"/>
                </a:solidFill>
                <a:latin typeface="Algerian" panose="04020705040A02060702" pitchFamily="82" charset="0"/>
              </a:rPr>
            </a:br>
            <a:r>
              <a:rPr lang="es-MX" sz="18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ASISTENCIA A CURSO DE CAPACITACION DE COMPROBACION </a:t>
            </a:r>
            <a:br>
              <a:rPr lang="es-MX" sz="1800" dirty="0" smtClean="0">
                <a:solidFill>
                  <a:srgbClr val="C00000"/>
                </a:solidFill>
                <a:latin typeface="Algerian" panose="04020705040A02060702" pitchFamily="82" charset="0"/>
              </a:rPr>
            </a:br>
            <a:r>
              <a:rPr lang="es-MX" sz="18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PROGRAMA COMEDOR COMUNITARIO</a:t>
            </a:r>
            <a:endParaRPr lang="es-MX" sz="18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2" y="2691245"/>
            <a:ext cx="3138746" cy="23540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99" y="519546"/>
            <a:ext cx="3643745" cy="273280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04" y="3252355"/>
            <a:ext cx="3584863" cy="268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40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 rot="19728195">
            <a:off x="2609796" y="2621528"/>
            <a:ext cx="675087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9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JULIO</a:t>
            </a:r>
            <a:endParaRPr lang="es-MX" sz="9600" b="1" cap="none" spc="0" dirty="0">
              <a:ln w="22225">
                <a:solidFill>
                  <a:srgbClr val="FF0000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5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2427" y="296994"/>
            <a:ext cx="6353002" cy="1450757"/>
          </a:xfrm>
        </p:spPr>
        <p:txBody>
          <a:bodyPr/>
          <a:lstStyle/>
          <a:p>
            <a:r>
              <a:rPr lang="es-MX" dirty="0" smtClean="0">
                <a:solidFill>
                  <a:srgbClr val="C00000"/>
                </a:solidFill>
                <a:latin typeface="Algerian" panose="04020705040A02060702" pitchFamily="82" charset="0"/>
              </a:rPr>
              <a:t>EVENTO DEL DIA DEL </a:t>
            </a:r>
            <a:br>
              <a:rPr lang="es-MX" dirty="0" smtClean="0">
                <a:solidFill>
                  <a:srgbClr val="C00000"/>
                </a:solidFill>
                <a:latin typeface="Algerian" panose="04020705040A02060702" pitchFamily="82" charset="0"/>
              </a:rPr>
            </a:br>
            <a:r>
              <a:rPr lang="es-MX" dirty="0" smtClean="0">
                <a:solidFill>
                  <a:srgbClr val="C00000"/>
                </a:solidFill>
                <a:latin typeface="Algerian" panose="04020705040A02060702" pitchFamily="82" charset="0"/>
              </a:rPr>
              <a:t>ADULTO MAYOR</a:t>
            </a:r>
            <a:endParaRPr lang="es-MX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235" y="187038"/>
            <a:ext cx="3477491" cy="26081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7" y="3018558"/>
            <a:ext cx="3810000" cy="2857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353" y="3018558"/>
            <a:ext cx="4166756" cy="312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8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14253" y="238990"/>
            <a:ext cx="7392093" cy="1610592"/>
          </a:xfrm>
        </p:spPr>
        <p:txBody>
          <a:bodyPr>
            <a:normAutofit/>
          </a:bodyPr>
          <a:lstStyle/>
          <a:p>
            <a:pPr algn="ctr"/>
            <a:r>
              <a:rPr lang="es-MX" dirty="0" smtClean="0">
                <a:solidFill>
                  <a:srgbClr val="C00000"/>
                </a:solidFill>
                <a:latin typeface="Algerian" panose="04020705040A02060702" pitchFamily="82" charset="0"/>
              </a:rPr>
              <a:t>FAMILIAS SIN FRONTERAS</a:t>
            </a:r>
            <a:br>
              <a:rPr lang="es-MX" dirty="0" smtClean="0">
                <a:solidFill>
                  <a:srgbClr val="C00000"/>
                </a:solidFill>
                <a:latin typeface="Algerian" panose="04020705040A02060702" pitchFamily="82" charset="0"/>
              </a:rPr>
            </a:br>
            <a:r>
              <a:rPr lang="es-MX" sz="31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ENTREGA DE PASAPORTE Y VISA A 2 BENEFICIADAS</a:t>
            </a:r>
            <a:endParaRPr lang="es-MX" sz="31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08" y="2285999"/>
            <a:ext cx="2992582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71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 rot="19728195">
            <a:off x="2561177" y="2447373"/>
            <a:ext cx="74233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9600" b="1" cap="none" spc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SEPTIEMBRE</a:t>
            </a:r>
            <a:endParaRPr lang="es-MX" sz="96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34583" y="322118"/>
            <a:ext cx="607918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3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3ER</a:t>
            </a:r>
            <a:r>
              <a:rPr lang="es-MX" sz="3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s-MX" sz="3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INFORME DE GOBIERNO DEL MUNICIPIO DE</a:t>
            </a:r>
          </a:p>
          <a:p>
            <a:pPr algn="ctr"/>
            <a:r>
              <a:rPr lang="es-MX" sz="32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MASCOTA</a:t>
            </a:r>
          </a:p>
          <a:p>
            <a:pPr algn="ctr"/>
            <a:endParaRPr lang="es-MX" sz="24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682" y="654627"/>
            <a:ext cx="3583708" cy="20158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09" y="3075709"/>
            <a:ext cx="4177145" cy="234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96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4192" y="0"/>
            <a:ext cx="578823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32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SAPAM</a:t>
            </a:r>
          </a:p>
          <a:p>
            <a:pPr algn="ctr"/>
            <a:r>
              <a:rPr lang="es-MX" sz="3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REUNION DE INFORMACION</a:t>
            </a:r>
            <a:endParaRPr lang="es-MX" sz="20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3" y="1995053"/>
            <a:ext cx="3726873" cy="279515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99" y="1839190"/>
            <a:ext cx="4350327" cy="32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93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4192" y="0"/>
            <a:ext cx="4971245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32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CONSEJO DE DESARROLLO MUNICIPAL </a:t>
            </a:r>
          </a:p>
          <a:p>
            <a:pPr algn="ctr"/>
            <a:endParaRPr lang="es-MX" sz="32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  <a:p>
            <a:pPr algn="ctr"/>
            <a:r>
              <a:rPr lang="es-MX" sz="32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ASISTENCIA A REUNION MENSUAL DEL CONSJO DE DESAROLLO MUNICIPAL</a:t>
            </a:r>
            <a:endParaRPr lang="es-MX" sz="24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572" y="1797627"/>
            <a:ext cx="5971309" cy="44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22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337526"/>
              </p:ext>
            </p:extLst>
          </p:nvPr>
        </p:nvGraphicFramePr>
        <p:xfrm>
          <a:off x="229892" y="414580"/>
          <a:ext cx="11732217" cy="6028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6571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12066" y="462749"/>
            <a:ext cx="575185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2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ASISTENCIA A ACTO CLAUSURA ESCUELA UNION Y PROGRESO</a:t>
            </a:r>
            <a:endParaRPr lang="es-MX" sz="28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9" y="2483427"/>
            <a:ext cx="3200398" cy="24002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154" y="363682"/>
            <a:ext cx="3491345" cy="261850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2" y="3275733"/>
            <a:ext cx="3612573" cy="270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12066" y="462749"/>
            <a:ext cx="575185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28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ASISTENCIA A REUNION DE DIRECTORES SOBRE PLANEACION DEL </a:t>
            </a:r>
            <a:r>
              <a:rPr lang="es-MX" sz="2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PLAN DE DESARROLLO MUNICIPAL</a:t>
            </a:r>
          </a:p>
          <a:p>
            <a:pPr algn="ctr"/>
            <a:endParaRPr lang="es-MX" sz="28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45" y="3243475"/>
            <a:ext cx="3586309" cy="26897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91" y="841664"/>
            <a:ext cx="3754581" cy="281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82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69609" y="-100407"/>
            <a:ext cx="6750877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2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FAM 2018</a:t>
            </a:r>
            <a:endParaRPr lang="es-MX" sz="28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  <a:p>
            <a:pPr algn="ctr"/>
            <a:r>
              <a:rPr lang="es-MX" sz="2800" b="1" dirty="0" smtClean="0">
                <a:ln w="22225">
                  <a:solidFill>
                    <a:srgbClr val="FF0000"/>
                  </a:solidFill>
                  <a:prstDash val="solid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CAPACITACION </a:t>
            </a:r>
            <a:r>
              <a:rPr lang="es-MX" sz="2800" b="1" dirty="0" smtClean="0">
                <a:ln w="22225">
                  <a:solidFill>
                    <a:srgbClr val="FF0000"/>
                  </a:solidFill>
                  <a:prstDash val="solid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DE FOJAL PARA LOS ASPIRANTES AL PROGRAMA DEL </a:t>
            </a:r>
          </a:p>
          <a:p>
            <a:pPr algn="ctr"/>
            <a:r>
              <a:rPr lang="es-MX" sz="2800" b="1" dirty="0" smtClean="0">
                <a:ln w="22225">
                  <a:solidFill>
                    <a:srgbClr val="FF0000"/>
                  </a:solidFill>
                  <a:prstDash val="solid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FAM 2018 </a:t>
            </a:r>
            <a:endParaRPr lang="es-MX" sz="2800" b="1" cap="none" spc="0" dirty="0">
              <a:ln w="22225">
                <a:solidFill>
                  <a:srgbClr val="FF0000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7" name="Imagen 6" descr="C:\Users\USER GHIA\Desktop\FOTOS ENERO JULIO 2017\IMG_20170707_1211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627" y="758537"/>
            <a:ext cx="4031673" cy="294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C:\Users\USER GHIA\Desktop\FOTOS ENERO JULIO 2017\IMG_20170707_1334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27" y="2421082"/>
            <a:ext cx="4488873" cy="2919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2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12065" y="462749"/>
            <a:ext cx="4971245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3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INSTITUTO DE MIGRACIÓN JALISCIENSE</a:t>
            </a:r>
            <a:endParaRPr lang="es-MX" sz="32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  <a:p>
            <a:pPr algn="ctr"/>
            <a:r>
              <a:rPr lang="es-MX" sz="2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ASISTENCIA A CAPACITACION PROGRAMA FAMILIAS SIN FRONTERAS</a:t>
            </a:r>
            <a:endParaRPr lang="es-MX" sz="24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8" y="3044537"/>
            <a:ext cx="4128656" cy="30964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765" y="462749"/>
            <a:ext cx="4523980" cy="339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26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12065" y="462749"/>
            <a:ext cx="4971245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3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CREDITOS FOJAL</a:t>
            </a:r>
            <a:endParaRPr lang="es-MX" sz="32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  <a:p>
            <a:pPr algn="ctr"/>
            <a:r>
              <a:rPr lang="es-MX" sz="2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CURSO DE CAPACITACIÓN A EMPRENDEDORES Y EMPRESARIOS</a:t>
            </a:r>
            <a:endParaRPr lang="es-MX" sz="24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82" y="2940980"/>
            <a:ext cx="3903518" cy="292763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64" y="215965"/>
            <a:ext cx="3383972" cy="253797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73" y="2940980"/>
            <a:ext cx="3903518" cy="292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46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12065" y="462749"/>
            <a:ext cx="497124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2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FAM 2018</a:t>
            </a:r>
          </a:p>
          <a:p>
            <a:pPr algn="ctr"/>
            <a:r>
              <a:rPr lang="es-MX" sz="2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CAPTURA DE DATOS A ASPIRANTES DEL PROGRAMA FAM 2018 ( DEPORTADOS )</a:t>
            </a:r>
            <a:endParaRPr lang="es-MX" sz="24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686" y="166962"/>
            <a:ext cx="2501081" cy="33347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36" y="2512710"/>
            <a:ext cx="3997036" cy="299777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90" y="2512710"/>
            <a:ext cx="3763241" cy="299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0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71034" y="0"/>
            <a:ext cx="4971245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s-MX" sz="32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SEDIS</a:t>
            </a:r>
          </a:p>
          <a:p>
            <a:pPr algn="ctr"/>
            <a:r>
              <a:rPr lang="es-MX" sz="3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CALENTADORES SOLARES</a:t>
            </a:r>
            <a:endParaRPr lang="es-MX" sz="32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  <a:p>
            <a:pPr algn="ctr"/>
            <a:r>
              <a:rPr lang="es-MX" sz="2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REUNION CON PERSONAL DE SEDIS, ENTREGA DE DOCUMENTOS DE BENEFICIADOS DEL PROGRAMA</a:t>
            </a:r>
            <a:endParaRPr lang="es-MX" sz="24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25" y="3005571"/>
            <a:ext cx="4692074" cy="26392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58" y="135081"/>
            <a:ext cx="4520134" cy="25425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5" y="3005571"/>
            <a:ext cx="4668981" cy="26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1841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TM02900769[[fn=Retrospección]]</Template>
  <TotalTime>1008</TotalTime>
  <Words>213</Words>
  <Application>Microsoft Office PowerPoint</Application>
  <PresentationFormat>Panorámica</PresentationFormat>
  <Paragraphs>49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Algerian</vt:lpstr>
      <vt:lpstr>Arial</vt:lpstr>
      <vt:lpstr>Calibri</vt:lpstr>
      <vt:lpstr>Calibri Light</vt:lpstr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COMEDOR COMUNITARIO CURSO DE CAPACITACION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SEDIS ASISTENCIA A CURSO DE CAPACITACION DE COMPROBACION  PROGRAMA COMEDOR COMUNITARIO</vt:lpstr>
      <vt:lpstr>EVENTO DEL DIA DEL  ADULTO MAYOR</vt:lpstr>
      <vt:lpstr>FAMILIAS SIN FRONTERAS ENTREGA DE PASAPORTE Y VISA A 2 BENEFICIADAS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USER GHIA</cp:lastModifiedBy>
  <cp:revision>91</cp:revision>
  <dcterms:created xsi:type="dcterms:W3CDTF">2016-10-14T01:01:59Z</dcterms:created>
  <dcterms:modified xsi:type="dcterms:W3CDTF">2018-09-27T13:58:32Z</dcterms:modified>
</cp:coreProperties>
</file>