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84" r:id="rId2"/>
    <p:sldId id="278" r:id="rId3"/>
    <p:sldId id="289" r:id="rId4"/>
    <p:sldId id="290" r:id="rId5"/>
    <p:sldId id="276" r:id="rId6"/>
    <p:sldId id="257" r:id="rId7"/>
    <p:sldId id="282" r:id="rId8"/>
    <p:sldId id="279" r:id="rId9"/>
    <p:sldId id="286" r:id="rId10"/>
    <p:sldId id="280" r:id="rId11"/>
    <p:sldId id="288" r:id="rId12"/>
    <p:sldId id="264" r:id="rId13"/>
    <p:sldId id="285" r:id="rId14"/>
    <p:sldId id="291" r:id="rId15"/>
    <p:sldId id="258" r:id="rId16"/>
  </p:sldIdLst>
  <p:sldSz cx="12192000" cy="6858000"/>
  <p:notesSz cx="6864350" cy="9994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9" autoAdjust="0"/>
    <p:restoredTop sz="93178" autoAdjust="0"/>
  </p:normalViewPr>
  <p:slideViewPr>
    <p:cSldViewPr snapToGrid="0">
      <p:cViewPr varScale="1">
        <p:scale>
          <a:sx n="69" d="100"/>
          <a:sy n="69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48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48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2DF6263B-2B0C-4BCF-97E7-AD299AFD65B1}" type="datetimeFigureOut">
              <a:rPr lang="es-MX" smtClean="0"/>
              <a:t>24/09/2018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6435" y="4810046"/>
            <a:ext cx="5491480" cy="3935492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93421"/>
            <a:ext cx="2974552" cy="50148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8210" y="9493421"/>
            <a:ext cx="2974552" cy="50148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0F8F1ABD-8A67-4FFF-B05D-8B51003C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22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F1ABD-8A67-4FFF-B05D-8B51003CD8FC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01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audio" Target="../media/audio3.wav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709" y="3120445"/>
            <a:ext cx="8119837" cy="958900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INFORME DE LAS ACTIVIDADES REALIZADAS</a:t>
            </a:r>
          </a:p>
          <a:p>
            <a:pPr algn="ctr"/>
            <a:r>
              <a:rPr lang="es-MX" sz="4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TERSER TRIMESTRE DEL AÑO 2018</a:t>
            </a:r>
            <a:endParaRPr lang="es-MX" sz="4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8" y="74590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028" y="745907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Macintosh HD:Users:TonyCamacho:Desktop:H. AYUNTAMIENTO:LOGOS:Mascota_admin_2015-2018_fin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27" y="5795492"/>
            <a:ext cx="2181204" cy="8854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3010855" y="1366119"/>
            <a:ext cx="66335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OFICIALIA MAYOR </a:t>
            </a:r>
          </a:p>
          <a:p>
            <a:pPr algn="ctr"/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ADMINISTRATIVA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sndAc>
          <p:stSnd>
            <p:snd r:embed="rId2" name="chimes.wav"/>
          </p:stSnd>
        </p:sndAc>
      </p:transition>
    </mc:Choice>
    <mc:Fallback>
      <p:transition advClick="0" advTm="5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cintosh HD:Users:TonyCamacho:Desktop:Escudo_de_el_Municipio_de_Mascota_Jalis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" y="0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Macintosh HD:Users:TonyCamacho:Desktop:H. AYUNTAMIENTO:LOGOS:MascotaPueblMagico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74" y="69532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Macintosh HD:Users:TonyCamacho:Desktop:H. AYUNTAMIENTO:LOGOS:Mascota_admin_2015-2018_fin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28" y="5849122"/>
            <a:ext cx="2181204" cy="8854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44176" y="148720"/>
            <a:ext cx="7202567" cy="6350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Septiembre   2018</a:t>
            </a:r>
            <a:endParaRPr lang="es-MX" sz="6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8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99003"/>
              </p:ext>
            </p:extLst>
          </p:nvPr>
        </p:nvGraphicFramePr>
        <p:xfrm>
          <a:off x="1441887" y="1245624"/>
          <a:ext cx="9607147" cy="367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260"/>
                <a:gridCol w="3236887"/>
              </a:tblGrid>
              <a:tr h="402839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/>
                </a:tc>
              </a:tr>
              <a:tr h="572126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Visita diaria a la bodega municipal a las 06:45 hrs. para organizar al personal,</a:t>
                      </a:r>
                      <a:r>
                        <a:rPr lang="es-MX" sz="1400" baseline="0" dirty="0" smtClean="0"/>
                        <a:t> solicitudes y parque vehicular.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27</a:t>
                      </a:r>
                      <a:endParaRPr lang="es-MX" sz="1400" dirty="0"/>
                    </a:p>
                  </a:txBody>
                  <a:tcPr/>
                </a:tc>
              </a:tr>
              <a:tr h="524656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Atención  a la ciudadanía en general y</a:t>
                      </a:r>
                      <a:r>
                        <a:rPr lang="es-MX" sz="1400" baseline="0" dirty="0" smtClean="0"/>
                        <a:t> personal del H. Ayuntamiento.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27</a:t>
                      </a:r>
                      <a:endParaRPr lang="es-MX" sz="1400" dirty="0"/>
                    </a:p>
                  </a:txBody>
                  <a:tcPr/>
                </a:tc>
              </a:tr>
              <a:tr h="509666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Expedición</a:t>
                      </a:r>
                      <a:r>
                        <a:rPr lang="es-MX" sz="1400" baseline="0" dirty="0" smtClean="0"/>
                        <a:t> de vales de materiales, combustible, servicio médico.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27</a:t>
                      </a:r>
                      <a:endParaRPr lang="es-MX" sz="1400" dirty="0"/>
                    </a:p>
                  </a:txBody>
                  <a:tcPr/>
                </a:tc>
              </a:tr>
              <a:tr h="582161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Elaboración y</a:t>
                      </a:r>
                      <a:r>
                        <a:rPr lang="es-MX" sz="1400" baseline="0" dirty="0" smtClean="0"/>
                        <a:t> contestación de oficios , archivar, atención a la ciudadanía, etc.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Del</a:t>
                      </a:r>
                      <a:r>
                        <a:rPr lang="es-MX" sz="1400" baseline="0" dirty="0" smtClean="0"/>
                        <a:t> 01 al 27</a:t>
                      </a:r>
                      <a:endParaRPr lang="es-MX" sz="1400" dirty="0"/>
                    </a:p>
                  </a:txBody>
                  <a:tcPr/>
                </a:tc>
              </a:tr>
              <a:tr h="488637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Reportes para pagos semanales a externos en trabajos a corto plaza.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Cada día 05, 12, 19</a:t>
                      </a:r>
                      <a:r>
                        <a:rPr lang="es-MX" sz="1400" baseline="0" dirty="0" smtClean="0"/>
                        <a:t> y 25</a:t>
                      </a:r>
                      <a:endParaRPr lang="es-MX" sz="1400" dirty="0"/>
                    </a:p>
                  </a:txBody>
                  <a:tcPr/>
                </a:tc>
              </a:tr>
              <a:tr h="599605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Reportes</a:t>
                      </a:r>
                      <a:r>
                        <a:rPr lang="es-MX" sz="1400" baseline="0" dirty="0" smtClean="0"/>
                        <a:t> quincenales para informar Altas, Baja, Eventuales, Incidencias y Tiempos Extras.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Tres</a:t>
                      </a:r>
                      <a:r>
                        <a:rPr lang="es-MX" sz="1400" baseline="0" dirty="0" smtClean="0"/>
                        <a:t> días antes del día 15 y 27 .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6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44176" y="148720"/>
            <a:ext cx="7202567" cy="6350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Septiembre 2018</a:t>
            </a:r>
            <a:endParaRPr lang="es-MX" sz="6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5" name="Imagen 4" descr="Macintosh HD:Users:TonyCamacho:Desktop:Escudo_de_el_Municipio_de_Mascota_Jalis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66" y="225555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Macintosh HD:Users:TonyCamacho:Desktop:H. AYUNTAMIENTO:LOGOS:MascotaPueblMagico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2" y="148720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Macintosh HD:Users:TonyCamacho:Desktop:H. AYUNTAMIENTO:LOGOS:Mascota_admin_2015-2018_fin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14" y="5849638"/>
            <a:ext cx="2181204" cy="8854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97980"/>
              </p:ext>
            </p:extLst>
          </p:nvPr>
        </p:nvGraphicFramePr>
        <p:xfrm>
          <a:off x="1426105" y="1363269"/>
          <a:ext cx="9607147" cy="149962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402839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72126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Participación</a:t>
                      </a:r>
                      <a:r>
                        <a:rPr lang="es-MX" sz="1400" baseline="0" dirty="0" smtClean="0"/>
                        <a:t> en evento conmemorativo de los “ Niños Héroes”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Día</a:t>
                      </a:r>
                      <a:r>
                        <a:rPr lang="es-MX" sz="1400" baseline="0" dirty="0" smtClean="0"/>
                        <a:t> 13 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656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Participación</a:t>
                      </a:r>
                      <a:r>
                        <a:rPr lang="es-MX" sz="1400" baseline="0" dirty="0" smtClean="0"/>
                        <a:t> en Informe del Ing. Nicolás Briseño. 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Día</a:t>
                      </a:r>
                      <a:r>
                        <a:rPr lang="es-MX" sz="1400" baseline="0" dirty="0" smtClean="0"/>
                        <a:t> 8 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84463"/>
              </p:ext>
            </p:extLst>
          </p:nvPr>
        </p:nvGraphicFramePr>
        <p:xfrm>
          <a:off x="1426105" y="2862890"/>
          <a:ext cx="9607147" cy="109678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572126">
                <a:tc>
                  <a:txBody>
                    <a:bodyPr/>
                    <a:lstStyle/>
                    <a:p>
                      <a:pPr algn="just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Participación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en Informe del DIF. 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Día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18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656">
                <a:tc>
                  <a:txBody>
                    <a:bodyPr/>
                    <a:lstStyle/>
                    <a:p>
                      <a:pPr algn="just"/>
                      <a:r>
                        <a:rPr lang="es-MX" sz="1400" baseline="0" dirty="0" smtClean="0"/>
                        <a:t>Participación en Desfile Cívico  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Día</a:t>
                      </a:r>
                      <a:r>
                        <a:rPr lang="es-MX" sz="1400" baseline="0" dirty="0" smtClean="0"/>
                        <a:t> 16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24659"/>
              </p:ext>
            </p:extLst>
          </p:nvPr>
        </p:nvGraphicFramePr>
        <p:xfrm>
          <a:off x="1426104" y="3951754"/>
          <a:ext cx="9607147" cy="109678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572126">
                <a:tc>
                  <a:txBody>
                    <a:bodyPr/>
                    <a:lstStyle/>
                    <a:p>
                      <a:pPr algn="just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Organización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de Juego de Argollas 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Día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16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656">
                <a:tc>
                  <a:txBody>
                    <a:bodyPr/>
                    <a:lstStyle/>
                    <a:p>
                      <a:pPr algn="just"/>
                      <a:r>
                        <a:rPr lang="es-MX" sz="1400" baseline="0" dirty="0" smtClean="0"/>
                        <a:t>Participación en “Grito de Independencia” 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Día</a:t>
                      </a:r>
                      <a:r>
                        <a:rPr lang="es-MX" sz="1400" baseline="0" dirty="0" smtClean="0"/>
                        <a:t> 15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00353"/>
              </p:ext>
            </p:extLst>
          </p:nvPr>
        </p:nvGraphicFramePr>
        <p:xfrm>
          <a:off x="1426103" y="5058031"/>
          <a:ext cx="9607147" cy="48378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483787">
                <a:tc>
                  <a:txBody>
                    <a:bodyPr/>
                    <a:lstStyle/>
                    <a:p>
                      <a:pPr algn="just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Participación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en evento de la URR 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Día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07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579418" y="270119"/>
            <a:ext cx="9407238" cy="64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Memoria Fotográfica</a:t>
            </a:r>
            <a:endParaRPr lang="es-MX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4" name="Imagen 3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20192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4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11759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5" descr="Macintosh HD:Users:TonyCamacho:Desktop:H. AYUNTAMIENTO:LOGOS:Mascota_admin_2015-2018_fin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82" y="5523884"/>
            <a:ext cx="2181204" cy="88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61" y="1078337"/>
            <a:ext cx="3787502" cy="2525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32" y="3853901"/>
            <a:ext cx="3593844" cy="2395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9780" y="2276634"/>
            <a:ext cx="3028495" cy="2271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92" y="3449782"/>
            <a:ext cx="3733354" cy="2800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740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:sndAc>
          <p:stSnd>
            <p:snd r:embed="rId2" name="push.wav"/>
          </p:stSnd>
        </p:sndAc>
      </p:transition>
    </mc:Choice>
    <mc:Fallback>
      <p:transition advClick="0" advTm="15000"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79418" y="270119"/>
            <a:ext cx="9407238" cy="64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Memoria Fotográfica</a:t>
            </a:r>
            <a:endParaRPr lang="es-MX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1" name="Imagen 3" descr="Macintosh HD:Users:TonyCamacho:Desktop:Escudo_de_el_Municipio_de_Mascota_Jalis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99" y="268085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4" descr="Macintosh HD:Users:TonyCamacho:Desktop:H. AYUNTAMIENTO:LOGOS:MascotaPueblMagico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2" y="268085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5" descr="Macintosh HD:Users:TonyCamacho:Desktop:H. AYUNTAMIENTO:LOGOS:Mascota_admin_2015-2018_fin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14" y="5849638"/>
            <a:ext cx="2181204" cy="88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17015"/>
            <a:ext cx="3435928" cy="2290619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65" y="3959533"/>
            <a:ext cx="3366421" cy="189010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374">
            <a:off x="5521047" y="1085621"/>
            <a:ext cx="3061855" cy="229639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53" y="3541741"/>
            <a:ext cx="3326707" cy="2495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58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579418" y="270119"/>
            <a:ext cx="9407238" cy="64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Memoria Fotográfica</a:t>
            </a:r>
            <a:endParaRPr lang="es-MX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4" name="Imagen 3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20192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4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201927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5" descr="Macintosh HD:Users:TonyCamacho:Desktop:H. AYUNTAMIENTO:LOGOS:Mascota_admin_2015-2018_fin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82" y="5523884"/>
            <a:ext cx="2181204" cy="88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0" y="3703127"/>
            <a:ext cx="3516377" cy="2344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6" y="2349699"/>
            <a:ext cx="3128851" cy="23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89" y="1318257"/>
            <a:ext cx="3179826" cy="2384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313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>
        <p:sndAc>
          <p:stSnd>
            <p:snd r:embed="rId2" name="push.wav"/>
          </p:stSnd>
        </p:sndAc>
      </p:transition>
    </mc:Choice>
    <mc:Fallback>
      <p:transition advClick="0" advTm="15000"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5250" y="946056"/>
            <a:ext cx="8911687" cy="761345"/>
          </a:xfrm>
        </p:spPr>
        <p:txBody>
          <a:bodyPr>
            <a:noAutofit/>
          </a:bodyPr>
          <a:lstStyle/>
          <a:p>
            <a:pPr algn="ctr"/>
            <a:r>
              <a:rPr lang="es-MX" sz="5400" b="1" dirty="0">
                <a:solidFill>
                  <a:srgbClr val="C00000"/>
                </a:solidFill>
                <a:latin typeface="Bernard MT Condensed" panose="02050806060905020404" pitchFamily="18" charset="0"/>
              </a:rPr>
              <a:t>Conclusión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78507" y="2323477"/>
            <a:ext cx="8196893" cy="2016631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>
                <a:latin typeface="Impact" panose="020B0806030902050204" pitchFamily="34" charset="0"/>
              </a:rPr>
              <a:t>LA CALIDAD EN EL SERVICIO SE COSNIDERA UNA DE LAS PRIORIDADES DE ESTA ADMINISTRACIÓN, FOMENTANDO LA ORGANZACIÓN Y ADMINISTRACIÓN DE LOS RECURSOS EN CADA UNA DE LAS AREAS Y ASÍ HACER FUNCIONAR CON MAS EFICIENCIA AL H. AYUNTAMIENTO.</a:t>
            </a:r>
            <a:endParaRPr lang="es-MX" sz="2400" dirty="0">
              <a:latin typeface="Impact" panose="020B0806030902050204" pitchFamily="34" charset="0"/>
            </a:endParaRPr>
          </a:p>
        </p:txBody>
      </p:sp>
      <p:pic>
        <p:nvPicPr>
          <p:cNvPr id="7" name="6 Imagen" descr="Resultado de imagen para CARICATURA DE SATISFACCIÓN DE UN TRABAJ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542" y="3897443"/>
            <a:ext cx="2728210" cy="2631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3" descr="Macintosh HD:Users:TonyCamacho:Desktop:Escudo_de_el_Municipio_de_Mascota_Jalisc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20192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4" descr="Macintosh HD:Users:TonyCamacho:Desktop:H. AYUNTAMIENTO:LOGOS:MascotaPueblMagico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11759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5" descr="Macintosh HD:Users:TonyCamacho:Desktop:H. AYUNTAMIENTO:LOGOS:Mascota_admin_2015-2018_final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82" y="5643804"/>
            <a:ext cx="2181204" cy="88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72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airplane" invX="1"/>
        <p:sndAc>
          <p:stSnd>
            <p:snd r:embed="rId2" name="drumroll.wav"/>
          </p:stSnd>
        </p:sndAc>
      </p:transition>
    </mc:Choice>
    <mc:Fallback xmlns="">
      <p:transition spd="slow" advClick="0" advTm="20000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79418" y="1492843"/>
            <a:ext cx="9407238" cy="6422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72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Misión</a:t>
            </a:r>
            <a:endParaRPr lang="es-MX" sz="7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579418" y="3055398"/>
            <a:ext cx="9282546" cy="9302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b="1" dirty="0" smtClean="0">
                <a:latin typeface="Baskerville Old Face" panose="02020602080505020303" pitchFamily="18" charset="0"/>
              </a:rPr>
              <a:t>Encaminar la administración hacia </a:t>
            </a:r>
            <a:r>
              <a:rPr lang="es-ES" sz="2800" b="1" dirty="0">
                <a:latin typeface="Baskerville Old Face" panose="02020602080505020303" pitchFamily="18" charset="0"/>
              </a:rPr>
              <a:t>un mejor servicio y funcionamiento </a:t>
            </a:r>
            <a:r>
              <a:rPr lang="es-ES" sz="2800" b="1" dirty="0" smtClean="0">
                <a:latin typeface="Baskerville Old Face" panose="02020602080505020303" pitchFamily="18" charset="0"/>
              </a:rPr>
              <a:t>en </a:t>
            </a:r>
            <a:r>
              <a:rPr lang="es-ES" sz="2800" b="1" dirty="0">
                <a:latin typeface="Baskerville Old Face" panose="02020602080505020303" pitchFamily="18" charset="0"/>
              </a:rPr>
              <a:t>cada uno de los S</a:t>
            </a:r>
            <a:r>
              <a:rPr lang="es-ES" sz="2800" b="1" dirty="0" smtClean="0">
                <a:latin typeface="Baskerville Old Face" panose="02020602080505020303" pitchFamily="18" charset="0"/>
              </a:rPr>
              <a:t>ervidores Públicos </a:t>
            </a:r>
            <a:r>
              <a:rPr lang="es-ES" sz="2800" b="1" dirty="0">
                <a:latin typeface="Baskerville Old Face" panose="02020602080505020303" pitchFamily="18" charset="0"/>
              </a:rPr>
              <a:t>de cada departamentos </a:t>
            </a:r>
            <a:r>
              <a:rPr lang="es-ES" sz="2800" b="1" dirty="0" smtClean="0">
                <a:latin typeface="Baskerville Old Face" panose="02020602080505020303" pitchFamily="18" charset="0"/>
              </a:rPr>
              <a:t>con la única y fiel convicción de mejorar </a:t>
            </a:r>
            <a:r>
              <a:rPr lang="es-ES" sz="2800" b="1" dirty="0">
                <a:latin typeface="Baskerville Old Face" panose="02020602080505020303" pitchFamily="18" charset="0"/>
              </a:rPr>
              <a:t>su calidad como personas y a su vez en el servicio</a:t>
            </a:r>
            <a:r>
              <a:rPr lang="es-ES" sz="2000" dirty="0">
                <a:latin typeface="Baskerville Old Face" panose="02020602080505020303" pitchFamily="18" charset="0"/>
              </a:rPr>
              <a:t>.</a:t>
            </a:r>
            <a:r>
              <a:rPr lang="es-MX" sz="2000" dirty="0" smtClean="0">
                <a:solidFill>
                  <a:srgbClr val="00A3B4"/>
                </a:solidFill>
                <a:latin typeface="Baskerville Old Face" panose="02020602080505020303" pitchFamily="18" charset="0"/>
              </a:rPr>
              <a:t> </a:t>
            </a:r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14" name="Imagen 3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32184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4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23751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5" descr="Macintosh HD:Users:TonyCamacho:Desktop:H. AYUNTAMIENTO:LOGOS:Mascota_admin_2015-2018_fin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82" y="5658794"/>
            <a:ext cx="2181204" cy="88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0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sndAc>
          <p:stSnd>
            <p:snd r:embed="rId2" name="click.wav"/>
          </p:stSnd>
        </p:sndAc>
      </p:transition>
    </mc:Choice>
    <mc:Fallback xmlns="">
      <p:transition spd="slow" advClick="0" advTm="20000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33053" y="1457891"/>
            <a:ext cx="9781310" cy="10994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600" b="1" dirty="0" smtClean="0">
                <a:latin typeface="Comic Sans MS" panose="030F0702030302020204" pitchFamily="66" charset="0"/>
              </a:rPr>
              <a:t/>
            </a:r>
            <a:br>
              <a:rPr lang="es-MX" sz="1600" b="1" dirty="0" smtClean="0">
                <a:latin typeface="Comic Sans MS" panose="030F0702030302020204" pitchFamily="66" charset="0"/>
              </a:rPr>
            </a:br>
            <a:r>
              <a:rPr lang="es-MX" sz="15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Visión</a:t>
            </a:r>
            <a:r>
              <a:rPr lang="es-MX" b="1" dirty="0" smtClean="0">
                <a:latin typeface="Baskerville Old Face" panose="02020602080505020303" pitchFamily="18" charset="0"/>
              </a:rPr>
              <a:t> </a:t>
            </a:r>
            <a:endParaRPr lang="es-MX" b="1" dirty="0">
              <a:latin typeface="Baskerville Old Face" panose="02020602080505020303" pitchFamily="18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233053" y="2722789"/>
            <a:ext cx="9851208" cy="2996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es-ES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Construir </a:t>
            </a:r>
            <a:r>
              <a:rPr lang="es-ES" sz="2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competencias, es decir, desarrollar habilidades, actitudes y conocimientos para mejorar y fortalecer la calidad, impacto e incidencia social de las actividades que desarrollan las Administraciones Municipales y de los servicios y calidad que ofrecen.</a:t>
            </a:r>
          </a:p>
          <a:p>
            <a:pPr marL="0" indent="0" algn="just" fontAlgn="base">
              <a:buNone/>
            </a:pPr>
            <a:r>
              <a:rPr lang="es-ES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	Fomentar </a:t>
            </a:r>
            <a:r>
              <a:rPr lang="es-ES" sz="2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valores de responsabilidad social para crear sentido de pertenencia y compromiso </a:t>
            </a:r>
            <a:r>
              <a:rPr lang="es-ES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	con </a:t>
            </a:r>
            <a:r>
              <a:rPr lang="es-ES" sz="2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la Misión de la Administración.</a:t>
            </a:r>
          </a:p>
          <a:p>
            <a:pPr algn="just"/>
            <a:endParaRPr lang="es-MX" sz="2000" dirty="0">
              <a:solidFill>
                <a:srgbClr val="00A3B4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Imagen 3" descr="Macintosh HD:Users:TonyCamacho:Desktop:Escudo_de_el_Municipio_de_Mascota_Jalis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17610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4" descr="Macintosh HD:Users:TonyCamacho:Desktop:H. AYUNTAMIENTO:LOGOS:MascotaPueblMagico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38" y="315172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5" descr="Macintosh HD:Users:TonyCamacho:Desktop:H. AYUNTAMIENTO:LOGOS:Mascota_admin_2015-2018_fin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82" y="5658794"/>
            <a:ext cx="2181204" cy="88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23468" y="1151452"/>
            <a:ext cx="9407863" cy="82235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s-MX" sz="89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Valores</a:t>
            </a:r>
            <a:r>
              <a:rPr lang="es-MX" b="1" dirty="0">
                <a:latin typeface="Comic Sans MS" panose="030F0702030302020204" pitchFamily="66" charset="0"/>
              </a:rPr>
              <a:t/>
            </a:r>
            <a:br>
              <a:rPr lang="es-MX" b="1" dirty="0">
                <a:latin typeface="Comic Sans MS" panose="030F0702030302020204" pitchFamily="66" charset="0"/>
              </a:rPr>
            </a:br>
            <a:endParaRPr lang="es-MX" dirty="0"/>
          </a:p>
        </p:txBody>
      </p:sp>
      <p:sp>
        <p:nvSpPr>
          <p:cNvPr id="8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1302327" y="3905740"/>
            <a:ext cx="3061855" cy="544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2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Servicio.</a:t>
            </a:r>
            <a:endParaRPr lang="es-MX" sz="2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MX" sz="2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endParaRPr lang="es-MX" sz="2800" dirty="0" smtClean="0">
              <a:latin typeface="Baskerville Old Face" panose="02020602080505020303" pitchFamily="18" charset="0"/>
            </a:endParaRPr>
          </a:p>
          <a:p>
            <a:endParaRPr lang="es-MX" sz="2800" dirty="0">
              <a:latin typeface="Baskerville Old Face" panose="02020602080505020303" pitchFamily="18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1149927" y="2517108"/>
            <a:ext cx="3061855" cy="544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2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Imparcialidad.</a:t>
            </a:r>
          </a:p>
          <a:p>
            <a:pPr marL="0" indent="0">
              <a:buNone/>
            </a:pPr>
            <a:endParaRPr lang="es-MX" sz="2800" dirty="0" smtClean="0">
              <a:latin typeface="Baskerville Old Face" panose="02020602080505020303" pitchFamily="18" charset="0"/>
            </a:endParaRPr>
          </a:p>
          <a:p>
            <a:endParaRPr lang="es-MX" sz="2800" dirty="0">
              <a:latin typeface="Baskerville Old Face" panose="02020602080505020303" pitchFamily="18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6234545" y="4178114"/>
            <a:ext cx="3061855" cy="544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2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Respeto.</a:t>
            </a:r>
            <a:endParaRPr lang="es-MX" sz="2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MX" sz="2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endParaRPr lang="es-MX" sz="2800" dirty="0" smtClean="0">
              <a:latin typeface="Baskerville Old Face" panose="02020602080505020303" pitchFamily="18" charset="0"/>
            </a:endParaRPr>
          </a:p>
          <a:p>
            <a:endParaRPr lang="es-MX" sz="2800" dirty="0">
              <a:latin typeface="Baskerville Old Face" panose="02020602080505020303" pitchFamily="18" charset="0"/>
            </a:endParaRPr>
          </a:p>
        </p:txBody>
      </p:sp>
      <p:sp>
        <p:nvSpPr>
          <p:cNvPr id="1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6844145" y="2517107"/>
            <a:ext cx="3061855" cy="544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2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Honestidad.</a:t>
            </a:r>
            <a:endParaRPr lang="es-MX" sz="2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MX" sz="2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endParaRPr lang="es-MX" sz="2800" dirty="0" smtClean="0">
              <a:latin typeface="Baskerville Old Face" panose="02020602080505020303" pitchFamily="18" charset="0"/>
            </a:endParaRPr>
          </a:p>
          <a:p>
            <a:endParaRPr lang="es-MX" sz="2800" dirty="0">
              <a:latin typeface="Baskerville Old Face" panose="02020602080505020303" pitchFamily="18" charset="0"/>
            </a:endParaRPr>
          </a:p>
        </p:txBody>
      </p:sp>
      <p:pic>
        <p:nvPicPr>
          <p:cNvPr id="7" name="Imagen 3" descr="Macintosh HD:Users:TonyCamacho:Desktop:Escudo_de_el_Municipio_de_Mascota_Jalis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17610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4" descr="Macintosh HD:Users:TonyCamacho:Desktop:H. AYUNTAMIENTO:LOGOS:MascotaPueblMagico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38" y="315172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5" descr="Macintosh HD:Users:TonyCamacho:Desktop:H. AYUNTAMIENTO:LOGOS:Mascota_admin_2015-2018_fin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97" y="5714212"/>
            <a:ext cx="2181204" cy="88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3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75" algn="l"/>
              </a:tabLst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10375" algn="l"/>
              </a:tabLst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44" name="44 Grupo"/>
          <p:cNvGrpSpPr/>
          <p:nvPr/>
        </p:nvGrpSpPr>
        <p:grpSpPr>
          <a:xfrm>
            <a:off x="892586" y="3910191"/>
            <a:ext cx="1659439" cy="1580884"/>
            <a:chOff x="3282339" y="2839052"/>
            <a:chExt cx="963603" cy="1113178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4127" y="2839052"/>
              <a:ext cx="593420" cy="768077"/>
            </a:xfrm>
            <a:prstGeom prst="roundRect">
              <a:avLst>
                <a:gd name="adj" fmla="val 8594"/>
              </a:avLst>
            </a:prstGeom>
            <a:ln w="28575">
              <a:solidFill>
                <a:srgbClr val="F4A28C"/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69 CuadroTexto"/>
            <p:cNvSpPr txBox="1"/>
            <p:nvPr/>
          </p:nvSpPr>
          <p:spPr>
            <a:xfrm>
              <a:off x="3282339" y="3713838"/>
              <a:ext cx="963603" cy="238392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u="sng" dirty="0" smtClean="0">
                  <a:solidFill>
                    <a:prstClr val="black"/>
                  </a:solidFill>
                  <a:latin typeface="Baskerville Old Face" pitchFamily="18" charset="0"/>
                </a:rPr>
                <a:t>Secretaria</a:t>
              </a:r>
              <a:endParaRPr lang="es-ES" sz="1600" dirty="0">
                <a:solidFill>
                  <a:prstClr val="black"/>
                </a:solidFill>
                <a:latin typeface="Baskerville Old Face" pitchFamily="18" charset="0"/>
              </a:endParaRPr>
            </a:p>
          </p:txBody>
        </p:sp>
      </p:grpSp>
      <p:grpSp>
        <p:nvGrpSpPr>
          <p:cNvPr id="47" name="49 Grupo"/>
          <p:cNvGrpSpPr/>
          <p:nvPr/>
        </p:nvGrpSpPr>
        <p:grpSpPr>
          <a:xfrm>
            <a:off x="7751629" y="3859965"/>
            <a:ext cx="1459633" cy="2112544"/>
            <a:chOff x="5450245" y="2784653"/>
            <a:chExt cx="963603" cy="1516647"/>
          </a:xfrm>
        </p:grpSpPr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43876" y="2784653"/>
              <a:ext cx="642024" cy="889326"/>
            </a:xfrm>
            <a:prstGeom prst="roundRect">
              <a:avLst>
                <a:gd name="adj" fmla="val 8594"/>
              </a:avLst>
            </a:prstGeom>
            <a:ln>
              <a:solidFill>
                <a:srgbClr val="F4A28C"/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49" name="71 CuadroTexto"/>
            <p:cNvSpPr txBox="1"/>
            <p:nvPr/>
          </p:nvSpPr>
          <p:spPr>
            <a:xfrm>
              <a:off x="5450245" y="3704707"/>
              <a:ext cx="963603" cy="596593"/>
            </a:xfrm>
            <a:prstGeom prst="rect">
              <a:avLst/>
            </a:prstGeom>
            <a:ln>
              <a:solidFill>
                <a:srgbClr val="F4A28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u="sng" dirty="0" smtClean="0">
                  <a:solidFill>
                    <a:prstClr val="black"/>
                  </a:solidFill>
                  <a:latin typeface="Baskerville Old Face" pitchFamily="18" charset="0"/>
                </a:rPr>
                <a:t>Intendente</a:t>
              </a:r>
            </a:p>
            <a:p>
              <a:pPr algn="ctr"/>
              <a:r>
                <a:rPr lang="es-ES" sz="1600" b="1" u="sng" dirty="0" smtClean="0">
                  <a:solidFill>
                    <a:prstClr val="black"/>
                  </a:solidFill>
                  <a:latin typeface="Baskerville Old Face" pitchFamily="18" charset="0"/>
                </a:rPr>
                <a:t>Palacio municipal</a:t>
              </a:r>
              <a:endParaRPr lang="es-ES" sz="1600" dirty="0">
                <a:solidFill>
                  <a:prstClr val="black"/>
                </a:solidFill>
                <a:latin typeface="Baskerville Old Face" pitchFamily="18" charset="0"/>
              </a:endParaRPr>
            </a:p>
          </p:txBody>
        </p:sp>
      </p:grpSp>
      <p:cxnSp>
        <p:nvCxnSpPr>
          <p:cNvPr id="50" name="12 Conector recto"/>
          <p:cNvCxnSpPr/>
          <p:nvPr/>
        </p:nvCxnSpPr>
        <p:spPr>
          <a:xfrm>
            <a:off x="1579418" y="3581479"/>
            <a:ext cx="9871620" cy="5297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51" name="50 Grupo"/>
          <p:cNvGrpSpPr/>
          <p:nvPr/>
        </p:nvGrpSpPr>
        <p:grpSpPr>
          <a:xfrm>
            <a:off x="2984180" y="1576826"/>
            <a:ext cx="1916737" cy="1870331"/>
            <a:chOff x="3779918" y="728720"/>
            <a:chExt cx="1916737" cy="1870331"/>
          </a:xfrm>
        </p:grpSpPr>
        <p:pic>
          <p:nvPicPr>
            <p:cNvPr id="52" name="51 Imagen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02222" y="728720"/>
              <a:ext cx="792000" cy="1224000"/>
            </a:xfrm>
            <a:prstGeom prst="roundRect">
              <a:avLst>
                <a:gd name="adj" fmla="val 859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53" name="52 CuadroTexto"/>
            <p:cNvSpPr txBox="1"/>
            <p:nvPr/>
          </p:nvSpPr>
          <p:spPr>
            <a:xfrm>
              <a:off x="3779918" y="1952720"/>
              <a:ext cx="1916737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400"/>
              <a:r>
                <a:rPr lang="es-ES" sz="1200" b="1" dirty="0" smtClean="0">
                  <a:solidFill>
                    <a:prstClr val="black"/>
                  </a:solidFill>
                  <a:latin typeface="Baskerville Old Face" pitchFamily="18" charset="0"/>
                </a:rPr>
                <a:t>Lic. José Alfredo</a:t>
              </a:r>
            </a:p>
            <a:p>
              <a:pPr algn="ctr" defTabSz="914400"/>
              <a:r>
                <a:rPr lang="es-ES" sz="1200" dirty="0" smtClean="0">
                  <a:solidFill>
                    <a:prstClr val="black"/>
                  </a:solidFill>
                  <a:latin typeface="Baskerville Old Face" pitchFamily="18" charset="0"/>
                </a:rPr>
                <a:t>Oficial Mayor Administrativo</a:t>
              </a:r>
              <a:endParaRPr lang="es-ES" sz="1200" dirty="0">
                <a:solidFill>
                  <a:prstClr val="black"/>
                </a:solidFill>
                <a:latin typeface="Baskerville Old Face" pitchFamily="18" charset="0"/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697475" y="1470546"/>
            <a:ext cx="1507305" cy="1820306"/>
            <a:chOff x="3042258" y="312741"/>
            <a:chExt cx="1507305" cy="1820306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6342" y="312741"/>
              <a:ext cx="840000" cy="1260000"/>
            </a:xfrm>
            <a:prstGeom prst="roundRect">
              <a:avLst>
                <a:gd name="adj" fmla="val 8594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56" name="55 CuadroTexto"/>
            <p:cNvSpPr txBox="1"/>
            <p:nvPr/>
          </p:nvSpPr>
          <p:spPr>
            <a:xfrm>
              <a:off x="3042258" y="1702160"/>
              <a:ext cx="1507305" cy="4308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400"/>
              <a:r>
                <a:rPr lang="es-ES" sz="1100" b="1" dirty="0" smtClean="0">
                  <a:solidFill>
                    <a:prstClr val="black"/>
                  </a:solidFill>
                  <a:latin typeface="Baskerville Old Face" pitchFamily="18" charset="0"/>
                </a:rPr>
                <a:t>Ing. Nicolás</a:t>
              </a:r>
            </a:p>
            <a:p>
              <a:pPr algn="ctr" defTabSz="914400"/>
              <a:r>
                <a:rPr lang="es-ES" sz="1100" dirty="0" smtClean="0">
                  <a:solidFill>
                    <a:prstClr val="black"/>
                  </a:solidFill>
                  <a:latin typeface="Baskerville Old Face" pitchFamily="18" charset="0"/>
                </a:rPr>
                <a:t>Presidente Municipal</a:t>
              </a:r>
              <a:endParaRPr lang="es-ES" sz="1100" dirty="0">
                <a:solidFill>
                  <a:prstClr val="black"/>
                </a:solidFill>
                <a:latin typeface="Baskerville Old Face" pitchFamily="18" charset="0"/>
              </a:endParaRPr>
            </a:p>
          </p:txBody>
        </p:sp>
      </p:grpSp>
      <p:cxnSp>
        <p:nvCxnSpPr>
          <p:cNvPr id="57" name="56 Conector recto de flecha"/>
          <p:cNvCxnSpPr/>
          <p:nvPr/>
        </p:nvCxnSpPr>
        <p:spPr>
          <a:xfrm>
            <a:off x="2141481" y="2095396"/>
            <a:ext cx="12960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grpSp>
        <p:nvGrpSpPr>
          <p:cNvPr id="58" name="49 Grupo"/>
          <p:cNvGrpSpPr/>
          <p:nvPr/>
        </p:nvGrpSpPr>
        <p:grpSpPr>
          <a:xfrm>
            <a:off x="10324569" y="3917034"/>
            <a:ext cx="1721339" cy="2251780"/>
            <a:chOff x="5408357" y="2805395"/>
            <a:chExt cx="1189741" cy="1631618"/>
          </a:xfrm>
        </p:grpSpPr>
        <p:pic>
          <p:nvPicPr>
            <p:cNvPr id="5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1994" y="2805395"/>
              <a:ext cx="613702" cy="1008000"/>
            </a:xfrm>
            <a:prstGeom prst="roundRect">
              <a:avLst>
                <a:gd name="adj" fmla="val 8594"/>
              </a:avLst>
            </a:prstGeom>
            <a:ln>
              <a:solidFill>
                <a:srgbClr val="F4A28C"/>
              </a:solidFill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60" name="71 CuadroTexto"/>
            <p:cNvSpPr txBox="1"/>
            <p:nvPr/>
          </p:nvSpPr>
          <p:spPr>
            <a:xfrm>
              <a:off x="5408357" y="3834881"/>
              <a:ext cx="1189741" cy="602132"/>
            </a:xfrm>
            <a:prstGeom prst="rect">
              <a:avLst/>
            </a:prstGeom>
            <a:ln>
              <a:solidFill>
                <a:srgbClr val="F4A28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u="sng" dirty="0" smtClean="0">
                  <a:solidFill>
                    <a:prstClr val="black"/>
                  </a:solidFill>
                  <a:latin typeface="Baskerville Old Face" pitchFamily="18" charset="0"/>
                </a:rPr>
                <a:t>Intendente eventual</a:t>
              </a:r>
            </a:p>
            <a:p>
              <a:pPr algn="ctr"/>
              <a:r>
                <a:rPr lang="es-ES" sz="1600" b="1" u="sng" dirty="0" smtClean="0">
                  <a:solidFill>
                    <a:prstClr val="black"/>
                  </a:solidFill>
                  <a:latin typeface="Baskerville Old Face" pitchFamily="18" charset="0"/>
                </a:rPr>
                <a:t>Palacio municipal</a:t>
              </a:r>
              <a:endParaRPr lang="es-ES" sz="1600" dirty="0">
                <a:solidFill>
                  <a:prstClr val="black"/>
                </a:solidFill>
                <a:latin typeface="Baskerville Old Face" pitchFamily="18" charset="0"/>
              </a:endParaRPr>
            </a:p>
          </p:txBody>
        </p:sp>
      </p:grpSp>
      <p:cxnSp>
        <p:nvCxnSpPr>
          <p:cNvPr id="61" name="59 Conector recto de flecha"/>
          <p:cNvCxnSpPr/>
          <p:nvPr/>
        </p:nvCxnSpPr>
        <p:spPr>
          <a:xfrm>
            <a:off x="1579418" y="3613848"/>
            <a:ext cx="0" cy="25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62" name="59 Conector recto de flecha"/>
          <p:cNvCxnSpPr/>
          <p:nvPr/>
        </p:nvCxnSpPr>
        <p:spPr>
          <a:xfrm>
            <a:off x="11451038" y="3613848"/>
            <a:ext cx="0" cy="25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63" name="59 Conector recto de flecha"/>
          <p:cNvCxnSpPr/>
          <p:nvPr/>
        </p:nvCxnSpPr>
        <p:spPr>
          <a:xfrm>
            <a:off x="3942549" y="3646216"/>
            <a:ext cx="0" cy="25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64" name="59 Conector recto de flecha"/>
          <p:cNvCxnSpPr/>
          <p:nvPr/>
        </p:nvCxnSpPr>
        <p:spPr>
          <a:xfrm>
            <a:off x="6251433" y="3607965"/>
            <a:ext cx="0" cy="25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65" name="59 Conector recto de flecha"/>
          <p:cNvCxnSpPr/>
          <p:nvPr/>
        </p:nvCxnSpPr>
        <p:spPr>
          <a:xfrm>
            <a:off x="8473645" y="3634451"/>
            <a:ext cx="0" cy="25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66" name="Imagen 3" descr="Macintosh HD:Users:TonyCamacho:Desktop:Escudo_de_el_Municipio_de_Mascota_Jalisco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32184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Imagen 4" descr="Macintosh HD:Users:TonyCamacho:Desktop:H. AYUNTAMIENTO:LOGOS:MascotaPueblMagicoLog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23751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Imagen 5" descr="Macintosh HD:Users:TonyCamacho:Desktop:H. AYUNTAMIENTO:LOGOS:Mascota_admin_2015-2018_final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98" y="5971572"/>
            <a:ext cx="2181204" cy="8854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59 Conector recto de flecha"/>
          <p:cNvCxnSpPr/>
          <p:nvPr/>
        </p:nvCxnSpPr>
        <p:spPr>
          <a:xfrm>
            <a:off x="6340762" y="2047648"/>
            <a:ext cx="0" cy="1260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" name="2 Conector recto"/>
          <p:cNvCxnSpPr/>
          <p:nvPr/>
        </p:nvCxnSpPr>
        <p:spPr>
          <a:xfrm>
            <a:off x="4468762" y="2066524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ítulo 1"/>
          <p:cNvSpPr txBox="1">
            <a:spLocks/>
          </p:cNvSpPr>
          <p:nvPr/>
        </p:nvSpPr>
        <p:spPr>
          <a:xfrm>
            <a:off x="1579418" y="405029"/>
            <a:ext cx="9407238" cy="64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Organigrama</a:t>
            </a:r>
            <a:endParaRPr lang="es-MX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3" name="67 CuadroTexto"/>
          <p:cNvSpPr txBox="1"/>
          <p:nvPr/>
        </p:nvSpPr>
        <p:spPr>
          <a:xfrm>
            <a:off x="5655017" y="5360623"/>
            <a:ext cx="115212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u="sng" dirty="0" smtClean="0">
                <a:solidFill>
                  <a:prstClr val="black"/>
                </a:solidFill>
                <a:latin typeface="Baskerville Old Face" pitchFamily="18" charset="0"/>
              </a:rPr>
              <a:t>Auxiliar</a:t>
            </a:r>
            <a:endParaRPr lang="es-ES" sz="1600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sp>
        <p:nvSpPr>
          <p:cNvPr id="75" name="67 CuadroTexto"/>
          <p:cNvSpPr txBox="1"/>
          <p:nvPr/>
        </p:nvSpPr>
        <p:spPr>
          <a:xfrm>
            <a:off x="3315217" y="5130194"/>
            <a:ext cx="124913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u="sng" dirty="0" smtClean="0">
                <a:solidFill>
                  <a:prstClr val="black"/>
                </a:solidFill>
                <a:latin typeface="Baskerville Old Face" pitchFamily="18" charset="0"/>
              </a:rPr>
              <a:t>Auxiliar</a:t>
            </a:r>
            <a:endParaRPr lang="es-ES" sz="1400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pic>
        <p:nvPicPr>
          <p:cNvPr id="42" name="Imagen 41" descr="E:\personal gafettes\Oficialía\DSC_010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61" y="3853187"/>
            <a:ext cx="864079" cy="1299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F4A28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r="22525" b="21010"/>
          <a:stretch/>
        </p:blipFill>
        <p:spPr>
          <a:xfrm>
            <a:off x="3537045" y="3917035"/>
            <a:ext cx="805481" cy="1141098"/>
          </a:xfrm>
          <a:prstGeom prst="rect">
            <a:avLst/>
          </a:prstGeom>
          <a:ln w="38100" cap="sq">
            <a:solidFill>
              <a:srgbClr val="F4A2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4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sndAc>
          <p:stSnd>
            <p:snd r:embed="rId2" name="type.wav"/>
          </p:stSnd>
        </p:sndAc>
      </p:transition>
    </mc:Choice>
    <mc:Fallback xmlns="">
      <p:transition spd="slow" advClick="0" advTm="20000">
        <p:sndAc>
          <p:stSnd>
            <p:snd r:embed="rId1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8288" y="320901"/>
            <a:ext cx="7202567" cy="6350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Julio   2018</a:t>
            </a:r>
            <a:endParaRPr lang="es-MX" sz="6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614405"/>
              </p:ext>
            </p:extLst>
          </p:nvPr>
        </p:nvGraphicFramePr>
        <p:xfrm>
          <a:off x="1469596" y="1423462"/>
          <a:ext cx="9607147" cy="36690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402839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/>
                </a:tc>
              </a:tr>
              <a:tr h="743703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Visita diaria a la bodega municipal a las 06:45 hrs. para organizar al personal,</a:t>
                      </a:r>
                      <a:r>
                        <a:rPr lang="es-MX" sz="1400" baseline="0" dirty="0" smtClean="0"/>
                        <a:t> solicitudes y parque vehicular.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31</a:t>
                      </a:r>
                      <a:endParaRPr lang="es-MX" sz="1400" dirty="0"/>
                    </a:p>
                  </a:txBody>
                  <a:tcPr/>
                </a:tc>
              </a:tr>
              <a:tr h="599199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Atención  a la ciudadanía en general y</a:t>
                      </a:r>
                      <a:r>
                        <a:rPr lang="es-MX" sz="1400" baseline="0" dirty="0" smtClean="0"/>
                        <a:t> personal del H. Ayuntamiento.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31</a:t>
                      </a:r>
                      <a:endParaRPr lang="es-MX" sz="1400" dirty="0"/>
                    </a:p>
                  </a:txBody>
                  <a:tcPr/>
                </a:tc>
              </a:tr>
              <a:tr h="743703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Elaboración y</a:t>
                      </a:r>
                      <a:r>
                        <a:rPr lang="es-MX" sz="1400" baseline="0" dirty="0" smtClean="0"/>
                        <a:t> contestación de oficios , archivar, atención a la ciudadanía, etc.</a:t>
                      </a:r>
                      <a:endParaRPr lang="es-MX" sz="1400" dirty="0" smtClean="0"/>
                    </a:p>
                    <a:p>
                      <a:pPr algn="just"/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Del</a:t>
                      </a:r>
                      <a:r>
                        <a:rPr lang="es-MX" sz="1400" baseline="0" dirty="0" smtClean="0"/>
                        <a:t> 01 al 31</a:t>
                      </a:r>
                      <a:endParaRPr lang="es-MX" sz="1400" dirty="0" smtClean="0"/>
                    </a:p>
                    <a:p>
                      <a:pPr algn="ctr"/>
                      <a:endParaRPr lang="es-MX" sz="1400" dirty="0"/>
                    </a:p>
                  </a:txBody>
                  <a:tcPr/>
                </a:tc>
              </a:tr>
              <a:tr h="582161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Reportes para pagos semanales a externos en trabajos a corto plaza.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Cada día 04, 11, 18</a:t>
                      </a:r>
                      <a:r>
                        <a:rPr lang="es-MX" sz="1400" baseline="0" dirty="0" smtClean="0"/>
                        <a:t> y 25</a:t>
                      </a:r>
                      <a:endParaRPr lang="es-MX" sz="1400" dirty="0"/>
                    </a:p>
                  </a:txBody>
                  <a:tcPr/>
                </a:tc>
              </a:tr>
              <a:tr h="59740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Reportes</a:t>
                      </a:r>
                      <a:r>
                        <a:rPr lang="es-MX" sz="1400" baseline="0" dirty="0" smtClean="0"/>
                        <a:t> quincenales para informar Altas, Baja, Eventuales, Incidencias y Tiempos Extras.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Tres</a:t>
                      </a:r>
                      <a:r>
                        <a:rPr lang="es-MX" sz="1400" baseline="0" dirty="0" smtClean="0"/>
                        <a:t> días antes del día 15 y 30 .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3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32184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4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838" y="248582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5" descr="Macintosh HD:Users:TonyCamacho:Desktop:H. AYUNTAMIENTO:LOGOS:Mascota_admin_2015-2018_fin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32" y="5778714"/>
            <a:ext cx="2181204" cy="88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60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5000">
        <p:sndAc>
          <p:stSnd>
            <p:snd r:embed="rId2" name="coin.wav"/>
          </p:stSnd>
        </p:sndAc>
      </p:transition>
    </mc:Choice>
    <mc:Fallback>
      <p:transition advClick="0" advTm="35000"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08288" y="320901"/>
            <a:ext cx="7202567" cy="6350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Julio  2018</a:t>
            </a:r>
            <a:endParaRPr lang="es-MX" sz="6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53584"/>
              </p:ext>
            </p:extLst>
          </p:nvPr>
        </p:nvGraphicFramePr>
        <p:xfrm>
          <a:off x="1454605" y="2187960"/>
          <a:ext cx="9607147" cy="11465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370260"/>
                <a:gridCol w="3236887"/>
              </a:tblGrid>
              <a:tr h="402839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/>
                </a:tc>
              </a:tr>
              <a:tr h="743703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Toma</a:t>
                      </a:r>
                      <a:r>
                        <a:rPr lang="es-MX" sz="1400" baseline="0" dirty="0" smtClean="0"/>
                        <a:t> de acuerdos  rutinarios con el presidente municipal en cuanto a l personal, maquinaria y trabajos pendientes.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31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3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32184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4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23751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5" descr="Macintosh HD:Users:TonyCamacho:Desktop:H. AYUNTAMIENTO:LOGOS:Mascota_admin_2015-2018_fin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32" y="5778714"/>
            <a:ext cx="2181204" cy="8854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6435"/>
              </p:ext>
            </p:extLst>
          </p:nvPr>
        </p:nvGraphicFramePr>
        <p:xfrm>
          <a:off x="1454604" y="3334502"/>
          <a:ext cx="9607147" cy="74370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743703">
                <a:tc>
                  <a:txBody>
                    <a:bodyPr/>
                    <a:lstStyle/>
                    <a:p>
                      <a:pPr algn="just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Participación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en evento de sierre de cursos de la escuela de Misiones Culturales. 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Día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11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08288" y="425831"/>
            <a:ext cx="7202567" cy="6350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Agosto 2018</a:t>
            </a:r>
            <a:endParaRPr lang="es-MX" sz="6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5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755755"/>
              </p:ext>
            </p:extLst>
          </p:nvPr>
        </p:nvGraphicFramePr>
        <p:xfrm>
          <a:off x="1469596" y="1528392"/>
          <a:ext cx="9607147" cy="353607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402839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/>
                </a:tc>
              </a:tr>
              <a:tr h="572126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Visita diaria a la bodega municipal a las 06:45 hrs. para organizar al personal,</a:t>
                      </a:r>
                      <a:r>
                        <a:rPr lang="es-MX" sz="1400" baseline="0" dirty="0" smtClean="0"/>
                        <a:t> solicitudes y parque vehicular.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31</a:t>
                      </a:r>
                      <a:endParaRPr lang="es-MX" sz="1400" dirty="0"/>
                    </a:p>
                  </a:txBody>
                  <a:tcPr/>
                </a:tc>
              </a:tr>
              <a:tr h="42803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Atención  a la ciudadanía en general y</a:t>
                      </a:r>
                      <a:r>
                        <a:rPr lang="es-MX" sz="1400" baseline="0" dirty="0" smtClean="0"/>
                        <a:t> personal del H. Ayuntamiento.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31</a:t>
                      </a:r>
                      <a:endParaRPr lang="es-MX" sz="1400" dirty="0"/>
                    </a:p>
                  </a:txBody>
                  <a:tcPr/>
                </a:tc>
              </a:tr>
              <a:tr h="554636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Expedición</a:t>
                      </a:r>
                      <a:r>
                        <a:rPr lang="es-MX" sz="1400" baseline="0" dirty="0" smtClean="0"/>
                        <a:t> de vales de materiales, combustible, servicio médico.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</a:t>
                      </a:r>
                      <a:r>
                        <a:rPr lang="es-MX" sz="1400" baseline="0" dirty="0" smtClean="0"/>
                        <a:t> 31</a:t>
                      </a:r>
                      <a:endParaRPr lang="es-MX" sz="1400" dirty="0"/>
                    </a:p>
                  </a:txBody>
                  <a:tcPr/>
                </a:tc>
              </a:tr>
              <a:tr h="582161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Elaboración y</a:t>
                      </a:r>
                      <a:r>
                        <a:rPr lang="es-MX" sz="1400" baseline="0" dirty="0" smtClean="0"/>
                        <a:t> contestación de oficios , archivar, atención a la ciudadanía, etc.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Del</a:t>
                      </a:r>
                      <a:r>
                        <a:rPr lang="es-MX" sz="1400" baseline="0" dirty="0" smtClean="0"/>
                        <a:t> 01al 31</a:t>
                      </a:r>
                      <a:endParaRPr lang="es-MX" sz="1400" dirty="0"/>
                    </a:p>
                  </a:txBody>
                  <a:tcPr/>
                </a:tc>
              </a:tr>
              <a:tr h="398885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Reportes para pagos semanales a externos en trabajos a corto plaza.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Cada día 01, 08, 15 </a:t>
                      </a:r>
                      <a:r>
                        <a:rPr lang="es-MX" sz="1400" baseline="0" dirty="0" smtClean="0"/>
                        <a:t>,22 y 29</a:t>
                      </a:r>
                      <a:endParaRPr lang="es-MX" sz="1400" dirty="0"/>
                    </a:p>
                  </a:txBody>
                  <a:tcPr/>
                </a:tc>
              </a:tr>
              <a:tr h="59740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Reportes</a:t>
                      </a:r>
                      <a:r>
                        <a:rPr lang="es-MX" sz="1400" baseline="0" dirty="0" smtClean="0"/>
                        <a:t> quincenales para informar Altas, Baja, Eventuales, Incidencias y Tiempos Extras.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Tres</a:t>
                      </a:r>
                      <a:r>
                        <a:rPr lang="es-MX" sz="1400" baseline="0" dirty="0" smtClean="0"/>
                        <a:t> días antes del día 15 y 28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3" descr="Macintosh HD:Users:TonyCamacho:Desktop:Escudo_de_el_Municipio_de_Mascota_Jalis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27687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4" descr="Macintosh HD:Users:TonyCamacho:Desktop:H. AYUNTAMIENTO:LOGOS:MascotaPueblMagico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23751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5" descr="Macintosh HD:Users:TonyCamacho:Desktop:H. AYUNTAMIENTO:LOGOS:Mascota_admin_2015-2018_fin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02" y="5838674"/>
            <a:ext cx="2181204" cy="88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08288" y="425831"/>
            <a:ext cx="7202567" cy="6350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Agosto  2018</a:t>
            </a:r>
            <a:endParaRPr lang="es-MX" sz="6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" name="Imagen 3" descr="Macintosh HD:Users:TonyCamacho:Desktop:Escudo_de_el_Municipio_de_Mascota_Jalis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0" y="276877"/>
            <a:ext cx="1010285" cy="111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4" descr="Macintosh HD:Users:TonyCamacho:Desktop:H. AYUNTAMIENTO:LOGOS:MascotaPueblMagico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5" y="237519"/>
            <a:ext cx="1009650" cy="9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5" descr="Macintosh HD:Users:TonyCamacho:Desktop:H. AYUNTAMIENTO:LOGOS:Mascota_admin_2015-2018_fin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14" y="5849638"/>
            <a:ext cx="2181204" cy="8854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035431"/>
              </p:ext>
            </p:extLst>
          </p:nvPr>
        </p:nvGraphicFramePr>
        <p:xfrm>
          <a:off x="1454605" y="2187960"/>
          <a:ext cx="9607147" cy="114654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402839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43703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Toma</a:t>
                      </a:r>
                      <a:r>
                        <a:rPr lang="es-MX" sz="1400" baseline="0" dirty="0" smtClean="0"/>
                        <a:t> de acuerdos  rutinarios con el presidente municipal en cuanto a l personal, maquinaria y trabajos pendientes.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Del 01 al 31</a:t>
                      </a:r>
                      <a:endParaRPr lang="es-MX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306110"/>
              </p:ext>
            </p:extLst>
          </p:nvPr>
        </p:nvGraphicFramePr>
        <p:xfrm>
          <a:off x="1454605" y="3326182"/>
          <a:ext cx="9607147" cy="58216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582161">
                <a:tc>
                  <a:txBody>
                    <a:bodyPr/>
                    <a:lstStyle/>
                    <a:p>
                      <a:pPr algn="just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Participación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en evento de presentación de las candidatas a reynas de Fiestas Patrias 2018. 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Día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26 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59972"/>
              </p:ext>
            </p:extLst>
          </p:nvPr>
        </p:nvGraphicFramePr>
        <p:xfrm>
          <a:off x="1454605" y="3908343"/>
          <a:ext cx="9607147" cy="58216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260"/>
                <a:gridCol w="3236887"/>
              </a:tblGrid>
              <a:tr h="582161">
                <a:tc>
                  <a:txBody>
                    <a:bodyPr/>
                    <a:lstStyle/>
                    <a:p>
                      <a:pPr algn="just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Reunión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con presidente Municipal y Directores del H. Ayuntamiento para organización de Festejos patrios. 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4A2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Día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27 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4A28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1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2183</TotalTime>
  <Words>705</Words>
  <Application>Microsoft Office PowerPoint</Application>
  <PresentationFormat>Panorámica</PresentationFormat>
  <Paragraphs>113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Baskerville Old Face</vt:lpstr>
      <vt:lpstr>Bernard MT Condensed</vt:lpstr>
      <vt:lpstr>Calibri</vt:lpstr>
      <vt:lpstr>Century Gothic</vt:lpstr>
      <vt:lpstr>Comic Sans MS</vt:lpstr>
      <vt:lpstr>Impact</vt:lpstr>
      <vt:lpstr>Wingdings 3</vt:lpstr>
      <vt:lpstr>Espiral</vt:lpstr>
      <vt:lpstr>Presentación de PowerPoint</vt:lpstr>
      <vt:lpstr>Presentación de PowerPoint</vt:lpstr>
      <vt:lpstr>Presentación de PowerPoint</vt:lpstr>
      <vt:lpstr>  Valores </vt:lpstr>
      <vt:lpstr>Presentación de PowerPoint</vt:lpstr>
      <vt:lpstr>Julio   2018</vt:lpstr>
      <vt:lpstr>Julio  2018</vt:lpstr>
      <vt:lpstr>Agosto 2018</vt:lpstr>
      <vt:lpstr>Agosto  2018</vt:lpstr>
      <vt:lpstr>Septiembre   2018</vt:lpstr>
      <vt:lpstr>Septiembre 2018</vt:lpstr>
      <vt:lpstr>Presentación de PowerPoint</vt:lpstr>
      <vt:lpstr>Presentación de PowerPoint</vt:lpstr>
      <vt:lpstr>Presentación de PowerPoint</vt:lpstr>
      <vt:lpstr>Conclusión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TRANSPARENCIA</dc:title>
  <dc:creator>Cecilia Aide Aguilar Galvan</dc:creator>
  <cp:lastModifiedBy>USUARIO</cp:lastModifiedBy>
  <cp:revision>182</cp:revision>
  <cp:lastPrinted>2016-10-07T18:33:24Z</cp:lastPrinted>
  <dcterms:created xsi:type="dcterms:W3CDTF">2015-12-30T20:34:36Z</dcterms:created>
  <dcterms:modified xsi:type="dcterms:W3CDTF">2018-09-24T15:03:58Z</dcterms:modified>
</cp:coreProperties>
</file>