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3.4143284906288124E-2"/>
          <c:y val="0.12664298229287832"/>
          <c:w val="0.94707737237070722"/>
          <c:h val="0.771297858789810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INGRESO DE PROCESADOS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35B19D"/>
              </a:solidFill>
              <a:ln>
                <a:noFill/>
              </a:ln>
              <a:effectLst/>
            </c:spPr>
          </c:dPt>
          <c:cat>
            <c:strRef>
              <c:f>Hoja1!$A$2:$A$5</c:f>
              <c:strCache>
                <c:ptCount val="3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ser>
          <c:idx val="2"/>
          <c:order val="1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3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</c:strCache>
            </c:strRef>
          </c:cat>
          <c:val>
            <c:numRef>
              <c:f>Hoja1!$D$2:$D$5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732800"/>
        <c:axId val="165538544"/>
      </c:barChart>
      <c:catAx>
        <c:axId val="16473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5538544"/>
        <c:crosses val="autoZero"/>
        <c:auto val="1"/>
        <c:lblAlgn val="ctr"/>
        <c:lblOffset val="100"/>
        <c:noMultiLvlLbl val="0"/>
      </c:catAx>
      <c:valAx>
        <c:axId val="16553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473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INGRESOS DE ADMINISTRATIVOS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CF333880-B651-4BB1-8B3E-FAD99BFB1750}" type="VALUE">
                      <a:rPr lang="en-US" smtClean="0"/>
                      <a:pPr/>
                      <a:t>[VALOR]</a:t>
                    </a:fld>
                    <a:endParaRPr lang="es-MX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3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2.0124909379744615E-4"/>
          <c:y val="0.20896204163561066"/>
          <c:w val="0.15608144685039371"/>
          <c:h val="0.66997454808618562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8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19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57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0629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93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495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58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11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1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59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4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4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0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1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90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69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2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3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8180" y="2659118"/>
            <a:ext cx="8891752" cy="280075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3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3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3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3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INFORME </a:t>
            </a:r>
            <a:r>
              <a:rPr lang="es-MX" sz="3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TRIMESTRAL </a:t>
            </a:r>
            <a:r>
              <a:rPr lang="es-MX" sz="3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br>
              <a:rPr lang="es-MX" sz="3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3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OCTUBRE A DICIEMBRE 2018</a:t>
            </a:r>
            <a:br>
              <a:rPr lang="es-MX" sz="3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3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3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3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DIRECCIÓN </a:t>
            </a:r>
            <a:r>
              <a:rPr lang="es-MX" sz="3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SEGURIDAD    PÚBLICA  MUNICIPAL</a:t>
            </a:r>
            <a:br>
              <a:rPr lang="es-MX" sz="3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3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MASCOTA, </a:t>
            </a:r>
            <a:r>
              <a:rPr lang="es-MX" sz="3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JALISCO.</a:t>
            </a:r>
            <a:r>
              <a:rPr lang="es-MX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563" y="1334492"/>
            <a:ext cx="1002244" cy="101287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044" y="1334492"/>
            <a:ext cx="6428724" cy="103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INSTALACIÓN DEL CONSEJO REGIONAL DE SEGURIDAD PUBLICA.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2833876"/>
            <a:ext cx="10820400" cy="2427238"/>
          </a:xfrm>
        </p:spPr>
        <p:txBody>
          <a:bodyPr/>
          <a:lstStyle/>
          <a:p>
            <a:pPr marL="342900" lvl="0" indent="-342900" algn="just" defTabSz="4572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es-MX" sz="2400" dirty="0"/>
              <a:t>Durante este </a:t>
            </a:r>
            <a:r>
              <a:rPr lang="es-MX" sz="2400" dirty="0" smtClean="0"/>
              <a:t>trimestre </a:t>
            </a:r>
            <a:r>
              <a:rPr lang="es-MX" sz="2400" dirty="0"/>
              <a:t>del </a:t>
            </a:r>
            <a:r>
              <a:rPr lang="es-MX" sz="2400" dirty="0" smtClean="0"/>
              <a:t>2018.</a:t>
            </a:r>
          </a:p>
          <a:p>
            <a:pPr marL="0" lvl="0" indent="0" algn="just" defTabSz="457200">
              <a:lnSpc>
                <a:spcPct val="100000"/>
              </a:lnSpc>
              <a:buClr>
                <a:srgbClr val="353535"/>
              </a:buClr>
              <a:buNone/>
            </a:pPr>
            <a:endParaRPr lang="es-MX" sz="2400" dirty="0" smtClean="0"/>
          </a:p>
          <a:p>
            <a:pPr marL="0" lvl="0" indent="0" algn="just" defTabSz="457200">
              <a:lnSpc>
                <a:spcPct val="100000"/>
              </a:lnSpc>
              <a:buClr>
                <a:srgbClr val="353535"/>
              </a:buClr>
              <a:buNone/>
            </a:pPr>
            <a:r>
              <a:rPr lang="es-MX" sz="2400" dirty="0" smtClean="0"/>
              <a:t>  El día 05 de Noviembre, se llevó a cabo la instalación del  Consejo Regional de Seguridad Publica “ REGIÓN DIEZ SIERRA OCCIDENTAL” ; en el Municipio de Mascota, Jalisco.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701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2648607"/>
            <a:ext cx="10244959" cy="3570078"/>
          </a:xfrm>
        </p:spPr>
        <p:txBody>
          <a:bodyPr/>
          <a:lstStyle/>
          <a:p>
            <a:pPr marL="0" indent="0" algn="just">
              <a:buNone/>
            </a:pPr>
            <a:endParaRPr lang="es-MX" sz="1800" dirty="0" smtClean="0"/>
          </a:p>
          <a:p>
            <a:pPr lvl="0" algn="just"/>
            <a:r>
              <a:rPr lang="es-MX" sz="2000" dirty="0" smtClean="0">
                <a:solidFill>
                  <a:prstClr val="black"/>
                </a:solidFill>
              </a:rPr>
              <a:t>Los días 23 de noviembre y 3 de diciembre del 2018</a:t>
            </a:r>
            <a:r>
              <a:rPr lang="es-MX" sz="2000" dirty="0">
                <a:solidFill>
                  <a:prstClr val="black"/>
                </a:solidFill>
              </a:rPr>
              <a:t>, </a:t>
            </a:r>
            <a:r>
              <a:rPr lang="es-MX" sz="2000" dirty="0" smtClean="0">
                <a:solidFill>
                  <a:prstClr val="black"/>
                </a:solidFill>
              </a:rPr>
              <a:t>el </a:t>
            </a:r>
            <a:r>
              <a:rPr lang="es-MX" sz="2000" dirty="0">
                <a:solidFill>
                  <a:prstClr val="black"/>
                </a:solidFill>
              </a:rPr>
              <a:t>personal de esta Dirección de Seguridad Pública Municipal de Mascota, </a:t>
            </a:r>
            <a:r>
              <a:rPr lang="es-MX" sz="2000" dirty="0" smtClean="0">
                <a:solidFill>
                  <a:prstClr val="black"/>
                </a:solidFill>
              </a:rPr>
              <a:t>Jalisco acudió al curso que se </a:t>
            </a:r>
            <a:r>
              <a:rPr lang="es-MX" sz="2000" dirty="0" smtClean="0">
                <a:solidFill>
                  <a:prstClr val="black"/>
                </a:solidFill>
              </a:rPr>
              <a:t>llevó a cabo en este municipio; denominado llenado de formatos de Informe Policial Homologado </a:t>
            </a:r>
            <a:r>
              <a:rPr lang="es-MX" sz="2000" dirty="0" smtClean="0">
                <a:solidFill>
                  <a:prstClr val="black"/>
                </a:solidFill>
              </a:rPr>
              <a:t>(IPH)</a:t>
            </a:r>
            <a:r>
              <a:rPr lang="es-MX" sz="2000" dirty="0" smtClean="0">
                <a:solidFill>
                  <a:prstClr val="black"/>
                </a:solidFill>
              </a:rPr>
              <a:t>. Impartido por el comandante de la policía investigadora: Jesús Manuel Lozano López.</a:t>
            </a:r>
            <a:endParaRPr lang="es-MX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s-MX" dirty="0" smtClean="0"/>
              <a:t>CURSOS DE CAPACITACIÓN.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41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Eventos masivos.</a:t>
            </a:r>
            <a:endParaRPr lang="es-MX" dirty="0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685800" y="2226365"/>
            <a:ext cx="10820400" cy="3992320"/>
          </a:xfrm>
        </p:spPr>
        <p:txBody>
          <a:bodyPr>
            <a:normAutofit fontScale="85000" lnSpcReduction="10000"/>
          </a:bodyPr>
          <a:lstStyle/>
          <a:p>
            <a:pPr marL="0" lvl="0" indent="0" algn="just" fontAlgn="auto">
              <a:spcAft>
                <a:spcPts val="0"/>
              </a:spcAft>
              <a:buNone/>
            </a:pPr>
            <a:r>
              <a:rPr lang="es-MX" sz="19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Durante las </a:t>
            </a:r>
            <a:r>
              <a:rPr lang="es-MX" sz="19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fiestas patronales de las localidades así como en la Cabecera Municipal, se brinda el apoyo con personal de esta Dirección de Seguridad Publica, estableciendo constante </a:t>
            </a:r>
            <a:r>
              <a:rPr lang="es-MX" sz="19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vigilancia. </a:t>
            </a:r>
          </a:p>
          <a:p>
            <a:pPr marL="0" lvl="0" indent="0" algn="just" fontAlgn="auto">
              <a:spcAft>
                <a:spcPts val="0"/>
              </a:spcAft>
              <a:buNone/>
            </a:pPr>
            <a:r>
              <a:rPr lang="es-MX" sz="19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Del 16 al 17 de Octubre se </a:t>
            </a:r>
            <a:r>
              <a:rPr lang="es-MX" sz="19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estableció servicio de vigilancia durante las fiestas patronales en la comunidad </a:t>
            </a:r>
            <a:r>
              <a:rPr lang="es-MX" sz="19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 San Miguel.</a:t>
            </a:r>
          </a:p>
          <a:p>
            <a:pPr marL="0" lvl="0" indent="0" algn="just" fontAlgn="auto">
              <a:spcAft>
                <a:spcPts val="0"/>
              </a:spcAft>
              <a:buNone/>
            </a:pPr>
            <a:r>
              <a:rPr lang="es-MX" sz="19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El día 24 de Octubre se estableció servicio de vigilancia durante las fiestas patronales en la comunidad de San Rafael.</a:t>
            </a:r>
          </a:p>
          <a:p>
            <a:pPr marL="0" lvl="0" indent="0" algn="just" fontAlgn="auto">
              <a:spcAft>
                <a:spcPts val="0"/>
              </a:spcAft>
              <a:buNone/>
            </a:pPr>
            <a:r>
              <a:rPr lang="es-MX" sz="19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El día 20 de Noviembre se estableció servicio de vigilancia durante el tradicional desfile cívico en el Municipio de Mascota, Jalisco.</a:t>
            </a:r>
          </a:p>
          <a:p>
            <a:pPr marL="0" indent="0" algn="just">
              <a:buNone/>
            </a:pPr>
            <a:r>
              <a:rPr lang="es-MX" sz="19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</a:t>
            </a:r>
            <a:r>
              <a:rPr lang="es-MX" sz="19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el 21 al 22 de Noviembre se estableció servicio de vigilancia durante las fiestas en honor a Santa Cecilia.</a:t>
            </a:r>
          </a:p>
          <a:p>
            <a:pPr marL="0" indent="0" algn="just">
              <a:buNone/>
            </a:pPr>
            <a:r>
              <a:rPr lang="es-MX" sz="19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Del 17 al 19 de Diciembre se </a:t>
            </a:r>
            <a:r>
              <a:rPr lang="es-MX" sz="19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estableció servicio de vigilancia durante las fiestas patronales en la comunidad </a:t>
            </a:r>
            <a:r>
              <a:rPr lang="es-MX" sz="19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 Yerbabuena.</a:t>
            </a:r>
          </a:p>
          <a:p>
            <a:pPr marL="0" indent="0" algn="just">
              <a:buNone/>
            </a:pPr>
            <a:r>
              <a:rPr lang="es-MX" sz="19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Del 17 al 18 de Diciembre se estableció servicio de vigilancia durante las fiestas patronales en la comunidad de Miradillas.</a:t>
            </a:r>
          </a:p>
          <a:p>
            <a:pPr marL="0" lvl="0" indent="0" algn="just" fontAlgn="auto">
              <a:spcAft>
                <a:spcPts val="0"/>
              </a:spcAft>
              <a:buNone/>
            </a:pPr>
            <a:r>
              <a:rPr lang="es-MX" sz="19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</a:t>
            </a:r>
            <a:r>
              <a:rPr lang="es-MX" sz="19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 25 de Diciembre se estableció vigilancia durante el Jaripeo Baile en las comunidades de San Ignacio y Cimarrón Chico.</a:t>
            </a:r>
          </a:p>
          <a:p>
            <a:pPr marL="0" lvl="0" indent="0" algn="just" fontAlgn="auto">
              <a:spcAft>
                <a:spcPts val="0"/>
              </a:spcAft>
              <a:buNone/>
            </a:pPr>
            <a:endParaRPr lang="es-MX" sz="1900" dirty="0">
              <a:solidFill>
                <a:schemeClr val="accent2">
                  <a:lumMod val="75000"/>
                </a:schemeClr>
              </a:solidFill>
              <a:latin typeface="Palatino Linotype"/>
            </a:endParaRPr>
          </a:p>
          <a:p>
            <a:endParaRPr lang="es-MX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cap="none" dirty="0"/>
              <a:t>VIGILANCIA EN ESCUELAS, UNIDAD DEPORTIVA Y SALONES DE EVENTOS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 defTabSz="4572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es-MX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 lunes a viernes se realizan constantes recorridos de vigilancia, durante la entrada y salida de los alumnos, poniendo mayor énfasis en las secundarias y bachilleraros, para evitar riñas en la vía pública.</a:t>
            </a:r>
          </a:p>
          <a:p>
            <a:pPr marL="342900" lvl="0" indent="-342900" algn="just" defTabSz="457200">
              <a:lnSpc>
                <a:spcPct val="100000"/>
              </a:lnSpc>
              <a:buClr>
                <a:srgbClr val="353535"/>
              </a:buClr>
              <a:buFont typeface="Wingdings 3" charset="2"/>
              <a:buChar char=""/>
            </a:pPr>
            <a:r>
              <a:rPr lang="es-MX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Durante los eventos deportivos se establece servicio de vigilancia y recorridos constantes en el interior y exterior de la unidad deportiva,  así como salones de eventos, para evitar que ingieran bebidas embriagantes en la vía publica o alteren el orden publico.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206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Pago del adulto mayor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Se estableció servicio de vigilancia durante el pago del adulto mayor, en la comunidad de Guayabitos y en la cabecera municipal en las instalaciones de la Presidencia Municipal de Mascota, Jalisco. </a:t>
            </a:r>
          </a:p>
          <a:p>
            <a:pPr marL="0" indent="0">
              <a:buNone/>
            </a:pPr>
            <a:endParaRPr lang="es-MX" dirty="0" smtClean="0"/>
          </a:p>
          <a:p>
            <a:pPr algn="ctr"/>
            <a:r>
              <a:rPr lang="es-MX" dirty="0" smtClean="0"/>
              <a:t>06 </a:t>
            </a:r>
            <a:r>
              <a:rPr lang="es-MX" dirty="0" smtClean="0"/>
              <a:t>de Octubre</a:t>
            </a:r>
          </a:p>
          <a:p>
            <a:pPr algn="ctr"/>
            <a:r>
              <a:rPr lang="es-MX" dirty="0" smtClean="0"/>
              <a:t> 02 </a:t>
            </a:r>
            <a:r>
              <a:rPr lang="es-MX" dirty="0" smtClean="0"/>
              <a:t>de Diciembre</a:t>
            </a:r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just"/>
            <a:r>
              <a:rPr lang="es-MX" dirty="0" smtClean="0"/>
              <a:t>Así como también el traslado y resguardo del personal encargado del pago.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862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cap="none" dirty="0"/>
              <a:t>INGRESOS DE INTERNOS PROCESADOS</a:t>
            </a:r>
            <a:endParaRPr lang="es-MX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413975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11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cap="none" dirty="0"/>
              <a:t>INGRESO DE DETENIDOS ADMINISTRATIVOS</a:t>
            </a:r>
            <a:r>
              <a:rPr lang="es-MX" sz="3200" cap="none" dirty="0">
                <a:solidFill>
                  <a:srgbClr val="03136A"/>
                </a:solidFill>
              </a:rPr>
              <a:t>.</a:t>
            </a:r>
            <a:endParaRPr lang="es-MX" dirty="0"/>
          </a:p>
        </p:txBody>
      </p:sp>
      <p:graphicFrame>
        <p:nvGraphicFramePr>
          <p:cNvPr id="4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626177"/>
              </p:ext>
            </p:extLst>
          </p:nvPr>
        </p:nvGraphicFramePr>
        <p:xfrm>
          <a:off x="805070" y="2273437"/>
          <a:ext cx="10820400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514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defTabSz="457200">
              <a:lnSpc>
                <a:spcPct val="100000"/>
              </a:lnSpc>
              <a:buClr>
                <a:srgbClr val="353535"/>
              </a:buClr>
              <a:buNone/>
            </a:pPr>
            <a:r>
              <a:rPr lang="es-MX" sz="9600" dirty="0">
                <a:solidFill>
                  <a:prstClr val="black">
                    <a:lumMod val="75000"/>
                    <a:lumOff val="25000"/>
                  </a:prstClr>
                </a:solidFill>
                <a:latin typeface="Rage Italic" panose="03070502040507070304" pitchFamily="66" charset="0"/>
              </a:rPr>
              <a:t>Gracias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5432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198</TotalTime>
  <Words>461</Words>
  <Application>Microsoft Office PowerPoint</Application>
  <PresentationFormat>Panorámica</PresentationFormat>
  <Paragraphs>34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Calibri</vt:lpstr>
      <vt:lpstr>Century Gothic</vt:lpstr>
      <vt:lpstr>Microsoft Sans Serif</vt:lpstr>
      <vt:lpstr>Palatino Linotype</vt:lpstr>
      <vt:lpstr>Rage Italic</vt:lpstr>
      <vt:lpstr>Times New Roman</vt:lpstr>
      <vt:lpstr>Wingdings 3</vt:lpstr>
      <vt:lpstr>Estela de condensación</vt:lpstr>
      <vt:lpstr>    INFORME TRIMESTRAL DE  OCTUBRE A DICIEMBRE 2018    DIRECCIÓN DE SEGURIDAD    PÚBLICA  MUNICIPAL  DE MASCOTA, JALISCO. </vt:lpstr>
      <vt:lpstr>INSTALACIÓN DEL CONSEJO REGIONAL DE SEGURIDAD PUBLICA.</vt:lpstr>
      <vt:lpstr>CURSOS DE CAPACITACIÓN.</vt:lpstr>
      <vt:lpstr>Eventos masivos.</vt:lpstr>
      <vt:lpstr>VIGILANCIA EN ESCUELAS, UNIDAD DEPORTIVA Y SALONES DE EVENTOS</vt:lpstr>
      <vt:lpstr>Pago del adulto mayor</vt:lpstr>
      <vt:lpstr>INGRESOS DE INTERNOS PROCESADOS</vt:lpstr>
      <vt:lpstr>INGRESO DE DETENIDOS ADMINISTRATIVOS.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Chalalai Sarakor</dc:creator>
  <cp:lastModifiedBy>seguridad</cp:lastModifiedBy>
  <cp:revision>19</cp:revision>
  <cp:lastPrinted>2019-01-04T17:29:22Z</cp:lastPrinted>
  <dcterms:created xsi:type="dcterms:W3CDTF">2013-07-30T10:54:28Z</dcterms:created>
  <dcterms:modified xsi:type="dcterms:W3CDTF">2019-01-04T17:32:18Z</dcterms:modified>
</cp:coreProperties>
</file>