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1483975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2ECB068-9C34-445D-90D9-BA938414145D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9486" y="2771882"/>
            <a:ext cx="8289525" cy="2494297"/>
          </a:xfrm>
        </p:spPr>
        <p:txBody>
          <a:bodyPr anchor="b">
            <a:normAutofit/>
          </a:bodyPr>
          <a:lstStyle>
            <a:lvl1pPr>
              <a:defRPr sz="59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9486" y="5266178"/>
            <a:ext cx="8289525" cy="1241518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9835" y="4763277"/>
            <a:ext cx="1752578" cy="861769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67" y="4992981"/>
            <a:ext cx="734675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5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9485" y="671971"/>
            <a:ext cx="8278892" cy="3435959"/>
          </a:xfrm>
        </p:spPr>
        <p:txBody>
          <a:bodyPr anchor="ctr">
            <a:normAutofit/>
          </a:bodyPr>
          <a:lstStyle>
            <a:lvl1pPr algn="l">
              <a:defRPr sz="5291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9485" y="4799529"/>
            <a:ext cx="8278892" cy="171505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3" y="3490510"/>
            <a:ext cx="170596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2053" y="3576064"/>
            <a:ext cx="734675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958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8071" y="671971"/>
            <a:ext cx="7673047" cy="3191863"/>
          </a:xfrm>
        </p:spPr>
        <p:txBody>
          <a:bodyPr anchor="ctr">
            <a:normAutofit/>
          </a:bodyPr>
          <a:lstStyle>
            <a:lvl1pPr algn="l">
              <a:defRPr sz="5291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34226" y="3863834"/>
            <a:ext cx="7100734" cy="41998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9485" y="4799529"/>
            <a:ext cx="8278892" cy="171505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73" y="3490510"/>
            <a:ext cx="170596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2053" y="3576064"/>
            <a:ext cx="734675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71070" y="714306"/>
            <a:ext cx="574348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0140" y="3202562"/>
            <a:ext cx="574348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70268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9485" y="2687886"/>
            <a:ext cx="8278892" cy="3003637"/>
          </a:xfrm>
        </p:spPr>
        <p:txBody>
          <a:bodyPr anchor="b">
            <a:normAutofit/>
          </a:bodyPr>
          <a:lstStyle>
            <a:lvl1pPr algn="l">
              <a:defRPr sz="5291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9485" y="5711755"/>
            <a:ext cx="8278892" cy="80427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3" y="5413094"/>
            <a:ext cx="170596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2053" y="5492932"/>
            <a:ext cx="734675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3677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748071" y="671971"/>
            <a:ext cx="7673047" cy="3191863"/>
          </a:xfrm>
        </p:spPr>
        <p:txBody>
          <a:bodyPr anchor="ctr">
            <a:normAutofit/>
          </a:bodyPr>
          <a:lstStyle>
            <a:lvl1pPr algn="l">
              <a:defRPr sz="5291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9484" y="4787794"/>
            <a:ext cx="8399845" cy="9239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9484" y="5711755"/>
            <a:ext cx="8399845" cy="80427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73" y="5413094"/>
            <a:ext cx="170596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2053" y="5492932"/>
            <a:ext cx="734675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71070" y="714306"/>
            <a:ext cx="574348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60140" y="3202562"/>
            <a:ext cx="574348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576240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9486" y="691600"/>
            <a:ext cx="8278891" cy="3174689"/>
          </a:xfrm>
        </p:spPr>
        <p:txBody>
          <a:bodyPr anchor="ctr">
            <a:normAutofit/>
          </a:bodyPr>
          <a:lstStyle>
            <a:lvl1pPr algn="l">
              <a:defRPr sz="5291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9485" y="4787794"/>
            <a:ext cx="8278892" cy="9239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9485" y="5711755"/>
            <a:ext cx="8278892" cy="80427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3" y="5413094"/>
            <a:ext cx="170596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2053" y="5492932"/>
            <a:ext cx="734675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4938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3" y="783960"/>
            <a:ext cx="170596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73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38771" y="691599"/>
            <a:ext cx="2079941" cy="5824430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9485" y="691599"/>
            <a:ext cx="5923275" cy="582443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3" y="783960"/>
            <a:ext cx="170596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7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984" y="687966"/>
            <a:ext cx="8275393" cy="141194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9485" y="2351899"/>
            <a:ext cx="8278892" cy="416412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3" y="783960"/>
            <a:ext cx="170596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9485" y="2286820"/>
            <a:ext cx="8278892" cy="1619080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9485" y="3947830"/>
            <a:ext cx="8278892" cy="948432"/>
          </a:xfrm>
        </p:spPr>
        <p:txBody>
          <a:bodyPr anchor="t"/>
          <a:lstStyle>
            <a:lvl1pPr marL="0" indent="0" algn="l">
              <a:buNone/>
              <a:defRPr sz="220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3" y="3490510"/>
            <a:ext cx="170596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2053" y="3576064"/>
            <a:ext cx="734675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8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9486" y="2355323"/>
            <a:ext cx="4015788" cy="415285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3139" y="2355323"/>
            <a:ext cx="4015238" cy="415285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73" y="783960"/>
            <a:ext cx="170596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2053" y="868385"/>
            <a:ext cx="734675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5062" y="2454443"/>
            <a:ext cx="3610213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9485" y="3089666"/>
            <a:ext cx="4015789" cy="342346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3580" y="2450885"/>
            <a:ext cx="3608509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98628" y="3086107"/>
            <a:ext cx="4013463" cy="342346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3" y="783960"/>
            <a:ext cx="170596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2053" y="868385"/>
            <a:ext cx="734675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3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982" y="687966"/>
            <a:ext cx="8275395" cy="141194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73" y="783960"/>
            <a:ext cx="170596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463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73" y="783960"/>
            <a:ext cx="170596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4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9484" y="491730"/>
            <a:ext cx="3302502" cy="1076203"/>
          </a:xfrm>
        </p:spPr>
        <p:txBody>
          <a:bodyPr anchor="b"/>
          <a:lstStyle>
            <a:lvl1pPr algn="l">
              <a:defRPr sz="2205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7367" y="491731"/>
            <a:ext cx="4761009" cy="5968994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9484" y="1762175"/>
            <a:ext cx="3302502" cy="4698546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3" y="783960"/>
            <a:ext cx="170596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87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9485" y="5291772"/>
            <a:ext cx="8278892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39485" y="699931"/>
            <a:ext cx="8278892" cy="4249391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9485" y="5916496"/>
            <a:ext cx="8278892" cy="544226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3" y="5413094"/>
            <a:ext cx="170596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2053" y="5492932"/>
            <a:ext cx="734675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09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51989"/>
            <a:ext cx="2488195" cy="731785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5647" y="314"/>
            <a:ext cx="2451864" cy="755412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29680" cy="75596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42982" y="687966"/>
            <a:ext cx="8275395" cy="14119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9485" y="2351899"/>
            <a:ext cx="8278892" cy="4283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61379" y="6762800"/>
            <a:ext cx="962499" cy="408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9484" y="6763594"/>
            <a:ext cx="717935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42053" y="868385"/>
            <a:ext cx="73467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hf sldNum="0" hdr="0" ftr="0" dt="0"/>
  <p:txStyles>
    <p:titleStyle>
      <a:lvl1pPr algn="l" defTabSz="503972" rtl="0" eaLnBrk="1" latinLnBrk="0" hangingPunct="1">
        <a:spcBef>
          <a:spcPct val="0"/>
        </a:spcBef>
        <a:buNone/>
        <a:defRPr sz="3968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82348" y="257282"/>
            <a:ext cx="8289525" cy="2494297"/>
          </a:xfrm>
        </p:spPr>
        <p:txBody>
          <a:bodyPr>
            <a:normAutofit/>
          </a:bodyPr>
          <a:lstStyle/>
          <a:p>
            <a:pPr algn="ctr"/>
            <a:r>
              <a:rPr lang="es-MX" sz="6600" b="1" dirty="0" smtClean="0">
                <a:solidFill>
                  <a:srgbClr val="CC3300"/>
                </a:solidFill>
              </a:rPr>
              <a:t>CUARTO INFORME TRIMESTRAL.</a:t>
            </a:r>
            <a:endParaRPr lang="es-MX" sz="6600" b="1" dirty="0">
              <a:solidFill>
                <a:srgbClr val="CC33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198" y="6432549"/>
            <a:ext cx="5400675" cy="866775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482348" y="2622992"/>
            <a:ext cx="8289525" cy="24942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5952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4800" i="1" dirty="0" smtClean="0"/>
              <a:t>OCTUBRE, NOVIEMBRE Y DICIEMBRE 2018.</a:t>
            </a:r>
            <a:endParaRPr lang="es-MX" sz="4800" i="1" dirty="0"/>
          </a:p>
        </p:txBody>
      </p:sp>
    </p:spTree>
    <p:extLst>
      <p:ext uri="{BB962C8B-B14F-4D97-AF65-F5344CB8AC3E}">
        <p14:creationId xmlns:p14="http://schemas.microsoft.com/office/powerpoint/2010/main" val="33371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2983" y="687965"/>
            <a:ext cx="8275395" cy="2198110"/>
          </a:xfrm>
        </p:spPr>
        <p:txBody>
          <a:bodyPr>
            <a:normAutofit/>
          </a:bodyPr>
          <a:lstStyle/>
          <a:p>
            <a:pPr algn="just"/>
            <a:r>
              <a:rPr lang="es-MX" sz="2400" dirty="0" smtClean="0"/>
              <a:t>	Dentro </a:t>
            </a:r>
            <a:r>
              <a:rPr lang="es-MX" sz="2400" dirty="0"/>
              <a:t>de las actividades importantes a destacar llevadas a cabo en el corralón municipal en el presente trimestre, se encuentran las actividades concernientes a las áreas de trabajo enlistadas a continuación: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699" y="2886075"/>
            <a:ext cx="7603701" cy="4086225"/>
          </a:xfrm>
        </p:spPr>
        <p:txBody>
          <a:bodyPr>
            <a:normAutofit/>
          </a:bodyPr>
          <a:lstStyle/>
          <a:p>
            <a:r>
              <a:rPr lang="es-MX" dirty="0" smtClean="0"/>
              <a:t>MECÁNICOS.</a:t>
            </a:r>
          </a:p>
          <a:p>
            <a:endParaRPr lang="es-MX" dirty="0" smtClean="0"/>
          </a:p>
          <a:p>
            <a:r>
              <a:rPr lang="es-MX" dirty="0" smtClean="0"/>
              <a:t>ALBAÑILES.</a:t>
            </a:r>
          </a:p>
          <a:p>
            <a:endParaRPr lang="es-MX" dirty="0" smtClean="0"/>
          </a:p>
          <a:p>
            <a:r>
              <a:rPr lang="es-MX" dirty="0" smtClean="0"/>
              <a:t>EMPEDRADORES.</a:t>
            </a:r>
          </a:p>
          <a:p>
            <a:endParaRPr lang="es-MX" dirty="0" smtClean="0"/>
          </a:p>
          <a:p>
            <a:r>
              <a:rPr lang="es-MX" dirty="0" smtClean="0"/>
              <a:t>SOLDADURA.</a:t>
            </a:r>
          </a:p>
          <a:p>
            <a:endParaRPr lang="es-MX" dirty="0" smtClean="0"/>
          </a:p>
          <a:p>
            <a:r>
              <a:rPr lang="es-MX" dirty="0" smtClean="0"/>
              <a:t>MAQUINARIA.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29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600" dirty="0" smtClean="0">
                <a:solidFill>
                  <a:srgbClr val="CC3300"/>
                </a:solidFill>
              </a:rPr>
              <a:t>MECÁNICOS.</a:t>
            </a:r>
            <a:endParaRPr lang="es-MX" sz="3600" dirty="0">
              <a:solidFill>
                <a:srgbClr val="CC3300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39485" y="5916495"/>
            <a:ext cx="8278892" cy="798629"/>
          </a:xfrm>
        </p:spPr>
        <p:txBody>
          <a:bodyPr>
            <a:noAutofit/>
          </a:bodyPr>
          <a:lstStyle/>
          <a:p>
            <a:pPr algn="just"/>
            <a:r>
              <a:rPr lang="es-MX" sz="1600" dirty="0" smtClean="0"/>
              <a:t>Se realizaron diferentes servicios de mantenimiento tanto a vehículos como a maquinaria pesada, así como reparaciones en su defecto en los casos necesarios.</a:t>
            </a:r>
            <a:endParaRPr lang="es-MX" sz="1600" dirty="0"/>
          </a:p>
        </p:txBody>
      </p:sp>
      <p:pic>
        <p:nvPicPr>
          <p:cNvPr id="5" name="Marcador de posición de imagen 4" descr="C:\Users\javier\Documents\PRESIDENCIA\BITACORAS\2018\11. Noviembre\Noviembre\20181115_140039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4" b="4404"/>
          <a:stretch>
            <a:fillRect/>
          </a:stretch>
        </p:blipFill>
        <p:spPr bwMode="auto">
          <a:xfrm>
            <a:off x="6177969" y="834071"/>
            <a:ext cx="3746077" cy="2157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C:\Users\javier\Documents\PRESIDENCIA\BITACORAS\2018\11. Noviembre\Noviembre\20181108_1038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4" y="3384374"/>
            <a:ext cx="2757488" cy="175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C:\Users\javier\Documents\PRESIDENCIA\BITACORAS\2018\11. Noviembre\Noviembre\20181203_0737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727" y="3523439"/>
            <a:ext cx="2531746" cy="1479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C:\Users\javier\Documents\PRESIDENCIA\BITACORAS\2018\10. Octubre\20181019_08245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514" y="834071"/>
            <a:ext cx="1517386" cy="2223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337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javier\Documents\PRESIDENCIA\BITACORAS\2018\10. Octubre\20181019_1346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36" y="4275280"/>
            <a:ext cx="3054927" cy="172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C:\Users\javier\Documents\PRESIDENCIA\BITACORAS\2018\10. Octubre\20181026_1141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36" y="1070753"/>
            <a:ext cx="2969461" cy="1486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C:\Users\javier\Documents\PRESIDENCIA\BITACORAS\2018\11. Noviembre\Noviembre\20181109_1110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36" y="1186800"/>
            <a:ext cx="2841566" cy="1889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C:\Users\javier\Documents\PRESIDENCIA\BITACORAS\2018\11. Noviembre\Noviembre\20181114_14033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7" y="5247380"/>
            <a:ext cx="2684317" cy="1496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C:\Users\javier\Documents\PRESIDENCIA\BITACORAS\2018\10. Octubre\20181026_11504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83" y="3076242"/>
            <a:ext cx="3239134" cy="1651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62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600" dirty="0" smtClean="0">
                <a:solidFill>
                  <a:srgbClr val="CC3300"/>
                </a:solidFill>
              </a:rPr>
              <a:t>ALBAÑILES.</a:t>
            </a:r>
            <a:endParaRPr lang="es-MX" sz="3600" dirty="0">
              <a:solidFill>
                <a:srgbClr val="CC3300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39485" y="5916495"/>
            <a:ext cx="8278892" cy="1066196"/>
          </a:xfrm>
        </p:spPr>
        <p:txBody>
          <a:bodyPr>
            <a:noAutofit/>
          </a:bodyPr>
          <a:lstStyle/>
          <a:p>
            <a:pPr algn="just"/>
            <a:r>
              <a:rPr lang="es-MX" sz="1600" dirty="0" smtClean="0"/>
              <a:t>Se brindaron servicios de apoyo en pintado de aulas a instituciones educativas, así como también a asociaciones civiles como la “Casa Club Colores”; además de dar mantenimiento a espacios como el auditorio y mercado municipal.</a:t>
            </a:r>
            <a:endParaRPr lang="es-MX" sz="1600" dirty="0"/>
          </a:p>
        </p:txBody>
      </p:sp>
      <p:pic>
        <p:nvPicPr>
          <p:cNvPr id="9" name="Imagen 8" descr="C:\Users\javier\Documents\PRESIDENCIA\BITACORAS\2018\11. Noviembre\Noviembre\IMG-20181123-WA00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594" y="699930"/>
            <a:ext cx="1454150" cy="258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C:\Users\javier\Documents\PRESIDENCIA\BITACORAS\2018\11. Noviembre\Noviembre\IMG-20181127-WA0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92" y="2089598"/>
            <a:ext cx="1433529" cy="238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C:\Users\javier\Documents\PRESIDENCIA\BITACORAS\2018\11. Noviembre\Noviembre\IMG-20181127-WA00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969" y="699930"/>
            <a:ext cx="1447630" cy="258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C:\Users\javier\Documents\PRESIDENCIA\BITACORAS\2018\11. Noviembre\Noviembre\IMG-20181123-WA00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219" y="2069978"/>
            <a:ext cx="1440872" cy="2428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44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600" dirty="0" smtClean="0">
                <a:solidFill>
                  <a:srgbClr val="CC3300"/>
                </a:solidFill>
              </a:rPr>
              <a:t>EMPEDRADORES.</a:t>
            </a:r>
            <a:endParaRPr lang="es-MX" sz="3600" dirty="0">
              <a:solidFill>
                <a:srgbClr val="CC3300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39485" y="5916495"/>
            <a:ext cx="8278892" cy="802960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1600" dirty="0" smtClean="0"/>
              <a:t>Rehabilitaron el empedrado de diferentes calles en la cabecera municipal, así como también brindaron el apoyo para el armado y colocación de toldos y tablados para la realización de eventos cívicos y culturales.</a:t>
            </a:r>
            <a:endParaRPr lang="es-MX" sz="1600" dirty="0"/>
          </a:p>
        </p:txBody>
      </p:sp>
      <p:pic>
        <p:nvPicPr>
          <p:cNvPr id="5" name="Imagen 4" descr="C:\Users\javier\Documents\PRESIDENCIA\BITACORAS\2018\11. Noviembre\Noviembre\IMG-20181203-WA00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485" y="740383"/>
            <a:ext cx="279400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C:\Users\javier\Documents\PRESIDENCIA\BITACORAS\2018\11. Noviembre\Noviembre\IMG-20181203-WA00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71" y="1073821"/>
            <a:ext cx="1791970" cy="318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C:\Users\javier\Documents\PRESIDENCIA\BITACORAS\2018\11. Noviembre\Noviembre\IMG-20181108-WA00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6" y="3114967"/>
            <a:ext cx="2324030" cy="1609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C:\Users\javier\Documents\PRESIDENCIA\BITACORAS\2018\11. Noviembre\Noviembre\IMG-20181108-WA001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382" y="1898888"/>
            <a:ext cx="2378509" cy="1535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68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600" dirty="0" smtClean="0">
                <a:solidFill>
                  <a:srgbClr val="CC3300"/>
                </a:solidFill>
              </a:rPr>
              <a:t>SOLDADURA.</a:t>
            </a:r>
            <a:endParaRPr lang="es-MX" sz="3600" dirty="0">
              <a:solidFill>
                <a:srgbClr val="CC3300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39485" y="5916495"/>
            <a:ext cx="8278892" cy="1329432"/>
          </a:xfrm>
        </p:spPr>
        <p:txBody>
          <a:bodyPr>
            <a:noAutofit/>
          </a:bodyPr>
          <a:lstStyle/>
          <a:p>
            <a:pPr algn="just"/>
            <a:r>
              <a:rPr lang="es-MX" sz="1600" dirty="0" smtClean="0"/>
              <a:t>Dentro de lo destacado está la fabricación de </a:t>
            </a:r>
            <a:r>
              <a:rPr lang="es-MX" sz="1600" dirty="0" err="1" smtClean="0"/>
              <a:t>tripies</a:t>
            </a:r>
            <a:r>
              <a:rPr lang="es-MX" sz="1600" dirty="0" smtClean="0"/>
              <a:t> para exposición de pinturas de Casa de Cultura, así como la elaboración y/o compostura de herramientas para distintas áreas; además del apoyo otorgado a áreas como el Rastro Municipal por ejemplo en la compostura de la puerta de acceso y trabajos diversos.</a:t>
            </a:r>
            <a:endParaRPr lang="es-MX" sz="1600" dirty="0"/>
          </a:p>
        </p:txBody>
      </p:sp>
      <p:pic>
        <p:nvPicPr>
          <p:cNvPr id="5" name="Imagen 4" descr="C:\Users\javier\Documents\PRESIDENCIA\BITACORAS\2018\11. Noviembre\Noviembre\20181108_1059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85" y="895848"/>
            <a:ext cx="1908418" cy="352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C:\Users\javier\Documents\PRESIDENCIA\BITACORAS\2018\11. Noviembre\Noviembre\20181113_1142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282" y="895848"/>
            <a:ext cx="1979295" cy="352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C:\Users\javier\Documents\PRESIDENCIA\BITACORAS\2018\11. Noviembre\Noviembre\20181122_0824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654" y="1885647"/>
            <a:ext cx="3020695" cy="1697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488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600" dirty="0" smtClean="0">
                <a:solidFill>
                  <a:srgbClr val="CC3300"/>
                </a:solidFill>
              </a:rPr>
              <a:t>MAQUINARIA.</a:t>
            </a:r>
            <a:endParaRPr lang="es-MX" sz="3600" dirty="0">
              <a:solidFill>
                <a:srgbClr val="CC3300"/>
              </a:solidFill>
            </a:endParaRPr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1" b="4371"/>
          <a:stretch>
            <a:fillRect/>
          </a:stretch>
        </p:blipFill>
        <p:spPr>
          <a:xfrm>
            <a:off x="3061546" y="533538"/>
            <a:ext cx="3293046" cy="1731819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39485" y="5916495"/>
            <a:ext cx="8278892" cy="1370995"/>
          </a:xfrm>
        </p:spPr>
        <p:txBody>
          <a:bodyPr>
            <a:noAutofit/>
          </a:bodyPr>
          <a:lstStyle/>
          <a:p>
            <a:pPr algn="just"/>
            <a:r>
              <a:rPr lang="es-MX" sz="1600" dirty="0" smtClean="0"/>
              <a:t>Se rehabilitaron varios kilómetros de camino de las diferentes vías de acceso de la cabecera municipal a las diferentes comunidades del municipio, además de dar mantenimiento al vertedero municipal para su saneamiento y dar apoyo en la recolección y tira de escombro de las obras de la rehabilitación de la calle López Cotilla y puente “La Garita” por ejemplo.</a:t>
            </a:r>
            <a:endParaRPr lang="es-MX" sz="1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27" y="554181"/>
            <a:ext cx="3015250" cy="22614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558" y="2409757"/>
            <a:ext cx="2161511" cy="288201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944" y="2909485"/>
            <a:ext cx="4235177" cy="238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296</TotalTime>
  <Words>247</Words>
  <Application>Microsoft Office PowerPoint</Application>
  <PresentationFormat>Personalizado</PresentationFormat>
  <Paragraphs>22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Espiral</vt:lpstr>
      <vt:lpstr>CUARTO INFORME TRIMESTRAL.</vt:lpstr>
      <vt:lpstr> Dentro de las actividades importantes a destacar llevadas a cabo en el corralón municipal en el presente trimestre, se encuentran las actividades concernientes a las áreas de trabajo enlistadas a continuación:</vt:lpstr>
      <vt:lpstr>MECÁNICOS.</vt:lpstr>
      <vt:lpstr>Presentación de PowerPoint</vt:lpstr>
      <vt:lpstr>ALBAÑILES.</vt:lpstr>
      <vt:lpstr>EMPEDRADORES.</vt:lpstr>
      <vt:lpstr>SOLDADURA.</vt:lpstr>
      <vt:lpstr>MAQUINARIA.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18</cp:revision>
  <dcterms:created xsi:type="dcterms:W3CDTF">2017-07-04T16:10:36Z</dcterms:created>
  <dcterms:modified xsi:type="dcterms:W3CDTF">2019-01-04T15:15:21Z</dcterms:modified>
</cp:coreProperties>
</file>