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56" r:id="rId3"/>
    <p:sldId id="257" r:id="rId4"/>
    <p:sldId id="258" r:id="rId5"/>
    <p:sldId id="260" r:id="rId6"/>
    <p:sldId id="269" r:id="rId7"/>
    <p:sldId id="267" r:id="rId8"/>
    <p:sldId id="289" r:id="rId9"/>
    <p:sldId id="290" r:id="rId10"/>
    <p:sldId id="291" r:id="rId11"/>
    <p:sldId id="271" r:id="rId12"/>
    <p:sldId id="272" r:id="rId13"/>
    <p:sldId id="280" r:id="rId14"/>
    <p:sldId id="281" r:id="rId15"/>
    <p:sldId id="282" r:id="rId16"/>
    <p:sldId id="283" r:id="rId17"/>
    <p:sldId id="273" r:id="rId18"/>
    <p:sldId id="274" r:id="rId19"/>
    <p:sldId id="279" r:id="rId20"/>
    <p:sldId id="284" r:id="rId21"/>
    <p:sldId id="285"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81" d="100"/>
          <a:sy n="81" d="100"/>
        </p:scale>
        <p:origin x="6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BE142-A156-468D-A91B-E3D36DD2AF6B}" type="datetimeFigureOut">
              <a:rPr lang="es-MX" smtClean="0"/>
              <a:t>24/09/2018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128AA-CB32-4638-A734-8812C27E10E4}" type="slidenum">
              <a:rPr lang="es-MX" smtClean="0"/>
              <a:t>‹Nº›</a:t>
            </a:fld>
            <a:endParaRPr lang="es-MX"/>
          </a:p>
        </p:txBody>
      </p:sp>
    </p:spTree>
    <p:extLst>
      <p:ext uri="{BB962C8B-B14F-4D97-AF65-F5344CB8AC3E}">
        <p14:creationId xmlns:p14="http://schemas.microsoft.com/office/powerpoint/2010/main" val="114137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4B128AA-CB32-4638-A734-8812C27E10E4}" type="slidenum">
              <a:rPr lang="es-MX" smtClean="0"/>
              <a:t>2</a:t>
            </a:fld>
            <a:endParaRPr lang="es-MX"/>
          </a:p>
        </p:txBody>
      </p:sp>
    </p:spTree>
    <p:extLst>
      <p:ext uri="{BB962C8B-B14F-4D97-AF65-F5344CB8AC3E}">
        <p14:creationId xmlns:p14="http://schemas.microsoft.com/office/powerpoint/2010/main" val="421622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127810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249196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72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194954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737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95990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119639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31106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72171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E382DE-8005-490B-B772-E62FBF0268FA}"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351504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8E382DE-8005-490B-B772-E62FBF0268FA}"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10329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E382DE-8005-490B-B772-E62FBF0268FA}" type="datetimeFigureOut">
              <a:rPr lang="es-MX" smtClean="0"/>
              <a:t>24/09/2018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44123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8E382DE-8005-490B-B772-E62FBF0268FA}" type="datetimeFigureOut">
              <a:rPr lang="es-MX" smtClean="0"/>
              <a:t>24/09/2018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414821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382DE-8005-490B-B772-E62FBF0268FA}" type="datetimeFigureOut">
              <a:rPr lang="es-MX" smtClean="0"/>
              <a:t>24/09/2018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12198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E382DE-8005-490B-B772-E62FBF0268FA}"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226470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E382DE-8005-490B-B772-E62FBF0268FA}"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451827-09E4-4B9C-A5AC-D569B7F3E320}" type="slidenum">
              <a:rPr lang="es-MX" smtClean="0"/>
              <a:t>‹Nº›</a:t>
            </a:fld>
            <a:endParaRPr lang="es-MX"/>
          </a:p>
        </p:txBody>
      </p:sp>
    </p:spTree>
    <p:extLst>
      <p:ext uri="{BB962C8B-B14F-4D97-AF65-F5344CB8AC3E}">
        <p14:creationId xmlns:p14="http://schemas.microsoft.com/office/powerpoint/2010/main" val="242186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E382DE-8005-490B-B772-E62FBF0268FA}" type="datetimeFigureOut">
              <a:rPr lang="es-MX" smtClean="0"/>
              <a:t>24/09/2018</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451827-09E4-4B9C-A5AC-D569B7F3E320}" type="slidenum">
              <a:rPr lang="es-MX" smtClean="0"/>
              <a:t>‹Nº›</a:t>
            </a:fld>
            <a:endParaRPr lang="es-MX"/>
          </a:p>
        </p:txBody>
      </p:sp>
    </p:spTree>
    <p:extLst>
      <p:ext uri="{BB962C8B-B14F-4D97-AF65-F5344CB8AC3E}">
        <p14:creationId xmlns:p14="http://schemas.microsoft.com/office/powerpoint/2010/main" val="325999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image" Target="../media/image25.jpeg"/><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74151" y="1258218"/>
            <a:ext cx="4315693" cy="4596189"/>
          </a:xfrm>
          <a:prstGeom prst="rect">
            <a:avLst/>
          </a:prstGeom>
        </p:spPr>
      </p:pic>
      <p:sp>
        <p:nvSpPr>
          <p:cNvPr id="2" name="Título 1"/>
          <p:cNvSpPr>
            <a:spLocks noGrp="1"/>
          </p:cNvSpPr>
          <p:nvPr>
            <p:ph type="ctrTitle"/>
          </p:nvPr>
        </p:nvSpPr>
        <p:spPr>
          <a:xfrm>
            <a:off x="878125" y="2423195"/>
            <a:ext cx="8411374" cy="1646302"/>
          </a:xfrm>
        </p:spPr>
        <p:txBody>
          <a:bodyPr/>
          <a:lstStyle/>
          <a:p>
            <a:pPr algn="ctr"/>
            <a:r>
              <a:rPr lang="es-MX" b="1" dirty="0" smtClean="0"/>
              <a:t>COMUNICACIÓN SOCIAL.</a:t>
            </a:r>
            <a:endParaRPr lang="es-MX" b="1" dirty="0"/>
          </a:p>
        </p:txBody>
      </p:sp>
      <p:grpSp>
        <p:nvGrpSpPr>
          <p:cNvPr id="4" name="Grupo 3"/>
          <p:cNvGrpSpPr/>
          <p:nvPr/>
        </p:nvGrpSpPr>
        <p:grpSpPr>
          <a:xfrm>
            <a:off x="5865790" y="83642"/>
            <a:ext cx="3408213" cy="890131"/>
            <a:chOff x="5865790" y="83642"/>
            <a:chExt cx="3408213" cy="890131"/>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790" y="83642"/>
              <a:ext cx="835808" cy="890131"/>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2094" y="307300"/>
              <a:ext cx="1626085" cy="598021"/>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591" y="307300"/>
              <a:ext cx="617412" cy="598021"/>
            </a:xfrm>
            <a:prstGeom prst="rect">
              <a:avLst/>
            </a:prstGeom>
          </p:spPr>
        </p:pic>
        <p:cxnSp>
          <p:nvCxnSpPr>
            <p:cNvPr id="8" name="Conector recto 7"/>
            <p:cNvCxnSpPr/>
            <p:nvPr/>
          </p:nvCxnSpPr>
          <p:spPr>
            <a:xfrm>
              <a:off x="6830010" y="208443"/>
              <a:ext cx="0" cy="69687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7818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texto 3"/>
          <p:cNvSpPr>
            <a:spLocks noGrp="1"/>
          </p:cNvSpPr>
          <p:nvPr>
            <p:ph type="body" sz="half" idx="2"/>
          </p:nvPr>
        </p:nvSpPr>
        <p:spPr/>
        <p:txBody>
          <a:bodyPr/>
          <a:lstStyle/>
          <a:p>
            <a:endParaRPr lang="es-MX"/>
          </a:p>
        </p:txBody>
      </p:sp>
      <p:pic>
        <p:nvPicPr>
          <p:cNvPr id="4098" name="Picture 2" descr="La imagen puede contener: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66675"/>
            <a:ext cx="3651023" cy="56440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gdl5-1.fna.fbcdn.net/v/t1.0-9/37910676_2046066749056139_5208634533531877376_n.jpg?_nc_cat=0&amp;oh=023f3b41c05598228fc2a068b88fb81c&amp;oe=5C2D05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0"/>
            <a:ext cx="378191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imagen puede contener: tex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15042" y="1870739"/>
            <a:ext cx="4513262" cy="391149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 imagen puede contener: tex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4179" y="1726"/>
            <a:ext cx="3637335" cy="219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8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5725"/>
            <a:ext cx="2436602" cy="523874"/>
          </a:xfrm>
        </p:spPr>
        <p:txBody>
          <a:bodyPr>
            <a:normAutofit/>
          </a:bodyPr>
          <a:lstStyle/>
          <a:p>
            <a:r>
              <a:rPr lang="es-MX" dirty="0" smtClean="0"/>
              <a:t>Eventos cubiertos.</a:t>
            </a:r>
            <a:endParaRPr lang="es-MX" dirty="0"/>
          </a:p>
        </p:txBody>
      </p:sp>
      <p:pic>
        <p:nvPicPr>
          <p:cNvPr id="5122" name="Picture 2" descr="La imagen puede contener: 9 personas, personas sonriendo, personas de pie, niÃ±os y calza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02" y="-1"/>
            <a:ext cx="4300538" cy="2867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 imagen puede contener: 13 personas, personas sentad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4804" y="2867024"/>
            <a:ext cx="4302336" cy="28682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content.fgdl5-1.fna.fbcdn.net/v/t1.0-9/38246137_2223353371012536_2346571526951665664_n.jpg?_nc_cat=0&amp;oh=041bb06bde0f79b83726e1613caa9149&amp;oe=5C3709E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37140" y="0"/>
            <a:ext cx="4513262" cy="30088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a imagen puede contener: una o varias personas, personas de pie, cielo y exteri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7140" y="3008840"/>
            <a:ext cx="4513262" cy="30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9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4" name="Marcador de texto 3"/>
          <p:cNvSpPr>
            <a:spLocks noGrp="1"/>
          </p:cNvSpPr>
          <p:nvPr>
            <p:ph type="body" sz="half" idx="2"/>
          </p:nvPr>
        </p:nvSpPr>
        <p:spPr>
          <a:xfrm>
            <a:off x="5192951" y="291371"/>
            <a:ext cx="292743" cy="354743"/>
          </a:xfrm>
        </p:spPr>
        <p:txBody>
          <a:bodyPr/>
          <a:lstStyle/>
          <a:p>
            <a:endParaRPr lang="es-MX" dirty="0"/>
          </a:p>
        </p:txBody>
      </p:sp>
      <p:pic>
        <p:nvPicPr>
          <p:cNvPr id="6146" name="Picture 2" descr="La imagen puede contener: Ã¡rbol, cielo, exterior y naturale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 y="85725"/>
            <a:ext cx="2435225" cy="16234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imagen puede contener: cielo, Ã¡rbol, casa, automÃ³vil y exter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676" y="85724"/>
            <a:ext cx="2407786" cy="16051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a imagen puede contener: 1 persona, de pie, cielo, Ã¡rbol, nube, niÃ±os, exterior y naturale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1191" y="14809"/>
            <a:ext cx="2541599" cy="16943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a imagen puede contener: una o varias personas, personas sentadas e interi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790" y="14809"/>
            <a:ext cx="2514159" cy="167610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a imagen puede contener: 6 personas, personas de pie y niÃ±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809" y="1605496"/>
            <a:ext cx="2503484" cy="166899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scontent.fgdl5-1.fna.fbcdn.net/v/t1.0-9/38875058_2058229031173244_464833989639667712_n.jpg?_nc_cat=0&amp;oh=20a8d3f1739c95c3fe5af9dc1ad06cd2&amp;oe=5BEEAC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2675" y="1602852"/>
            <a:ext cx="2507451" cy="167163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scontent.fgdl5-1.fna.fbcdn.net/v/t1.0-9/39165070_2247538531927353_461821512463155200_n.jpg?_nc_cat=0&amp;oh=8987aa47571555574818b5f0b7091fc9&amp;oe=5C309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7354" y="1602852"/>
            <a:ext cx="2265772" cy="1699329"/>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La imagen puede contener: exteri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1061" y="1565575"/>
            <a:ext cx="2604908" cy="173660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La imagen puede contener: una o varias personas, personas de pie, planta, Ã¡rbol, calzado y exteri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6490" y="14809"/>
            <a:ext cx="2514159" cy="1676106"/>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La imagen puede contener: planta, cielo, Ã¡rbol, exterior y naturalez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95969" y="1565574"/>
            <a:ext cx="2604908" cy="1736606"/>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La imagen puede contener: una o varias personas y exteri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412" y="3226336"/>
            <a:ext cx="2555979" cy="1703986"/>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La imagen puede contener: 4 personas, personas sentadas, tabla e interio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90987" y="3383067"/>
            <a:ext cx="361180" cy="270885"/>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La imagen puede contener: 7 personas, personas sentadas, multitud e interio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9940" y="3241681"/>
            <a:ext cx="2856865" cy="1904577"/>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La imagen puede contener: 4 personas, personas sentadas e interio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2933" y="3208043"/>
            <a:ext cx="2907323" cy="1938215"/>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La imagen puede contener: una o varias personas y personas de pi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1955" y="4895326"/>
            <a:ext cx="3101675" cy="2067783"/>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La imagen puede contener: 5 personas, personas sentadas y tabl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92984" y="4895326"/>
            <a:ext cx="2338369" cy="1558913"/>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La imagen puede contener: 4 personas, personas sonriendo, personas de pie, barba y exterio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92951" y="4947401"/>
            <a:ext cx="2618176" cy="1963632"/>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La imagen puede contener: una o varias personas y exterior"/>
          <p:cNvPicPr>
            <a:picLocks noGrp="1" noChangeAspect="1" noChangeArrowheads="1"/>
          </p:cNvPicPr>
          <p:nvPr>
            <p:ph idx="1"/>
          </p:nvPr>
        </p:nvPicPr>
        <p:blipFill>
          <a:blip r:embed="rId19" cstate="print">
            <a:extLst>
              <a:ext uri="{28A0092B-C50C-407E-A947-70E740481C1C}">
                <a14:useLocalDpi xmlns:a14="http://schemas.microsoft.com/office/drawing/2010/main" val="0"/>
              </a:ext>
            </a:extLst>
          </a:blip>
          <a:srcRect/>
          <a:stretch>
            <a:fillRect/>
          </a:stretch>
        </p:blipFill>
        <p:spPr bwMode="auto">
          <a:xfrm>
            <a:off x="7809780" y="4930322"/>
            <a:ext cx="2570237" cy="1927678"/>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descr="La imagen puede contener: una o varias personas e interio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28635" y="3208043"/>
            <a:ext cx="257175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0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Agenda cubierta por día-</a:t>
            </a:r>
            <a:br>
              <a:rPr lang="es-MX" dirty="0" smtClean="0"/>
            </a:br>
            <a:endParaRPr lang="es-MX" dirty="0"/>
          </a:p>
        </p:txBody>
      </p:sp>
      <p:sp>
        <p:nvSpPr>
          <p:cNvPr id="4" name="Marcador de texto 3"/>
          <p:cNvSpPr>
            <a:spLocks noGrp="1"/>
          </p:cNvSpPr>
          <p:nvPr>
            <p:ph type="body" sz="half" idx="2"/>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 name="Imagen 4"/>
          <p:cNvPicPr>
            <a:picLocks noChangeAspect="1"/>
          </p:cNvPicPr>
          <p:nvPr/>
        </p:nvPicPr>
        <p:blipFill rotWithShape="1">
          <a:blip r:embed="rId2"/>
          <a:srcRect l="16984" t="20925" r="24932" b="8423"/>
          <a:stretch/>
        </p:blipFill>
        <p:spPr>
          <a:xfrm>
            <a:off x="3990975" y="104774"/>
            <a:ext cx="6515100" cy="4953001"/>
          </a:xfrm>
          <a:prstGeom prst="rect">
            <a:avLst/>
          </a:prstGeom>
        </p:spPr>
      </p:pic>
    </p:spTree>
    <p:extLst>
      <p:ext uri="{BB962C8B-B14F-4D97-AF65-F5344CB8AC3E}">
        <p14:creationId xmlns:p14="http://schemas.microsoft.com/office/powerpoint/2010/main" val="104139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
        <p:nvSpPr>
          <p:cNvPr id="4" name="Marcador de texto 3"/>
          <p:cNvSpPr>
            <a:spLocks noGrp="1"/>
          </p:cNvSpPr>
          <p:nvPr>
            <p:ph type="body" sz="half" idx="2"/>
          </p:nvPr>
        </p:nvSpPr>
        <p:spPr/>
        <p:txBody>
          <a:bodyPr/>
          <a:lstStyle/>
          <a:p>
            <a:endParaRPr lang="es-MX" dirty="0"/>
          </a:p>
        </p:txBody>
      </p:sp>
      <p:pic>
        <p:nvPicPr>
          <p:cNvPr id="6" name="Imagen 5"/>
          <p:cNvPicPr>
            <a:picLocks noChangeAspect="1"/>
          </p:cNvPicPr>
          <p:nvPr/>
        </p:nvPicPr>
        <p:blipFill rotWithShape="1">
          <a:blip r:embed="rId2"/>
          <a:srcRect l="17039" t="21409" r="24944" b="7340"/>
          <a:stretch/>
        </p:blipFill>
        <p:spPr>
          <a:xfrm>
            <a:off x="76200" y="1"/>
            <a:ext cx="4848225" cy="3721340"/>
          </a:xfrm>
          <a:prstGeom prst="rect">
            <a:avLst/>
          </a:prstGeom>
        </p:spPr>
      </p:pic>
      <p:pic>
        <p:nvPicPr>
          <p:cNvPr id="8" name="Imagen 7"/>
          <p:cNvPicPr>
            <a:picLocks noChangeAspect="1"/>
          </p:cNvPicPr>
          <p:nvPr/>
        </p:nvPicPr>
        <p:blipFill rotWithShape="1">
          <a:blip r:embed="rId3"/>
          <a:srcRect l="16169" t="19981" r="25584" b="9480"/>
          <a:stretch/>
        </p:blipFill>
        <p:spPr>
          <a:xfrm>
            <a:off x="4829175" y="1"/>
            <a:ext cx="4924425" cy="3727280"/>
          </a:xfrm>
          <a:prstGeom prst="rect">
            <a:avLst/>
          </a:prstGeom>
        </p:spPr>
      </p:pic>
      <p:pic>
        <p:nvPicPr>
          <p:cNvPr id="9" name="Imagen 8"/>
          <p:cNvPicPr>
            <a:picLocks noChangeAspect="1"/>
          </p:cNvPicPr>
          <p:nvPr/>
        </p:nvPicPr>
        <p:blipFill rotWithShape="1">
          <a:blip r:embed="rId4"/>
          <a:srcRect l="16908" t="21591" r="25393" b="7795"/>
          <a:stretch/>
        </p:blipFill>
        <p:spPr>
          <a:xfrm>
            <a:off x="2024591" y="1197204"/>
            <a:ext cx="5810871" cy="4444739"/>
          </a:xfrm>
          <a:prstGeom prst="rect">
            <a:avLst/>
          </a:prstGeom>
        </p:spPr>
      </p:pic>
    </p:spTree>
    <p:extLst>
      <p:ext uri="{BB962C8B-B14F-4D97-AF65-F5344CB8AC3E}">
        <p14:creationId xmlns:p14="http://schemas.microsoft.com/office/powerpoint/2010/main" val="392799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sp>
        <p:nvSpPr>
          <p:cNvPr id="4" name="Marcador de texto 3"/>
          <p:cNvSpPr>
            <a:spLocks noGrp="1"/>
          </p:cNvSpPr>
          <p:nvPr>
            <p:ph type="body" sz="half" idx="2"/>
          </p:nvPr>
        </p:nvSpPr>
        <p:spPr/>
        <p:txBody>
          <a:bodyPr/>
          <a:lstStyle/>
          <a:p>
            <a:endParaRPr lang="es-MX"/>
          </a:p>
        </p:txBody>
      </p:sp>
      <p:pic>
        <p:nvPicPr>
          <p:cNvPr id="6" name="Imagen 5"/>
          <p:cNvPicPr>
            <a:picLocks noChangeAspect="1"/>
          </p:cNvPicPr>
          <p:nvPr/>
        </p:nvPicPr>
        <p:blipFill rotWithShape="1">
          <a:blip r:embed="rId2"/>
          <a:srcRect l="16908" t="21591" r="25393" b="7795"/>
          <a:stretch/>
        </p:blipFill>
        <p:spPr>
          <a:xfrm>
            <a:off x="375894" y="80437"/>
            <a:ext cx="6176489" cy="4724400"/>
          </a:xfrm>
          <a:prstGeom prst="rect">
            <a:avLst/>
          </a:prstGeom>
        </p:spPr>
      </p:pic>
      <p:pic>
        <p:nvPicPr>
          <p:cNvPr id="7" name="Imagen 6"/>
          <p:cNvPicPr>
            <a:picLocks noChangeAspect="1"/>
          </p:cNvPicPr>
          <p:nvPr/>
        </p:nvPicPr>
        <p:blipFill rotWithShape="1">
          <a:blip r:embed="rId3"/>
          <a:srcRect l="17258" t="20109" r="25212" b="10494"/>
          <a:stretch/>
        </p:blipFill>
        <p:spPr>
          <a:xfrm>
            <a:off x="6666683" y="80437"/>
            <a:ext cx="5457826" cy="4114800"/>
          </a:xfrm>
          <a:prstGeom prst="rect">
            <a:avLst/>
          </a:prstGeom>
        </p:spPr>
      </p:pic>
    </p:spTree>
    <p:extLst>
      <p:ext uri="{BB962C8B-B14F-4D97-AF65-F5344CB8AC3E}">
        <p14:creationId xmlns:p14="http://schemas.microsoft.com/office/powerpoint/2010/main" val="362684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
        <p:nvSpPr>
          <p:cNvPr id="4" name="Marcador de texto 3"/>
          <p:cNvSpPr>
            <a:spLocks noGrp="1"/>
          </p:cNvSpPr>
          <p:nvPr>
            <p:ph type="body" sz="half" idx="2"/>
          </p:nvPr>
        </p:nvSpPr>
        <p:spPr/>
        <p:txBody>
          <a:bodyPr/>
          <a:lstStyle/>
          <a:p>
            <a:endParaRPr lang="es-MX"/>
          </a:p>
        </p:txBody>
      </p:sp>
      <p:pic>
        <p:nvPicPr>
          <p:cNvPr id="7" name="Imagen 6"/>
          <p:cNvPicPr>
            <a:picLocks noChangeAspect="1"/>
          </p:cNvPicPr>
          <p:nvPr/>
        </p:nvPicPr>
        <p:blipFill rotWithShape="1">
          <a:blip r:embed="rId2"/>
          <a:srcRect l="17135" t="18994" r="24841" b="16220"/>
          <a:stretch/>
        </p:blipFill>
        <p:spPr>
          <a:xfrm>
            <a:off x="0" y="0"/>
            <a:ext cx="5705475" cy="3981450"/>
          </a:xfrm>
          <a:prstGeom prst="rect">
            <a:avLst/>
          </a:prstGeom>
        </p:spPr>
      </p:pic>
      <p:pic>
        <p:nvPicPr>
          <p:cNvPr id="5" name="Imagen 4"/>
          <p:cNvPicPr>
            <a:picLocks noChangeAspect="1"/>
          </p:cNvPicPr>
          <p:nvPr/>
        </p:nvPicPr>
        <p:blipFill rotWithShape="1">
          <a:blip r:embed="rId3"/>
          <a:srcRect l="17095" t="21029" r="25371" b="8256"/>
          <a:stretch/>
        </p:blipFill>
        <p:spPr>
          <a:xfrm>
            <a:off x="5705475" y="0"/>
            <a:ext cx="5629275" cy="4324350"/>
          </a:xfrm>
          <a:prstGeom prst="rect">
            <a:avLst/>
          </a:prstGeom>
        </p:spPr>
      </p:pic>
    </p:spTree>
    <p:extLst>
      <p:ext uri="{BB962C8B-B14F-4D97-AF65-F5344CB8AC3E}">
        <p14:creationId xmlns:p14="http://schemas.microsoft.com/office/powerpoint/2010/main" val="211625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rotWithShape="1">
          <a:blip r:embed="rId2"/>
          <a:srcRect l="17028" t="18926" r="24830" b="7397"/>
          <a:stretch/>
        </p:blipFill>
        <p:spPr>
          <a:xfrm>
            <a:off x="0" y="108662"/>
            <a:ext cx="6504495" cy="5151495"/>
          </a:xfrm>
          <a:prstGeom prst="rect">
            <a:avLst/>
          </a:prstGeom>
        </p:spPr>
      </p:pic>
      <p:pic>
        <p:nvPicPr>
          <p:cNvPr id="5" name="Imagen 4"/>
          <p:cNvPicPr>
            <a:picLocks noChangeAspect="1"/>
          </p:cNvPicPr>
          <p:nvPr/>
        </p:nvPicPr>
        <p:blipFill rotWithShape="1">
          <a:blip r:embed="rId3"/>
          <a:srcRect l="17566" t="19224" r="25103" b="13102"/>
          <a:stretch/>
        </p:blipFill>
        <p:spPr>
          <a:xfrm>
            <a:off x="6420036" y="502853"/>
            <a:ext cx="6165130" cy="4548433"/>
          </a:xfrm>
          <a:prstGeom prst="rect">
            <a:avLst/>
          </a:prstGeom>
        </p:spPr>
      </p:pic>
    </p:spTree>
    <p:extLst>
      <p:ext uri="{BB962C8B-B14F-4D97-AF65-F5344CB8AC3E}">
        <p14:creationId xmlns:p14="http://schemas.microsoft.com/office/powerpoint/2010/main" val="285018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texto 3"/>
          <p:cNvSpPr>
            <a:spLocks noGrp="1"/>
          </p:cNvSpPr>
          <p:nvPr>
            <p:ph type="body" sz="half" idx="2"/>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rotWithShape="1">
          <a:blip r:embed="rId2"/>
          <a:srcRect l="17385" t="19963" r="25126" b="7711"/>
          <a:stretch/>
        </p:blipFill>
        <p:spPr>
          <a:xfrm>
            <a:off x="0" y="0"/>
            <a:ext cx="5646657" cy="4440025"/>
          </a:xfrm>
          <a:prstGeom prst="rect">
            <a:avLst/>
          </a:prstGeom>
        </p:spPr>
      </p:pic>
      <p:pic>
        <p:nvPicPr>
          <p:cNvPr id="6" name="Imagen 5"/>
          <p:cNvPicPr>
            <a:picLocks noChangeAspect="1"/>
          </p:cNvPicPr>
          <p:nvPr/>
        </p:nvPicPr>
        <p:blipFill rotWithShape="1">
          <a:blip r:embed="rId3"/>
          <a:srcRect l="16834" t="18952" r="25025" b="8173"/>
          <a:stretch/>
        </p:blipFill>
        <p:spPr>
          <a:xfrm>
            <a:off x="5561814" y="0"/>
            <a:ext cx="6353666" cy="4977353"/>
          </a:xfrm>
          <a:prstGeom prst="rect">
            <a:avLst/>
          </a:prstGeom>
        </p:spPr>
      </p:pic>
    </p:spTree>
    <p:extLst>
      <p:ext uri="{BB962C8B-B14F-4D97-AF65-F5344CB8AC3E}">
        <p14:creationId xmlns:p14="http://schemas.microsoft.com/office/powerpoint/2010/main" val="396134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sp>
        <p:nvSpPr>
          <p:cNvPr id="4" name="Marcador de texto 3"/>
          <p:cNvSpPr>
            <a:spLocks noGrp="1"/>
          </p:cNvSpPr>
          <p:nvPr>
            <p:ph type="body" sz="half" idx="2"/>
          </p:nvPr>
        </p:nvSpPr>
        <p:spPr/>
        <p:txBody>
          <a:bodyPr/>
          <a:lstStyle/>
          <a:p>
            <a:endParaRPr lang="es-MX"/>
          </a:p>
        </p:txBody>
      </p:sp>
      <p:pic>
        <p:nvPicPr>
          <p:cNvPr id="5" name="Imagen 4"/>
          <p:cNvPicPr>
            <a:picLocks noChangeAspect="1"/>
          </p:cNvPicPr>
          <p:nvPr/>
        </p:nvPicPr>
        <p:blipFill rotWithShape="1">
          <a:blip r:embed="rId2"/>
          <a:srcRect l="16862" t="20444" r="25025" b="7320"/>
          <a:stretch/>
        </p:blipFill>
        <p:spPr>
          <a:xfrm>
            <a:off x="-122550" y="0"/>
            <a:ext cx="5788059" cy="4496585"/>
          </a:xfrm>
          <a:prstGeom prst="rect">
            <a:avLst/>
          </a:prstGeom>
        </p:spPr>
      </p:pic>
      <p:pic>
        <p:nvPicPr>
          <p:cNvPr id="6" name="Imagen 5"/>
          <p:cNvPicPr>
            <a:picLocks noChangeAspect="1"/>
          </p:cNvPicPr>
          <p:nvPr/>
        </p:nvPicPr>
        <p:blipFill rotWithShape="1">
          <a:blip r:embed="rId3"/>
          <a:srcRect l="17258" t="22086" r="25186" b="8575"/>
          <a:stretch/>
        </p:blipFill>
        <p:spPr>
          <a:xfrm>
            <a:off x="5665509" y="0"/>
            <a:ext cx="5972026" cy="4496585"/>
          </a:xfrm>
          <a:prstGeom prst="rect">
            <a:avLst/>
          </a:prstGeom>
        </p:spPr>
      </p:pic>
    </p:spTree>
    <p:extLst>
      <p:ext uri="{BB962C8B-B14F-4D97-AF65-F5344CB8AC3E}">
        <p14:creationId xmlns:p14="http://schemas.microsoft.com/office/powerpoint/2010/main" val="333956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158127" y="1267549"/>
            <a:ext cx="4315693" cy="4596189"/>
          </a:xfrm>
          <a:prstGeom prst="rect">
            <a:avLst/>
          </a:prstGeom>
        </p:spPr>
      </p:pic>
      <p:sp>
        <p:nvSpPr>
          <p:cNvPr id="2" name="Título 1"/>
          <p:cNvSpPr>
            <a:spLocks noGrp="1"/>
          </p:cNvSpPr>
          <p:nvPr>
            <p:ph type="ctrTitle"/>
          </p:nvPr>
        </p:nvSpPr>
        <p:spPr>
          <a:xfrm>
            <a:off x="1507067" y="1919342"/>
            <a:ext cx="7766936" cy="1646302"/>
          </a:xfrm>
        </p:spPr>
        <p:txBody>
          <a:bodyPr/>
          <a:lstStyle/>
          <a:p>
            <a:r>
              <a:rPr lang="es-MX" b="1" dirty="0" smtClean="0">
                <a:ln w="0"/>
                <a:effectLst>
                  <a:outerShdw blurRad="38100" dist="25400" dir="5400000" algn="ctr" rotWithShape="0">
                    <a:srgbClr val="6E747A">
                      <a:alpha val="43000"/>
                    </a:srgbClr>
                  </a:outerShdw>
                </a:effectLst>
              </a:rPr>
              <a:t>REPORTE TRIMESTRAL.</a:t>
            </a:r>
            <a:endParaRPr lang="es-MX" b="1" dirty="0">
              <a:ln w="0"/>
              <a:effectLst>
                <a:outerShdw blurRad="38100" dist="25400" dir="5400000" algn="ctr" rotWithShape="0">
                  <a:srgbClr val="6E747A">
                    <a:alpha val="43000"/>
                  </a:srgbClr>
                </a:outerShdw>
              </a:effectLst>
            </a:endParaRPr>
          </a:p>
        </p:txBody>
      </p:sp>
      <p:sp>
        <p:nvSpPr>
          <p:cNvPr id="3" name="Subtítulo 2"/>
          <p:cNvSpPr>
            <a:spLocks noGrp="1"/>
          </p:cNvSpPr>
          <p:nvPr>
            <p:ph type="subTitle" idx="1"/>
          </p:nvPr>
        </p:nvSpPr>
        <p:spPr/>
        <p:txBody>
          <a:bodyPr>
            <a:normAutofit/>
          </a:bodyPr>
          <a:lstStyle/>
          <a:p>
            <a:pPr algn="ctr"/>
            <a:r>
              <a:rPr lang="es-MX" sz="4400" b="1" dirty="0" smtClean="0">
                <a:solidFill>
                  <a:srgbClr val="800000"/>
                </a:solidFill>
              </a:rPr>
              <a:t>JULIO-SEPTIEMBRE 2018</a:t>
            </a:r>
          </a:p>
        </p:txBody>
      </p:sp>
      <p:grpSp>
        <p:nvGrpSpPr>
          <p:cNvPr id="12" name="Grupo 11"/>
          <p:cNvGrpSpPr/>
          <p:nvPr/>
        </p:nvGrpSpPr>
        <p:grpSpPr>
          <a:xfrm>
            <a:off x="5865790" y="83642"/>
            <a:ext cx="3408213" cy="890131"/>
            <a:chOff x="5865790" y="83642"/>
            <a:chExt cx="3408213" cy="890131"/>
          </a:xfrm>
        </p:grpSpPr>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5790" y="83642"/>
              <a:ext cx="835808" cy="890131"/>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2094" y="307300"/>
              <a:ext cx="1626085" cy="598021"/>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6591" y="307300"/>
              <a:ext cx="617412" cy="598021"/>
            </a:xfrm>
            <a:prstGeom prst="rect">
              <a:avLst/>
            </a:prstGeom>
          </p:spPr>
        </p:pic>
        <p:cxnSp>
          <p:nvCxnSpPr>
            <p:cNvPr id="8" name="Conector recto 7"/>
            <p:cNvCxnSpPr/>
            <p:nvPr/>
          </p:nvCxnSpPr>
          <p:spPr>
            <a:xfrm>
              <a:off x="6830010" y="208443"/>
              <a:ext cx="0" cy="69687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8189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sp>
        <p:nvSpPr>
          <p:cNvPr id="4" name="Marcador de texto 3"/>
          <p:cNvSpPr>
            <a:spLocks noGrp="1"/>
          </p:cNvSpPr>
          <p:nvPr>
            <p:ph type="body" sz="half" idx="2"/>
          </p:nvPr>
        </p:nvSpPr>
        <p:spPr/>
        <p:txBody>
          <a:bodyPr/>
          <a:lstStyle/>
          <a:p>
            <a:endParaRPr lang="es-MX"/>
          </a:p>
        </p:txBody>
      </p:sp>
      <p:pic>
        <p:nvPicPr>
          <p:cNvPr id="5" name="Imagen 4"/>
          <p:cNvPicPr>
            <a:picLocks noChangeAspect="1"/>
          </p:cNvPicPr>
          <p:nvPr/>
        </p:nvPicPr>
        <p:blipFill rotWithShape="1">
          <a:blip r:embed="rId2"/>
          <a:srcRect l="21827" t="19557" r="27919" b="7316"/>
          <a:stretch/>
        </p:blipFill>
        <p:spPr>
          <a:xfrm>
            <a:off x="-49565" y="54513"/>
            <a:ext cx="5630566" cy="5120802"/>
          </a:xfrm>
          <a:prstGeom prst="rect">
            <a:avLst/>
          </a:prstGeom>
        </p:spPr>
      </p:pic>
      <p:pic>
        <p:nvPicPr>
          <p:cNvPr id="6" name="Imagen 5"/>
          <p:cNvPicPr>
            <a:picLocks noChangeAspect="1"/>
          </p:cNvPicPr>
          <p:nvPr/>
        </p:nvPicPr>
        <p:blipFill rotWithShape="1">
          <a:blip r:embed="rId3"/>
          <a:srcRect l="20661" t="19861" r="29099" b="7478"/>
          <a:stretch/>
        </p:blipFill>
        <p:spPr>
          <a:xfrm>
            <a:off x="5581001" y="386499"/>
            <a:ext cx="5073866" cy="4788816"/>
          </a:xfrm>
          <a:prstGeom prst="rect">
            <a:avLst/>
          </a:prstGeom>
        </p:spPr>
      </p:pic>
    </p:spTree>
    <p:extLst>
      <p:ext uri="{BB962C8B-B14F-4D97-AF65-F5344CB8AC3E}">
        <p14:creationId xmlns:p14="http://schemas.microsoft.com/office/powerpoint/2010/main" val="172370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Imagen 4"/>
          <p:cNvPicPr>
            <a:picLocks noChangeAspect="1"/>
          </p:cNvPicPr>
          <p:nvPr/>
        </p:nvPicPr>
        <p:blipFill rotWithShape="1">
          <a:blip r:embed="rId2"/>
          <a:srcRect l="21607" t="21212" r="27779" b="29941"/>
          <a:stretch/>
        </p:blipFill>
        <p:spPr>
          <a:xfrm>
            <a:off x="0" y="178850"/>
            <a:ext cx="7252123" cy="4374295"/>
          </a:xfrm>
          <a:prstGeom prst="rect">
            <a:avLst/>
          </a:prstGeom>
        </p:spPr>
      </p:pic>
    </p:spTree>
    <p:extLst>
      <p:ext uri="{BB962C8B-B14F-4D97-AF65-F5344CB8AC3E}">
        <p14:creationId xmlns:p14="http://schemas.microsoft.com/office/powerpoint/2010/main" val="214363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r>
            <a:br>
              <a:rPr lang="es-MX" dirty="0" smtClean="0"/>
            </a:br>
            <a:r>
              <a:rPr lang="es-MX" b="1" dirty="0" smtClean="0"/>
              <a:t>Presentación.</a:t>
            </a:r>
            <a:endParaRPr lang="es-MX" b="1" dirty="0"/>
          </a:p>
        </p:txBody>
      </p:sp>
      <p:sp>
        <p:nvSpPr>
          <p:cNvPr id="3" name="Marcador de contenido 2"/>
          <p:cNvSpPr>
            <a:spLocks noGrp="1"/>
          </p:cNvSpPr>
          <p:nvPr>
            <p:ph idx="1"/>
          </p:nvPr>
        </p:nvSpPr>
        <p:spPr/>
        <p:txBody>
          <a:bodyPr/>
          <a:lstStyle/>
          <a:p>
            <a:pPr algn="just"/>
            <a:r>
              <a:rPr lang="es-MX" dirty="0"/>
              <a:t>La Dirección de Comunicación Social, tiene encomendada a través de sus proyectos y acciones, contribuir al desarrollo de una sociedad cada vez más participativa en el quehacer del gobierno para obtener con mayor prontitud sus demandas y necesidades. </a:t>
            </a:r>
          </a:p>
          <a:p>
            <a:pPr algn="just"/>
            <a:r>
              <a:rPr lang="es-MX" dirty="0"/>
              <a:t>La planeación, programación y realización de las actividades aquí planteadas serán el resultado de acuerdos concertados por todas las áreas que conforman el H. Ayuntamiento; es decir, dependen de compromisos personales y de equipo que conformen un esfuerzo sistemático en la consolidación de una comunicación completa y eficiente. El presente Programa Operativo Anual de Comunicación Social de Mascota, es el resultado de la planeación de objetivos concretos cuya integración total pretende tener resultados eficientes en la implementación de campañas de difusión pública.</a:t>
            </a:r>
          </a:p>
        </p:txBody>
      </p:sp>
      <p:grpSp>
        <p:nvGrpSpPr>
          <p:cNvPr id="4" name="Grupo 3"/>
          <p:cNvGrpSpPr/>
          <p:nvPr/>
        </p:nvGrpSpPr>
        <p:grpSpPr>
          <a:xfrm>
            <a:off x="5865790" y="83642"/>
            <a:ext cx="3408213" cy="890131"/>
            <a:chOff x="5865790" y="83642"/>
            <a:chExt cx="3408213" cy="890131"/>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790" y="83642"/>
              <a:ext cx="835808" cy="89013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094" y="307300"/>
              <a:ext cx="1626085" cy="59802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6591" y="307300"/>
              <a:ext cx="617412" cy="598021"/>
            </a:xfrm>
            <a:prstGeom prst="rect">
              <a:avLst/>
            </a:prstGeom>
          </p:spPr>
        </p:pic>
        <p:cxnSp>
          <p:nvCxnSpPr>
            <p:cNvPr id="8" name="Conector recto 7"/>
            <p:cNvCxnSpPr/>
            <p:nvPr/>
          </p:nvCxnSpPr>
          <p:spPr>
            <a:xfrm>
              <a:off x="6830010" y="208443"/>
              <a:ext cx="0" cy="69687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603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Objetivos y estrategias.</a:t>
            </a:r>
            <a:endParaRPr lang="es-MX" b="1" dirty="0"/>
          </a:p>
        </p:txBody>
      </p:sp>
      <p:sp>
        <p:nvSpPr>
          <p:cNvPr id="3" name="Marcador de contenido 2"/>
          <p:cNvSpPr>
            <a:spLocks noGrp="1"/>
          </p:cNvSpPr>
          <p:nvPr>
            <p:ph idx="1"/>
          </p:nvPr>
        </p:nvSpPr>
        <p:spPr/>
        <p:txBody>
          <a:bodyPr/>
          <a:lstStyle/>
          <a:p>
            <a:pPr algn="just"/>
            <a:r>
              <a:rPr lang="es-MX" b="1" dirty="0"/>
              <a:t>Los objetivos generales:</a:t>
            </a:r>
            <a:r>
              <a:rPr lang="es-MX" dirty="0"/>
              <a:t> Son las metas, finalidades y propósitos de carácter general que se pretenden conseguir por la Dirección  </a:t>
            </a:r>
            <a:r>
              <a:rPr lang="es-MX" dirty="0" smtClean="0"/>
              <a:t>Comunicación Social </a:t>
            </a:r>
            <a:r>
              <a:rPr lang="es-MX" dirty="0"/>
              <a:t>en el periodo de tres años, de 2015 a 2018. </a:t>
            </a:r>
          </a:p>
          <a:p>
            <a:pPr algn="just"/>
            <a:r>
              <a:rPr lang="es-MX" b="1" dirty="0"/>
              <a:t>Las estrategias:</a:t>
            </a:r>
            <a:r>
              <a:rPr lang="es-MX" dirty="0"/>
              <a:t> Son los caminos, vías o líneas de actuación de los centros directivos de la Dirección  </a:t>
            </a:r>
            <a:r>
              <a:rPr lang="es-MX" dirty="0" smtClean="0"/>
              <a:t>de Comunicación Social para </a:t>
            </a:r>
            <a:r>
              <a:rPr lang="es-MX" dirty="0"/>
              <a:t>conseguir los objetivos generales establecidos. </a:t>
            </a:r>
          </a:p>
        </p:txBody>
      </p:sp>
      <p:grpSp>
        <p:nvGrpSpPr>
          <p:cNvPr id="4" name="Grupo 3"/>
          <p:cNvGrpSpPr/>
          <p:nvPr/>
        </p:nvGrpSpPr>
        <p:grpSpPr>
          <a:xfrm>
            <a:off x="5865790" y="83642"/>
            <a:ext cx="3408213" cy="890131"/>
            <a:chOff x="5865790" y="83642"/>
            <a:chExt cx="3408213" cy="890131"/>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790" y="83642"/>
              <a:ext cx="835808" cy="89013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094" y="307300"/>
              <a:ext cx="1626085" cy="59802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6591" y="307300"/>
              <a:ext cx="617412" cy="598021"/>
            </a:xfrm>
            <a:prstGeom prst="rect">
              <a:avLst/>
            </a:prstGeom>
          </p:spPr>
        </p:pic>
        <p:cxnSp>
          <p:nvCxnSpPr>
            <p:cNvPr id="8" name="Conector recto 7"/>
            <p:cNvCxnSpPr/>
            <p:nvPr/>
          </p:nvCxnSpPr>
          <p:spPr>
            <a:xfrm>
              <a:off x="6830010" y="208443"/>
              <a:ext cx="0" cy="69687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86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498604"/>
            <a:ext cx="4239899" cy="1278466"/>
          </a:xfrm>
        </p:spPr>
        <p:txBody>
          <a:bodyPr>
            <a:noAutofit/>
          </a:bodyPr>
          <a:lstStyle/>
          <a:p>
            <a:r>
              <a:rPr lang="es-MX" sz="4000" b="1" dirty="0" smtClean="0"/>
              <a:t>JULIO-SEPTIEMBRE.</a:t>
            </a:r>
            <a:endParaRPr lang="es-MX" sz="4000" b="1" dirty="0"/>
          </a:p>
        </p:txBody>
      </p:sp>
      <p:sp>
        <p:nvSpPr>
          <p:cNvPr id="9" name="Marcador de texto 8"/>
          <p:cNvSpPr>
            <a:spLocks noGrp="1"/>
          </p:cNvSpPr>
          <p:nvPr>
            <p:ph type="body" sz="half" idx="2"/>
          </p:nvPr>
        </p:nvSpPr>
        <p:spPr>
          <a:xfrm>
            <a:off x="677334" y="2893420"/>
            <a:ext cx="3931988" cy="2584449"/>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algn="just"/>
            <a:r>
              <a:rPr lang="es-MX" dirty="0"/>
              <a:t>En el periodo </a:t>
            </a:r>
            <a:r>
              <a:rPr lang="es-MX" dirty="0" err="1" smtClean="0"/>
              <a:t>anero</a:t>
            </a:r>
            <a:r>
              <a:rPr lang="es-MX" dirty="0" smtClean="0"/>
              <a:t>-marzo se </a:t>
            </a:r>
            <a:r>
              <a:rPr lang="es-MX" dirty="0"/>
              <a:t>cumplieron en un 100% el apoyo en los objetivos propuestos y las actividades presentadas en el POA 2016.</a:t>
            </a:r>
          </a:p>
          <a:p>
            <a:pPr algn="just"/>
            <a:r>
              <a:rPr lang="es-MX" dirty="0"/>
              <a:t>Las actividades con las cuales se apoyó en todas las reuniones, eventos y demás fueron las siguientes:</a:t>
            </a:r>
          </a:p>
          <a:p>
            <a:pPr lvl="0" algn="just"/>
            <a:r>
              <a:rPr lang="es-MX" dirty="0" smtClean="0"/>
              <a:t>1. Apoyo </a:t>
            </a:r>
            <a:r>
              <a:rPr lang="es-MX" dirty="0"/>
              <a:t>con materiales de difusión:</a:t>
            </a:r>
          </a:p>
          <a:p>
            <a:pPr marL="742813" lvl="1" indent="-285750" algn="just">
              <a:buFont typeface="Arial" panose="020B0604020202020204" pitchFamily="34" charset="0"/>
              <a:buChar char="•"/>
            </a:pPr>
            <a:r>
              <a:rPr lang="es-MX" dirty="0"/>
              <a:t>Carteles.</a:t>
            </a:r>
          </a:p>
          <a:p>
            <a:pPr marL="742813" lvl="1" indent="-285750" algn="just">
              <a:buFont typeface="Arial" panose="020B0604020202020204" pitchFamily="34" charset="0"/>
              <a:buChar char="•"/>
            </a:pPr>
            <a:r>
              <a:rPr lang="es-MX" dirty="0"/>
              <a:t>Invitaciones.</a:t>
            </a:r>
          </a:p>
          <a:p>
            <a:pPr marL="742813" lvl="1" indent="-285750" algn="just">
              <a:buFont typeface="Arial" panose="020B0604020202020204" pitchFamily="34" charset="0"/>
              <a:buChar char="•"/>
            </a:pPr>
            <a:r>
              <a:rPr lang="es-MX" dirty="0"/>
              <a:t>Flayer para redes sociales.</a:t>
            </a:r>
          </a:p>
          <a:p>
            <a:pPr lvl="0" algn="just"/>
            <a:r>
              <a:rPr lang="es-MX" dirty="0" smtClean="0"/>
              <a:t>2. Imprimibles</a:t>
            </a:r>
            <a:r>
              <a:rPr lang="es-MX" dirty="0"/>
              <a:t>.</a:t>
            </a:r>
          </a:p>
          <a:p>
            <a:pPr lvl="0" algn="just"/>
            <a:r>
              <a:rPr lang="es-MX" dirty="0" smtClean="0"/>
              <a:t>3. Apoyo </a:t>
            </a:r>
            <a:r>
              <a:rPr lang="es-MX" dirty="0"/>
              <a:t>con fotografía.</a:t>
            </a:r>
          </a:p>
          <a:p>
            <a:pPr lvl="0" algn="just"/>
            <a:r>
              <a:rPr lang="es-MX" dirty="0" smtClean="0"/>
              <a:t>4. Apoyo </a:t>
            </a:r>
            <a:r>
              <a:rPr lang="es-MX" dirty="0"/>
              <a:t>con video.</a:t>
            </a:r>
          </a:p>
          <a:p>
            <a:pPr lvl="0" algn="just"/>
            <a:r>
              <a:rPr lang="es-MX" dirty="0" smtClean="0"/>
              <a:t>5. Apoyo </a:t>
            </a:r>
            <a:r>
              <a:rPr lang="es-MX" dirty="0"/>
              <a:t>en notas por redes sociales de cada acontecimiento</a:t>
            </a:r>
            <a:r>
              <a:rPr lang="es-MX" dirty="0" smtClean="0"/>
              <a:t>.</a:t>
            </a:r>
          </a:p>
          <a:p>
            <a:pPr lvl="0" algn="just"/>
            <a:r>
              <a:rPr lang="es-MX" dirty="0" smtClean="0"/>
              <a:t>5. Espot </a:t>
            </a:r>
          </a:p>
          <a:p>
            <a:pPr lvl="0" algn="just"/>
            <a:r>
              <a:rPr lang="es-MX" dirty="0" smtClean="0"/>
              <a:t>6. Apoyo en perifoneo.</a:t>
            </a:r>
            <a:endParaRPr lang="es-MX" dirty="0"/>
          </a:p>
          <a:p>
            <a:endParaRPr lang="es-MX" dirty="0"/>
          </a:p>
        </p:txBody>
      </p:sp>
      <p:grpSp>
        <p:nvGrpSpPr>
          <p:cNvPr id="4" name="Grupo 3"/>
          <p:cNvGrpSpPr/>
          <p:nvPr/>
        </p:nvGrpSpPr>
        <p:grpSpPr>
          <a:xfrm>
            <a:off x="5865790" y="83642"/>
            <a:ext cx="3408213" cy="890131"/>
            <a:chOff x="5865790" y="83642"/>
            <a:chExt cx="3408213" cy="890131"/>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790" y="83642"/>
              <a:ext cx="835808" cy="890131"/>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2094" y="307300"/>
              <a:ext cx="1626085" cy="598021"/>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591" y="307300"/>
              <a:ext cx="617412" cy="598021"/>
            </a:xfrm>
            <a:prstGeom prst="rect">
              <a:avLst/>
            </a:prstGeom>
          </p:spPr>
        </p:pic>
        <p:cxnSp>
          <p:nvCxnSpPr>
            <p:cNvPr id="8" name="Conector recto 7"/>
            <p:cNvCxnSpPr/>
            <p:nvPr/>
          </p:nvCxnSpPr>
          <p:spPr>
            <a:xfrm>
              <a:off x="6830010" y="208443"/>
              <a:ext cx="0" cy="69687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 name="Rectangle 1"/>
          <p:cNvSpPr>
            <a:spLocks noChangeArrowheads="1"/>
          </p:cNvSpPr>
          <p:nvPr/>
        </p:nvSpPr>
        <p:spPr bwMode="auto">
          <a:xfrm>
            <a:off x="1912938" y="2719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 name="CuadroTexto 13"/>
          <p:cNvSpPr txBox="1"/>
          <p:nvPr/>
        </p:nvSpPr>
        <p:spPr>
          <a:xfrm>
            <a:off x="1452410" y="5775649"/>
            <a:ext cx="4413380" cy="877163"/>
          </a:xfrm>
          <a:prstGeom prst="rect">
            <a:avLst/>
          </a:prstGeom>
          <a:noFill/>
        </p:spPr>
        <p:txBody>
          <a:bodyPr wrap="square" rtlCol="0">
            <a:spAutoFit/>
          </a:bodyPr>
          <a:lstStyle/>
          <a:p>
            <a:pPr marL="285750" indent="-285750" algn="just">
              <a:buFont typeface="Arial" panose="020B0604020202020204" pitchFamily="34" charset="0"/>
              <a:buChar char="•"/>
            </a:pPr>
            <a:r>
              <a:rPr lang="es-MX" dirty="0" smtClean="0">
                <a:solidFill>
                  <a:srgbClr val="800000"/>
                </a:solidFill>
              </a:rPr>
              <a:t>Gastos generados: </a:t>
            </a:r>
            <a:r>
              <a:rPr lang="es-MX" sz="1050" dirty="0" smtClean="0"/>
              <a:t>se realizaron gastos en gasolina para perifoneo y traslados a eventos los cuales se agregaron a cada uno de los presupuestos de las áreas a las cuales pertenecieron los trabajos realizados. </a:t>
            </a:r>
            <a:endParaRPr lang="es-MX" sz="1050" dirty="0"/>
          </a:p>
        </p:txBody>
      </p:sp>
      <p:sp>
        <p:nvSpPr>
          <p:cNvPr id="15" name="CuadroTexto 14"/>
          <p:cNvSpPr txBox="1"/>
          <p:nvPr/>
        </p:nvSpPr>
        <p:spPr>
          <a:xfrm>
            <a:off x="967958" y="5775649"/>
            <a:ext cx="775076" cy="1015663"/>
          </a:xfrm>
          <a:prstGeom prst="rect">
            <a:avLst/>
          </a:prstGeom>
          <a:noFill/>
        </p:spPr>
        <p:txBody>
          <a:bodyPr wrap="square" rtlCol="0">
            <a:spAutoFit/>
          </a:bodyPr>
          <a:lstStyle/>
          <a:p>
            <a:r>
              <a:rPr lang="es-MX" sz="6000" b="1" dirty="0">
                <a:solidFill>
                  <a:srgbClr val="800000"/>
                </a:solidFill>
              </a:rPr>
              <a:t>$</a:t>
            </a:r>
          </a:p>
        </p:txBody>
      </p:sp>
      <p:pic>
        <p:nvPicPr>
          <p:cNvPr id="11" name="sarampíon octubre 2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97294" y="3576044"/>
            <a:ext cx="609600" cy="609600"/>
          </a:xfrm>
          <a:prstGeom prst="rect">
            <a:avLst/>
          </a:prstGeom>
        </p:spPr>
      </p:pic>
    </p:spTree>
    <p:extLst>
      <p:ext uri="{BB962C8B-B14F-4D97-AF65-F5344CB8AC3E}">
        <p14:creationId xmlns:p14="http://schemas.microsoft.com/office/powerpoint/2010/main" val="1583175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1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357" y="3028825"/>
            <a:ext cx="11433801" cy="1278466"/>
          </a:xfrm>
        </p:spPr>
        <p:txBody>
          <a:bodyPr>
            <a:noAutofit/>
          </a:bodyPr>
          <a:lstStyle/>
          <a:p>
            <a:r>
              <a:rPr lang="es-MX" sz="6600" b="1" dirty="0" smtClean="0"/>
              <a:t>Evidencias fotográficas.</a:t>
            </a:r>
            <a:endParaRPr lang="es-MX" sz="6600" b="1" dirty="0"/>
          </a:p>
        </p:txBody>
      </p:sp>
    </p:spTree>
    <p:extLst>
      <p:ext uri="{BB962C8B-B14F-4D97-AF65-F5344CB8AC3E}">
        <p14:creationId xmlns:p14="http://schemas.microsoft.com/office/powerpoint/2010/main" val="167693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226" y="104775"/>
            <a:ext cx="2930308" cy="1278466"/>
          </a:xfrm>
        </p:spPr>
        <p:txBody>
          <a:bodyPr/>
          <a:lstStyle/>
          <a:p>
            <a:r>
              <a:rPr lang="es-MX" dirty="0" smtClean="0"/>
              <a:t>Flayer realizados en el mes de JULIO, AGOSTO Y SEPTIEMBRE. </a:t>
            </a:r>
            <a:endParaRPr lang="es-MX" dirty="0"/>
          </a:p>
        </p:txBody>
      </p:sp>
      <p:sp>
        <p:nvSpPr>
          <p:cNvPr id="4" name="Marcador de texto 3"/>
          <p:cNvSpPr>
            <a:spLocks noGrp="1"/>
          </p:cNvSpPr>
          <p:nvPr>
            <p:ph type="body" sz="half" idx="2"/>
          </p:nvPr>
        </p:nvSpPr>
        <p:spPr>
          <a:xfrm>
            <a:off x="677334" y="4105469"/>
            <a:ext cx="2177833" cy="1256049"/>
          </a:xfrm>
        </p:spPr>
        <p:txBody>
          <a:bodyPr/>
          <a:lstStyle/>
          <a:p>
            <a:endParaRPr lang="es-MX" dirty="0"/>
          </a:p>
        </p:txBody>
      </p:sp>
      <p:sp>
        <p:nvSpPr>
          <p:cNvPr id="3" name="Marcador de contenido 2"/>
          <p:cNvSpPr>
            <a:spLocks noGrp="1"/>
          </p:cNvSpPr>
          <p:nvPr>
            <p:ph idx="1"/>
          </p:nvPr>
        </p:nvSpPr>
        <p:spPr/>
        <p:txBody>
          <a:bodyPr/>
          <a:lstStyle/>
          <a:p>
            <a:endParaRPr lang="es-MX"/>
          </a:p>
        </p:txBody>
      </p:sp>
      <p:pic>
        <p:nvPicPr>
          <p:cNvPr id="1026" name="Picture 2" descr="La imagen puede contener: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619" y="0"/>
            <a:ext cx="2770619" cy="4276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gdl5-1.fna.fbcdn.net/v/t1.0-9/40158516_2075915912737889_4428311882918526976_n.jpg?_nc_cat=0&amp;oh=f0ac87d4650563fc005438f0591afca4&amp;oe=5C28E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545" y="0"/>
            <a:ext cx="3108265" cy="4805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imagen puede contener: 1 persona, sonriendo, de pie y tex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486" y="1085850"/>
            <a:ext cx="4250059" cy="283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8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texto 3"/>
          <p:cNvSpPr>
            <a:spLocks noGrp="1"/>
          </p:cNvSpPr>
          <p:nvPr>
            <p:ph type="body" sz="half" idx="2"/>
          </p:nvPr>
        </p:nvSpPr>
        <p:spPr/>
        <p:txBody>
          <a:bodyPr/>
          <a:lstStyle/>
          <a:p>
            <a:endParaRPr lang="es-MX"/>
          </a:p>
        </p:txBody>
      </p:sp>
      <p:pic>
        <p:nvPicPr>
          <p:cNvPr id="5" name="Picture 8" descr="https://scontent.fgdl5-1.fna.fbcdn.net/v/t1.0-9/39883106_2071429203186560_4823744724382777344_n.jpg?_nc_cat=0&amp;oh=f14d13427111cc167baa06c55cef46a9&amp;oe=5BED3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6812" cy="52974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fgdl5-1.fna.fbcdn.net/v/t1.0-9/39928686_2263022017045671_1070208208376692736_n.jpg?_nc_cat=0&amp;oh=f5e97fe3b3211b39dbf6e882ea73bc1c&amp;oe=5C34C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812" y="48199"/>
            <a:ext cx="4478840" cy="2976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imagen puede contener: 1 persona, sonriendo, de pie y niÃ±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074" y="-40219"/>
            <a:ext cx="2739674" cy="41095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imagen puede contener: 4 personas"/>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409601" y="3024762"/>
            <a:ext cx="4513262" cy="300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1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texto 3"/>
          <p:cNvSpPr>
            <a:spLocks noGrp="1"/>
          </p:cNvSpPr>
          <p:nvPr>
            <p:ph type="body" sz="half" idx="2"/>
          </p:nvPr>
        </p:nvSpPr>
        <p:spPr/>
        <p:txBody>
          <a:bodyPr/>
          <a:lstStyle/>
          <a:p>
            <a:endParaRPr lang="es-MX"/>
          </a:p>
        </p:txBody>
      </p:sp>
      <p:pic>
        <p:nvPicPr>
          <p:cNvPr id="3074" name="Picture 2" descr="La imagen puede contener: 1 persona,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1"/>
            <a:ext cx="5159375" cy="27824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gdl5-1.fna.fbcdn.net/v/t1.0-9/39261790_2065079897154824_6746495999620939776_n.jpg?_nc_cat=0&amp;oh=09cfa4fd91701901a6176c672294f077&amp;oe=5C28D5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2777068"/>
            <a:ext cx="4797425" cy="35980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 imagen puede contener: 1 persona, sonriendo, tex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10150" y="31862"/>
            <a:ext cx="4058206" cy="5527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content.fgdl5-1.fna.fbcdn.net/v/t1.0-9/38891174_2058211634508317_1092717384650719232_n.jpg?_nc_cat=0&amp;oh=80e5826b04375bcb0706aff9c32dcc74&amp;oe=5C36AEB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356" y="-5401"/>
            <a:ext cx="2950598" cy="456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1235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315</TotalTime>
  <Words>366</Words>
  <Application>Microsoft Office PowerPoint</Application>
  <PresentationFormat>Panorámica</PresentationFormat>
  <Paragraphs>30</Paragraphs>
  <Slides>21</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Times New Roman</vt:lpstr>
      <vt:lpstr>Trebuchet MS</vt:lpstr>
      <vt:lpstr>Wingdings 3</vt:lpstr>
      <vt:lpstr>Faceta</vt:lpstr>
      <vt:lpstr>COMUNICACIÓN SOCIAL.</vt:lpstr>
      <vt:lpstr>REPORTE TRIMESTRAL.</vt:lpstr>
      <vt:lpstr> Presentación.</vt:lpstr>
      <vt:lpstr>Objetivos y estrategias.</vt:lpstr>
      <vt:lpstr>JULIO-SEPTIEMBRE.</vt:lpstr>
      <vt:lpstr>Evidencias fotográficas.</vt:lpstr>
      <vt:lpstr>Flayer realizados en el mes de JULIO, AGOSTO Y SEPTIEMBRE. </vt:lpstr>
      <vt:lpstr>Presentación de PowerPoint</vt:lpstr>
      <vt:lpstr>Presentación de PowerPoint</vt:lpstr>
      <vt:lpstr>Presentación de PowerPoint</vt:lpstr>
      <vt:lpstr>Eventos cubiertos.</vt:lpstr>
      <vt:lpstr>Presentación de PowerPoint</vt:lpstr>
      <vt:lpstr>Agenda cubierta por día-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 TRIMESTRAL.</dc:title>
  <dc:creator>Comunicación Social</dc:creator>
  <cp:lastModifiedBy>Comunicación Social</cp:lastModifiedBy>
  <cp:revision>42</cp:revision>
  <dcterms:created xsi:type="dcterms:W3CDTF">2016-10-27T15:11:11Z</dcterms:created>
  <dcterms:modified xsi:type="dcterms:W3CDTF">2018-09-24T19:34:35Z</dcterms:modified>
</cp:coreProperties>
</file>