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handoutMasterIdLst>
    <p:handoutMasterId r:id="rId22"/>
  </p:handoutMasterIdLst>
  <p:sldIdLst>
    <p:sldId id="256" r:id="rId2"/>
    <p:sldId id="257" r:id="rId3"/>
    <p:sldId id="275" r:id="rId4"/>
    <p:sldId id="276" r:id="rId5"/>
    <p:sldId id="263" r:id="rId6"/>
    <p:sldId id="277" r:id="rId7"/>
    <p:sldId id="278" r:id="rId8"/>
    <p:sldId id="258" r:id="rId9"/>
    <p:sldId id="280" r:id="rId10"/>
    <p:sldId id="259" r:id="rId11"/>
    <p:sldId id="281" r:id="rId12"/>
    <p:sldId id="260" r:id="rId13"/>
    <p:sldId id="279" r:id="rId14"/>
    <p:sldId id="262" r:id="rId15"/>
    <p:sldId id="264" r:id="rId16"/>
    <p:sldId id="266" r:id="rId17"/>
    <p:sldId id="267" r:id="rId18"/>
    <p:sldId id="268" r:id="rId19"/>
    <p:sldId id="269" r:id="rId20"/>
    <p:sldId id="273" r:id="rId21"/>
  </p:sldIdLst>
  <p:sldSz cx="9144000" cy="6858000" type="screen4x3"/>
  <p:notesSz cx="7102475" cy="93884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9546CD85-4936-442D-81B3-0CDF5512BD93}" type="datetimeFigureOut">
              <a:rPr lang="es-MX" smtClean="0"/>
              <a:t>09/01/2019</a:t>
            </a:fld>
            <a:endParaRPr lang="es-MX"/>
          </a:p>
        </p:txBody>
      </p:sp>
      <p:sp>
        <p:nvSpPr>
          <p:cNvPr id="4" name="Marcador de pie de página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27E5823F-FCFE-4ABA-ABDC-E701F9393D72}" type="slidenum">
              <a:rPr lang="es-MX" smtClean="0"/>
              <a:t>‹Nº›</a:t>
            </a:fld>
            <a:endParaRPr lang="es-MX"/>
          </a:p>
        </p:txBody>
      </p:sp>
    </p:spTree>
    <p:extLst>
      <p:ext uri="{BB962C8B-B14F-4D97-AF65-F5344CB8AC3E}">
        <p14:creationId xmlns:p14="http://schemas.microsoft.com/office/powerpoint/2010/main" val="30869297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5B216BD6-909D-4529-A3BB-9439782E005D}" type="datetimeFigureOut">
              <a:rPr lang="es-MX" smtClean="0"/>
              <a:t>09/01/2019</a:t>
            </a:fld>
            <a:endParaRPr lang="es-MX"/>
          </a:p>
        </p:txBody>
      </p:sp>
      <p:sp>
        <p:nvSpPr>
          <p:cNvPr id="5" name="Footer Placeholder 4"/>
          <p:cNvSpPr>
            <a:spLocks noGrp="1"/>
          </p:cNvSpPr>
          <p:nvPr>
            <p:ph type="ftr" sz="quarter" idx="11"/>
          </p:nvPr>
        </p:nvSpPr>
        <p:spPr>
          <a:xfrm>
            <a:off x="533401" y="5936189"/>
            <a:ext cx="4021666" cy="365125"/>
          </a:xfrm>
        </p:spPr>
        <p:txBody>
          <a:bodyPr/>
          <a:lstStyle/>
          <a:p>
            <a:endParaRPr lang="es-MX"/>
          </a:p>
        </p:txBody>
      </p:sp>
      <p:sp>
        <p:nvSpPr>
          <p:cNvPr id="6" name="Slide Number Placeholder 5"/>
          <p:cNvSpPr>
            <a:spLocks noGrp="1"/>
          </p:cNvSpPr>
          <p:nvPr>
            <p:ph type="sldNum" sz="quarter" idx="12"/>
          </p:nvPr>
        </p:nvSpPr>
        <p:spPr>
          <a:xfrm>
            <a:off x="7010399" y="2750337"/>
            <a:ext cx="1370293" cy="1356442"/>
          </a:xfrm>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138410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B216BD6-909D-4529-A3BB-9439782E005D}" type="datetimeFigureOut">
              <a:rPr lang="es-MX" smtClean="0"/>
              <a:t>09/01/2019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8" y="4711310"/>
            <a:ext cx="1149836" cy="1090789"/>
          </a:xfrm>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54954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B216BD6-909D-4529-A3BB-9439782E005D}" type="datetimeFigureOut">
              <a:rPr lang="es-MX" smtClean="0"/>
              <a:t>09/01/2019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8" y="4711616"/>
            <a:ext cx="1149836" cy="1090789"/>
          </a:xfrm>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322035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B216BD6-909D-4529-A3BB-9439782E005D}" type="datetimeFigureOut">
              <a:rPr lang="es-MX" smtClean="0"/>
              <a:t>09/01/2019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8" y="4709926"/>
            <a:ext cx="1149836" cy="1090789"/>
          </a:xfrm>
        </p:spPr>
        <p:txBody>
          <a:bodyPr/>
          <a:lstStyle/>
          <a:p>
            <a:fld id="{E206CAC3-9F56-4F1A-8AE6-556341A6BC38}" type="slidenum">
              <a:rPr lang="es-MX" smtClean="0"/>
              <a:t>‹Nº›</a:t>
            </a:fld>
            <a:endParaRPr lang="es-MX"/>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1682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B216BD6-909D-4529-A3BB-9439782E005D}" type="datetimeFigureOut">
              <a:rPr lang="es-MX" smtClean="0"/>
              <a:t>09/01/2019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8" y="4709926"/>
            <a:ext cx="1149836" cy="1090789"/>
          </a:xfrm>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1048979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5B216BD6-909D-4529-A3BB-9439782E005D}" type="datetimeFigureOut">
              <a:rPr lang="es-MX" smtClean="0"/>
              <a:t>09/01/2019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166182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5B216BD6-909D-4529-A3BB-9439782E005D}" type="datetimeFigureOut">
              <a:rPr lang="es-MX" smtClean="0"/>
              <a:t>09/01/2019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1083124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216BD6-909D-4529-A3BB-9439782E005D}" type="datetimeFigureOut">
              <a:rPr lang="es-MX" smtClean="0"/>
              <a:t>09/01/2019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1222437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5B216BD6-909D-4529-A3BB-9439782E005D}" type="datetimeFigureOut">
              <a:rPr lang="es-MX" smtClean="0"/>
              <a:t>09/01/2019</a:t>
            </a:fld>
            <a:endParaRPr lang="es-MX"/>
          </a:p>
        </p:txBody>
      </p:sp>
      <p:sp>
        <p:nvSpPr>
          <p:cNvPr id="5" name="Footer Placeholder 4"/>
          <p:cNvSpPr>
            <a:spLocks noGrp="1"/>
          </p:cNvSpPr>
          <p:nvPr>
            <p:ph type="ftr" sz="quarter" idx="11"/>
          </p:nvPr>
        </p:nvSpPr>
        <p:spPr>
          <a:xfrm>
            <a:off x="510241" y="5936189"/>
            <a:ext cx="4518959" cy="365125"/>
          </a:xfrm>
        </p:spPr>
        <p:txBody>
          <a:bodyPr/>
          <a:lstStyle/>
          <a:p>
            <a:endParaRPr lang="es-MX"/>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E206CAC3-9F56-4F1A-8AE6-556341A6BC38}" type="slidenum">
              <a:rPr lang="es-MX" smtClean="0"/>
              <a:t>‹Nº›</a:t>
            </a:fld>
            <a:endParaRPr lang="es-MX"/>
          </a:p>
        </p:txBody>
      </p:sp>
    </p:spTree>
    <p:extLst>
      <p:ext uri="{BB962C8B-B14F-4D97-AF65-F5344CB8AC3E}">
        <p14:creationId xmlns:p14="http://schemas.microsoft.com/office/powerpoint/2010/main" val="199675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B216BD6-909D-4529-A3BB-9439782E005D}" type="datetimeFigureOut">
              <a:rPr lang="es-MX" smtClean="0"/>
              <a:t>09/01/2019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427478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5365810" y="5936188"/>
            <a:ext cx="2057400" cy="365125"/>
          </a:xfrm>
        </p:spPr>
        <p:txBody>
          <a:bodyPr/>
          <a:lstStyle/>
          <a:p>
            <a:fld id="{5B216BD6-909D-4529-A3BB-9439782E005D}" type="datetimeFigureOut">
              <a:rPr lang="es-MX" smtClean="0"/>
              <a:t>09/01/2019</a:t>
            </a:fld>
            <a:endParaRPr lang="es-MX"/>
          </a:p>
        </p:txBody>
      </p:sp>
      <p:sp>
        <p:nvSpPr>
          <p:cNvPr id="5" name="Footer Placeholder 4"/>
          <p:cNvSpPr>
            <a:spLocks noGrp="1"/>
          </p:cNvSpPr>
          <p:nvPr>
            <p:ph type="ftr" sz="quarter" idx="11"/>
          </p:nvPr>
        </p:nvSpPr>
        <p:spPr>
          <a:xfrm>
            <a:off x="533400" y="5936189"/>
            <a:ext cx="4834673" cy="365125"/>
          </a:xfrm>
        </p:spPr>
        <p:txBody>
          <a:bodyPr/>
          <a:lstStyle/>
          <a:p>
            <a:endParaRPr lang="es-MX"/>
          </a:p>
        </p:txBody>
      </p:sp>
      <p:sp>
        <p:nvSpPr>
          <p:cNvPr id="6" name="Slide Number Placeholder 5"/>
          <p:cNvSpPr>
            <a:spLocks noGrp="1"/>
          </p:cNvSpPr>
          <p:nvPr>
            <p:ph type="sldNum" sz="quarter" idx="12"/>
          </p:nvPr>
        </p:nvSpPr>
        <p:spPr>
          <a:xfrm>
            <a:off x="7856438" y="2869896"/>
            <a:ext cx="1149836" cy="1090789"/>
          </a:xfrm>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1432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B216BD6-909D-4529-A3BB-9439782E005D}" type="datetimeFigureOut">
              <a:rPr lang="es-MX" smtClean="0"/>
              <a:t>09/01/2019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20185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31638" y="3030009"/>
            <a:ext cx="3367045" cy="29061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061129" y="3030009"/>
            <a:ext cx="3367044" cy="29061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B216BD6-909D-4529-A3BB-9439782E005D}" type="datetimeFigureOut">
              <a:rPr lang="es-MX" smtClean="0"/>
              <a:t>09/01/2019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417574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B216BD6-909D-4529-A3BB-9439782E005D}" type="datetimeFigureOut">
              <a:rPr lang="es-MX" smtClean="0"/>
              <a:t>09/01/2019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311358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B216BD6-909D-4529-A3BB-9439782E005D}" type="datetimeFigureOut">
              <a:rPr lang="es-MX" smtClean="0"/>
              <a:t>09/01/2019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93067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B216BD6-909D-4529-A3BB-9439782E005D}" type="datetimeFigureOut">
              <a:rPr lang="es-MX" smtClean="0"/>
              <a:t>09/01/2019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171842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B216BD6-909D-4529-A3BB-9439782E005D}" type="datetimeFigureOut">
              <a:rPr lang="es-MX" smtClean="0"/>
              <a:t>09/01/2019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206CAC3-9F56-4F1A-8AE6-556341A6BC38}" type="slidenum">
              <a:rPr lang="es-MX" smtClean="0"/>
              <a:t>‹Nº›</a:t>
            </a:fld>
            <a:endParaRPr lang="es-MX"/>
          </a:p>
        </p:txBody>
      </p:sp>
    </p:spTree>
    <p:extLst>
      <p:ext uri="{BB962C8B-B14F-4D97-AF65-F5344CB8AC3E}">
        <p14:creationId xmlns:p14="http://schemas.microsoft.com/office/powerpoint/2010/main" val="21669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216BD6-909D-4529-A3BB-9439782E005D}" type="datetimeFigureOut">
              <a:rPr lang="es-MX" smtClean="0"/>
              <a:t>09/01/2019</a:t>
            </a:fld>
            <a:endParaRPr lang="es-MX"/>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206CAC3-9F56-4F1A-8AE6-556341A6BC38}" type="slidenum">
              <a:rPr lang="es-MX" smtClean="0"/>
              <a:t>‹Nº›</a:t>
            </a:fld>
            <a:endParaRPr lang="es-MX"/>
          </a:p>
        </p:txBody>
      </p:sp>
    </p:spTree>
    <p:extLst>
      <p:ext uri="{BB962C8B-B14F-4D97-AF65-F5344CB8AC3E}">
        <p14:creationId xmlns:p14="http://schemas.microsoft.com/office/powerpoint/2010/main" val="3871775782"/>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8439" y="3212976"/>
            <a:ext cx="6172200" cy="3229712"/>
          </a:xfrm>
        </p:spPr>
        <p:txBody>
          <a:bodyPr>
            <a:normAutofit fontScale="90000"/>
          </a:bodyPr>
          <a:lstStyle/>
          <a:p>
            <a:pPr algn="ctr">
              <a:lnSpc>
                <a:spcPct val="107000"/>
              </a:lnSpc>
              <a:spcAft>
                <a:spcPts val="0"/>
              </a:spcAft>
              <a:tabLst>
                <a:tab pos="667385" algn="l"/>
                <a:tab pos="4928235" algn="r"/>
              </a:tabLst>
            </a:pPr>
            <a:r>
              <a:rPr lang="es-MX" sz="3200" i="1" dirty="0">
                <a:solidFill>
                  <a:schemeClr val="tx1">
                    <a:lumMod val="95000"/>
                  </a:schemeClr>
                </a:solidFill>
                <a:latin typeface="Times New Roman"/>
                <a:ea typeface="Calibri"/>
                <a:cs typeface="Times New Roman"/>
              </a:rPr>
              <a:t>Jefatura de Movilidad y Tránsito</a:t>
            </a:r>
            <a:r>
              <a:rPr lang="es-MX" sz="1200" dirty="0">
                <a:solidFill>
                  <a:schemeClr val="tx1">
                    <a:lumMod val="95000"/>
                  </a:schemeClr>
                </a:solidFill>
                <a:latin typeface="Calibri"/>
                <a:ea typeface="Calibri"/>
                <a:cs typeface="Times New Roman"/>
              </a:rPr>
              <a:t/>
            </a:r>
            <a:br>
              <a:rPr lang="es-MX" sz="1200" dirty="0">
                <a:solidFill>
                  <a:schemeClr val="tx1">
                    <a:lumMod val="95000"/>
                  </a:schemeClr>
                </a:solidFill>
                <a:latin typeface="Calibri"/>
                <a:ea typeface="Calibri"/>
                <a:cs typeface="Times New Roman"/>
              </a:rPr>
            </a:br>
            <a:r>
              <a:rPr lang="es-MX" sz="3200" i="1" dirty="0">
                <a:solidFill>
                  <a:schemeClr val="tx1">
                    <a:lumMod val="95000"/>
                  </a:schemeClr>
                </a:solidFill>
                <a:latin typeface="Times New Roman"/>
                <a:ea typeface="Calibri"/>
                <a:cs typeface="Times New Roman"/>
              </a:rPr>
              <a:t> Municipal  Mascota, Jalisco</a:t>
            </a:r>
            <a:r>
              <a:rPr lang="es-MX" sz="3200" i="1" dirty="0">
                <a:solidFill>
                  <a:schemeClr val="bg1"/>
                </a:solidFill>
                <a:latin typeface="Times New Roman"/>
                <a:ea typeface="Calibri"/>
                <a:cs typeface="Times New Roman"/>
              </a:rPr>
              <a:t>.</a:t>
            </a:r>
            <a:r>
              <a:rPr lang="es-MX" sz="2000" dirty="0">
                <a:solidFill>
                  <a:schemeClr val="bg1"/>
                </a:solidFill>
                <a:latin typeface="Times New Roman"/>
                <a:ea typeface="Calibri"/>
                <a:cs typeface="Times New Roman"/>
              </a:rPr>
              <a:t/>
            </a:r>
            <a:br>
              <a:rPr lang="es-MX" sz="2000" dirty="0">
                <a:solidFill>
                  <a:schemeClr val="bg1"/>
                </a:solidFill>
                <a:latin typeface="Times New Roman"/>
                <a:ea typeface="Calibri"/>
                <a:cs typeface="Times New Roman"/>
              </a:rPr>
            </a:br>
            <a:r>
              <a:rPr lang="es-MX" sz="1200" dirty="0">
                <a:solidFill>
                  <a:schemeClr val="bg1"/>
                </a:solidFill>
                <a:latin typeface="Calibri"/>
                <a:ea typeface="Calibri"/>
                <a:cs typeface="Times New Roman"/>
              </a:rPr>
              <a:t/>
            </a:r>
            <a:br>
              <a:rPr lang="es-MX" sz="1200" dirty="0">
                <a:solidFill>
                  <a:schemeClr val="bg1"/>
                </a:solidFill>
                <a:latin typeface="Calibri"/>
                <a:ea typeface="Calibri"/>
                <a:cs typeface="Times New Roman"/>
              </a:rPr>
            </a:br>
            <a:r>
              <a:rPr lang="es-MX" sz="1200" dirty="0">
                <a:solidFill>
                  <a:schemeClr val="bg1"/>
                </a:solidFill>
                <a:latin typeface="Calibri"/>
                <a:ea typeface="Calibri"/>
                <a:cs typeface="Times New Roman"/>
              </a:rPr>
              <a:t> </a:t>
            </a:r>
            <a:br>
              <a:rPr lang="es-MX" sz="1200" dirty="0">
                <a:solidFill>
                  <a:schemeClr val="bg1"/>
                </a:solidFill>
                <a:latin typeface="Calibri"/>
                <a:ea typeface="Calibri"/>
                <a:cs typeface="Times New Roman"/>
              </a:rPr>
            </a:br>
            <a:r>
              <a:rPr lang="es-MX" sz="2800" i="1" u="sng" dirty="0">
                <a:solidFill>
                  <a:schemeClr val="bg1"/>
                </a:solidFill>
                <a:latin typeface="Times New Roman"/>
                <a:ea typeface="Calibri"/>
                <a:cs typeface="Times New Roman"/>
              </a:rPr>
              <a:t>INFORME DE ACTIVIDADES</a:t>
            </a:r>
            <a:r>
              <a:rPr lang="es-MX" sz="1200" dirty="0">
                <a:solidFill>
                  <a:schemeClr val="bg1"/>
                </a:solidFill>
                <a:latin typeface="Calibri"/>
                <a:ea typeface="Calibri"/>
                <a:cs typeface="Times New Roman"/>
              </a:rPr>
              <a:t/>
            </a:r>
            <a:br>
              <a:rPr lang="es-MX" sz="1200" dirty="0">
                <a:solidFill>
                  <a:schemeClr val="bg1"/>
                </a:solidFill>
                <a:latin typeface="Calibri"/>
                <a:ea typeface="Calibri"/>
                <a:cs typeface="Times New Roman"/>
              </a:rPr>
            </a:br>
            <a:r>
              <a:rPr lang="es-MX" sz="2800" i="1" u="sng" dirty="0">
                <a:solidFill>
                  <a:schemeClr val="bg1"/>
                </a:solidFill>
                <a:latin typeface="Times New Roman"/>
                <a:ea typeface="Calibri"/>
                <a:cs typeface="Times New Roman"/>
              </a:rPr>
              <a:t> </a:t>
            </a:r>
            <a:r>
              <a:rPr lang="es-MX" sz="2800" i="1" u="sng" dirty="0" smtClean="0">
                <a:solidFill>
                  <a:schemeClr val="bg1"/>
                </a:solidFill>
                <a:latin typeface="Times New Roman"/>
                <a:ea typeface="Calibri"/>
                <a:cs typeface="Times New Roman"/>
              </a:rPr>
              <a:t>TRIMESTRAL  2018</a:t>
            </a:r>
            <a:br>
              <a:rPr lang="es-MX" sz="2800" i="1" u="sng" dirty="0" smtClean="0">
                <a:solidFill>
                  <a:schemeClr val="bg1"/>
                </a:solidFill>
                <a:latin typeface="Times New Roman"/>
                <a:ea typeface="Calibri"/>
                <a:cs typeface="Times New Roman"/>
              </a:rPr>
            </a:br>
            <a:r>
              <a:rPr lang="es-MX" sz="2800" i="1" u="sng" dirty="0" smtClean="0">
                <a:solidFill>
                  <a:schemeClr val="bg1"/>
                </a:solidFill>
                <a:latin typeface="Times New Roman"/>
                <a:ea typeface="Calibri"/>
                <a:cs typeface="Times New Roman"/>
              </a:rPr>
              <a:t>DE OCTUBRE A DICIEMBRE</a:t>
            </a:r>
            <a:r>
              <a:rPr lang="es-MX" sz="2800" i="1" u="sng" dirty="0" smtClean="0">
                <a:latin typeface="Times New Roman"/>
                <a:ea typeface="Calibri"/>
                <a:cs typeface="Times New Roman"/>
              </a:rPr>
              <a:t>.</a:t>
            </a:r>
            <a:r>
              <a:rPr lang="es-MX" sz="1200" dirty="0" smtClean="0">
                <a:latin typeface="Calibri"/>
                <a:ea typeface="Calibri"/>
                <a:cs typeface="Times New Roman"/>
              </a:rPr>
              <a:t/>
            </a:r>
            <a:br>
              <a:rPr lang="es-MX" sz="1200" dirty="0" smtClean="0">
                <a:latin typeface="Calibri"/>
                <a:ea typeface="Calibri"/>
                <a:cs typeface="Times New Roman"/>
              </a:rPr>
            </a:br>
            <a:endParaRPr lang="es-MX" dirty="0"/>
          </a:p>
        </p:txBody>
      </p:sp>
      <p:pic>
        <p:nvPicPr>
          <p:cNvPr id="4" name="3 Imagen"/>
          <p:cNvPicPr/>
          <p:nvPr/>
        </p:nvPicPr>
        <p:blipFill>
          <a:blip r:embed="rId2" cstate="print"/>
          <a:srcRect/>
          <a:stretch>
            <a:fillRect/>
          </a:stretch>
        </p:blipFill>
        <p:spPr bwMode="auto">
          <a:xfrm>
            <a:off x="358439" y="79424"/>
            <a:ext cx="2154555" cy="2320290"/>
          </a:xfrm>
          <a:prstGeom prst="rect">
            <a:avLst/>
          </a:prstGeom>
          <a:noFill/>
          <a:ln w="9525">
            <a:noFill/>
            <a:miter lim="800000"/>
            <a:headEnd/>
            <a:tailEnd/>
          </a:ln>
        </p:spPr>
      </p:pic>
      <p:pic>
        <p:nvPicPr>
          <p:cNvPr id="5" name="4 Imagen" descr=":COMUNICACION SOCIAL  MASCOTA:FORMATOS DE HOJAS MEMBRETADAS:membretes:HOJA MENBRETADA  OFICIO  oficialia mayor.jpg"/>
          <p:cNvPicPr/>
          <p:nvPr/>
        </p:nvPicPr>
        <p:blipFill rotWithShape="1">
          <a:blip r:embed="rId3" cstate="print">
            <a:extLst>
              <a:ext uri="{28A0092B-C50C-407E-A947-70E740481C1C}">
                <a14:useLocalDpi xmlns:a14="http://schemas.microsoft.com/office/drawing/2010/main" val="0"/>
              </a:ext>
            </a:extLst>
          </a:blip>
          <a:srcRect l="73763" t="2920" r="15219" b="88800"/>
          <a:stretch/>
        </p:blipFill>
        <p:spPr bwMode="auto">
          <a:xfrm>
            <a:off x="6876256" y="79424"/>
            <a:ext cx="1887220" cy="2320290"/>
          </a:xfrm>
          <a:prstGeom prst="rect">
            <a:avLst/>
          </a:prstGeom>
          <a:noFill/>
          <a:ln>
            <a:noFill/>
          </a:ln>
          <a:extLst>
            <a:ext uri="{53640926-AAD7-44D8-BBD7-CCE9431645EC}">
              <a14:shadowObscured xmlns:a14="http://schemas.microsoft.com/office/drawing/2010/main"/>
            </a:ext>
          </a:extLst>
        </p:spPr>
      </p:pic>
      <p:pic>
        <p:nvPicPr>
          <p:cNvPr id="6" name="5 Imagen"/>
          <p:cNvPicPr/>
          <p:nvPr/>
        </p:nvPicPr>
        <p:blipFill rotWithShape="1">
          <a:blip r:embed="rId4" cstate="print">
            <a:extLst>
              <a:ext uri="{28A0092B-C50C-407E-A947-70E740481C1C}">
                <a14:useLocalDpi xmlns:a14="http://schemas.microsoft.com/office/drawing/2010/main" val="0"/>
              </a:ext>
            </a:extLst>
          </a:blip>
          <a:srcRect l="81783"/>
          <a:stretch/>
        </p:blipFill>
        <p:spPr bwMode="auto">
          <a:xfrm>
            <a:off x="3301070" y="116632"/>
            <a:ext cx="2567074" cy="22830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97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4.- APOYO </a:t>
            </a:r>
            <a:r>
              <a:rPr lang="es-MX" dirty="0"/>
              <a:t>A</a:t>
            </a:r>
            <a:r>
              <a:rPr lang="es-MX" dirty="0" smtClean="0"/>
              <a:t> PEREGRINACIONES</a:t>
            </a:r>
            <a:endParaRPr lang="es-MX" dirty="0"/>
          </a:p>
        </p:txBody>
      </p:sp>
      <p:sp>
        <p:nvSpPr>
          <p:cNvPr id="3" name="2 Marcador de contenido"/>
          <p:cNvSpPr>
            <a:spLocks noGrp="1"/>
          </p:cNvSpPr>
          <p:nvPr>
            <p:ph idx="1"/>
          </p:nvPr>
        </p:nvSpPr>
        <p:spPr>
          <a:xfrm>
            <a:off x="1435608" y="1447800"/>
            <a:ext cx="7498080" cy="1837184"/>
          </a:xfrm>
        </p:spPr>
        <p:txBody>
          <a:bodyPr>
            <a:normAutofit fontScale="25000" lnSpcReduction="20000"/>
          </a:bodyPr>
          <a:lstStyle/>
          <a:p>
            <a:pPr marL="0" indent="0" algn="just">
              <a:buNone/>
            </a:pPr>
            <a:endParaRPr lang="es-MX" dirty="0" smtClean="0"/>
          </a:p>
          <a:p>
            <a:pPr marL="0" indent="0" algn="just">
              <a:buNone/>
            </a:pPr>
            <a:endParaRPr lang="es-MX" dirty="0" smtClean="0"/>
          </a:p>
          <a:p>
            <a:pPr marL="0" indent="0" algn="just">
              <a:buNone/>
            </a:pPr>
            <a:endParaRPr lang="es-MX" dirty="0"/>
          </a:p>
          <a:p>
            <a:pPr marL="0" indent="0" algn="just">
              <a:buNone/>
            </a:pPr>
            <a:endParaRPr lang="es-MX" dirty="0"/>
          </a:p>
          <a:p>
            <a:pPr marL="0" indent="0" algn="just">
              <a:buNone/>
            </a:pPr>
            <a:r>
              <a:rPr lang="es-MX" sz="9600" dirty="0" smtClean="0">
                <a:solidFill>
                  <a:schemeClr val="bg1"/>
                </a:solidFill>
              </a:rPr>
              <a:t>Durante las fiestas patronales de la cabecera municipal así como en sus localidades se brinda apoyo y protección vial a la afluencia peatonal que participa en las peregrinaciones a las diferentes iglesias y capillas con motivo de celebrar a la Virgen de </a:t>
            </a:r>
            <a:r>
              <a:rPr lang="es-MX" sz="9600" dirty="0">
                <a:solidFill>
                  <a:schemeClr val="bg1"/>
                </a:solidFill>
              </a:rPr>
              <a:t>G</a:t>
            </a:r>
            <a:r>
              <a:rPr lang="es-MX" sz="9600" dirty="0" smtClean="0">
                <a:solidFill>
                  <a:schemeClr val="bg1"/>
                </a:solidFill>
              </a:rPr>
              <a:t>uadalupe por lo que en este trimestre hemos acudido a 7 servicios de este tipo, a los siguientes lugares:  Cristo Rey, San Rafael y  La Virgen de Guadalupe</a:t>
            </a:r>
            <a:r>
              <a:rPr lang="es-MX" sz="4500" dirty="0" smtClean="0"/>
              <a:t>.</a:t>
            </a:r>
            <a:endParaRPr lang="es-MX" sz="4500" dirty="0"/>
          </a:p>
        </p:txBody>
      </p:sp>
    </p:spTree>
    <p:extLst>
      <p:ext uri="{BB962C8B-B14F-4D97-AF65-F5344CB8AC3E}">
        <p14:creationId xmlns:p14="http://schemas.microsoft.com/office/powerpoint/2010/main" val="20370364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PEREGRINACIONES.</a:t>
            </a:r>
            <a:endParaRPr lang="es-ES" dirty="0"/>
          </a:p>
        </p:txBody>
      </p:sp>
      <p:pic>
        <p:nvPicPr>
          <p:cNvPr id="4" name="Imagen 3"/>
          <p:cNvPicPr>
            <a:picLocks noChangeAspect="1"/>
          </p:cNvPicPr>
          <p:nvPr/>
        </p:nvPicPr>
        <p:blipFill>
          <a:blip r:embed="rId2"/>
          <a:stretch>
            <a:fillRect/>
          </a:stretch>
        </p:blipFill>
        <p:spPr>
          <a:xfrm>
            <a:off x="3203848" y="3356992"/>
            <a:ext cx="2631542" cy="1973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0058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smtClean="0"/>
              <a:t>5.- CEDULAS DE NOTIFICACIÓN DE INFRACCIONES</a:t>
            </a:r>
            <a:endParaRPr lang="es-MX" dirty="0"/>
          </a:p>
        </p:txBody>
      </p:sp>
      <p:sp>
        <p:nvSpPr>
          <p:cNvPr id="3" name="2 Marcador de contenido"/>
          <p:cNvSpPr>
            <a:spLocks noGrp="1"/>
          </p:cNvSpPr>
          <p:nvPr>
            <p:ph idx="1"/>
          </p:nvPr>
        </p:nvSpPr>
        <p:spPr>
          <a:xfrm>
            <a:off x="1435608" y="1447800"/>
            <a:ext cx="7498080" cy="3421360"/>
          </a:xfrm>
        </p:spPr>
        <p:txBody>
          <a:bodyPr>
            <a:normAutofit fontScale="92500"/>
          </a:bodyPr>
          <a:lstStyle/>
          <a:p>
            <a:pPr algn="just"/>
            <a:endParaRPr lang="es-MX" dirty="0" smtClean="0"/>
          </a:p>
          <a:p>
            <a:pPr algn="just"/>
            <a:endParaRPr lang="es-MX" dirty="0"/>
          </a:p>
          <a:p>
            <a:pPr algn="just"/>
            <a:r>
              <a:rPr lang="es-MX" dirty="0" smtClean="0">
                <a:solidFill>
                  <a:schemeClr val="bg1"/>
                </a:solidFill>
              </a:rPr>
              <a:t>Se han elaborado 199 Cedulas de Notificación de Infracciones, por diversas causas, </a:t>
            </a:r>
            <a:r>
              <a:rPr lang="es-ES" dirty="0" smtClean="0">
                <a:solidFill>
                  <a:schemeClr val="bg1"/>
                </a:solidFill>
                <a:latin typeface="Arial" panose="020B0604020202020204" pitchFamily="34" charset="0"/>
              </a:rPr>
              <a:t>esto con el fin </a:t>
            </a:r>
            <a:r>
              <a:rPr lang="es-ES" dirty="0" smtClean="0">
                <a:solidFill>
                  <a:srgbClr val="000000"/>
                </a:solidFill>
                <a:latin typeface="Arial" panose="020B0604020202020204" pitchFamily="34" charset="0"/>
              </a:rPr>
              <a:t>de r</a:t>
            </a:r>
            <a:r>
              <a:rPr lang="es-ES" dirty="0" smtClean="0">
                <a:solidFill>
                  <a:srgbClr val="000000"/>
                </a:solidFill>
                <a:latin typeface="Arial" panose="020B0604020202020204" pitchFamily="34" charset="0"/>
                <a:ea typeface="Times New Roman" panose="02020603050405020304" pitchFamily="18" charset="0"/>
              </a:rPr>
              <a:t>egular </a:t>
            </a:r>
            <a:r>
              <a:rPr lang="es-ES" dirty="0">
                <a:solidFill>
                  <a:srgbClr val="000000"/>
                </a:solidFill>
                <a:latin typeface="Arial" panose="020B0604020202020204" pitchFamily="34" charset="0"/>
                <a:ea typeface="Times New Roman" panose="02020603050405020304" pitchFamily="18" charset="0"/>
              </a:rPr>
              <a:t>la movilidad y el transporte en </a:t>
            </a:r>
            <a:r>
              <a:rPr lang="es-ES" dirty="0" smtClean="0">
                <a:solidFill>
                  <a:srgbClr val="000000"/>
                </a:solidFill>
                <a:latin typeface="Arial" panose="020B0604020202020204" pitchFamily="34" charset="0"/>
                <a:ea typeface="Times New Roman" panose="02020603050405020304" pitchFamily="18" charset="0"/>
              </a:rPr>
              <a:t>el municipio, </a:t>
            </a:r>
            <a:r>
              <a:rPr lang="es-ES" dirty="0">
                <a:solidFill>
                  <a:srgbClr val="000000"/>
                </a:solidFill>
                <a:latin typeface="Arial" panose="020B0604020202020204" pitchFamily="34" charset="0"/>
                <a:ea typeface="Times New Roman" panose="02020603050405020304" pitchFamily="18" charset="0"/>
              </a:rPr>
              <a:t>así como los derechos y obligaciones de los sujetos de la movilidad, para establecer el orden y las medidas de seguridad, control de la circulación vehicular motorizada y no motorizada de personas, bienes y servicios, en las vías públicas abiertas a la </a:t>
            </a:r>
            <a:r>
              <a:rPr lang="es-ES" dirty="0" smtClean="0">
                <a:solidFill>
                  <a:srgbClr val="000000"/>
                </a:solidFill>
                <a:latin typeface="Arial" panose="020B0604020202020204" pitchFamily="34" charset="0"/>
                <a:ea typeface="Times New Roman" panose="02020603050405020304" pitchFamily="18" charset="0"/>
              </a:rPr>
              <a:t>circulación.</a:t>
            </a:r>
          </a:p>
          <a:p>
            <a:endParaRPr lang="es-MX" dirty="0">
              <a:solidFill>
                <a:srgbClr val="000000"/>
              </a:solidFill>
              <a:latin typeface="Arial" panose="020B0604020202020204" pitchFamily="34" charset="0"/>
            </a:endParaRPr>
          </a:p>
          <a:p>
            <a:pPr marL="82296" indent="0">
              <a:buNone/>
            </a:pPr>
            <a:endParaRPr lang="es-MX" dirty="0"/>
          </a:p>
        </p:txBody>
      </p:sp>
      <p:pic>
        <p:nvPicPr>
          <p:cNvPr id="1032" name="Picture 8" descr="G:\DSC018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854297"/>
            <a:ext cx="2136803" cy="16026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617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500" dirty="0" smtClean="0"/>
              <a:t>CAPACITACION AL PERSONAL</a:t>
            </a:r>
            <a:endParaRPr lang="es-MX" dirty="0"/>
          </a:p>
        </p:txBody>
      </p:sp>
      <p:sp>
        <p:nvSpPr>
          <p:cNvPr id="3" name="2 Marcador de contenido"/>
          <p:cNvSpPr>
            <a:spLocks noGrp="1"/>
          </p:cNvSpPr>
          <p:nvPr>
            <p:ph idx="1"/>
          </p:nvPr>
        </p:nvSpPr>
        <p:spPr>
          <a:xfrm>
            <a:off x="533400" y="2060848"/>
            <a:ext cx="6887389" cy="3875341"/>
          </a:xfrm>
        </p:spPr>
        <p:txBody>
          <a:bodyPr/>
          <a:lstStyle/>
          <a:p>
            <a:r>
              <a:rPr lang="es-MX" dirty="0" smtClean="0">
                <a:solidFill>
                  <a:schemeClr val="bg1"/>
                </a:solidFill>
              </a:rPr>
              <a:t>Con la finalidad de dar calidad en el Servicio a la ciudadanía se ha dado capacitación a los elementos de transito en dos ocasiones</a:t>
            </a:r>
            <a:r>
              <a:rPr lang="es-MX" dirty="0" smtClean="0"/>
              <a:t>.</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019110"/>
            <a:ext cx="2669570" cy="200217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182" y="4019110"/>
            <a:ext cx="2632153" cy="2002178"/>
          </a:xfrm>
          <a:prstGeom prst="rect">
            <a:avLst/>
          </a:prstGeom>
        </p:spPr>
      </p:pic>
    </p:spTree>
    <p:extLst>
      <p:ext uri="{BB962C8B-B14F-4D97-AF65-F5344CB8AC3E}">
        <p14:creationId xmlns:p14="http://schemas.microsoft.com/office/powerpoint/2010/main" val="1480335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smtClean="0"/>
              <a:t>7.- APOYO A DESFILES</a:t>
            </a:r>
            <a:br>
              <a:rPr lang="es-MX" dirty="0" smtClean="0"/>
            </a:br>
            <a:r>
              <a:rPr lang="es-MX" dirty="0" smtClean="0"/>
              <a:t> </a:t>
            </a:r>
            <a:endParaRPr lang="es-MX" dirty="0"/>
          </a:p>
        </p:txBody>
      </p:sp>
      <p:sp>
        <p:nvSpPr>
          <p:cNvPr id="4" name="Rectángulo 3"/>
          <p:cNvSpPr/>
          <p:nvPr/>
        </p:nvSpPr>
        <p:spPr>
          <a:xfrm>
            <a:off x="1391038" y="1269792"/>
            <a:ext cx="7384864" cy="2092881"/>
          </a:xfrm>
          <a:prstGeom prst="rect">
            <a:avLst/>
          </a:prstGeom>
        </p:spPr>
        <p:txBody>
          <a:bodyPr wrap="square">
            <a:spAutoFit/>
          </a:bodyPr>
          <a:lstStyle/>
          <a:p>
            <a:pPr marL="365760" lvl="0" indent="-283464" algn="just">
              <a:spcBef>
                <a:spcPts val="600"/>
              </a:spcBef>
              <a:buClr>
                <a:srgbClr val="629DD1"/>
              </a:buClr>
              <a:buSzPct val="80000"/>
              <a:buFont typeface="Wingdings 2"/>
              <a:buChar char=""/>
            </a:pPr>
            <a:endParaRPr lang="es-ES" sz="2000" dirty="0" smtClean="0">
              <a:solidFill>
                <a:srgbClr val="000000"/>
              </a:solidFill>
              <a:latin typeface="Arial" panose="020B0604020202020204" pitchFamily="34" charset="0"/>
              <a:ea typeface="Times New Roman" panose="02020603050405020304" pitchFamily="18" charset="0"/>
            </a:endParaRPr>
          </a:p>
          <a:p>
            <a:pPr marL="365760" lvl="0" indent="-283464" algn="just">
              <a:spcBef>
                <a:spcPts val="600"/>
              </a:spcBef>
              <a:buClr>
                <a:srgbClr val="629DD1"/>
              </a:buClr>
              <a:buSzPct val="80000"/>
              <a:buFont typeface="Wingdings 2"/>
              <a:buChar char=""/>
            </a:pPr>
            <a:endParaRPr lang="es-ES" sz="2000" dirty="0">
              <a:solidFill>
                <a:srgbClr val="000000"/>
              </a:solidFill>
              <a:latin typeface="Arial" panose="020B0604020202020204" pitchFamily="34" charset="0"/>
              <a:ea typeface="Times New Roman" panose="02020603050405020304" pitchFamily="18" charset="0"/>
            </a:endParaRPr>
          </a:p>
          <a:p>
            <a:pPr marL="365760" lvl="0" indent="-283464" algn="just">
              <a:spcBef>
                <a:spcPts val="600"/>
              </a:spcBef>
              <a:buClr>
                <a:srgbClr val="629DD1"/>
              </a:buClr>
              <a:buSzPct val="80000"/>
              <a:buFont typeface="Wingdings 2"/>
              <a:buChar char=""/>
            </a:pPr>
            <a:r>
              <a:rPr lang="es-ES" sz="2000" dirty="0" smtClean="0">
                <a:solidFill>
                  <a:srgbClr val="000000"/>
                </a:solidFill>
                <a:latin typeface="Arial" panose="020B0604020202020204" pitchFamily="34" charset="0"/>
                <a:ea typeface="Times New Roman" panose="02020603050405020304" pitchFamily="18" charset="0"/>
              </a:rPr>
              <a:t>Se brinda protección vial a los alumnos de los diferentes planteles educativos que participan en el tradicional desfile en conmemoración al día 20 de Noviembre, lo anterior para evitar algún tipo de accidente.</a:t>
            </a:r>
            <a:endParaRPr lang="es-MX" sz="2000" dirty="0">
              <a:solidFill>
                <a:prstClr val="black"/>
              </a:solidFill>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3717032"/>
            <a:ext cx="2592288" cy="1944216"/>
          </a:xfrm>
          <a:prstGeom prst="rect">
            <a:avLst/>
          </a:prstGeom>
        </p:spPr>
      </p:pic>
    </p:spTree>
    <p:extLst>
      <p:ext uri="{BB962C8B-B14F-4D97-AF65-F5344CB8AC3E}">
        <p14:creationId xmlns:p14="http://schemas.microsoft.com/office/powerpoint/2010/main" val="16325758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smtClean="0"/>
              <a:t>8.- EVENTOS MASIVOS</a:t>
            </a:r>
            <a:br>
              <a:rPr lang="es-MX" dirty="0" smtClean="0"/>
            </a:br>
            <a:r>
              <a:rPr lang="es-MX" dirty="0"/>
              <a:t/>
            </a:r>
            <a:br>
              <a:rPr lang="es-MX" dirty="0"/>
            </a:br>
            <a:r>
              <a:rPr lang="es-MX" dirty="0" smtClean="0"/>
              <a:t/>
            </a:r>
            <a:br>
              <a:rPr lang="es-MX" dirty="0" smtClean="0"/>
            </a:br>
            <a:r>
              <a:rPr lang="es-MX" dirty="0" smtClean="0"/>
              <a:t/>
            </a:r>
            <a:br>
              <a:rPr lang="es-MX" dirty="0" smtClean="0"/>
            </a:br>
            <a:endParaRPr lang="es-MX" dirty="0"/>
          </a:p>
        </p:txBody>
      </p:sp>
      <p:sp>
        <p:nvSpPr>
          <p:cNvPr id="3" name="2 Marcador de contenido"/>
          <p:cNvSpPr>
            <a:spLocks noGrp="1"/>
          </p:cNvSpPr>
          <p:nvPr>
            <p:ph idx="1"/>
          </p:nvPr>
        </p:nvSpPr>
        <p:spPr>
          <a:xfrm>
            <a:off x="1435608" y="1447800"/>
            <a:ext cx="7498080" cy="3853408"/>
          </a:xfrm>
        </p:spPr>
        <p:txBody>
          <a:bodyPr>
            <a:normAutofit fontScale="77500" lnSpcReduction="20000"/>
          </a:bodyPr>
          <a:lstStyle/>
          <a:p>
            <a:pPr algn="just"/>
            <a:endParaRPr lang="es-MX" dirty="0" smtClean="0"/>
          </a:p>
          <a:p>
            <a:pPr algn="just"/>
            <a:endParaRPr lang="es-MX" dirty="0"/>
          </a:p>
          <a:p>
            <a:pPr algn="just"/>
            <a:r>
              <a:rPr lang="es-MX" dirty="0" smtClean="0">
                <a:solidFill>
                  <a:schemeClr val="bg1"/>
                </a:solidFill>
              </a:rPr>
              <a:t>Con el fin de brindar protección vial a la población durante todo tipo de eventos masivos se han atendido durante este trimestre las localidades de La Plata, Mirandilla,  y Yerbabuena, así como la cabecera Municipal en diferentes eventos como son:</a:t>
            </a:r>
          </a:p>
          <a:p>
            <a:r>
              <a:rPr lang="es-MX" dirty="0" smtClean="0">
                <a:solidFill>
                  <a:schemeClr val="bg1"/>
                </a:solidFill>
              </a:rPr>
              <a:t>1 Paseo en bicicletas.</a:t>
            </a:r>
          </a:p>
          <a:p>
            <a:r>
              <a:rPr lang="es-MX" dirty="0" smtClean="0">
                <a:solidFill>
                  <a:schemeClr val="bg1"/>
                </a:solidFill>
              </a:rPr>
              <a:t>1 Inauguración del festival de la raicilla.</a:t>
            </a:r>
          </a:p>
          <a:p>
            <a:r>
              <a:rPr lang="es-MX" dirty="0">
                <a:solidFill>
                  <a:schemeClr val="bg1"/>
                </a:solidFill>
              </a:rPr>
              <a:t>2</a:t>
            </a:r>
            <a:r>
              <a:rPr lang="es-MX" dirty="0" smtClean="0">
                <a:solidFill>
                  <a:schemeClr val="bg1"/>
                </a:solidFill>
              </a:rPr>
              <a:t> </a:t>
            </a:r>
            <a:r>
              <a:rPr lang="es-MX" dirty="0">
                <a:solidFill>
                  <a:schemeClr val="bg1"/>
                </a:solidFill>
              </a:rPr>
              <a:t>C</a:t>
            </a:r>
            <a:r>
              <a:rPr lang="es-MX" dirty="0" smtClean="0">
                <a:solidFill>
                  <a:schemeClr val="bg1"/>
                </a:solidFill>
              </a:rPr>
              <a:t>aminata de la Salud. </a:t>
            </a:r>
          </a:p>
          <a:p>
            <a:r>
              <a:rPr lang="es-MX" dirty="0">
                <a:solidFill>
                  <a:schemeClr val="bg1"/>
                </a:solidFill>
              </a:rPr>
              <a:t>3</a:t>
            </a:r>
            <a:r>
              <a:rPr lang="es-MX" dirty="0" smtClean="0">
                <a:solidFill>
                  <a:schemeClr val="bg1"/>
                </a:solidFill>
              </a:rPr>
              <a:t> Cabalgatas</a:t>
            </a:r>
          </a:p>
          <a:p>
            <a:r>
              <a:rPr lang="es-MX" dirty="0" smtClean="0">
                <a:solidFill>
                  <a:schemeClr val="bg1"/>
                </a:solidFill>
              </a:rPr>
              <a:t>1 Misa en carretera Federal.</a:t>
            </a:r>
          </a:p>
          <a:p>
            <a:r>
              <a:rPr lang="es-MX" dirty="0">
                <a:solidFill>
                  <a:schemeClr val="bg1"/>
                </a:solidFill>
              </a:rPr>
              <a:t>2</a:t>
            </a:r>
            <a:r>
              <a:rPr lang="es-MX" dirty="0" smtClean="0">
                <a:solidFill>
                  <a:schemeClr val="bg1"/>
                </a:solidFill>
              </a:rPr>
              <a:t> Caravanas Navideñas</a:t>
            </a:r>
          </a:p>
          <a:p>
            <a:pPr marL="0" indent="0">
              <a:buNone/>
            </a:pPr>
            <a:endParaRPr lang="es-MX" dirty="0" smtClean="0">
              <a:solidFill>
                <a:schemeClr val="bg1"/>
              </a:solidFill>
            </a:endParaRPr>
          </a:p>
        </p:txBody>
      </p:sp>
    </p:spTree>
    <p:extLst>
      <p:ext uri="{BB962C8B-B14F-4D97-AF65-F5344CB8AC3E}">
        <p14:creationId xmlns:p14="http://schemas.microsoft.com/office/powerpoint/2010/main" val="3287821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10.- CORTEJOS FÚNEBRES</a:t>
            </a:r>
            <a:endParaRPr lang="es-MX" dirty="0"/>
          </a:p>
        </p:txBody>
      </p:sp>
      <p:sp>
        <p:nvSpPr>
          <p:cNvPr id="3" name="2 Marcador de contenido"/>
          <p:cNvSpPr>
            <a:spLocks noGrp="1"/>
          </p:cNvSpPr>
          <p:nvPr>
            <p:ph idx="1"/>
          </p:nvPr>
        </p:nvSpPr>
        <p:spPr>
          <a:xfrm>
            <a:off x="1435608" y="1268760"/>
            <a:ext cx="7498080" cy="3853408"/>
          </a:xfrm>
        </p:spPr>
        <p:txBody>
          <a:bodyPr>
            <a:normAutofit/>
          </a:bodyPr>
          <a:lstStyle/>
          <a:p>
            <a:pPr algn="just"/>
            <a:endParaRPr lang="es-ES" dirty="0" smtClean="0">
              <a:solidFill>
                <a:srgbClr val="000000"/>
              </a:solidFill>
              <a:latin typeface="Arial" panose="020B0604020202020204" pitchFamily="34" charset="0"/>
              <a:ea typeface="Times New Roman" panose="02020603050405020304" pitchFamily="18" charset="0"/>
            </a:endParaRPr>
          </a:p>
          <a:p>
            <a:pPr algn="just"/>
            <a:endParaRPr lang="es-ES" dirty="0">
              <a:solidFill>
                <a:srgbClr val="000000"/>
              </a:solidFill>
              <a:latin typeface="Arial" panose="020B0604020202020204" pitchFamily="34" charset="0"/>
              <a:ea typeface="Times New Roman" panose="02020603050405020304" pitchFamily="18" charset="0"/>
            </a:endParaRPr>
          </a:p>
          <a:p>
            <a:pPr algn="just"/>
            <a:r>
              <a:rPr lang="es-ES" dirty="0" smtClean="0">
                <a:solidFill>
                  <a:srgbClr val="000000"/>
                </a:solidFill>
                <a:latin typeface="Arial" panose="020B0604020202020204" pitchFamily="34" charset="0"/>
                <a:ea typeface="Times New Roman" panose="02020603050405020304" pitchFamily="18" charset="0"/>
              </a:rPr>
              <a:t>Como </a:t>
            </a:r>
            <a:r>
              <a:rPr lang="es-ES" dirty="0">
                <a:solidFill>
                  <a:srgbClr val="000000"/>
                </a:solidFill>
                <a:latin typeface="Arial" panose="020B0604020202020204" pitchFamily="34" charset="0"/>
                <a:ea typeface="Times New Roman" panose="02020603050405020304" pitchFamily="18" charset="0"/>
              </a:rPr>
              <a:t>principal finalidad la satisfacción de las necesidades </a:t>
            </a:r>
            <a:r>
              <a:rPr lang="es-ES" dirty="0" smtClean="0">
                <a:solidFill>
                  <a:srgbClr val="000000"/>
                </a:solidFill>
                <a:latin typeface="Arial" panose="020B0604020202020204" pitchFamily="34" charset="0"/>
                <a:ea typeface="Times New Roman" panose="02020603050405020304" pitchFamily="18" charset="0"/>
              </a:rPr>
              <a:t>sociales, garantizando </a:t>
            </a:r>
            <a:r>
              <a:rPr lang="es-ES" dirty="0">
                <a:solidFill>
                  <a:srgbClr val="000000"/>
                </a:solidFill>
                <a:latin typeface="Arial" panose="020B0604020202020204" pitchFamily="34" charset="0"/>
                <a:ea typeface="Times New Roman" panose="02020603050405020304" pitchFamily="18" charset="0"/>
              </a:rPr>
              <a:t>la integridad y el respeto a la persona, </a:t>
            </a:r>
            <a:r>
              <a:rPr lang="es-ES" dirty="0" smtClean="0">
                <a:solidFill>
                  <a:srgbClr val="000000"/>
                </a:solidFill>
                <a:latin typeface="Arial" panose="020B0604020202020204" pitchFamily="34" charset="0"/>
                <a:ea typeface="Times New Roman" panose="02020603050405020304" pitchFamily="18" charset="0"/>
              </a:rPr>
              <a:t>se ha brindado el apoyo y protección vial a </a:t>
            </a:r>
            <a:r>
              <a:rPr lang="es-MX" dirty="0" smtClean="0"/>
              <a:t> </a:t>
            </a:r>
            <a:r>
              <a:rPr lang="es-MX" dirty="0" smtClean="0">
                <a:solidFill>
                  <a:schemeClr val="bg1"/>
                </a:solidFill>
              </a:rPr>
              <a:t>cortejos fúnebres.</a:t>
            </a:r>
          </a:p>
          <a:p>
            <a:pPr marL="82296" indent="0" algn="just">
              <a:buNone/>
            </a:pPr>
            <a:endParaRPr lang="es-MX" dirty="0">
              <a:solidFill>
                <a:schemeClr val="bg1"/>
              </a:solidFill>
            </a:endParaRPr>
          </a:p>
          <a:p>
            <a:pPr marL="0" indent="0" algn="just">
              <a:buNone/>
            </a:pPr>
            <a:endParaRPr lang="es-MX"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645024"/>
            <a:ext cx="3265672" cy="2449254"/>
          </a:xfrm>
          <a:prstGeom prst="rect">
            <a:avLst/>
          </a:prstGeom>
        </p:spPr>
      </p:pic>
    </p:spTree>
    <p:extLst>
      <p:ext uri="{BB962C8B-B14F-4D97-AF65-F5344CB8AC3E}">
        <p14:creationId xmlns:p14="http://schemas.microsoft.com/office/powerpoint/2010/main" val="3233361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smtClean="0"/>
              <a:t>11.- APOYO DURANTE EL ARREGLO DE CALLES.</a:t>
            </a:r>
            <a:endParaRPr lang="es-MX" dirty="0"/>
          </a:p>
        </p:txBody>
      </p:sp>
      <p:sp>
        <p:nvSpPr>
          <p:cNvPr id="3" name="2 Marcador de contenido"/>
          <p:cNvSpPr>
            <a:spLocks noGrp="1"/>
          </p:cNvSpPr>
          <p:nvPr>
            <p:ph idx="1"/>
          </p:nvPr>
        </p:nvSpPr>
        <p:spPr>
          <a:xfrm>
            <a:off x="1331640" y="1628800"/>
            <a:ext cx="7498080" cy="3960440"/>
          </a:xfrm>
        </p:spPr>
        <p:txBody>
          <a:bodyPr>
            <a:normAutofit/>
          </a:bodyPr>
          <a:lstStyle/>
          <a:p>
            <a:pPr algn="just"/>
            <a:endParaRPr lang="es-MX" dirty="0" smtClean="0"/>
          </a:p>
          <a:p>
            <a:pPr algn="just"/>
            <a:endParaRPr lang="es-MX" dirty="0" smtClean="0"/>
          </a:p>
          <a:p>
            <a:pPr algn="just"/>
            <a:r>
              <a:rPr lang="es-MX" dirty="0" smtClean="0">
                <a:solidFill>
                  <a:schemeClr val="bg1"/>
                </a:solidFill>
              </a:rPr>
              <a:t>Con la finalidad de brindar una mejor calidad en el servicio vial se brindo apoyo y protección  </a:t>
            </a:r>
            <a:r>
              <a:rPr lang="es-MX" dirty="0">
                <a:solidFill>
                  <a:schemeClr val="bg1"/>
                </a:solidFill>
              </a:rPr>
              <a:t>a</a:t>
            </a:r>
            <a:r>
              <a:rPr lang="es-MX" dirty="0" smtClean="0">
                <a:solidFill>
                  <a:schemeClr val="bg1"/>
                </a:solidFill>
              </a:rPr>
              <a:t> los pobladores  por el arreglo de las calles estando al  pendiente de los cruceros del centro siendo estas calles las de mayor afluencia vehicular y por lo tanto se trabaja arduamente en pro de la excelente circulación vial y vehicular.    </a:t>
            </a:r>
            <a:endParaRPr lang="es-MX" dirty="0">
              <a:solidFill>
                <a:schemeClr val="bg1"/>
              </a:solidFill>
            </a:endParaRPr>
          </a:p>
        </p:txBody>
      </p:sp>
    </p:spTree>
    <p:extLst>
      <p:ext uri="{BB962C8B-B14F-4D97-AF65-F5344CB8AC3E}">
        <p14:creationId xmlns:p14="http://schemas.microsoft.com/office/powerpoint/2010/main" val="708776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12.- CIERRE DE CALLES.</a:t>
            </a:r>
            <a:endParaRPr lang="es-MX" dirty="0"/>
          </a:p>
        </p:txBody>
      </p:sp>
      <p:sp>
        <p:nvSpPr>
          <p:cNvPr id="3" name="2 Marcador de contenido"/>
          <p:cNvSpPr>
            <a:spLocks noGrp="1"/>
          </p:cNvSpPr>
          <p:nvPr>
            <p:ph idx="1"/>
          </p:nvPr>
        </p:nvSpPr>
        <p:spPr/>
        <p:txBody>
          <a:bodyPr/>
          <a:lstStyle/>
          <a:p>
            <a:pPr algn="just"/>
            <a:r>
              <a:rPr lang="es-MX" dirty="0" smtClean="0">
                <a:solidFill>
                  <a:schemeClr val="bg1"/>
                </a:solidFill>
              </a:rPr>
              <a:t>Con el fin de brindar protección vial a todas las personas que acuden los Domingos a la plaza principal a disfrutar de la tradicional música y degustan de los antojitos mexicanos así como durante fiestas patronales y eventos masivos se ha realizado el cierre en 12 ocasiones de las calles aledañas al cuadro principal.</a:t>
            </a:r>
            <a:endParaRPr lang="es-MX" dirty="0">
              <a:solidFill>
                <a:schemeClr val="bg1"/>
              </a:solidFill>
            </a:endParaRPr>
          </a:p>
        </p:txBody>
      </p:sp>
    </p:spTree>
    <p:extLst>
      <p:ext uri="{BB962C8B-B14F-4D97-AF65-F5344CB8AC3E}">
        <p14:creationId xmlns:p14="http://schemas.microsoft.com/office/powerpoint/2010/main" val="182701568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13.- RETIRAR VEHÍCULOS.</a:t>
            </a:r>
            <a:endParaRPr lang="es-MX" dirty="0"/>
          </a:p>
        </p:txBody>
      </p:sp>
      <p:sp>
        <p:nvSpPr>
          <p:cNvPr id="3" name="2 Marcador de contenido"/>
          <p:cNvSpPr>
            <a:spLocks noGrp="1"/>
          </p:cNvSpPr>
          <p:nvPr>
            <p:ph idx="1"/>
          </p:nvPr>
        </p:nvSpPr>
        <p:spPr>
          <a:xfrm>
            <a:off x="1435608" y="1447800"/>
            <a:ext cx="7498080" cy="4213448"/>
          </a:xfrm>
        </p:spPr>
        <p:txBody>
          <a:bodyPr>
            <a:normAutofit/>
          </a:bodyPr>
          <a:lstStyle/>
          <a:p>
            <a:pPr algn="just"/>
            <a:endParaRPr lang="es-ES" dirty="0" smtClean="0">
              <a:solidFill>
                <a:srgbClr val="000000"/>
              </a:solidFill>
              <a:latin typeface="Arial" panose="020B0604020202020204" pitchFamily="34" charset="0"/>
              <a:ea typeface="Times New Roman" panose="02020603050405020304" pitchFamily="18" charset="0"/>
            </a:endParaRPr>
          </a:p>
          <a:p>
            <a:pPr algn="just"/>
            <a:endParaRPr lang="es-ES" dirty="0">
              <a:solidFill>
                <a:srgbClr val="000000"/>
              </a:solidFill>
              <a:latin typeface="Arial" panose="020B0604020202020204" pitchFamily="34" charset="0"/>
              <a:ea typeface="Times New Roman" panose="02020603050405020304" pitchFamily="18" charset="0"/>
            </a:endParaRPr>
          </a:p>
          <a:p>
            <a:pPr algn="just"/>
            <a:r>
              <a:rPr lang="es-ES" dirty="0" smtClean="0">
                <a:solidFill>
                  <a:srgbClr val="000000"/>
                </a:solidFill>
                <a:latin typeface="Arial" panose="020B0604020202020204" pitchFamily="34" charset="0"/>
                <a:ea typeface="Times New Roman" panose="02020603050405020304" pitchFamily="18" charset="0"/>
              </a:rPr>
              <a:t>La </a:t>
            </a:r>
            <a:r>
              <a:rPr lang="es-ES" dirty="0">
                <a:solidFill>
                  <a:srgbClr val="000000"/>
                </a:solidFill>
                <a:latin typeface="Arial" panose="020B0604020202020204" pitchFamily="34" charset="0"/>
                <a:ea typeface="Times New Roman" panose="02020603050405020304" pitchFamily="18" charset="0"/>
              </a:rPr>
              <a:t>prestación </a:t>
            </a:r>
            <a:r>
              <a:rPr lang="es-ES" dirty="0" smtClean="0">
                <a:solidFill>
                  <a:srgbClr val="000000"/>
                </a:solidFill>
                <a:latin typeface="Arial" panose="020B0604020202020204" pitchFamily="34" charset="0"/>
                <a:ea typeface="Times New Roman" panose="02020603050405020304" pitchFamily="18" charset="0"/>
              </a:rPr>
              <a:t>de nuestro municipio para los que nos visitan así como para los mascotences es muy importante  por lo que de manera coordinada esta Jefatura de Movilidad brinda el apoyo para que se realice la limpieza, retirando en varias ocasiones vehículos de la vía publica, para que la población se encuentre  ordenada y acorde a las necesidades de la población. </a:t>
            </a:r>
            <a:endParaRPr lang="es-MX" dirty="0"/>
          </a:p>
        </p:txBody>
      </p:sp>
    </p:spTree>
    <p:extLst>
      <p:ext uri="{BB962C8B-B14F-4D97-AF65-F5344CB8AC3E}">
        <p14:creationId xmlns:p14="http://schemas.microsoft.com/office/powerpoint/2010/main" val="25399837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836712"/>
            <a:ext cx="7467600" cy="778098"/>
          </a:xfrm>
        </p:spPr>
        <p:txBody>
          <a:bodyPr/>
          <a:lstStyle/>
          <a:p>
            <a:pPr algn="ctr"/>
            <a:r>
              <a:rPr lang="es-MX" dirty="0" smtClean="0"/>
              <a:t>INTRODUCCION.</a:t>
            </a:r>
            <a:endParaRPr lang="es-MX" dirty="0"/>
          </a:p>
        </p:txBody>
      </p:sp>
      <p:sp>
        <p:nvSpPr>
          <p:cNvPr id="3" name="2 Marcador de contenido"/>
          <p:cNvSpPr>
            <a:spLocks noGrp="1"/>
          </p:cNvSpPr>
          <p:nvPr>
            <p:ph idx="1"/>
          </p:nvPr>
        </p:nvSpPr>
        <p:spPr>
          <a:xfrm>
            <a:off x="539552" y="1988840"/>
            <a:ext cx="7467600" cy="5205192"/>
          </a:xfrm>
        </p:spPr>
        <p:txBody>
          <a:bodyPr>
            <a:normAutofit fontScale="70000" lnSpcReduction="20000"/>
          </a:bodyPr>
          <a:lstStyle/>
          <a:p>
            <a:pPr marL="449580" indent="7620" algn="just">
              <a:lnSpc>
                <a:spcPct val="150000"/>
              </a:lnSpc>
              <a:spcAft>
                <a:spcPts val="0"/>
              </a:spcAft>
            </a:pPr>
            <a:r>
              <a:rPr lang="es-ES" i="1" dirty="0" smtClean="0">
                <a:solidFill>
                  <a:schemeClr val="bg1"/>
                </a:solidFill>
                <a:latin typeface="Calibri"/>
                <a:ea typeface="Calibri"/>
                <a:cs typeface="Times New Roman"/>
              </a:rPr>
              <a:t>A </a:t>
            </a:r>
            <a:r>
              <a:rPr lang="es-ES" i="1" dirty="0">
                <a:solidFill>
                  <a:schemeClr val="bg1"/>
                </a:solidFill>
                <a:latin typeface="Calibri"/>
                <a:ea typeface="Calibri"/>
                <a:cs typeface="Times New Roman"/>
              </a:rPr>
              <a:t>fin de reducir los índices de accidentes y mortalidad en pro del desarrollo socioeconómico de nuestro municipio, es necesario prestar un mejor  servicio a la población </a:t>
            </a:r>
            <a:r>
              <a:rPr lang="es-ES" i="1" dirty="0" smtClean="0">
                <a:solidFill>
                  <a:schemeClr val="bg1"/>
                </a:solidFill>
                <a:latin typeface="Calibri"/>
                <a:ea typeface="Calibri"/>
                <a:cs typeface="Times New Roman"/>
              </a:rPr>
              <a:t>mascotences, </a:t>
            </a:r>
            <a:r>
              <a:rPr lang="es-ES" i="1" dirty="0">
                <a:solidFill>
                  <a:schemeClr val="bg1"/>
                </a:solidFill>
                <a:latin typeface="Calibri"/>
                <a:ea typeface="Calibri"/>
                <a:cs typeface="Times New Roman"/>
              </a:rPr>
              <a:t>de alta calidad, para controlar y regular el tránsito vehicular que utiliza las vías públicas y terrestres, para garantizar una prevención efectiva de accidentes, protección de vidas humanas, del ambiente y bienes materiales, así como garantizar el libre desplazamiento de personas, vehículos y semovientes en nuestra población.</a:t>
            </a:r>
            <a:endParaRPr lang="es-MX" sz="2000" dirty="0">
              <a:solidFill>
                <a:schemeClr val="bg1"/>
              </a:solidFill>
              <a:latin typeface="Calibri"/>
              <a:ea typeface="Calibri"/>
              <a:cs typeface="Times New Roman"/>
            </a:endParaRPr>
          </a:p>
          <a:p>
            <a:pPr marL="449580" algn="just">
              <a:lnSpc>
                <a:spcPct val="150000"/>
              </a:lnSpc>
              <a:spcAft>
                <a:spcPts val="0"/>
              </a:spcAft>
            </a:pPr>
            <a:endParaRPr lang="es-MX" sz="2000" dirty="0">
              <a:solidFill>
                <a:schemeClr val="bg1"/>
              </a:solidFill>
              <a:latin typeface="Calibri"/>
              <a:ea typeface="Calibri"/>
              <a:cs typeface="Times New Roman"/>
            </a:endParaRPr>
          </a:p>
          <a:p>
            <a:pPr marL="457200" algn="just">
              <a:lnSpc>
                <a:spcPct val="150000"/>
              </a:lnSpc>
              <a:spcAft>
                <a:spcPts val="0"/>
              </a:spcAft>
              <a:tabLst>
                <a:tab pos="4403725" algn="l"/>
              </a:tabLst>
            </a:pPr>
            <a:r>
              <a:rPr lang="es-ES" i="1" dirty="0">
                <a:solidFill>
                  <a:schemeClr val="bg1"/>
                </a:solidFill>
                <a:latin typeface="Calibri"/>
                <a:ea typeface="Calibri"/>
                <a:cs typeface="Times New Roman"/>
              </a:rPr>
              <a:t>Actualmente nos encontramos enfrentando múltiples problemas, por lo que nuestra sociedad requiere cada día de más y mejores propuestas; ciertamente no tenemos en nuestra comunidad todos los recursos y fortalezas para ofrecer un mejor mañana, por ello aspiramos a que la población cuente con una cultura vial. </a:t>
            </a:r>
            <a:endParaRPr lang="es-MX" sz="2000" dirty="0">
              <a:solidFill>
                <a:schemeClr val="bg1"/>
              </a:solidFill>
              <a:latin typeface="Calibri"/>
              <a:ea typeface="Calibri"/>
              <a:cs typeface="Times New Roman"/>
            </a:endParaRPr>
          </a:p>
          <a:p>
            <a:pPr algn="just">
              <a:lnSpc>
                <a:spcPct val="150000"/>
              </a:lnSpc>
              <a:spcAft>
                <a:spcPts val="0"/>
              </a:spcAft>
            </a:pPr>
            <a:endParaRPr lang="es-MX" sz="2000" dirty="0">
              <a:latin typeface="Calibri"/>
              <a:ea typeface="Calibri"/>
              <a:cs typeface="Times New Roman"/>
            </a:endParaRPr>
          </a:p>
          <a:p>
            <a:endParaRPr lang="es-MX" dirty="0"/>
          </a:p>
        </p:txBody>
      </p:sp>
    </p:spTree>
    <p:extLst>
      <p:ext uri="{BB962C8B-B14F-4D97-AF65-F5344CB8AC3E}">
        <p14:creationId xmlns:p14="http://schemas.microsoft.com/office/powerpoint/2010/main" val="61449254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UoR3TqHaMlA/TTMajJyjKhI/AAAAAAAAANs/s5huam5YGak/s1600/35-guarda-_lg_wht.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2528813"/>
            <a:ext cx="2196331" cy="20523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pi.ning.com/files/5ZJguOyKFCZtALY1ICssZ2aZsS9MuDcuMpHwYPL2yfW5a36wPFVl9jB*2fKmlUN9zvlOy1lJc1qwX8R3jL-9tHO0ywBbgsH2/jdv1220814919z.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3681" y="4581128"/>
            <a:ext cx="4824536"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4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b="1" dirty="0" smtClean="0"/>
              <a:t>1.- PROTECCIÓN VIAL EN DIFERENTES CRUCEROS.</a:t>
            </a:r>
            <a:endParaRPr lang="es-MX" b="1" dirty="0"/>
          </a:p>
        </p:txBody>
      </p:sp>
      <p:sp>
        <p:nvSpPr>
          <p:cNvPr id="3" name="2 Marcador de contenido"/>
          <p:cNvSpPr>
            <a:spLocks noGrp="1"/>
          </p:cNvSpPr>
          <p:nvPr>
            <p:ph idx="1"/>
          </p:nvPr>
        </p:nvSpPr>
        <p:spPr>
          <a:xfrm>
            <a:off x="1331640" y="2042845"/>
            <a:ext cx="7498080" cy="4800600"/>
          </a:xfrm>
        </p:spPr>
        <p:txBody>
          <a:bodyPr>
            <a:normAutofit/>
          </a:bodyPr>
          <a:lstStyle/>
          <a:p>
            <a:pPr algn="just"/>
            <a:endParaRPr lang="es-MX" sz="2000" dirty="0" smtClean="0">
              <a:solidFill>
                <a:schemeClr val="bg1"/>
              </a:solidFill>
            </a:endParaRPr>
          </a:p>
          <a:p>
            <a:pPr algn="just"/>
            <a:r>
              <a:rPr lang="es-MX" sz="2000" dirty="0" smtClean="0">
                <a:solidFill>
                  <a:schemeClr val="bg1"/>
                </a:solidFill>
              </a:rPr>
              <a:t> De Lunes a Domingo se brinda protección vial a la afluencia peatonal y organización vehicular que transitan por los cruceros  de Ramón Corona- Zaragoza e Independencia y Morelos  e Hidalgo así mismo apercibiendo a conductores que dejan mal estacionado su vehículo y elaborando cedulas de notificación de infracciones por ese motivo.</a:t>
            </a:r>
          </a:p>
          <a:p>
            <a:pPr marL="0" indent="0">
              <a:buNone/>
            </a:pPr>
            <a:endParaRPr lang="es-MX" sz="2800" dirty="0">
              <a:solidFill>
                <a:schemeClr val="bg1"/>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4221088"/>
            <a:ext cx="2838641" cy="2348879"/>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221089"/>
            <a:ext cx="2520280" cy="2294976"/>
          </a:xfrm>
          <a:prstGeom prst="rect">
            <a:avLst/>
          </a:prstGeom>
        </p:spPr>
      </p:pic>
    </p:spTree>
    <p:extLst>
      <p:ext uri="{BB962C8B-B14F-4D97-AF65-F5344CB8AC3E}">
        <p14:creationId xmlns:p14="http://schemas.microsoft.com/office/powerpoint/2010/main" val="3999751479"/>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2.- SERVICIOS ESCOLARES</a:t>
            </a:r>
            <a:endParaRPr lang="es-MX" dirty="0"/>
          </a:p>
        </p:txBody>
      </p:sp>
      <p:sp>
        <p:nvSpPr>
          <p:cNvPr id="3" name="2 Marcador de contenido"/>
          <p:cNvSpPr>
            <a:spLocks noGrp="1"/>
          </p:cNvSpPr>
          <p:nvPr>
            <p:ph idx="1"/>
          </p:nvPr>
        </p:nvSpPr>
        <p:spPr>
          <a:xfrm>
            <a:off x="1435608" y="1447800"/>
            <a:ext cx="7498080" cy="4357464"/>
          </a:xfrm>
        </p:spPr>
        <p:txBody>
          <a:bodyPr>
            <a:normAutofit fontScale="92500" lnSpcReduction="20000"/>
          </a:bodyPr>
          <a:lstStyle/>
          <a:p>
            <a:pPr algn="just"/>
            <a:endParaRPr lang="es-MX" sz="2800" dirty="0" smtClean="0"/>
          </a:p>
          <a:p>
            <a:pPr marL="0" indent="0" algn="just">
              <a:buNone/>
            </a:pPr>
            <a:r>
              <a:rPr lang="es-MX" sz="2800" dirty="0" smtClean="0">
                <a:solidFill>
                  <a:schemeClr val="bg1"/>
                </a:solidFill>
              </a:rPr>
              <a:t> </a:t>
            </a:r>
          </a:p>
          <a:p>
            <a:pPr algn="just"/>
            <a:r>
              <a:rPr lang="es-MX" sz="2800" dirty="0" smtClean="0">
                <a:solidFill>
                  <a:schemeClr val="bg1"/>
                </a:solidFill>
              </a:rPr>
              <a:t>De </a:t>
            </a:r>
            <a:r>
              <a:rPr lang="es-MX" sz="2800" dirty="0">
                <a:solidFill>
                  <a:schemeClr val="bg1"/>
                </a:solidFill>
              </a:rPr>
              <a:t>Lunes a viernes durante la entrada y salida de los alumnos de diferentes escuelas se brinda protección vial de las mismas</a:t>
            </a:r>
            <a:r>
              <a:rPr lang="es-MX" sz="2800" dirty="0" smtClean="0">
                <a:solidFill>
                  <a:schemeClr val="bg1"/>
                </a:solidFill>
              </a:rPr>
              <a:t>:</a:t>
            </a:r>
          </a:p>
          <a:p>
            <a:pPr algn="just"/>
            <a:r>
              <a:rPr lang="es-MX" sz="2800" dirty="0" smtClean="0">
                <a:solidFill>
                  <a:schemeClr val="bg1"/>
                </a:solidFill>
              </a:rPr>
              <a:t>Primaria José Manuel Núñez</a:t>
            </a:r>
            <a:endParaRPr lang="es-MX" sz="2800" dirty="0">
              <a:solidFill>
                <a:schemeClr val="bg1"/>
              </a:solidFill>
            </a:endParaRPr>
          </a:p>
          <a:p>
            <a:r>
              <a:rPr lang="es-MX" sz="2800" dirty="0">
                <a:solidFill>
                  <a:schemeClr val="bg1"/>
                </a:solidFill>
              </a:rPr>
              <a:t>Primaria Hermelinda </a:t>
            </a:r>
            <a:r>
              <a:rPr lang="es-MX" sz="2800" dirty="0" smtClean="0">
                <a:solidFill>
                  <a:schemeClr val="bg1"/>
                </a:solidFill>
              </a:rPr>
              <a:t>Pérez Curiel.</a:t>
            </a:r>
          </a:p>
          <a:p>
            <a:r>
              <a:rPr lang="es-MX" sz="2800" dirty="0" smtClean="0">
                <a:solidFill>
                  <a:schemeClr val="bg1"/>
                </a:solidFill>
              </a:rPr>
              <a:t>Primaria Colegio Morelos</a:t>
            </a:r>
          </a:p>
          <a:p>
            <a:r>
              <a:rPr lang="es-MX" sz="2800" dirty="0" smtClean="0">
                <a:solidFill>
                  <a:schemeClr val="bg1"/>
                </a:solidFill>
              </a:rPr>
              <a:t>Primaria Unión y Progreso.</a:t>
            </a:r>
          </a:p>
          <a:p>
            <a:r>
              <a:rPr lang="es-MX" sz="2800" dirty="0" smtClean="0">
                <a:solidFill>
                  <a:schemeClr val="bg1"/>
                </a:solidFill>
              </a:rPr>
              <a:t>Jardín de Niños María Esther Zuno.</a:t>
            </a:r>
          </a:p>
          <a:p>
            <a:r>
              <a:rPr lang="es-MX" sz="2800" dirty="0" smtClean="0">
                <a:solidFill>
                  <a:schemeClr val="bg1"/>
                </a:solidFill>
              </a:rPr>
              <a:t>Jardín de Niños Benito Juárez.</a:t>
            </a:r>
            <a:endParaRPr lang="es-MX" sz="2800" dirty="0">
              <a:solidFill>
                <a:schemeClr val="bg1"/>
              </a:solidFill>
            </a:endParaRPr>
          </a:p>
        </p:txBody>
      </p:sp>
    </p:spTree>
    <p:extLst>
      <p:ext uri="{BB962C8B-B14F-4D97-AF65-F5344CB8AC3E}">
        <p14:creationId xmlns:p14="http://schemas.microsoft.com/office/powerpoint/2010/main" val="4175366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smtClean="0"/>
              <a:t>SERVICIOS ESCOLARES</a:t>
            </a:r>
            <a:br>
              <a:rPr lang="es-MX" dirty="0" smtClean="0"/>
            </a:br>
            <a:endParaRPr lang="es-MX"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57" y="2996952"/>
            <a:ext cx="3384375" cy="3024336"/>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16016" y="2996952"/>
            <a:ext cx="3614450" cy="3024336"/>
          </a:xfrm>
          <a:prstGeom prst="rect">
            <a:avLst/>
          </a:prstGeom>
        </p:spPr>
      </p:pic>
    </p:spTree>
    <p:extLst>
      <p:ext uri="{BB962C8B-B14F-4D97-AF65-F5344CB8AC3E}">
        <p14:creationId xmlns:p14="http://schemas.microsoft.com/office/powerpoint/2010/main" val="31233387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SERVICIOS ESCOLARES</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813" y="2320688"/>
            <a:ext cx="3186355" cy="3478616"/>
          </a:xfrm>
          <a:prstGeom prst="rect">
            <a:avLst/>
          </a:prstGeom>
        </p:spPr>
      </p:pic>
    </p:spTree>
    <p:extLst>
      <p:ext uri="{BB962C8B-B14F-4D97-AF65-F5344CB8AC3E}">
        <p14:creationId xmlns:p14="http://schemas.microsoft.com/office/powerpoint/2010/main" val="2550654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SERVICIOS ESCOLARES</a:t>
            </a:r>
            <a:endParaRPr lang="es-MX"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789040"/>
            <a:ext cx="3515883" cy="2636912"/>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60031" y="3789041"/>
            <a:ext cx="3515882" cy="2636912"/>
          </a:xfrm>
          <a:prstGeom prst="rect">
            <a:avLst/>
          </a:prstGeom>
        </p:spPr>
      </p:pic>
    </p:spTree>
    <p:extLst>
      <p:ext uri="{BB962C8B-B14F-4D97-AF65-F5344CB8AC3E}">
        <p14:creationId xmlns:p14="http://schemas.microsoft.com/office/powerpoint/2010/main" val="3762246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smtClean="0"/>
              <a:t>3.-ACCIDENTES  VEHICULARES.</a:t>
            </a:r>
            <a:endParaRPr lang="es-MX" dirty="0"/>
          </a:p>
        </p:txBody>
      </p:sp>
      <p:sp>
        <p:nvSpPr>
          <p:cNvPr id="9" name="2 Marcador de contenido"/>
          <p:cNvSpPr txBox="1">
            <a:spLocks/>
          </p:cNvSpPr>
          <p:nvPr/>
        </p:nvSpPr>
        <p:spPr>
          <a:xfrm>
            <a:off x="1435608" y="1447800"/>
            <a:ext cx="7498080" cy="1710802"/>
          </a:xfrm>
          <a:prstGeom prst="rect">
            <a:avLst/>
          </a:prstGeom>
        </p:spPr>
        <p:txBody>
          <a:bodyPr>
            <a:normAutofit fontScale="925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endParaRPr lang="es-MX" sz="2800" dirty="0" smtClean="0"/>
          </a:p>
          <a:p>
            <a:pPr algn="just"/>
            <a:endParaRPr lang="es-MX" sz="2800" dirty="0"/>
          </a:p>
          <a:p>
            <a:pPr algn="just"/>
            <a:r>
              <a:rPr lang="es-MX" sz="2300" dirty="0" smtClean="0">
                <a:solidFill>
                  <a:schemeClr val="bg1"/>
                </a:solidFill>
              </a:rPr>
              <a:t>Se atendieron  20 accidentes viales </a:t>
            </a:r>
            <a:r>
              <a:rPr lang="es-MX" sz="2300" dirty="0" smtClean="0">
                <a:solidFill>
                  <a:schemeClr val="bg1"/>
                </a:solidFill>
              </a:rPr>
              <a:t>de los </a:t>
            </a:r>
            <a:r>
              <a:rPr lang="es-MX" sz="2300" dirty="0" smtClean="0">
                <a:solidFill>
                  <a:schemeClr val="bg1"/>
                </a:solidFill>
              </a:rPr>
              <a:t>cuales algunos fueron a perito y otros </a:t>
            </a:r>
            <a:r>
              <a:rPr lang="es-MX" sz="2300" dirty="0" smtClean="0">
                <a:solidFill>
                  <a:schemeClr val="bg1"/>
                </a:solidFill>
              </a:rPr>
              <a:t> se solucionaron </a:t>
            </a:r>
            <a:r>
              <a:rPr lang="es-MX" sz="2300" dirty="0" smtClean="0">
                <a:solidFill>
                  <a:schemeClr val="bg1"/>
                </a:solidFill>
              </a:rPr>
              <a:t>en el lugar</a:t>
            </a:r>
            <a:r>
              <a:rPr lang="es-MX" sz="2300" dirty="0" smtClean="0"/>
              <a:t> </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911" y="3991666"/>
            <a:ext cx="3731049" cy="2101629"/>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991666"/>
            <a:ext cx="3175144" cy="2101629"/>
          </a:xfrm>
          <a:prstGeom prst="rect">
            <a:avLst/>
          </a:prstGeom>
        </p:spPr>
      </p:pic>
    </p:spTree>
    <p:extLst>
      <p:ext uri="{BB962C8B-B14F-4D97-AF65-F5344CB8AC3E}">
        <p14:creationId xmlns:p14="http://schemas.microsoft.com/office/powerpoint/2010/main" val="16901032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ACCIDENTES  </a:t>
            </a:r>
            <a:r>
              <a:rPr lang="es-MX" dirty="0"/>
              <a:t>VEHICULARES</a:t>
            </a:r>
            <a:r>
              <a:rPr lang="es-MX" dirty="0">
                <a:solidFill>
                  <a:srgbClr val="242852">
                    <a:satMod val="130000"/>
                  </a:srgbClr>
                </a:solidFill>
              </a:rPr>
              <a:t>.</a:t>
            </a:r>
            <a:endParaRPr lang="es-ES" dirty="0"/>
          </a:p>
        </p:txBody>
      </p:sp>
      <p:sp>
        <p:nvSpPr>
          <p:cNvPr id="3" name="2 Marcador de contenido"/>
          <p:cNvSpPr>
            <a:spLocks noGrp="1"/>
          </p:cNvSpPr>
          <p:nvPr>
            <p:ph idx="1"/>
          </p:nvPr>
        </p:nvSpPr>
        <p:spPr/>
        <p:txBody>
          <a:bodyPr/>
          <a:lstStyle/>
          <a:p>
            <a:pPr marL="0" indent="0">
              <a:buNone/>
            </a:pPr>
            <a:r>
              <a:rPr lang="es-MX" dirty="0" smtClean="0">
                <a:solidFill>
                  <a:schemeClr val="bg1"/>
                </a:solidFill>
              </a:rPr>
              <a:t>Se ha brindado apoyo y protección vial en los diferentes accidentes que se han suscitado en el Municipio durante estos  tres meses saliendo a carretera Rural para protección de los diferentes participantes en los percances vehiculares.</a:t>
            </a:r>
            <a:endParaRPr lang="es-MX" dirty="0">
              <a:solidFill>
                <a:schemeClr val="bg1"/>
              </a:solidFill>
            </a:endParaRPr>
          </a:p>
        </p:txBody>
      </p:sp>
    </p:spTree>
    <p:extLst>
      <p:ext uri="{BB962C8B-B14F-4D97-AF65-F5344CB8AC3E}">
        <p14:creationId xmlns:p14="http://schemas.microsoft.com/office/powerpoint/2010/main" val="785515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596</TotalTime>
  <Words>876</Words>
  <Application>Microsoft Office PowerPoint</Application>
  <PresentationFormat>Presentación en pantalla (4:3)</PresentationFormat>
  <Paragraphs>68</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Times New Roman</vt:lpstr>
      <vt:lpstr>Trebuchet MS</vt:lpstr>
      <vt:lpstr>Wingdings 2</vt:lpstr>
      <vt:lpstr>Berlín</vt:lpstr>
      <vt:lpstr>Jefatura de Movilidad y Tránsito  Municipal  Mascota, Jalisco.    INFORME DE ACTIVIDADES  TRIMESTRAL  2018 DE OCTUBRE A DICIEMBRE. </vt:lpstr>
      <vt:lpstr>INTRODUCCION.</vt:lpstr>
      <vt:lpstr>1.- PROTECCIÓN VIAL EN DIFERENTES CRUCEROS.</vt:lpstr>
      <vt:lpstr>2.- SERVICIOS ESCOLARES</vt:lpstr>
      <vt:lpstr>SERVICIOS ESCOLARES </vt:lpstr>
      <vt:lpstr>SERVICIOS ESCOLARES</vt:lpstr>
      <vt:lpstr>SERVICIOS ESCOLARES</vt:lpstr>
      <vt:lpstr>3.-ACCIDENTES  VEHICULARES.</vt:lpstr>
      <vt:lpstr>ACCIDENTES  VEHICULARES.</vt:lpstr>
      <vt:lpstr>4.- APOYO A PEREGRINACIONES</vt:lpstr>
      <vt:lpstr>PEREGRINACIONES.</vt:lpstr>
      <vt:lpstr>5.- CEDULAS DE NOTIFICACIÓN DE INFRACCIONES</vt:lpstr>
      <vt:lpstr>CAPACITACION AL PERSONAL</vt:lpstr>
      <vt:lpstr>7.- APOYO A DESFILES  </vt:lpstr>
      <vt:lpstr>8.- EVENTOS MASIVOS    </vt:lpstr>
      <vt:lpstr>10.- CORTEJOS FÚNEBRES</vt:lpstr>
      <vt:lpstr>11.- APOYO DURANTE EL ARREGLO DE CALLES.</vt:lpstr>
      <vt:lpstr>12.- CIERRE DE CALLES.</vt:lpstr>
      <vt:lpstr>13.- RETIRAR VEHÍCULOS.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Jefatura de Movilidad y Tránsito  Municipal  Mascota, Jalisco.    INFORME DE ACTIVIDADES  trimestral  2015 de octubre a diciembre</dc:title>
  <dc:creator>Ba-k.com</dc:creator>
  <cp:lastModifiedBy>EQUIPO9</cp:lastModifiedBy>
  <cp:revision>66</cp:revision>
  <cp:lastPrinted>2019-01-07T15:02:56Z</cp:lastPrinted>
  <dcterms:created xsi:type="dcterms:W3CDTF">2015-12-28T23:09:29Z</dcterms:created>
  <dcterms:modified xsi:type="dcterms:W3CDTF">2019-01-10T02:19:14Z</dcterms:modified>
</cp:coreProperties>
</file>