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1153" r:id="rId2"/>
    <p:sldId id="1142" r:id="rId3"/>
    <p:sldId id="1143" r:id="rId4"/>
    <p:sldId id="1144" r:id="rId5"/>
    <p:sldId id="1145" r:id="rId6"/>
    <p:sldId id="1147" r:id="rId7"/>
    <p:sldId id="1148" r:id="rId8"/>
    <p:sldId id="1149" r:id="rId9"/>
    <p:sldId id="1150" r:id="rId10"/>
    <p:sldId id="1151" r:id="rId11"/>
    <p:sldId id="1152" r:id="rId12"/>
    <p:sldId id="1190" r:id="rId13"/>
  </p:sldIdLst>
  <p:sldSz cx="9144000" cy="6858000" type="screen4x3"/>
  <p:notesSz cx="6954838" cy="9240838"/>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9C9C9"/>
    <a:srgbClr val="E31303"/>
    <a:srgbClr val="66FF66"/>
    <a:srgbClr val="F44E1A"/>
    <a:srgbClr val="66FFCC"/>
    <a:srgbClr val="EAEAEA"/>
    <a:srgbClr val="E4E4E4"/>
    <a:srgbClr val="F2F2F2"/>
    <a:srgbClr val="E2E2E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4660"/>
  </p:normalViewPr>
  <p:slideViewPr>
    <p:cSldViewPr>
      <p:cViewPr>
        <p:scale>
          <a:sx n="100" d="100"/>
          <a:sy n="100" d="100"/>
        </p:scale>
        <p:origin x="-69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7"/>
            <a:ext cx="3014093" cy="461967"/>
          </a:xfrm>
          <a:prstGeom prst="rect">
            <a:avLst/>
          </a:prstGeom>
        </p:spPr>
        <p:txBody>
          <a:bodyPr vert="horz" lIns="90559" tIns="45279" rIns="90559" bIns="45279" rtlCol="0"/>
          <a:lstStyle>
            <a:lvl1pPr algn="l">
              <a:defRPr sz="1200"/>
            </a:lvl1pPr>
          </a:lstStyle>
          <a:p>
            <a:endParaRPr lang="es-MX" dirty="0"/>
          </a:p>
        </p:txBody>
      </p:sp>
      <p:sp>
        <p:nvSpPr>
          <p:cNvPr id="3" name="2 Marcador de fecha"/>
          <p:cNvSpPr>
            <a:spLocks noGrp="1"/>
          </p:cNvSpPr>
          <p:nvPr>
            <p:ph type="dt" idx="1"/>
          </p:nvPr>
        </p:nvSpPr>
        <p:spPr>
          <a:xfrm>
            <a:off x="3939114" y="7"/>
            <a:ext cx="3014093" cy="461967"/>
          </a:xfrm>
          <a:prstGeom prst="rect">
            <a:avLst/>
          </a:prstGeom>
        </p:spPr>
        <p:txBody>
          <a:bodyPr vert="horz" lIns="90559" tIns="45279" rIns="90559" bIns="45279" rtlCol="0"/>
          <a:lstStyle>
            <a:lvl1pPr algn="r">
              <a:defRPr sz="1200"/>
            </a:lvl1pPr>
          </a:lstStyle>
          <a:p>
            <a:fld id="{E3E68062-3305-45DC-AF51-406683F7AC24}" type="datetimeFigureOut">
              <a:rPr lang="es-MX" smtClean="0"/>
              <a:pPr/>
              <a:t>10/07/2019</a:t>
            </a:fld>
            <a:endParaRPr lang="es-MX" dirty="0"/>
          </a:p>
        </p:txBody>
      </p:sp>
      <p:sp>
        <p:nvSpPr>
          <p:cNvPr id="4" name="3 Marcador de imagen de diapositiva"/>
          <p:cNvSpPr>
            <a:spLocks noGrp="1" noRot="1" noChangeAspect="1"/>
          </p:cNvSpPr>
          <p:nvPr>
            <p:ph type="sldImg" idx="2"/>
          </p:nvPr>
        </p:nvSpPr>
        <p:spPr>
          <a:xfrm>
            <a:off x="1166813" y="688975"/>
            <a:ext cx="4621212" cy="3465513"/>
          </a:xfrm>
          <a:prstGeom prst="rect">
            <a:avLst/>
          </a:prstGeom>
          <a:noFill/>
          <a:ln w="12700">
            <a:solidFill>
              <a:prstClr val="black"/>
            </a:solidFill>
          </a:ln>
        </p:spPr>
        <p:txBody>
          <a:bodyPr vert="horz" lIns="90559" tIns="45279" rIns="90559" bIns="45279" rtlCol="0" anchor="ctr"/>
          <a:lstStyle/>
          <a:p>
            <a:endParaRPr lang="es-MX" dirty="0"/>
          </a:p>
        </p:txBody>
      </p:sp>
      <p:sp>
        <p:nvSpPr>
          <p:cNvPr id="5" name="4 Marcador de notas"/>
          <p:cNvSpPr>
            <a:spLocks noGrp="1"/>
          </p:cNvSpPr>
          <p:nvPr>
            <p:ph type="body" sz="quarter" idx="3"/>
          </p:nvPr>
        </p:nvSpPr>
        <p:spPr>
          <a:xfrm>
            <a:off x="695819" y="4389440"/>
            <a:ext cx="5563214" cy="4157708"/>
          </a:xfrm>
          <a:prstGeom prst="rect">
            <a:avLst/>
          </a:prstGeom>
        </p:spPr>
        <p:txBody>
          <a:bodyPr vert="horz" lIns="90559" tIns="45279" rIns="90559" bIns="4527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2" y="8777389"/>
            <a:ext cx="3014093" cy="461966"/>
          </a:xfrm>
          <a:prstGeom prst="rect">
            <a:avLst/>
          </a:prstGeom>
        </p:spPr>
        <p:txBody>
          <a:bodyPr vert="horz" lIns="90559" tIns="45279" rIns="90559" bIns="45279"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939114" y="8777389"/>
            <a:ext cx="3014093" cy="461966"/>
          </a:xfrm>
          <a:prstGeom prst="rect">
            <a:avLst/>
          </a:prstGeom>
        </p:spPr>
        <p:txBody>
          <a:bodyPr vert="horz" lIns="90559" tIns="45279" rIns="90559" bIns="45279" rtlCol="0" anchor="b"/>
          <a:lstStyle>
            <a:lvl1pPr algn="r">
              <a:defRPr sz="1200"/>
            </a:lvl1pPr>
          </a:lstStyle>
          <a:p>
            <a:fld id="{FF1B7225-9246-49A5-84FA-2D52AC66D6CC}" type="slidenum">
              <a:rPr lang="es-MX" smtClean="0"/>
              <a:pPr/>
              <a:t>‹Nº›</a:t>
            </a:fld>
            <a:endParaRPr lang="es-MX" dirty="0"/>
          </a:p>
        </p:txBody>
      </p:sp>
    </p:spTree>
    <p:extLst>
      <p:ext uri="{BB962C8B-B14F-4D97-AF65-F5344CB8AC3E}">
        <p14:creationId xmlns:p14="http://schemas.microsoft.com/office/powerpoint/2010/main" xmlns="" val="3222587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30"/>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E0D3DF20-82B4-4F37-A76D-C08E3E809F78}" type="datetimeFigureOut">
              <a:rPr lang="es-MX" smtClean="0"/>
              <a:pPr/>
              <a:t>10/07/2019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0D3DF20-82B4-4F37-A76D-C08E3E809F78}" type="datetimeFigureOut">
              <a:rPr lang="es-MX" smtClean="0"/>
              <a:pPr/>
              <a:t>10/07/2019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41"/>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0D3DF20-82B4-4F37-A76D-C08E3E809F78}" type="datetimeFigureOut">
              <a:rPr lang="es-MX" smtClean="0"/>
              <a:pPr/>
              <a:t>10/07/2019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0D3DF20-82B4-4F37-A76D-C08E3E809F78}" type="datetimeFigureOut">
              <a:rPr lang="es-MX" smtClean="0"/>
              <a:pPr/>
              <a:t>10/07/2019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0D3DF20-82B4-4F37-A76D-C08E3E809F78}" type="datetimeFigureOut">
              <a:rPr lang="es-MX" smtClean="0"/>
              <a:pPr/>
              <a:t>10/07/2019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0D3DF20-82B4-4F37-A76D-C08E3E809F78}" type="datetimeFigureOut">
              <a:rPr lang="es-MX" smtClean="0"/>
              <a:pPr/>
              <a:t>10/07/2019</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E0D3DF20-82B4-4F37-A76D-C08E3E809F78}" type="datetimeFigureOut">
              <a:rPr lang="es-MX" smtClean="0"/>
              <a:pPr/>
              <a:t>10/07/2019</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E0D3DF20-82B4-4F37-A76D-C08E3E809F78}" type="datetimeFigureOut">
              <a:rPr lang="es-MX" smtClean="0"/>
              <a:pPr/>
              <a:t>10/07/2019</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0D3DF20-82B4-4F37-A76D-C08E3E809F78}" type="datetimeFigureOut">
              <a:rPr lang="es-MX" smtClean="0"/>
              <a:pPr/>
              <a:t>10/07/2019</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6"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0D3DF20-82B4-4F37-A76D-C08E3E809F78}" type="datetimeFigureOut">
              <a:rPr lang="es-MX" smtClean="0"/>
              <a:pPr/>
              <a:t>10/07/2019</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0D3DF20-82B4-4F37-A76D-C08E3E809F78}" type="datetimeFigureOut">
              <a:rPr lang="es-MX" smtClean="0"/>
              <a:pPr/>
              <a:t>10/07/2019</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3DF20-82B4-4F37-A76D-C08E3E809F78}" type="datetimeFigureOut">
              <a:rPr lang="es-MX" smtClean="0"/>
              <a:pPr/>
              <a:t>10/07/2019</a:t>
            </a:fld>
            <a:endParaRPr lang="es-MX" dirty="0"/>
          </a:p>
        </p:txBody>
      </p:sp>
      <p:sp>
        <p:nvSpPr>
          <p:cNvPr id="5" name="4 Marcador de pie de página"/>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4A2FC-22A6-42E0-AF8D-3C5967F0F7CE}"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827584" y="2492896"/>
            <a:ext cx="7993063" cy="1569660"/>
          </a:xfrm>
          <a:prstGeom prst="rect">
            <a:avLst/>
          </a:prstGeom>
          <a:noFill/>
        </p:spPr>
        <p:txBody>
          <a:bodyPr>
            <a:spAutoFit/>
          </a:bodyPr>
          <a:lstStyle/>
          <a:p>
            <a:pPr algn="ctr">
              <a:defRPr/>
            </a:pPr>
            <a:r>
              <a:rPr lang="es-MX" sz="3200" b="1" dirty="0" smtClean="0">
                <a:solidFill>
                  <a:schemeClr val="tx1">
                    <a:lumMod val="65000"/>
                    <a:lumOff val="35000"/>
                  </a:schemeClr>
                </a:solidFill>
              </a:rPr>
              <a:t>Informe del Director </a:t>
            </a:r>
            <a:r>
              <a:rPr lang="es-MX" sz="3200" b="1" dirty="0" smtClean="0">
                <a:solidFill>
                  <a:schemeClr val="tx1">
                    <a:lumMod val="65000"/>
                    <a:lumOff val="35000"/>
                  </a:schemeClr>
                </a:solidFill>
              </a:rPr>
              <a:t>General</a:t>
            </a:r>
          </a:p>
          <a:p>
            <a:pPr algn="ctr">
              <a:defRPr/>
            </a:pPr>
            <a:r>
              <a:rPr lang="es-MX" sz="3200" b="1" dirty="0" smtClean="0">
                <a:solidFill>
                  <a:schemeClr val="tx1">
                    <a:lumMod val="65000"/>
                    <a:lumOff val="35000"/>
                  </a:schemeClr>
                </a:solidFill>
              </a:rPr>
              <a:t>Correspondiente del primero y segundo trimestre de 2019</a:t>
            </a:r>
            <a:endParaRPr lang="es-MX" sz="2000" dirty="0">
              <a:solidFill>
                <a:schemeClr val="tx1">
                  <a:lumMod val="65000"/>
                  <a:lumOff val="35000"/>
                </a:schemeClr>
              </a:solidFill>
            </a:endParaRPr>
          </a:p>
        </p:txBody>
      </p:sp>
      <p:sp>
        <p:nvSpPr>
          <p:cNvPr id="3" name="2 Rectángulo"/>
          <p:cNvSpPr/>
          <p:nvPr/>
        </p:nvSpPr>
        <p:spPr>
          <a:xfrm>
            <a:off x="2214551" y="335656"/>
            <a:ext cx="928695"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3 Rectángulo"/>
          <p:cNvSpPr/>
          <p:nvPr/>
        </p:nvSpPr>
        <p:spPr>
          <a:xfrm>
            <a:off x="3143243" y="335656"/>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3857623" y="335656"/>
            <a:ext cx="5286380"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WordPictureWatermark4610424" descr="HM CARTA GRIS"/>
          <p:cNvPicPr/>
          <p:nvPr/>
        </p:nvPicPr>
        <p:blipFill>
          <a:blip r:embed="rId2" cstate="print"/>
          <a:srcRect r="60292" b="86542"/>
          <a:stretch>
            <a:fillRect/>
          </a:stretch>
        </p:blipFill>
        <p:spPr bwMode="auto">
          <a:xfrm>
            <a:off x="6057901" y="-27384"/>
            <a:ext cx="3086100" cy="1352550"/>
          </a:xfrm>
          <a:prstGeom prst="rect">
            <a:avLst/>
          </a:prstGeom>
          <a:noFill/>
        </p:spPr>
      </p:pic>
      <p:pic>
        <p:nvPicPr>
          <p:cNvPr id="7" name="WordPictureWatermark4703338" descr="HM OFICIO GRIS"/>
          <p:cNvPicPr/>
          <p:nvPr/>
        </p:nvPicPr>
        <p:blipFill>
          <a:blip r:embed="rId3" cstate="print"/>
          <a:srcRect t="84114" r="68011"/>
          <a:stretch>
            <a:fillRect/>
          </a:stretch>
        </p:blipFill>
        <p:spPr bwMode="auto">
          <a:xfrm>
            <a:off x="-180527" y="-49510"/>
            <a:ext cx="2486660" cy="20383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11189" y="3141663"/>
            <a:ext cx="7993063" cy="830997"/>
          </a:xfrm>
          <a:prstGeom prst="rect">
            <a:avLst/>
          </a:prstGeom>
          <a:noFill/>
        </p:spPr>
        <p:txBody>
          <a:bodyPr>
            <a:spAutoFit/>
          </a:bodyPr>
          <a:lstStyle/>
          <a:p>
            <a:pPr algn="ctr">
              <a:defRPr/>
            </a:pPr>
            <a:r>
              <a:rPr lang="es-MX" sz="2400" b="1" dirty="0" smtClean="0">
                <a:solidFill>
                  <a:schemeClr val="tx1">
                    <a:lumMod val="65000"/>
                    <a:lumOff val="35000"/>
                  </a:schemeClr>
                </a:solidFill>
              </a:rPr>
              <a:t>Reuniones  </a:t>
            </a:r>
            <a:r>
              <a:rPr lang="es-MX" sz="2400" b="1" dirty="0">
                <a:solidFill>
                  <a:schemeClr val="tx1">
                    <a:lumMod val="65000"/>
                    <a:lumOff val="35000"/>
                  </a:schemeClr>
                </a:solidFill>
              </a:rPr>
              <a:t>de la Comisión Consultiva </a:t>
            </a:r>
          </a:p>
          <a:p>
            <a:pPr algn="ctr">
              <a:defRPr/>
            </a:pPr>
            <a:r>
              <a:rPr lang="es-MX" sz="2400" b="1" dirty="0">
                <a:solidFill>
                  <a:schemeClr val="tx1">
                    <a:lumMod val="65000"/>
                    <a:lumOff val="35000"/>
                  </a:schemeClr>
                </a:solidFill>
              </a:rPr>
              <a:t>de la Delegación Regional del INFONAVIT JALISCO</a:t>
            </a:r>
          </a:p>
        </p:txBody>
      </p:sp>
      <p:sp>
        <p:nvSpPr>
          <p:cNvPr id="3" name="2 Rectángulo"/>
          <p:cNvSpPr/>
          <p:nvPr/>
        </p:nvSpPr>
        <p:spPr>
          <a:xfrm>
            <a:off x="2214551" y="335656"/>
            <a:ext cx="928695"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3 Rectángulo"/>
          <p:cNvSpPr/>
          <p:nvPr/>
        </p:nvSpPr>
        <p:spPr>
          <a:xfrm>
            <a:off x="3143243" y="335656"/>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3857623" y="335656"/>
            <a:ext cx="5286380"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WordPictureWatermark4610424" descr="HM CARTA GRIS"/>
          <p:cNvPicPr/>
          <p:nvPr/>
        </p:nvPicPr>
        <p:blipFill>
          <a:blip r:embed="rId2" cstate="print"/>
          <a:srcRect r="60292" b="86542"/>
          <a:stretch>
            <a:fillRect/>
          </a:stretch>
        </p:blipFill>
        <p:spPr bwMode="auto">
          <a:xfrm>
            <a:off x="6057901" y="-27384"/>
            <a:ext cx="3086100" cy="1352550"/>
          </a:xfrm>
          <a:prstGeom prst="rect">
            <a:avLst/>
          </a:prstGeom>
          <a:noFill/>
        </p:spPr>
      </p:pic>
      <p:pic>
        <p:nvPicPr>
          <p:cNvPr id="7" name="WordPictureWatermark4703338" descr="HM OFICIO GRIS"/>
          <p:cNvPicPr/>
          <p:nvPr/>
        </p:nvPicPr>
        <p:blipFill>
          <a:blip r:embed="rId3" cstate="print"/>
          <a:srcRect t="84114" r="68011"/>
          <a:stretch>
            <a:fillRect/>
          </a:stretch>
        </p:blipFill>
        <p:spPr bwMode="auto">
          <a:xfrm>
            <a:off x="-180527" y="-49510"/>
            <a:ext cx="2486660" cy="20383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107951" y="692696"/>
            <a:ext cx="7993063" cy="646331"/>
          </a:xfrm>
          <a:prstGeom prst="rect">
            <a:avLst/>
          </a:prstGeom>
          <a:noFill/>
        </p:spPr>
        <p:txBody>
          <a:bodyPr>
            <a:spAutoFit/>
          </a:bodyPr>
          <a:lstStyle/>
          <a:p>
            <a:pPr algn="ctr">
              <a:defRPr/>
            </a:pPr>
            <a:r>
              <a:rPr lang="es-MX" b="1" dirty="0" smtClean="0">
                <a:solidFill>
                  <a:schemeClr val="tx1">
                    <a:lumMod val="65000"/>
                    <a:lumOff val="35000"/>
                  </a:schemeClr>
                </a:solidFill>
              </a:rPr>
              <a:t>Reuniones de </a:t>
            </a:r>
            <a:r>
              <a:rPr lang="es-MX" b="1" dirty="0">
                <a:solidFill>
                  <a:schemeClr val="tx1">
                    <a:lumMod val="65000"/>
                    <a:lumOff val="35000"/>
                  </a:schemeClr>
                </a:solidFill>
              </a:rPr>
              <a:t>la Comisión Consultiva </a:t>
            </a:r>
          </a:p>
          <a:p>
            <a:pPr algn="ctr">
              <a:defRPr/>
            </a:pPr>
            <a:r>
              <a:rPr lang="es-MX" b="1" dirty="0">
                <a:solidFill>
                  <a:schemeClr val="tx1">
                    <a:lumMod val="65000"/>
                    <a:lumOff val="35000"/>
                  </a:schemeClr>
                </a:solidFill>
              </a:rPr>
              <a:t>de la Delegación Regional del INFONAVIT JALISCO</a:t>
            </a:r>
          </a:p>
        </p:txBody>
      </p:sp>
      <p:pic>
        <p:nvPicPr>
          <p:cNvPr id="35843" name="Picture 2" descr="C:\Users\Oscar Alvarado\Desktop\PRESENTACIONES\INSSUVI\PRESENTACIÓN INSSUVI 19 MARZO 2019\fotos\infonavit 1.jpeg"/>
          <p:cNvPicPr>
            <a:picLocks noChangeAspect="1" noChangeArrowheads="1"/>
          </p:cNvPicPr>
          <p:nvPr/>
        </p:nvPicPr>
        <p:blipFill>
          <a:blip r:embed="rId2" cstate="print"/>
          <a:srcRect t="36349" r="4800" b="22701"/>
          <a:stretch>
            <a:fillRect/>
          </a:stretch>
        </p:blipFill>
        <p:spPr bwMode="auto">
          <a:xfrm>
            <a:off x="953143" y="1529358"/>
            <a:ext cx="3886200" cy="2203450"/>
          </a:xfrm>
          <a:prstGeom prst="rect">
            <a:avLst/>
          </a:prstGeom>
          <a:noFill/>
          <a:ln w="9525">
            <a:noFill/>
            <a:miter lim="800000"/>
            <a:headEnd/>
            <a:tailEnd/>
          </a:ln>
        </p:spPr>
      </p:pic>
      <p:pic>
        <p:nvPicPr>
          <p:cNvPr id="35844" name="Picture 4" descr="C:\Users\Oscar Alvarado\Desktop\PRESENTACIONES\INSSUVI\PRESENTACIÓN INSSUVI 19 MARZO 2019\fotos\infonavit 3.jpeg"/>
          <p:cNvPicPr>
            <a:picLocks noChangeAspect="1" noChangeArrowheads="1"/>
          </p:cNvPicPr>
          <p:nvPr/>
        </p:nvPicPr>
        <p:blipFill>
          <a:blip r:embed="rId3" cstate="print"/>
          <a:srcRect l="5901" t="12201" b="9052"/>
          <a:stretch>
            <a:fillRect/>
          </a:stretch>
        </p:blipFill>
        <p:spPr bwMode="auto">
          <a:xfrm>
            <a:off x="953143" y="3870920"/>
            <a:ext cx="3886200" cy="2438400"/>
          </a:xfrm>
          <a:prstGeom prst="rect">
            <a:avLst/>
          </a:prstGeom>
          <a:noFill/>
          <a:ln w="9525">
            <a:noFill/>
            <a:miter lim="800000"/>
            <a:headEnd/>
            <a:tailEnd/>
          </a:ln>
        </p:spPr>
      </p:pic>
      <p:sp>
        <p:nvSpPr>
          <p:cNvPr id="35845" name="12 CuadroTexto"/>
          <p:cNvSpPr txBox="1">
            <a:spLocks noChangeArrowheads="1"/>
          </p:cNvSpPr>
          <p:nvPr/>
        </p:nvSpPr>
        <p:spPr bwMode="auto">
          <a:xfrm>
            <a:off x="4985393" y="4104283"/>
            <a:ext cx="3475039" cy="2031325"/>
          </a:xfrm>
          <a:prstGeom prst="rect">
            <a:avLst/>
          </a:prstGeom>
          <a:noFill/>
          <a:ln w="9525">
            <a:noFill/>
            <a:miter lim="800000"/>
            <a:headEnd/>
            <a:tailEnd/>
          </a:ln>
        </p:spPr>
        <p:txBody>
          <a:bodyPr>
            <a:spAutoFit/>
          </a:bodyPr>
          <a:lstStyle/>
          <a:p>
            <a:pPr algn="just"/>
            <a:r>
              <a:rPr lang="es-MX" sz="1400" dirty="0"/>
              <a:t>Participación en las reuniones de la </a:t>
            </a:r>
            <a:r>
              <a:rPr lang="es-MX" sz="1400" b="1" dirty="0"/>
              <a:t>Comisión Consultiva del INFONAVIT </a:t>
            </a:r>
            <a:r>
              <a:rPr lang="es-MX" sz="1400" dirty="0"/>
              <a:t>en donde se plantea una nueva estrategia ante el escenario adverso de los subsidios federales para la población afiliada al INFONAVIT, en donde se propone hacer convenios de coordinación entre actores del sector de la vivienda para el desarrollo de acciones concretas en alianzas estratégicas.</a:t>
            </a:r>
          </a:p>
        </p:txBody>
      </p:sp>
      <p:pic>
        <p:nvPicPr>
          <p:cNvPr id="35846" name="Imagen 1"/>
          <p:cNvPicPr>
            <a:picLocks noChangeAspect="1"/>
          </p:cNvPicPr>
          <p:nvPr/>
        </p:nvPicPr>
        <p:blipFill>
          <a:blip r:embed="rId4" cstate="print"/>
          <a:srcRect t="27968"/>
          <a:stretch>
            <a:fillRect/>
          </a:stretch>
        </p:blipFill>
        <p:spPr bwMode="auto">
          <a:xfrm>
            <a:off x="5129856" y="1529358"/>
            <a:ext cx="2592387" cy="2489200"/>
          </a:xfrm>
          <a:prstGeom prst="rect">
            <a:avLst/>
          </a:prstGeom>
          <a:noFill/>
          <a:ln w="9525">
            <a:noFill/>
            <a:miter lim="800000"/>
            <a:headEnd/>
            <a:tailEnd/>
          </a:ln>
        </p:spPr>
      </p:pic>
      <p:sp>
        <p:nvSpPr>
          <p:cNvPr id="7" name="6 Rectángulo"/>
          <p:cNvSpPr/>
          <p:nvPr/>
        </p:nvSpPr>
        <p:spPr>
          <a:xfrm>
            <a:off x="2214551" y="335656"/>
            <a:ext cx="928695"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7 Rectángulo"/>
          <p:cNvSpPr/>
          <p:nvPr/>
        </p:nvSpPr>
        <p:spPr>
          <a:xfrm>
            <a:off x="3143243" y="335656"/>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9 Rectángulo"/>
          <p:cNvSpPr/>
          <p:nvPr/>
        </p:nvSpPr>
        <p:spPr>
          <a:xfrm>
            <a:off x="3857623" y="335656"/>
            <a:ext cx="5286380"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WordPictureWatermark4610424" descr="HM CARTA GRIS"/>
          <p:cNvPicPr/>
          <p:nvPr/>
        </p:nvPicPr>
        <p:blipFill>
          <a:blip r:embed="rId5" cstate="print"/>
          <a:srcRect r="60292" b="86542"/>
          <a:stretch>
            <a:fillRect/>
          </a:stretch>
        </p:blipFill>
        <p:spPr bwMode="auto">
          <a:xfrm>
            <a:off x="6057901" y="-27384"/>
            <a:ext cx="3086100" cy="1352550"/>
          </a:xfrm>
          <a:prstGeom prst="rect">
            <a:avLst/>
          </a:prstGeom>
          <a:noFill/>
        </p:spPr>
      </p:pic>
      <p:pic>
        <p:nvPicPr>
          <p:cNvPr id="12" name="WordPictureWatermark4703338" descr="HM OFICIO GRIS"/>
          <p:cNvPicPr/>
          <p:nvPr/>
        </p:nvPicPr>
        <p:blipFill>
          <a:blip r:embed="rId6" cstate="print"/>
          <a:srcRect t="84114" r="68011"/>
          <a:stretch>
            <a:fillRect/>
          </a:stretch>
        </p:blipFill>
        <p:spPr bwMode="auto">
          <a:xfrm>
            <a:off x="-180527" y="-49510"/>
            <a:ext cx="2486660" cy="20383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539377" y="1187460"/>
            <a:ext cx="7993063" cy="369332"/>
          </a:xfrm>
          <a:prstGeom prst="rect">
            <a:avLst/>
          </a:prstGeom>
          <a:noFill/>
        </p:spPr>
        <p:txBody>
          <a:bodyPr>
            <a:spAutoFit/>
          </a:bodyPr>
          <a:lstStyle/>
          <a:p>
            <a:pPr algn="ctr">
              <a:defRPr/>
            </a:pPr>
            <a:r>
              <a:rPr lang="es-MX" b="1" dirty="0" smtClean="0">
                <a:solidFill>
                  <a:schemeClr val="tx1">
                    <a:lumMod val="65000"/>
                    <a:lumOff val="35000"/>
                  </a:schemeClr>
                </a:solidFill>
              </a:rPr>
              <a:t>Reuniones Sectoriales con Organismos Nacional de Vivienda</a:t>
            </a:r>
          </a:p>
        </p:txBody>
      </p:sp>
      <p:sp>
        <p:nvSpPr>
          <p:cNvPr id="7" name="6 Rectángulo"/>
          <p:cNvSpPr/>
          <p:nvPr/>
        </p:nvSpPr>
        <p:spPr>
          <a:xfrm>
            <a:off x="2214551" y="335656"/>
            <a:ext cx="928695"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7 Rectángulo"/>
          <p:cNvSpPr/>
          <p:nvPr/>
        </p:nvSpPr>
        <p:spPr>
          <a:xfrm>
            <a:off x="3143243" y="335656"/>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9 Rectángulo"/>
          <p:cNvSpPr/>
          <p:nvPr/>
        </p:nvSpPr>
        <p:spPr>
          <a:xfrm>
            <a:off x="3857623" y="335656"/>
            <a:ext cx="5286380"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WordPictureWatermark4610424" descr="HM CARTA GRIS"/>
          <p:cNvPicPr/>
          <p:nvPr/>
        </p:nvPicPr>
        <p:blipFill>
          <a:blip r:embed="rId2" cstate="print"/>
          <a:srcRect r="60292" b="86542"/>
          <a:stretch>
            <a:fillRect/>
          </a:stretch>
        </p:blipFill>
        <p:spPr bwMode="auto">
          <a:xfrm>
            <a:off x="6057901" y="-27384"/>
            <a:ext cx="3086100" cy="1352550"/>
          </a:xfrm>
          <a:prstGeom prst="rect">
            <a:avLst/>
          </a:prstGeom>
          <a:noFill/>
        </p:spPr>
      </p:pic>
      <p:pic>
        <p:nvPicPr>
          <p:cNvPr id="12" name="WordPictureWatermark4703338" descr="HM OFICIO GRIS"/>
          <p:cNvPicPr/>
          <p:nvPr/>
        </p:nvPicPr>
        <p:blipFill>
          <a:blip r:embed="rId3" cstate="print"/>
          <a:srcRect t="84114" r="68011"/>
          <a:stretch>
            <a:fillRect/>
          </a:stretch>
        </p:blipFill>
        <p:spPr bwMode="auto">
          <a:xfrm>
            <a:off x="-180527" y="-49510"/>
            <a:ext cx="2486660" cy="2038350"/>
          </a:xfrm>
          <a:prstGeom prst="rect">
            <a:avLst/>
          </a:prstGeom>
          <a:noFill/>
        </p:spPr>
      </p:pic>
      <p:pic>
        <p:nvPicPr>
          <p:cNvPr id="1026" name="Picture 2" descr="C:\Users\Oscar Alvarado\Desktop\IPROVIPE 2\ACTAS Y ACUERDOS\2019\foto 1 con roman.jpeg"/>
          <p:cNvPicPr>
            <a:picLocks noChangeAspect="1" noChangeArrowheads="1"/>
          </p:cNvPicPr>
          <p:nvPr/>
        </p:nvPicPr>
        <p:blipFill>
          <a:blip r:embed="rId4" cstate="print"/>
          <a:srcRect/>
          <a:stretch>
            <a:fillRect/>
          </a:stretch>
        </p:blipFill>
        <p:spPr bwMode="auto">
          <a:xfrm>
            <a:off x="35496" y="1724811"/>
            <a:ext cx="1872208" cy="2496277"/>
          </a:xfrm>
          <a:prstGeom prst="rect">
            <a:avLst/>
          </a:prstGeom>
          <a:noFill/>
        </p:spPr>
      </p:pic>
      <p:pic>
        <p:nvPicPr>
          <p:cNvPr id="1027" name="Picture 3" descr="C:\Users\Oscar Alvarado\Desktop\IPROVIPE 2\ACTAS Y ACUERDOS\2019\foto 2 edna.jpeg"/>
          <p:cNvPicPr>
            <a:picLocks noChangeAspect="1" noChangeArrowheads="1"/>
          </p:cNvPicPr>
          <p:nvPr/>
        </p:nvPicPr>
        <p:blipFill>
          <a:blip r:embed="rId5" cstate="print"/>
          <a:srcRect/>
          <a:stretch>
            <a:fillRect/>
          </a:stretch>
        </p:blipFill>
        <p:spPr bwMode="auto">
          <a:xfrm>
            <a:off x="7146286" y="1700809"/>
            <a:ext cx="1890210" cy="2520280"/>
          </a:xfrm>
          <a:prstGeom prst="rect">
            <a:avLst/>
          </a:prstGeom>
          <a:noFill/>
        </p:spPr>
      </p:pic>
      <p:sp>
        <p:nvSpPr>
          <p:cNvPr id="15" name="14 CuadroTexto"/>
          <p:cNvSpPr txBox="1"/>
          <p:nvPr/>
        </p:nvSpPr>
        <p:spPr>
          <a:xfrm>
            <a:off x="0" y="4797152"/>
            <a:ext cx="9144000" cy="2031325"/>
          </a:xfrm>
          <a:prstGeom prst="rect">
            <a:avLst/>
          </a:prstGeom>
          <a:noFill/>
        </p:spPr>
        <p:txBody>
          <a:bodyPr wrap="square" rtlCol="0">
            <a:spAutoFit/>
          </a:bodyPr>
          <a:lstStyle/>
          <a:p>
            <a:pPr>
              <a:buFont typeface="Arial" pitchFamily="34" charset="0"/>
              <a:buChar char="•"/>
            </a:pPr>
            <a:r>
              <a:rPr lang="es-MX" dirty="0" smtClean="0"/>
              <a:t>Secretario de Desarrollo Agrario Territorial y Urbano.</a:t>
            </a:r>
          </a:p>
          <a:p>
            <a:pPr>
              <a:buFont typeface="Arial" pitchFamily="34" charset="0"/>
              <a:buChar char="•"/>
            </a:pPr>
            <a:r>
              <a:rPr lang="es-MX" dirty="0" smtClean="0"/>
              <a:t>Directora General de la Comisión Nacional de Vivienda.</a:t>
            </a:r>
          </a:p>
          <a:p>
            <a:pPr>
              <a:buFont typeface="Arial" pitchFamily="34" charset="0"/>
              <a:buChar char="•"/>
            </a:pPr>
            <a:r>
              <a:rPr lang="es-MX" dirty="0" smtClean="0"/>
              <a:t>Diputado Carlos Torres Piña, presidente de la Comisión de Vivienda del Congreso de la Unión.</a:t>
            </a:r>
          </a:p>
          <a:p>
            <a:pPr>
              <a:buFont typeface="Arial" pitchFamily="34" charset="0"/>
              <a:buChar char="•"/>
            </a:pPr>
            <a:r>
              <a:rPr lang="es-MX" dirty="0" smtClean="0"/>
              <a:t>Fundación Provivah.</a:t>
            </a:r>
          </a:p>
          <a:p>
            <a:pPr>
              <a:buFont typeface="Arial" pitchFamily="34" charset="0"/>
              <a:buChar char="•"/>
            </a:pPr>
            <a:r>
              <a:rPr lang="es-MX" dirty="0" smtClean="0"/>
              <a:t>Fundación Ara.</a:t>
            </a:r>
          </a:p>
          <a:p>
            <a:pPr>
              <a:buFont typeface="Arial" pitchFamily="34" charset="0"/>
              <a:buChar char="•"/>
            </a:pPr>
            <a:r>
              <a:rPr lang="es-MX" dirty="0" smtClean="0"/>
              <a:t>Consejo Nacional de Organismo Estatales de Vivienda.</a:t>
            </a:r>
          </a:p>
          <a:p>
            <a:endParaRPr lang="es-MX" dirty="0"/>
          </a:p>
        </p:txBody>
      </p:sp>
      <p:pic>
        <p:nvPicPr>
          <p:cNvPr id="1030" name="Picture 6" descr="Resultado de imagen para conorevi sn luis potosi"/>
          <p:cNvPicPr>
            <a:picLocks noChangeAspect="1" noChangeArrowheads="1"/>
          </p:cNvPicPr>
          <p:nvPr/>
        </p:nvPicPr>
        <p:blipFill>
          <a:blip r:embed="rId6" cstate="print"/>
          <a:srcRect/>
          <a:stretch>
            <a:fillRect/>
          </a:stretch>
        </p:blipFill>
        <p:spPr bwMode="auto">
          <a:xfrm>
            <a:off x="2123728" y="1700808"/>
            <a:ext cx="4896544" cy="25625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n 3"/>
          <p:cNvPicPr>
            <a:picLocks noChangeAspect="1"/>
          </p:cNvPicPr>
          <p:nvPr/>
        </p:nvPicPr>
        <p:blipFill>
          <a:blip r:embed="rId2" cstate="print"/>
          <a:srcRect/>
          <a:stretch>
            <a:fillRect/>
          </a:stretch>
        </p:blipFill>
        <p:spPr bwMode="auto">
          <a:xfrm>
            <a:off x="134939" y="1179512"/>
            <a:ext cx="8874125" cy="6858000"/>
          </a:xfrm>
          <a:prstGeom prst="rect">
            <a:avLst/>
          </a:prstGeom>
          <a:noFill/>
          <a:ln w="9525">
            <a:noFill/>
            <a:miter lim="800000"/>
            <a:headEnd/>
            <a:tailEnd/>
          </a:ln>
        </p:spPr>
      </p:pic>
      <p:sp>
        <p:nvSpPr>
          <p:cNvPr id="2" name="Título 1"/>
          <p:cNvSpPr>
            <a:spLocks noGrp="1"/>
          </p:cNvSpPr>
          <p:nvPr>
            <p:ph type="title"/>
          </p:nvPr>
        </p:nvSpPr>
        <p:spPr>
          <a:xfrm>
            <a:off x="323851" y="1277888"/>
            <a:ext cx="8229600" cy="1143000"/>
          </a:xfrm>
        </p:spPr>
        <p:txBody>
          <a:bodyPr>
            <a:noAutofit/>
          </a:bodyPr>
          <a:lstStyle/>
          <a:p>
            <a:pPr>
              <a:defRPr/>
            </a:pPr>
            <a:r>
              <a:rPr lang="es-ES" sz="1800" b="1" dirty="0" smtClean="0">
                <a:solidFill>
                  <a:schemeClr val="tx1">
                    <a:lumMod val="75000"/>
                    <a:lumOff val="25000"/>
                  </a:schemeClr>
                </a:solidFill>
                <a:latin typeface="Arial" pitchFamily="34" charset="0"/>
                <a:cs typeface="Arial" pitchFamily="34" charset="0"/>
              </a:rPr>
              <a:t>MODELO REGIONAL DE VIVIENDA</a:t>
            </a:r>
            <a:br>
              <a:rPr lang="es-ES" sz="1800" b="1" dirty="0" smtClean="0">
                <a:solidFill>
                  <a:schemeClr val="tx1">
                    <a:lumMod val="75000"/>
                    <a:lumOff val="25000"/>
                  </a:schemeClr>
                </a:solidFill>
                <a:latin typeface="Arial" pitchFamily="34" charset="0"/>
                <a:cs typeface="Arial" pitchFamily="34" charset="0"/>
              </a:rPr>
            </a:br>
            <a:r>
              <a:rPr lang="es-ES" sz="1800" b="1" dirty="0" smtClean="0">
                <a:solidFill>
                  <a:schemeClr val="tx1">
                    <a:lumMod val="75000"/>
                    <a:lumOff val="25000"/>
                  </a:schemeClr>
                </a:solidFill>
                <a:latin typeface="Arial" pitchFamily="34" charset="0"/>
                <a:cs typeface="Arial" pitchFamily="34" charset="0"/>
              </a:rPr>
              <a:t>“COMUNIDADES CLIMATICAMENTE INTELIGENTES</a:t>
            </a:r>
            <a:br>
              <a:rPr lang="es-ES" sz="1800" b="1" dirty="0" smtClean="0">
                <a:solidFill>
                  <a:schemeClr val="tx1">
                    <a:lumMod val="75000"/>
                    <a:lumOff val="25000"/>
                  </a:schemeClr>
                </a:solidFill>
                <a:latin typeface="Arial" pitchFamily="34" charset="0"/>
                <a:cs typeface="Arial" pitchFamily="34" charset="0"/>
              </a:rPr>
            </a:br>
            <a:r>
              <a:rPr lang="es-ES" sz="1800" b="1" u="sng" dirty="0" smtClean="0">
                <a:solidFill>
                  <a:srgbClr val="993366"/>
                </a:solidFill>
                <a:latin typeface="Arial" pitchFamily="34" charset="0"/>
                <a:cs typeface="Arial" pitchFamily="34" charset="0"/>
              </a:rPr>
              <a:t>AUTO PRODUCCIÓN DE VIVIENDA</a:t>
            </a:r>
            <a:r>
              <a:rPr lang="es-ES" sz="1800" b="1" dirty="0" smtClean="0">
                <a:solidFill>
                  <a:schemeClr val="tx1">
                    <a:lumMod val="75000"/>
                    <a:lumOff val="25000"/>
                  </a:schemeClr>
                </a:solidFill>
                <a:latin typeface="Arial" pitchFamily="34" charset="0"/>
                <a:cs typeface="Arial" pitchFamily="34" charset="0"/>
              </a:rPr>
              <a:t>”</a:t>
            </a:r>
            <a:r>
              <a:rPr lang="es-ES" sz="2000" b="1" dirty="0" smtClean="0">
                <a:solidFill>
                  <a:schemeClr val="tx1">
                    <a:lumMod val="75000"/>
                    <a:lumOff val="25000"/>
                  </a:schemeClr>
                </a:solidFill>
                <a:latin typeface="Arial" pitchFamily="34" charset="0"/>
                <a:cs typeface="Arial" pitchFamily="34" charset="0"/>
              </a:rPr>
              <a:t/>
            </a:r>
            <a:br>
              <a:rPr lang="es-ES" sz="2000" b="1" dirty="0" smtClean="0">
                <a:solidFill>
                  <a:schemeClr val="tx1">
                    <a:lumMod val="75000"/>
                    <a:lumOff val="25000"/>
                  </a:schemeClr>
                </a:solidFill>
                <a:latin typeface="Arial" pitchFamily="34" charset="0"/>
                <a:cs typeface="Arial" pitchFamily="34" charset="0"/>
              </a:rPr>
            </a:br>
            <a:endParaRPr lang="es-MX" sz="2000" dirty="0">
              <a:latin typeface="Arial" pitchFamily="34" charset="0"/>
              <a:cs typeface="Arial" pitchFamily="34" charset="0"/>
            </a:endParaRPr>
          </a:p>
        </p:txBody>
      </p:sp>
      <p:sp>
        <p:nvSpPr>
          <p:cNvPr id="4" name="3 Rectángulo"/>
          <p:cNvSpPr/>
          <p:nvPr/>
        </p:nvSpPr>
        <p:spPr>
          <a:xfrm>
            <a:off x="2214551" y="335656"/>
            <a:ext cx="928695"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3143243" y="335656"/>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Rectángulo"/>
          <p:cNvSpPr/>
          <p:nvPr/>
        </p:nvSpPr>
        <p:spPr>
          <a:xfrm>
            <a:off x="3857623" y="335656"/>
            <a:ext cx="5286380"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WordPictureWatermark4610424" descr="HM CARTA GRIS"/>
          <p:cNvPicPr/>
          <p:nvPr/>
        </p:nvPicPr>
        <p:blipFill>
          <a:blip r:embed="rId3" cstate="print"/>
          <a:srcRect r="60292" b="86542"/>
          <a:stretch>
            <a:fillRect/>
          </a:stretch>
        </p:blipFill>
        <p:spPr bwMode="auto">
          <a:xfrm>
            <a:off x="6057901" y="-27384"/>
            <a:ext cx="3086100" cy="1352550"/>
          </a:xfrm>
          <a:prstGeom prst="rect">
            <a:avLst/>
          </a:prstGeom>
          <a:noFill/>
        </p:spPr>
      </p:pic>
      <p:pic>
        <p:nvPicPr>
          <p:cNvPr id="8" name="WordPictureWatermark4703338" descr="HM OFICIO GRIS"/>
          <p:cNvPicPr/>
          <p:nvPr/>
        </p:nvPicPr>
        <p:blipFill>
          <a:blip r:embed="rId4" cstate="print"/>
          <a:srcRect t="84114" r="68011"/>
          <a:stretch>
            <a:fillRect/>
          </a:stretch>
        </p:blipFill>
        <p:spPr bwMode="auto">
          <a:xfrm>
            <a:off x="-180527" y="-49510"/>
            <a:ext cx="2486660" cy="20383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4928" y="1349896"/>
            <a:ext cx="8229600" cy="1143000"/>
          </a:xfrm>
        </p:spPr>
        <p:txBody>
          <a:bodyPr>
            <a:noAutofit/>
          </a:bodyPr>
          <a:lstStyle/>
          <a:p>
            <a:pPr algn="l">
              <a:defRPr/>
            </a:pPr>
            <a:r>
              <a:rPr lang="es-ES" sz="1800" b="1" dirty="0" smtClean="0">
                <a:solidFill>
                  <a:schemeClr val="tx1">
                    <a:lumMod val="65000"/>
                    <a:lumOff val="35000"/>
                  </a:schemeClr>
                </a:solidFill>
                <a:latin typeface="Arial" pitchFamily="34" charset="0"/>
                <a:cs typeface="Arial" pitchFamily="34" charset="0"/>
              </a:rPr>
              <a:t>MODELO REGIONAL DE DESARROLLO CON 22 MUNICIPIOS </a:t>
            </a:r>
            <a:br>
              <a:rPr lang="es-ES" sz="1800" b="1" dirty="0" smtClean="0">
                <a:solidFill>
                  <a:schemeClr val="tx1">
                    <a:lumMod val="65000"/>
                    <a:lumOff val="35000"/>
                  </a:schemeClr>
                </a:solidFill>
                <a:latin typeface="Arial" pitchFamily="34" charset="0"/>
                <a:cs typeface="Arial" pitchFamily="34" charset="0"/>
              </a:rPr>
            </a:br>
            <a:r>
              <a:rPr lang="es-ES" sz="1800" b="1" dirty="0" smtClean="0">
                <a:solidFill>
                  <a:schemeClr val="tx1">
                    <a:lumMod val="65000"/>
                    <a:lumOff val="35000"/>
                  </a:schemeClr>
                </a:solidFill>
                <a:latin typeface="Arial" pitchFamily="34" charset="0"/>
                <a:cs typeface="Arial" pitchFamily="34" charset="0"/>
              </a:rPr>
              <a:t>DE LA </a:t>
            </a:r>
            <a:r>
              <a:rPr lang="es-ES" sz="1800" b="1" u="sng" dirty="0" smtClean="0">
                <a:solidFill>
                  <a:srgbClr val="993366"/>
                </a:solidFill>
                <a:latin typeface="Arial" pitchFamily="34" charset="0"/>
                <a:cs typeface="Arial" pitchFamily="34" charset="0"/>
              </a:rPr>
              <a:t>REGIÓN VALLES DE JALISCO</a:t>
            </a:r>
            <a:br>
              <a:rPr lang="es-ES" sz="1800" b="1" u="sng" dirty="0" smtClean="0">
                <a:solidFill>
                  <a:srgbClr val="993366"/>
                </a:solidFill>
                <a:latin typeface="Arial" pitchFamily="34" charset="0"/>
                <a:cs typeface="Arial" pitchFamily="34" charset="0"/>
              </a:rPr>
            </a:br>
            <a:r>
              <a:rPr lang="es-ES" sz="1800" b="1" u="sng" dirty="0" smtClean="0">
                <a:solidFill>
                  <a:srgbClr val="993366"/>
                </a:solidFill>
                <a:latin typeface="Arial" pitchFamily="34" charset="0"/>
                <a:cs typeface="Arial" pitchFamily="34" charset="0"/>
              </a:rPr>
              <a:t/>
            </a:r>
            <a:br>
              <a:rPr lang="es-ES" sz="1800" b="1" u="sng" dirty="0" smtClean="0">
                <a:solidFill>
                  <a:srgbClr val="993366"/>
                </a:solidFill>
                <a:latin typeface="Arial" pitchFamily="34" charset="0"/>
                <a:cs typeface="Arial" pitchFamily="34" charset="0"/>
              </a:rPr>
            </a:br>
            <a:r>
              <a:rPr lang="es-ES" sz="1800" b="1" u="sng" dirty="0" smtClean="0">
                <a:solidFill>
                  <a:srgbClr val="993366"/>
                </a:solidFill>
                <a:latin typeface="Arial" pitchFamily="34" charset="0"/>
                <a:cs typeface="Arial" pitchFamily="34" charset="0"/>
              </a:rPr>
              <a:t>ACTORES</a:t>
            </a:r>
            <a:endParaRPr lang="es-MX" sz="1800" u="sng" dirty="0">
              <a:solidFill>
                <a:srgbClr val="993366"/>
              </a:solidFill>
              <a:latin typeface="Arial" pitchFamily="34" charset="0"/>
              <a:cs typeface="Arial" pitchFamily="34" charset="0"/>
            </a:endParaRPr>
          </a:p>
        </p:txBody>
      </p:sp>
      <p:sp>
        <p:nvSpPr>
          <p:cNvPr id="26627" name="Marcador de texto 2"/>
          <p:cNvSpPr>
            <a:spLocks noGrp="1"/>
          </p:cNvSpPr>
          <p:nvPr>
            <p:ph type="body" sz="quarter" idx="4294967295"/>
          </p:nvPr>
        </p:nvSpPr>
        <p:spPr>
          <a:xfrm>
            <a:off x="776362" y="2473796"/>
            <a:ext cx="7612063" cy="3619500"/>
          </a:xfrm>
        </p:spPr>
        <p:txBody>
          <a:bodyPr/>
          <a:lstStyle/>
          <a:p>
            <a:r>
              <a:rPr lang="es-MX" sz="1600" b="1" dirty="0" smtClean="0"/>
              <a:t>Laboratorio Nacional de Vivienda y Comunidades sustentables.</a:t>
            </a:r>
          </a:p>
          <a:p>
            <a:r>
              <a:rPr lang="es-MX" sz="1600" b="1" dirty="0" smtClean="0"/>
              <a:t>Instituto Jalisciense de la Vivienda</a:t>
            </a:r>
          </a:p>
          <a:p>
            <a:r>
              <a:rPr lang="es-MX" sz="1600" b="1" dirty="0" smtClean="0"/>
              <a:t>Sub Secretaría de Infraestructura Social</a:t>
            </a:r>
          </a:p>
          <a:p>
            <a:r>
              <a:rPr lang="es-MX" sz="1600" b="1" dirty="0" smtClean="0"/>
              <a:t>Diputada Federal Mónica Almeida</a:t>
            </a:r>
          </a:p>
          <a:p>
            <a:r>
              <a:rPr lang="es-MX" sz="1600" b="1" dirty="0" smtClean="0"/>
              <a:t>Universidad de Guadalajara</a:t>
            </a:r>
          </a:p>
          <a:p>
            <a:endParaRPr lang="es-MX" sz="1600" dirty="0" smtClean="0"/>
          </a:p>
        </p:txBody>
      </p:sp>
      <p:pic>
        <p:nvPicPr>
          <p:cNvPr id="26628" name="Picture 3" descr="C:\Users\Oscar Alvarado\Desktop\PRESENTACIONES\INSSUVI\PRESENTACIÓN INSSUVI 19 MARZO 2019\fotos\valles 10.jpeg"/>
          <p:cNvPicPr>
            <a:picLocks noChangeAspect="1" noChangeArrowheads="1"/>
          </p:cNvPicPr>
          <p:nvPr/>
        </p:nvPicPr>
        <p:blipFill>
          <a:blip r:embed="rId2" cstate="print"/>
          <a:srcRect/>
          <a:stretch>
            <a:fillRect/>
          </a:stretch>
        </p:blipFill>
        <p:spPr bwMode="auto">
          <a:xfrm>
            <a:off x="6083301" y="4029076"/>
            <a:ext cx="2520951" cy="1890713"/>
          </a:xfrm>
          <a:prstGeom prst="rect">
            <a:avLst/>
          </a:prstGeom>
          <a:noFill/>
          <a:ln w="9525">
            <a:noFill/>
            <a:miter lim="800000"/>
            <a:headEnd/>
            <a:tailEnd/>
          </a:ln>
        </p:spPr>
      </p:pic>
      <p:pic>
        <p:nvPicPr>
          <p:cNvPr id="26629" name="Picture 4" descr="C:\Users\Oscar Alvarado\Desktop\PRESENTACIONES\INSSUVI\PRESENTACIÓN INSSUVI 19 MARZO 2019\fotos\reunión valles1.jpeg"/>
          <p:cNvPicPr>
            <a:picLocks noChangeAspect="1" noChangeArrowheads="1"/>
          </p:cNvPicPr>
          <p:nvPr/>
        </p:nvPicPr>
        <p:blipFill>
          <a:blip r:embed="rId3" cstate="print"/>
          <a:srcRect/>
          <a:stretch>
            <a:fillRect/>
          </a:stretch>
        </p:blipFill>
        <p:spPr bwMode="auto">
          <a:xfrm>
            <a:off x="684214" y="4022726"/>
            <a:ext cx="2843212" cy="1897063"/>
          </a:xfrm>
          <a:prstGeom prst="rect">
            <a:avLst/>
          </a:prstGeom>
          <a:noFill/>
          <a:ln w="9525">
            <a:noFill/>
            <a:miter lim="800000"/>
            <a:headEnd/>
            <a:tailEnd/>
          </a:ln>
        </p:spPr>
      </p:pic>
      <p:pic>
        <p:nvPicPr>
          <p:cNvPr id="26630" name="Picture 5" descr="C:\Users\Oscar Alvarado\Desktop\PRESENTACIONES\INSSUVI\PRESENTACIÓN INSSUVI 19 MARZO 2019\fotos\valles 11.jpeg"/>
          <p:cNvPicPr>
            <a:picLocks noChangeAspect="1" noChangeArrowheads="1"/>
          </p:cNvPicPr>
          <p:nvPr/>
        </p:nvPicPr>
        <p:blipFill>
          <a:blip r:embed="rId4" cstate="print"/>
          <a:srcRect/>
          <a:stretch>
            <a:fillRect/>
          </a:stretch>
        </p:blipFill>
        <p:spPr bwMode="auto">
          <a:xfrm>
            <a:off x="3527426" y="4022726"/>
            <a:ext cx="2557463" cy="1897063"/>
          </a:xfrm>
          <a:prstGeom prst="rect">
            <a:avLst/>
          </a:prstGeom>
          <a:noFill/>
          <a:ln w="9525">
            <a:noFill/>
            <a:miter lim="800000"/>
            <a:headEnd/>
            <a:tailEnd/>
          </a:ln>
        </p:spPr>
      </p:pic>
      <p:sp>
        <p:nvSpPr>
          <p:cNvPr id="7" name="6 Rectángulo"/>
          <p:cNvSpPr/>
          <p:nvPr/>
        </p:nvSpPr>
        <p:spPr>
          <a:xfrm>
            <a:off x="2214551" y="116632"/>
            <a:ext cx="928695"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7 Rectángulo"/>
          <p:cNvSpPr/>
          <p:nvPr/>
        </p:nvSpPr>
        <p:spPr>
          <a:xfrm>
            <a:off x="3143243" y="116632"/>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8 Rectángulo"/>
          <p:cNvSpPr/>
          <p:nvPr/>
        </p:nvSpPr>
        <p:spPr>
          <a:xfrm>
            <a:off x="3857623" y="116632"/>
            <a:ext cx="5286380"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0" name="WordPictureWatermark4610424" descr="HM CARTA GRIS"/>
          <p:cNvPicPr/>
          <p:nvPr/>
        </p:nvPicPr>
        <p:blipFill>
          <a:blip r:embed="rId5" cstate="print"/>
          <a:srcRect r="60292" b="86542"/>
          <a:stretch>
            <a:fillRect/>
          </a:stretch>
        </p:blipFill>
        <p:spPr bwMode="auto">
          <a:xfrm>
            <a:off x="6057901" y="-243408"/>
            <a:ext cx="3086100" cy="1352550"/>
          </a:xfrm>
          <a:prstGeom prst="rect">
            <a:avLst/>
          </a:prstGeom>
          <a:noFill/>
        </p:spPr>
      </p:pic>
      <p:pic>
        <p:nvPicPr>
          <p:cNvPr id="11" name="WordPictureWatermark4703338" descr="HM OFICIO GRIS"/>
          <p:cNvPicPr/>
          <p:nvPr/>
        </p:nvPicPr>
        <p:blipFill>
          <a:blip r:embed="rId6" cstate="print"/>
          <a:srcRect t="84114" r="68011"/>
          <a:stretch>
            <a:fillRect/>
          </a:stretch>
        </p:blipFill>
        <p:spPr bwMode="auto">
          <a:xfrm>
            <a:off x="-180527" y="-49510"/>
            <a:ext cx="2486660" cy="20383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9197" y="1457027"/>
            <a:ext cx="7415212" cy="531813"/>
          </a:xfrm>
        </p:spPr>
        <p:txBody>
          <a:bodyPr>
            <a:noAutofit/>
          </a:bodyPr>
          <a:lstStyle/>
          <a:p>
            <a:pPr algn="l">
              <a:defRPr/>
            </a:pPr>
            <a:r>
              <a:rPr lang="es-ES" sz="1800" b="1" u="sng" dirty="0" smtClean="0">
                <a:solidFill>
                  <a:srgbClr val="993366"/>
                </a:solidFill>
                <a:latin typeface="Arial" pitchFamily="34" charset="0"/>
                <a:cs typeface="Arial" pitchFamily="34" charset="0"/>
              </a:rPr>
              <a:t>MODELO REGIONAL DE DESARROLLO CON </a:t>
            </a:r>
            <a:r>
              <a:rPr lang="es-ES" sz="1800" b="1" dirty="0" smtClean="0">
                <a:solidFill>
                  <a:schemeClr val="tx1">
                    <a:lumMod val="65000"/>
                    <a:lumOff val="35000"/>
                  </a:schemeClr>
                </a:solidFill>
                <a:latin typeface="Arial" pitchFamily="34" charset="0"/>
                <a:cs typeface="Arial" pitchFamily="34" charset="0"/>
              </a:rPr>
              <a:t>22 MUNICIPIOS     DE LA REGIÓN VALLES DE JALISCO</a:t>
            </a:r>
            <a:r>
              <a:rPr lang="es-ES" sz="1800" b="1" dirty="0" smtClean="0">
                <a:solidFill>
                  <a:schemeClr val="tx1">
                    <a:lumMod val="75000"/>
                    <a:lumOff val="25000"/>
                  </a:schemeClr>
                </a:solidFill>
                <a:latin typeface="Arial" pitchFamily="34" charset="0"/>
                <a:cs typeface="Arial" pitchFamily="34" charset="0"/>
              </a:rPr>
              <a:t/>
            </a:r>
            <a:br>
              <a:rPr lang="es-ES" sz="1800" b="1" dirty="0" smtClean="0">
                <a:solidFill>
                  <a:schemeClr val="tx1">
                    <a:lumMod val="75000"/>
                    <a:lumOff val="25000"/>
                  </a:schemeClr>
                </a:solidFill>
                <a:latin typeface="Arial" pitchFamily="34" charset="0"/>
                <a:cs typeface="Arial" pitchFamily="34" charset="0"/>
              </a:rPr>
            </a:br>
            <a:endParaRPr lang="es-MX" sz="1800" dirty="0">
              <a:latin typeface="Arial" pitchFamily="34" charset="0"/>
              <a:cs typeface="Arial" pitchFamily="34" charset="0"/>
            </a:endParaRPr>
          </a:p>
        </p:txBody>
      </p:sp>
      <p:pic>
        <p:nvPicPr>
          <p:cNvPr id="27651" name="Picture 2" descr="C:\Users\Oscar Alvarado\Desktop\PRESENTACIONES\CONOREVI\FOTO 5.jpeg"/>
          <p:cNvPicPr>
            <a:picLocks noChangeAspect="1" noChangeArrowheads="1"/>
          </p:cNvPicPr>
          <p:nvPr/>
        </p:nvPicPr>
        <p:blipFill>
          <a:blip r:embed="rId2" cstate="print"/>
          <a:srcRect/>
          <a:stretch>
            <a:fillRect/>
          </a:stretch>
        </p:blipFill>
        <p:spPr bwMode="auto">
          <a:xfrm>
            <a:off x="900114" y="2070374"/>
            <a:ext cx="3148012" cy="2211387"/>
          </a:xfrm>
          <a:prstGeom prst="rect">
            <a:avLst/>
          </a:prstGeom>
          <a:noFill/>
          <a:ln w="9525">
            <a:noFill/>
            <a:miter lim="800000"/>
            <a:headEnd/>
            <a:tailEnd/>
          </a:ln>
        </p:spPr>
      </p:pic>
      <p:pic>
        <p:nvPicPr>
          <p:cNvPr id="27652" name="Picture 3" descr="C:\Users\Oscar Alvarado\Desktop\PRESENTACIONES\CONOREVI\FOTO6.jpeg"/>
          <p:cNvPicPr>
            <a:picLocks noChangeAspect="1" noChangeArrowheads="1"/>
          </p:cNvPicPr>
          <p:nvPr/>
        </p:nvPicPr>
        <p:blipFill>
          <a:blip r:embed="rId3" cstate="print"/>
          <a:srcRect/>
          <a:stretch>
            <a:fillRect/>
          </a:stretch>
        </p:blipFill>
        <p:spPr bwMode="auto">
          <a:xfrm>
            <a:off x="5000625" y="2021161"/>
            <a:ext cx="3081339" cy="2259013"/>
          </a:xfrm>
          <a:prstGeom prst="rect">
            <a:avLst/>
          </a:prstGeom>
          <a:noFill/>
          <a:ln w="9525">
            <a:noFill/>
            <a:miter lim="800000"/>
            <a:headEnd/>
            <a:tailEnd/>
          </a:ln>
        </p:spPr>
      </p:pic>
      <p:pic>
        <p:nvPicPr>
          <p:cNvPr id="27653" name="Picture 2" descr="C:\Users\Oscar Alvarado\Desktop\PRESENTACIONES\CONOREVI\FOTO 9.jpeg"/>
          <p:cNvPicPr>
            <a:picLocks noChangeAspect="1" noChangeArrowheads="1"/>
          </p:cNvPicPr>
          <p:nvPr/>
        </p:nvPicPr>
        <p:blipFill>
          <a:blip r:embed="rId4" cstate="print"/>
          <a:srcRect t="31619" b="31429"/>
          <a:stretch>
            <a:fillRect/>
          </a:stretch>
        </p:blipFill>
        <p:spPr bwMode="auto">
          <a:xfrm>
            <a:off x="884239" y="4562749"/>
            <a:ext cx="3163887" cy="2078037"/>
          </a:xfrm>
          <a:prstGeom prst="rect">
            <a:avLst/>
          </a:prstGeom>
          <a:noFill/>
          <a:ln w="9525">
            <a:noFill/>
            <a:miter lim="800000"/>
            <a:headEnd/>
            <a:tailEnd/>
          </a:ln>
        </p:spPr>
      </p:pic>
      <p:pic>
        <p:nvPicPr>
          <p:cNvPr id="27654" name="Picture 3" descr="C:\Users\Oscar Alvarado\Desktop\PRESENTACIONES\CONOREVI\FOTO 10.jpeg"/>
          <p:cNvPicPr>
            <a:picLocks noChangeAspect="1" noChangeArrowheads="1"/>
          </p:cNvPicPr>
          <p:nvPr/>
        </p:nvPicPr>
        <p:blipFill>
          <a:blip r:embed="rId5" cstate="print"/>
          <a:srcRect t="30464" b="31305"/>
          <a:stretch>
            <a:fillRect/>
          </a:stretch>
        </p:blipFill>
        <p:spPr bwMode="auto">
          <a:xfrm>
            <a:off x="5002213" y="4564336"/>
            <a:ext cx="3098800" cy="2105025"/>
          </a:xfrm>
          <a:prstGeom prst="rect">
            <a:avLst/>
          </a:prstGeom>
          <a:noFill/>
          <a:ln w="9525">
            <a:noFill/>
            <a:miter lim="800000"/>
            <a:headEnd/>
            <a:tailEnd/>
          </a:ln>
        </p:spPr>
      </p:pic>
      <p:sp>
        <p:nvSpPr>
          <p:cNvPr id="7" name="6 Rectángulo"/>
          <p:cNvSpPr/>
          <p:nvPr/>
        </p:nvSpPr>
        <p:spPr>
          <a:xfrm>
            <a:off x="2214551" y="116632"/>
            <a:ext cx="928695"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7 Rectángulo"/>
          <p:cNvSpPr/>
          <p:nvPr/>
        </p:nvSpPr>
        <p:spPr>
          <a:xfrm>
            <a:off x="3143243" y="116632"/>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8 Rectángulo"/>
          <p:cNvSpPr/>
          <p:nvPr/>
        </p:nvSpPr>
        <p:spPr>
          <a:xfrm>
            <a:off x="3857623" y="116632"/>
            <a:ext cx="5286380"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0" name="WordPictureWatermark4610424" descr="HM CARTA GRIS"/>
          <p:cNvPicPr/>
          <p:nvPr/>
        </p:nvPicPr>
        <p:blipFill>
          <a:blip r:embed="rId6" cstate="print"/>
          <a:srcRect r="60292" b="86542"/>
          <a:stretch>
            <a:fillRect/>
          </a:stretch>
        </p:blipFill>
        <p:spPr bwMode="auto">
          <a:xfrm>
            <a:off x="6094413" y="-243408"/>
            <a:ext cx="3086100" cy="1352550"/>
          </a:xfrm>
          <a:prstGeom prst="rect">
            <a:avLst/>
          </a:prstGeom>
          <a:noFill/>
        </p:spPr>
      </p:pic>
      <p:pic>
        <p:nvPicPr>
          <p:cNvPr id="11" name="WordPictureWatermark4703338" descr="HM OFICIO GRIS"/>
          <p:cNvPicPr/>
          <p:nvPr/>
        </p:nvPicPr>
        <p:blipFill>
          <a:blip r:embed="rId7" cstate="print"/>
          <a:srcRect t="84114" r="68011"/>
          <a:stretch>
            <a:fillRect/>
          </a:stretch>
        </p:blipFill>
        <p:spPr bwMode="auto">
          <a:xfrm>
            <a:off x="-180527" y="-193526"/>
            <a:ext cx="2486660" cy="20383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827410" y="1476648"/>
            <a:ext cx="7993063" cy="584775"/>
          </a:xfrm>
          <a:prstGeom prst="rect">
            <a:avLst/>
          </a:prstGeom>
          <a:noFill/>
        </p:spPr>
        <p:txBody>
          <a:bodyPr>
            <a:spAutoFit/>
          </a:bodyPr>
          <a:lstStyle/>
          <a:p>
            <a:pPr algn="just">
              <a:defRPr/>
            </a:pPr>
            <a:r>
              <a:rPr lang="es-MX" sz="1600" b="1" dirty="0">
                <a:solidFill>
                  <a:schemeClr val="tx1">
                    <a:lumMod val="65000"/>
                    <a:lumOff val="35000"/>
                  </a:schemeClr>
                </a:solidFill>
              </a:rPr>
              <a:t>Reunión Nacional ante el Consejo Nacional de Organismos Estatales</a:t>
            </a:r>
          </a:p>
          <a:p>
            <a:pPr algn="just">
              <a:defRPr/>
            </a:pPr>
            <a:r>
              <a:rPr lang="es-MX" sz="1600" b="1" dirty="0">
                <a:solidFill>
                  <a:schemeClr val="tx1">
                    <a:lumMod val="65000"/>
                    <a:lumOff val="35000"/>
                  </a:schemeClr>
                </a:solidFill>
              </a:rPr>
              <a:t> de Vivienda y </a:t>
            </a:r>
            <a:r>
              <a:rPr lang="es-MX" sz="1600" dirty="0">
                <a:solidFill>
                  <a:schemeClr val="tx1">
                    <a:lumMod val="65000"/>
                    <a:lumOff val="35000"/>
                  </a:schemeClr>
                </a:solidFill>
              </a:rPr>
              <a:t>la </a:t>
            </a:r>
            <a:r>
              <a:rPr lang="es-MX" sz="1600" u="sng" dirty="0">
                <a:solidFill>
                  <a:srgbClr val="993366"/>
                </a:solidFill>
              </a:rPr>
              <a:t>Directora General de la Comisión Nacional de Vivienda</a:t>
            </a:r>
          </a:p>
        </p:txBody>
      </p:sp>
      <p:sp>
        <p:nvSpPr>
          <p:cNvPr id="28675" name="10 CuadroTexto"/>
          <p:cNvSpPr txBox="1">
            <a:spLocks noChangeArrowheads="1"/>
          </p:cNvSpPr>
          <p:nvPr/>
        </p:nvSpPr>
        <p:spPr bwMode="auto">
          <a:xfrm>
            <a:off x="755577" y="2158926"/>
            <a:ext cx="7632700" cy="1815882"/>
          </a:xfrm>
          <a:prstGeom prst="rect">
            <a:avLst/>
          </a:prstGeom>
          <a:noFill/>
          <a:ln w="9525">
            <a:noFill/>
            <a:miter lim="800000"/>
            <a:headEnd/>
            <a:tailEnd/>
          </a:ln>
        </p:spPr>
        <p:txBody>
          <a:bodyPr>
            <a:spAutoFit/>
          </a:bodyPr>
          <a:lstStyle/>
          <a:p>
            <a:pPr algn="just"/>
            <a:r>
              <a:rPr lang="es-MX" sz="1600" dirty="0"/>
              <a:t>En el marco del “Día Nacional de la Vivienda” se llevó a cabo una reunión entre los integrantes de la Comisión Nacional de Organismos Estatales de Vivienda y la Directora Nacional de la CONAVI, para revisar los alcances de la Reglas de Operación y plantear la necesidad de una participación más activa en los presupuestos de los subsidios federales para que vía los OREVIS (Organismos Estatales de Vivienda) se puedan ejecutar las acciones en el marco de la política Nacional de vivienda y con esto lograr que más familias jaliscienses con rezago habitacional puedan contar con su hogar.  </a:t>
            </a:r>
          </a:p>
        </p:txBody>
      </p:sp>
      <p:pic>
        <p:nvPicPr>
          <p:cNvPr id="28676" name="Picture 2" descr="C:\Users\Oscar Alvarado\Desktop\PRESENTACIONES\INSSUVI\PRESENTACIÓN INSSUVI 19 MARZO 2019\fotos\reunión mx edna grupal.jpeg"/>
          <p:cNvPicPr>
            <a:picLocks noChangeAspect="1" noChangeArrowheads="1"/>
          </p:cNvPicPr>
          <p:nvPr/>
        </p:nvPicPr>
        <p:blipFill>
          <a:blip r:embed="rId2" cstate="print"/>
          <a:srcRect/>
          <a:stretch>
            <a:fillRect/>
          </a:stretch>
        </p:blipFill>
        <p:spPr bwMode="auto">
          <a:xfrm>
            <a:off x="971551" y="4211638"/>
            <a:ext cx="3455988" cy="2017712"/>
          </a:xfrm>
          <a:prstGeom prst="rect">
            <a:avLst/>
          </a:prstGeom>
          <a:noFill/>
          <a:ln w="9525">
            <a:noFill/>
            <a:miter lim="800000"/>
            <a:headEnd/>
            <a:tailEnd/>
          </a:ln>
        </p:spPr>
      </p:pic>
      <p:pic>
        <p:nvPicPr>
          <p:cNvPr id="28677" name="Picture 3" descr="C:\Users\Oscar Alvarado\Desktop\PRESENTACIONES\INSSUVI\PRESENTACIÓN INSSUVI 19 MARZO 2019\fotos\reunión fonhapo grupal.jpeg"/>
          <p:cNvPicPr>
            <a:picLocks noChangeAspect="1" noChangeArrowheads="1"/>
          </p:cNvPicPr>
          <p:nvPr/>
        </p:nvPicPr>
        <p:blipFill>
          <a:blip r:embed="rId3" cstate="print"/>
          <a:srcRect/>
          <a:stretch>
            <a:fillRect/>
          </a:stretch>
        </p:blipFill>
        <p:spPr bwMode="auto">
          <a:xfrm>
            <a:off x="4500565" y="4221164"/>
            <a:ext cx="3406775" cy="2008187"/>
          </a:xfrm>
          <a:prstGeom prst="rect">
            <a:avLst/>
          </a:prstGeom>
          <a:noFill/>
          <a:ln w="9525">
            <a:noFill/>
            <a:miter lim="800000"/>
            <a:headEnd/>
            <a:tailEnd/>
          </a:ln>
        </p:spPr>
      </p:pic>
      <p:sp>
        <p:nvSpPr>
          <p:cNvPr id="6" name="5 Rectángulo"/>
          <p:cNvSpPr/>
          <p:nvPr/>
        </p:nvSpPr>
        <p:spPr>
          <a:xfrm>
            <a:off x="2214551" y="335656"/>
            <a:ext cx="928695"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Rectángulo"/>
          <p:cNvSpPr/>
          <p:nvPr/>
        </p:nvSpPr>
        <p:spPr>
          <a:xfrm>
            <a:off x="3143243" y="335656"/>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7 Rectángulo"/>
          <p:cNvSpPr/>
          <p:nvPr/>
        </p:nvSpPr>
        <p:spPr>
          <a:xfrm>
            <a:off x="3857623" y="335656"/>
            <a:ext cx="5286380"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0" name="WordPictureWatermark4610424" descr="HM CARTA GRIS"/>
          <p:cNvPicPr/>
          <p:nvPr/>
        </p:nvPicPr>
        <p:blipFill>
          <a:blip r:embed="rId4" cstate="print"/>
          <a:srcRect r="60292" b="86542"/>
          <a:stretch>
            <a:fillRect/>
          </a:stretch>
        </p:blipFill>
        <p:spPr bwMode="auto">
          <a:xfrm>
            <a:off x="6057901" y="-27384"/>
            <a:ext cx="3086100" cy="1352550"/>
          </a:xfrm>
          <a:prstGeom prst="rect">
            <a:avLst/>
          </a:prstGeom>
          <a:noFill/>
        </p:spPr>
      </p:pic>
      <p:pic>
        <p:nvPicPr>
          <p:cNvPr id="11" name="WordPictureWatermark4703338" descr="HM OFICIO GRIS"/>
          <p:cNvPicPr/>
          <p:nvPr/>
        </p:nvPicPr>
        <p:blipFill>
          <a:blip r:embed="rId5" cstate="print"/>
          <a:srcRect t="84114" r="68011"/>
          <a:stretch>
            <a:fillRect/>
          </a:stretch>
        </p:blipFill>
        <p:spPr bwMode="auto">
          <a:xfrm>
            <a:off x="-180527" y="-49510"/>
            <a:ext cx="2486660" cy="20383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827088" y="2997200"/>
            <a:ext cx="7993063" cy="892552"/>
          </a:xfrm>
          <a:prstGeom prst="rect">
            <a:avLst/>
          </a:prstGeom>
          <a:noFill/>
        </p:spPr>
        <p:txBody>
          <a:bodyPr>
            <a:spAutoFit/>
          </a:bodyPr>
          <a:lstStyle/>
          <a:p>
            <a:pPr algn="ctr">
              <a:defRPr/>
            </a:pPr>
            <a:r>
              <a:rPr lang="es-MX" sz="3200" b="1" dirty="0">
                <a:solidFill>
                  <a:schemeClr val="tx1">
                    <a:lumMod val="65000"/>
                    <a:lumOff val="35000"/>
                  </a:schemeClr>
                </a:solidFill>
              </a:rPr>
              <a:t>Reunión Regional de </a:t>
            </a:r>
            <a:r>
              <a:rPr lang="es-MX" sz="3200" b="1" dirty="0" smtClean="0">
                <a:solidFill>
                  <a:schemeClr val="tx1">
                    <a:lumMod val="65000"/>
                    <a:lumOff val="35000"/>
                  </a:schemeClr>
                </a:solidFill>
              </a:rPr>
              <a:t>Consulta </a:t>
            </a:r>
            <a:r>
              <a:rPr lang="es-MX" sz="3200" b="1" dirty="0">
                <a:solidFill>
                  <a:schemeClr val="tx1">
                    <a:lumMod val="65000"/>
                    <a:lumOff val="35000"/>
                  </a:schemeClr>
                </a:solidFill>
              </a:rPr>
              <a:t>de Vivienda                        </a:t>
            </a:r>
            <a:r>
              <a:rPr lang="es-MX" sz="2000" dirty="0">
                <a:solidFill>
                  <a:schemeClr val="tx1">
                    <a:lumMod val="65000"/>
                    <a:lumOff val="35000"/>
                  </a:schemeClr>
                </a:solidFill>
              </a:rPr>
              <a:t>Querétaro 2019</a:t>
            </a:r>
          </a:p>
        </p:txBody>
      </p:sp>
      <p:sp>
        <p:nvSpPr>
          <p:cNvPr id="3" name="2 Rectángulo"/>
          <p:cNvSpPr/>
          <p:nvPr/>
        </p:nvSpPr>
        <p:spPr>
          <a:xfrm>
            <a:off x="2214551" y="335656"/>
            <a:ext cx="928695"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3 Rectángulo"/>
          <p:cNvSpPr/>
          <p:nvPr/>
        </p:nvSpPr>
        <p:spPr>
          <a:xfrm>
            <a:off x="3143243" y="335656"/>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3857623" y="335656"/>
            <a:ext cx="5286380"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WordPictureWatermark4610424" descr="HM CARTA GRIS"/>
          <p:cNvPicPr/>
          <p:nvPr/>
        </p:nvPicPr>
        <p:blipFill>
          <a:blip r:embed="rId2" cstate="print"/>
          <a:srcRect r="60292" b="86542"/>
          <a:stretch>
            <a:fillRect/>
          </a:stretch>
        </p:blipFill>
        <p:spPr bwMode="auto">
          <a:xfrm>
            <a:off x="6057901" y="-27384"/>
            <a:ext cx="3086100" cy="1352550"/>
          </a:xfrm>
          <a:prstGeom prst="rect">
            <a:avLst/>
          </a:prstGeom>
          <a:noFill/>
        </p:spPr>
      </p:pic>
      <p:pic>
        <p:nvPicPr>
          <p:cNvPr id="7" name="WordPictureWatermark4703338" descr="HM OFICIO GRIS"/>
          <p:cNvPicPr/>
          <p:nvPr/>
        </p:nvPicPr>
        <p:blipFill>
          <a:blip r:embed="rId3" cstate="print"/>
          <a:srcRect t="84114" r="68011"/>
          <a:stretch>
            <a:fillRect/>
          </a:stretch>
        </p:blipFill>
        <p:spPr bwMode="auto">
          <a:xfrm>
            <a:off x="-180527" y="-49510"/>
            <a:ext cx="2486660" cy="20383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323851" y="1196752"/>
            <a:ext cx="7993063" cy="400110"/>
          </a:xfrm>
          <a:prstGeom prst="rect">
            <a:avLst/>
          </a:prstGeom>
          <a:noFill/>
        </p:spPr>
        <p:txBody>
          <a:bodyPr>
            <a:spAutoFit/>
          </a:bodyPr>
          <a:lstStyle/>
          <a:p>
            <a:pPr algn="ctr">
              <a:defRPr/>
            </a:pPr>
            <a:r>
              <a:rPr lang="es-MX" sz="2000" b="1" dirty="0">
                <a:solidFill>
                  <a:schemeClr val="tx1">
                    <a:lumMod val="65000"/>
                    <a:lumOff val="35000"/>
                  </a:schemeClr>
                </a:solidFill>
              </a:rPr>
              <a:t>Reunión Regional de Consulta de vivienda</a:t>
            </a:r>
          </a:p>
        </p:txBody>
      </p:sp>
      <p:sp>
        <p:nvSpPr>
          <p:cNvPr id="31747" name="10 CuadroTexto"/>
          <p:cNvSpPr txBox="1">
            <a:spLocks noChangeArrowheads="1"/>
          </p:cNvSpPr>
          <p:nvPr/>
        </p:nvSpPr>
        <p:spPr bwMode="auto">
          <a:xfrm>
            <a:off x="669926" y="4797152"/>
            <a:ext cx="7705725" cy="1384995"/>
          </a:xfrm>
          <a:prstGeom prst="rect">
            <a:avLst/>
          </a:prstGeom>
          <a:noFill/>
          <a:ln w="9525">
            <a:noFill/>
            <a:miter lim="800000"/>
            <a:headEnd/>
            <a:tailEnd/>
          </a:ln>
        </p:spPr>
        <p:txBody>
          <a:bodyPr>
            <a:spAutoFit/>
          </a:bodyPr>
          <a:lstStyle/>
          <a:p>
            <a:pPr algn="just"/>
            <a:r>
              <a:rPr lang="es-MX" sz="1400" dirty="0"/>
              <a:t>Se llevó a cabo la </a:t>
            </a:r>
            <a:r>
              <a:rPr lang="es-MX" sz="1400" b="1" dirty="0"/>
              <a:t>PRIMER CONSULTA REGIONAL DE VIVIENDA </a:t>
            </a:r>
            <a:r>
              <a:rPr lang="es-MX" sz="1400" dirty="0"/>
              <a:t>para revisión de los alcances de las Reglas de Operación federal del “Programa Social de Vivienda”, en donde Jalisco a través del IJALVI, presentó un diagnostico de necesidades de vivienda y su demanda potencial para el ejercicio fiscal 2019, en donde se proyecta realizar </a:t>
            </a:r>
            <a:r>
              <a:rPr lang="es-MX" sz="1400" b="1" dirty="0"/>
              <a:t>1,500 ACCIONES DE VIVIENDA </a:t>
            </a:r>
            <a:r>
              <a:rPr lang="es-MX" sz="1400" dirty="0"/>
              <a:t>en la modalidad de Auto Producción de vivienda en cofinanciamiento (subsidio federal + financiamiento) y así atender a la población No Afiliada de Jalisco que requieren vivienda bajo esta modalidad.</a:t>
            </a:r>
          </a:p>
        </p:txBody>
      </p:sp>
      <p:pic>
        <p:nvPicPr>
          <p:cNvPr id="31748" name="Picture 2" descr="C:\Users\Oscar Alvarado\Desktop\PRESENTACIONES\INSSUVI\PRESENTACIÓN INSSUVI 19 MARZO 2019\fotos\queretaro reunión de consulta de vivienda.jpeg"/>
          <p:cNvPicPr>
            <a:picLocks noChangeAspect="1" noChangeArrowheads="1"/>
          </p:cNvPicPr>
          <p:nvPr/>
        </p:nvPicPr>
        <p:blipFill>
          <a:blip r:embed="rId2" cstate="print"/>
          <a:srcRect/>
          <a:stretch>
            <a:fillRect/>
          </a:stretch>
        </p:blipFill>
        <p:spPr bwMode="auto">
          <a:xfrm>
            <a:off x="1763714" y="1700808"/>
            <a:ext cx="5616575" cy="3108325"/>
          </a:xfrm>
          <a:prstGeom prst="rect">
            <a:avLst/>
          </a:prstGeom>
          <a:noFill/>
          <a:ln w="38100">
            <a:solidFill>
              <a:srgbClr val="993366"/>
            </a:solidFill>
            <a:miter lim="800000"/>
            <a:headEnd/>
            <a:tailEnd/>
          </a:ln>
        </p:spPr>
      </p:pic>
      <p:sp>
        <p:nvSpPr>
          <p:cNvPr id="5" name="4 Rectángulo"/>
          <p:cNvSpPr/>
          <p:nvPr/>
        </p:nvSpPr>
        <p:spPr>
          <a:xfrm>
            <a:off x="2214551" y="335656"/>
            <a:ext cx="928695"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Rectángulo"/>
          <p:cNvSpPr/>
          <p:nvPr/>
        </p:nvSpPr>
        <p:spPr>
          <a:xfrm>
            <a:off x="3143243" y="335656"/>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Rectángulo"/>
          <p:cNvSpPr/>
          <p:nvPr/>
        </p:nvSpPr>
        <p:spPr>
          <a:xfrm>
            <a:off x="3857623" y="335656"/>
            <a:ext cx="5286380"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8" name="WordPictureWatermark4610424" descr="HM CARTA GRIS"/>
          <p:cNvPicPr/>
          <p:nvPr/>
        </p:nvPicPr>
        <p:blipFill>
          <a:blip r:embed="rId3" cstate="print"/>
          <a:srcRect r="60292" b="86542"/>
          <a:stretch>
            <a:fillRect/>
          </a:stretch>
        </p:blipFill>
        <p:spPr bwMode="auto">
          <a:xfrm>
            <a:off x="6057901" y="-27384"/>
            <a:ext cx="3086100" cy="1352550"/>
          </a:xfrm>
          <a:prstGeom prst="rect">
            <a:avLst/>
          </a:prstGeom>
          <a:noFill/>
        </p:spPr>
      </p:pic>
      <p:pic>
        <p:nvPicPr>
          <p:cNvPr id="10" name="WordPictureWatermark4703338" descr="HM OFICIO GRIS"/>
          <p:cNvPicPr/>
          <p:nvPr/>
        </p:nvPicPr>
        <p:blipFill>
          <a:blip r:embed="rId4" cstate="print"/>
          <a:srcRect t="84114" r="68011"/>
          <a:stretch>
            <a:fillRect/>
          </a:stretch>
        </p:blipFill>
        <p:spPr bwMode="auto">
          <a:xfrm>
            <a:off x="-180527" y="-49510"/>
            <a:ext cx="2486660" cy="20383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395289" y="992784"/>
            <a:ext cx="7993063" cy="707886"/>
          </a:xfrm>
          <a:prstGeom prst="rect">
            <a:avLst/>
          </a:prstGeom>
          <a:noFill/>
        </p:spPr>
        <p:txBody>
          <a:bodyPr>
            <a:spAutoFit/>
          </a:bodyPr>
          <a:lstStyle/>
          <a:p>
            <a:pPr algn="ctr">
              <a:defRPr/>
            </a:pPr>
            <a:r>
              <a:rPr lang="es-MX" sz="2000" b="1" dirty="0">
                <a:solidFill>
                  <a:schemeClr val="tx1">
                    <a:lumMod val="65000"/>
                    <a:lumOff val="35000"/>
                  </a:schemeClr>
                </a:solidFill>
              </a:rPr>
              <a:t>Reunión Regional de Consulta de vivienda</a:t>
            </a:r>
          </a:p>
          <a:p>
            <a:pPr algn="ctr">
              <a:defRPr/>
            </a:pPr>
            <a:r>
              <a:rPr lang="es-MX" sz="2000" b="1" dirty="0">
                <a:solidFill>
                  <a:schemeClr val="tx1">
                    <a:lumMod val="65000"/>
                    <a:lumOff val="35000"/>
                  </a:schemeClr>
                </a:solidFill>
              </a:rPr>
              <a:t>Querétaro 2019 </a:t>
            </a:r>
          </a:p>
        </p:txBody>
      </p:sp>
      <p:pic>
        <p:nvPicPr>
          <p:cNvPr id="32771" name="Picture 2" descr="C:\Users\Oscar Alvarado\Desktop\PRESENTACIONES\INSSUVI\PRESENTACIÓN INSSUVI 19 MARZO 2019\fotos\grupal queretaro.jpeg"/>
          <p:cNvPicPr>
            <a:picLocks noChangeAspect="1" noChangeArrowheads="1"/>
          </p:cNvPicPr>
          <p:nvPr/>
        </p:nvPicPr>
        <p:blipFill>
          <a:blip r:embed="rId2" cstate="print"/>
          <a:srcRect t="15971"/>
          <a:stretch>
            <a:fillRect/>
          </a:stretch>
        </p:blipFill>
        <p:spPr bwMode="auto">
          <a:xfrm>
            <a:off x="1047752" y="1700214"/>
            <a:ext cx="3186113" cy="2008187"/>
          </a:xfrm>
          <a:prstGeom prst="rect">
            <a:avLst/>
          </a:prstGeom>
          <a:noFill/>
          <a:ln w="9525">
            <a:noFill/>
            <a:miter lim="800000"/>
            <a:headEnd/>
            <a:tailEnd/>
          </a:ln>
        </p:spPr>
      </p:pic>
      <p:pic>
        <p:nvPicPr>
          <p:cNvPr id="32772" name="Picture 3" descr="C:\Users\Oscar Alvarado\Desktop\PRESENTACIONES\INSSUVI\PRESENTACIÓN INSSUVI 19 MARZO 2019\fotos\presntación queretaro 2.jpeg"/>
          <p:cNvPicPr>
            <a:picLocks noChangeAspect="1" noChangeArrowheads="1"/>
          </p:cNvPicPr>
          <p:nvPr/>
        </p:nvPicPr>
        <p:blipFill>
          <a:blip r:embed="rId3" cstate="print"/>
          <a:srcRect t="9271"/>
          <a:stretch>
            <a:fillRect/>
          </a:stretch>
        </p:blipFill>
        <p:spPr bwMode="auto">
          <a:xfrm>
            <a:off x="4921249" y="1700213"/>
            <a:ext cx="3106739" cy="2114550"/>
          </a:xfrm>
          <a:prstGeom prst="rect">
            <a:avLst/>
          </a:prstGeom>
          <a:noFill/>
          <a:ln w="9525">
            <a:noFill/>
            <a:miter lim="800000"/>
            <a:headEnd/>
            <a:tailEnd/>
          </a:ln>
        </p:spPr>
      </p:pic>
      <p:pic>
        <p:nvPicPr>
          <p:cNvPr id="32773" name="Picture 4" descr="C:\Users\Oscar Alvarado\Desktop\PRESENTACIONES\INSSUVI\PRESENTACIÓN INSSUVI 19 MARZO 2019\fotos\queretaro grupal 2.jpeg"/>
          <p:cNvPicPr>
            <a:picLocks noChangeAspect="1" noChangeArrowheads="1"/>
          </p:cNvPicPr>
          <p:nvPr/>
        </p:nvPicPr>
        <p:blipFill>
          <a:blip r:embed="rId4" cstate="print"/>
          <a:srcRect l="6601" t="34250" r="1001" b="17850"/>
          <a:stretch>
            <a:fillRect/>
          </a:stretch>
        </p:blipFill>
        <p:spPr bwMode="auto">
          <a:xfrm>
            <a:off x="1047751" y="4005263"/>
            <a:ext cx="3198813" cy="2209800"/>
          </a:xfrm>
          <a:prstGeom prst="rect">
            <a:avLst/>
          </a:prstGeom>
          <a:noFill/>
          <a:ln w="9525">
            <a:noFill/>
            <a:miter lim="800000"/>
            <a:headEnd/>
            <a:tailEnd/>
          </a:ln>
        </p:spPr>
      </p:pic>
      <p:pic>
        <p:nvPicPr>
          <p:cNvPr id="32774" name="Picture 5" descr="C:\Users\Oscar Alvarado\Desktop\PRESENTACIONES\INSSUVI\PRESENTACIÓN INSSUVI 19 MARZO 2019\fotos\presentación querataro proyectos.jpeg"/>
          <p:cNvPicPr>
            <a:picLocks noChangeAspect="1" noChangeArrowheads="1"/>
          </p:cNvPicPr>
          <p:nvPr/>
        </p:nvPicPr>
        <p:blipFill>
          <a:blip r:embed="rId5" cstate="print"/>
          <a:srcRect b="7289"/>
          <a:stretch>
            <a:fillRect/>
          </a:stretch>
        </p:blipFill>
        <p:spPr bwMode="auto">
          <a:xfrm>
            <a:off x="4921249" y="4005264"/>
            <a:ext cx="3106739" cy="2160587"/>
          </a:xfrm>
          <a:prstGeom prst="rect">
            <a:avLst/>
          </a:prstGeom>
          <a:noFill/>
          <a:ln w="9525">
            <a:noFill/>
            <a:miter lim="800000"/>
            <a:headEnd/>
            <a:tailEnd/>
          </a:ln>
        </p:spPr>
      </p:pic>
      <p:sp>
        <p:nvSpPr>
          <p:cNvPr id="7" name="6 Rectángulo"/>
          <p:cNvSpPr/>
          <p:nvPr/>
        </p:nvSpPr>
        <p:spPr>
          <a:xfrm>
            <a:off x="2214551" y="335656"/>
            <a:ext cx="928695"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7 Rectángulo"/>
          <p:cNvSpPr/>
          <p:nvPr/>
        </p:nvSpPr>
        <p:spPr>
          <a:xfrm>
            <a:off x="3143243" y="335656"/>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9 Rectángulo"/>
          <p:cNvSpPr/>
          <p:nvPr/>
        </p:nvSpPr>
        <p:spPr>
          <a:xfrm>
            <a:off x="3857623" y="335656"/>
            <a:ext cx="5286380"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WordPictureWatermark4610424" descr="HM CARTA GRIS"/>
          <p:cNvPicPr/>
          <p:nvPr/>
        </p:nvPicPr>
        <p:blipFill>
          <a:blip r:embed="rId6" cstate="print"/>
          <a:srcRect r="60292" b="86542"/>
          <a:stretch>
            <a:fillRect/>
          </a:stretch>
        </p:blipFill>
        <p:spPr bwMode="auto">
          <a:xfrm>
            <a:off x="6057901" y="-27384"/>
            <a:ext cx="3086100" cy="1352550"/>
          </a:xfrm>
          <a:prstGeom prst="rect">
            <a:avLst/>
          </a:prstGeom>
          <a:noFill/>
        </p:spPr>
      </p:pic>
      <p:pic>
        <p:nvPicPr>
          <p:cNvPr id="12" name="WordPictureWatermark4703338" descr="HM OFICIO GRIS"/>
          <p:cNvPicPr/>
          <p:nvPr/>
        </p:nvPicPr>
        <p:blipFill>
          <a:blip r:embed="rId7" cstate="print"/>
          <a:srcRect t="84114" r="68011"/>
          <a:stretch>
            <a:fillRect/>
          </a:stretch>
        </p:blipFill>
        <p:spPr bwMode="auto">
          <a:xfrm>
            <a:off x="-180527" y="-49510"/>
            <a:ext cx="2486660" cy="20383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395289" y="836712"/>
            <a:ext cx="7993063" cy="707886"/>
          </a:xfrm>
          <a:prstGeom prst="rect">
            <a:avLst/>
          </a:prstGeom>
          <a:noFill/>
        </p:spPr>
        <p:txBody>
          <a:bodyPr>
            <a:spAutoFit/>
          </a:bodyPr>
          <a:lstStyle/>
          <a:p>
            <a:pPr algn="ctr">
              <a:defRPr/>
            </a:pPr>
            <a:r>
              <a:rPr lang="es-MX" sz="2000" b="1" dirty="0">
                <a:solidFill>
                  <a:schemeClr val="tx1">
                    <a:lumMod val="65000"/>
                    <a:lumOff val="35000"/>
                  </a:schemeClr>
                </a:solidFill>
              </a:rPr>
              <a:t>Reunión Regional de Consulta de vivienda</a:t>
            </a:r>
          </a:p>
          <a:p>
            <a:pPr algn="ctr">
              <a:defRPr/>
            </a:pPr>
            <a:r>
              <a:rPr lang="es-MX" sz="2000" b="1" dirty="0">
                <a:solidFill>
                  <a:schemeClr val="tx1">
                    <a:lumMod val="65000"/>
                    <a:lumOff val="35000"/>
                  </a:schemeClr>
                </a:solidFill>
              </a:rPr>
              <a:t>Querétaro 2019 </a:t>
            </a:r>
          </a:p>
        </p:txBody>
      </p:sp>
      <p:pic>
        <p:nvPicPr>
          <p:cNvPr id="33795" name="Picture 2" descr="C:\Users\Oscar Alvarado\Desktop\PRESENTACIONES\INSSUVI\PRESENTACIÓN INSSUVI 19 MARZO 2019\fotos\presentación queretaro.jpeg"/>
          <p:cNvPicPr>
            <a:picLocks noChangeAspect="1" noChangeArrowheads="1"/>
          </p:cNvPicPr>
          <p:nvPr/>
        </p:nvPicPr>
        <p:blipFill>
          <a:blip r:embed="rId2" cstate="print"/>
          <a:srcRect l="3625" t="24406" r="15001" b="-531"/>
          <a:stretch>
            <a:fillRect/>
          </a:stretch>
        </p:blipFill>
        <p:spPr bwMode="auto">
          <a:xfrm>
            <a:off x="4597400" y="1599406"/>
            <a:ext cx="2868613" cy="3384550"/>
          </a:xfrm>
          <a:prstGeom prst="rect">
            <a:avLst/>
          </a:prstGeom>
          <a:noFill/>
          <a:ln w="9525">
            <a:noFill/>
            <a:miter lim="800000"/>
            <a:headEnd/>
            <a:tailEnd/>
          </a:ln>
        </p:spPr>
      </p:pic>
      <p:pic>
        <p:nvPicPr>
          <p:cNvPr id="33796" name="Picture 3" descr="C:\Users\Oscar Alvarado\Desktop\PRESENTACIONES\INSSUVI\PRESENTACIÓN INSSUVI 19 MARZO 2019\fotos\reconocimiento arq medrano.jpeg"/>
          <p:cNvPicPr>
            <a:picLocks noChangeAspect="1" noChangeArrowheads="1"/>
          </p:cNvPicPr>
          <p:nvPr/>
        </p:nvPicPr>
        <p:blipFill>
          <a:blip r:embed="rId3" cstate="print"/>
          <a:srcRect t="21001" r="6300"/>
          <a:stretch>
            <a:fillRect/>
          </a:stretch>
        </p:blipFill>
        <p:spPr bwMode="auto">
          <a:xfrm>
            <a:off x="831850" y="1599406"/>
            <a:ext cx="3308351" cy="2092325"/>
          </a:xfrm>
          <a:prstGeom prst="rect">
            <a:avLst/>
          </a:prstGeom>
          <a:noFill/>
          <a:ln w="9525">
            <a:noFill/>
            <a:miter lim="800000"/>
            <a:headEnd/>
            <a:tailEnd/>
          </a:ln>
        </p:spPr>
      </p:pic>
      <p:pic>
        <p:nvPicPr>
          <p:cNvPr id="33797" name="Picture 4" descr="C:\Users\Oscar Alvarado\Desktop\PRESENTACIONES\INSSUVI\PRESENTACIÓN INSSUVI 19 MARZO 2019\fotos\reconocimiento arq padilla.jpeg"/>
          <p:cNvPicPr>
            <a:picLocks noChangeAspect="1" noChangeArrowheads="1"/>
          </p:cNvPicPr>
          <p:nvPr/>
        </p:nvPicPr>
        <p:blipFill>
          <a:blip r:embed="rId4" cstate="print"/>
          <a:srcRect l="12201" t="12201"/>
          <a:stretch>
            <a:fillRect/>
          </a:stretch>
        </p:blipFill>
        <p:spPr bwMode="auto">
          <a:xfrm>
            <a:off x="831852" y="3890167"/>
            <a:ext cx="3287713" cy="2332038"/>
          </a:xfrm>
          <a:prstGeom prst="rect">
            <a:avLst/>
          </a:prstGeom>
          <a:noFill/>
          <a:ln w="9525">
            <a:noFill/>
            <a:miter lim="800000"/>
            <a:headEnd/>
            <a:tailEnd/>
          </a:ln>
        </p:spPr>
      </p:pic>
      <p:sp>
        <p:nvSpPr>
          <p:cNvPr id="33798" name="11 CuadroTexto"/>
          <p:cNvSpPr txBox="1">
            <a:spLocks noChangeArrowheads="1"/>
          </p:cNvSpPr>
          <p:nvPr/>
        </p:nvSpPr>
        <p:spPr bwMode="auto">
          <a:xfrm>
            <a:off x="4500563" y="5055392"/>
            <a:ext cx="3816351" cy="1200329"/>
          </a:xfrm>
          <a:prstGeom prst="rect">
            <a:avLst/>
          </a:prstGeom>
          <a:noFill/>
          <a:ln w="9525">
            <a:noFill/>
            <a:miter lim="800000"/>
            <a:headEnd/>
            <a:tailEnd/>
          </a:ln>
        </p:spPr>
        <p:txBody>
          <a:bodyPr>
            <a:spAutoFit/>
          </a:bodyPr>
          <a:lstStyle/>
          <a:p>
            <a:pPr algn="just"/>
            <a:r>
              <a:rPr lang="es-MX" sz="1400" dirty="0"/>
              <a:t>Entrega de Reconocimientos a Jalisco por la participación en la presentación del diagnóstico de necesidades de vivienda en el Estado y la colaboración en la revisión de las Reglas de Operación del </a:t>
            </a:r>
            <a:r>
              <a:rPr lang="es-MX" sz="1400" b="1" i="1" dirty="0"/>
              <a:t>“Programa Social de Vivienda”</a:t>
            </a:r>
          </a:p>
        </p:txBody>
      </p:sp>
      <p:sp>
        <p:nvSpPr>
          <p:cNvPr id="7" name="6 Rectángulo"/>
          <p:cNvSpPr/>
          <p:nvPr/>
        </p:nvSpPr>
        <p:spPr>
          <a:xfrm>
            <a:off x="2214551" y="335656"/>
            <a:ext cx="928695"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7 Rectángulo"/>
          <p:cNvSpPr/>
          <p:nvPr/>
        </p:nvSpPr>
        <p:spPr>
          <a:xfrm>
            <a:off x="3143243" y="335656"/>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9 Rectángulo"/>
          <p:cNvSpPr/>
          <p:nvPr/>
        </p:nvSpPr>
        <p:spPr>
          <a:xfrm>
            <a:off x="3857623" y="335656"/>
            <a:ext cx="5286380"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WordPictureWatermark4610424" descr="HM CARTA GRIS"/>
          <p:cNvPicPr/>
          <p:nvPr/>
        </p:nvPicPr>
        <p:blipFill>
          <a:blip r:embed="rId5" cstate="print"/>
          <a:srcRect r="60292" b="86542"/>
          <a:stretch>
            <a:fillRect/>
          </a:stretch>
        </p:blipFill>
        <p:spPr bwMode="auto">
          <a:xfrm>
            <a:off x="6057901" y="-27384"/>
            <a:ext cx="3086100" cy="1352550"/>
          </a:xfrm>
          <a:prstGeom prst="rect">
            <a:avLst/>
          </a:prstGeom>
          <a:noFill/>
        </p:spPr>
      </p:pic>
      <p:pic>
        <p:nvPicPr>
          <p:cNvPr id="12" name="WordPictureWatermark4703338" descr="HM OFICIO GRIS"/>
          <p:cNvPicPr/>
          <p:nvPr/>
        </p:nvPicPr>
        <p:blipFill>
          <a:blip r:embed="rId6" cstate="print"/>
          <a:srcRect t="84114" r="68011"/>
          <a:stretch>
            <a:fillRect/>
          </a:stretch>
        </p:blipFill>
        <p:spPr bwMode="auto">
          <a:xfrm>
            <a:off x="-180527" y="-49510"/>
            <a:ext cx="2486660" cy="20383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26901</TotalTime>
  <Words>486</Words>
  <Application>Microsoft Office PowerPoint</Application>
  <PresentationFormat>Presentación en pantalla (4:3)</PresentationFormat>
  <Paragraphs>33</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Diapositiva 1</vt:lpstr>
      <vt:lpstr>MODELO REGIONAL DE VIVIENDA “COMUNIDADES CLIMATICAMENTE INTELIGENTES AUTO PRODUCCIÓN DE VIVIENDA” </vt:lpstr>
      <vt:lpstr>MODELO REGIONAL DE DESARROLLO CON 22 MUNICIPIOS  DE LA REGIÓN VALLES DE JALISCO  ACTORES</vt:lpstr>
      <vt:lpstr>MODELO REGIONAL DE DESARROLLO CON 22 MUNICIPIOS     DE LA REGIÓN VALLES DE JALISCO </vt:lpstr>
      <vt:lpstr>Diapositiva 5</vt:lpstr>
      <vt:lpstr>Diapositiva 6</vt:lpstr>
      <vt:lpstr>Diapositiva 7</vt:lpstr>
      <vt:lpstr>Diapositiva 8</vt:lpstr>
      <vt:lpstr>Diapositiva 9</vt:lpstr>
      <vt:lpstr>Diapositiva 10</vt:lpstr>
      <vt:lpstr>Diapositiva 11</vt:lpstr>
      <vt:lpstr>Diapositiva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portatil</dc:creator>
  <cp:lastModifiedBy>COORD. AUTLAN</cp:lastModifiedBy>
  <cp:revision>1736</cp:revision>
  <cp:lastPrinted>2014-05-08T10:07:00Z</cp:lastPrinted>
  <dcterms:created xsi:type="dcterms:W3CDTF">2013-06-11T14:36:56Z</dcterms:created>
  <dcterms:modified xsi:type="dcterms:W3CDTF">2019-07-10T18:57:06Z</dcterms:modified>
</cp:coreProperties>
</file>