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69" r:id="rId5"/>
    <p:sldId id="291" r:id="rId6"/>
    <p:sldId id="295" r:id="rId7"/>
    <p:sldId id="292" r:id="rId8"/>
    <p:sldId id="290" r:id="rId9"/>
    <p:sldId id="293" r:id="rId10"/>
    <p:sldId id="294" r:id="rId11"/>
    <p:sldId id="296" r:id="rId12"/>
    <p:sldId id="258" r:id="rId13"/>
    <p:sldId id="287" r:id="rId14"/>
    <p:sldId id="288" r:id="rId15"/>
    <p:sldId id="289" r:id="rId16"/>
    <p:sldId id="281" r:id="rId17"/>
    <p:sldId id="280" r:id="rId18"/>
    <p:sldId id="29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0" d="100"/>
          <a:sy n="80" d="100"/>
        </p:scale>
        <p:origin x="3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11/23/2016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11/23/2016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71976" y="2964194"/>
            <a:ext cx="7539538" cy="1380506"/>
          </a:xfrm>
          <a:prstGeom prst="rect">
            <a:avLst/>
          </a:prstGeom>
        </p:spPr>
        <p:txBody>
          <a:bodyPr wrap="square">
            <a:spAutoFit/>
          </a:bodyPr>
          <a:lstStyle/>
          <a:p>
            <a:pPr algn="ctr">
              <a:lnSpc>
                <a:spcPct val="107000"/>
              </a:lnSpc>
              <a:spcAft>
                <a:spcPts val="800"/>
              </a:spcAft>
            </a:pPr>
            <a:r>
              <a:rPr lang="es-MX" sz="3600" b="1" dirty="0" smtClean="0">
                <a:latin typeface="Calibri" panose="020F0502020204030204" pitchFamily="34" charset="0"/>
                <a:ea typeface="Calibri" panose="020F0502020204030204" pitchFamily="34" charset="0"/>
                <a:cs typeface="Times New Roman" panose="02020603050405020304" pitchFamily="18" charset="0"/>
              </a:rPr>
              <a:t>INFORME ANUAL</a:t>
            </a:r>
          </a:p>
          <a:p>
            <a:pPr algn="ctr">
              <a:lnSpc>
                <a:spcPct val="107000"/>
              </a:lnSpc>
              <a:spcAft>
                <a:spcPts val="800"/>
              </a:spcAft>
            </a:pPr>
            <a:r>
              <a:rPr lang="es-MX" sz="3600" b="1" dirty="0" smtClean="0">
                <a:latin typeface="Calibri" panose="020F0502020204030204" pitchFamily="34" charset="0"/>
                <a:ea typeface="Calibri" panose="020F0502020204030204" pitchFamily="34" charset="0"/>
                <a:cs typeface="Times New Roman" panose="02020603050405020304" pitchFamily="18" charset="0"/>
              </a:rPr>
              <a:t> </a:t>
            </a:r>
            <a:r>
              <a:rPr lang="es-MX" sz="3600" b="1" dirty="0">
                <a:latin typeface="Calibri" panose="020F0502020204030204" pitchFamily="34" charset="0"/>
                <a:ea typeface="Calibri" panose="020F0502020204030204" pitchFamily="34" charset="0"/>
                <a:cs typeface="Times New Roman" panose="02020603050405020304" pitchFamily="18" charset="0"/>
              </a:rPr>
              <a:t>DE ACTIVIDADES</a:t>
            </a:r>
            <a:endParaRPr lang="es-MX"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9323818" y="3102667"/>
            <a:ext cx="2574744" cy="830997"/>
          </a:xfrm>
          <a:prstGeom prst="rect">
            <a:avLst/>
          </a:prstGeom>
        </p:spPr>
        <p:txBody>
          <a:bodyPr wrap="none">
            <a:spAutoFit/>
          </a:bodyPr>
          <a:lstStyle/>
          <a:p>
            <a:pPr algn="ctr"/>
            <a:r>
              <a:rPr lang="es-ES" sz="2400" dirty="0" smtClean="0">
                <a:ln w="0"/>
                <a:effectLst>
                  <a:outerShdw blurRad="38100" dist="19050" dir="2700000" algn="tl" rotWithShape="0">
                    <a:schemeClr val="dk1">
                      <a:alpha val="40000"/>
                    </a:schemeClr>
                  </a:outerShdw>
                </a:effectLst>
              </a:rPr>
              <a:t>OCTUBRE 2015 </a:t>
            </a:r>
          </a:p>
          <a:p>
            <a:pPr algn="ctr"/>
            <a:r>
              <a:rPr lang="es-ES" sz="2400" dirty="0" smtClean="0">
                <a:ln w="0"/>
                <a:effectLst>
                  <a:outerShdw blurRad="38100" dist="19050" dir="2700000" algn="tl" rotWithShape="0">
                    <a:schemeClr val="dk1">
                      <a:alpha val="40000"/>
                    </a:schemeClr>
                  </a:outerShdw>
                </a:effectLst>
              </a:rPr>
              <a:t>SEPTIEMBRE 2016</a:t>
            </a:r>
            <a:endParaRPr lang="es-ES" sz="2400" dirty="0">
              <a:ln w="0"/>
              <a:effectLst>
                <a:outerShdw blurRad="38100" dist="19050" dir="2700000" algn="tl" rotWithShape="0">
                  <a:schemeClr val="dk1">
                    <a:alpha val="40000"/>
                  </a:schemeClr>
                </a:outerShdw>
              </a:effectLst>
            </a:endParaRPr>
          </a:p>
        </p:txBody>
      </p:sp>
      <p:pic>
        <p:nvPicPr>
          <p:cNvPr id="1026" name="Picture 2" descr="https://scontent-lax3-1.xx.fbcdn.net/hphotos-xpa1/v/t1.0-9/12108922_954641371250969_3265753170186024488_n.jpg?oh=fcf691b6947ab60571c923a55944441d&amp;oe=574763D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1" y="98474"/>
            <a:ext cx="3631842" cy="2435098"/>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847775" y="4650605"/>
            <a:ext cx="8532465" cy="923330"/>
          </a:xfrm>
          <a:prstGeom prst="rect">
            <a:avLst/>
          </a:prstGeom>
          <a:noFill/>
        </p:spPr>
        <p:txBody>
          <a:bodyPr wrap="none" lIns="91440" tIns="45720" rIns="91440" bIns="45720">
            <a:spAutoFit/>
          </a:bodyPr>
          <a:lstStyle/>
          <a:p>
            <a:pPr algn="ctr"/>
            <a:r>
              <a:rPr lang="es-ES" sz="4800" dirty="0" smtClean="0">
                <a:ln w="0"/>
                <a:effectLst>
                  <a:outerShdw blurRad="38100" dist="19050" dir="2700000" algn="tl" rotWithShape="0">
                    <a:schemeClr val="dk1">
                      <a:alpha val="40000"/>
                    </a:schemeClr>
                  </a:outerShdw>
                </a:effectLst>
              </a:rPr>
              <a:t>MTRO. AGUSTÍN DÍAZ AQUINO</a:t>
            </a:r>
            <a:r>
              <a:rPr lang="es-ES" sz="5400" dirty="0" smtClean="0">
                <a:ln w="0"/>
                <a:effectLst>
                  <a:outerShdw blurRad="38100" dist="19050" dir="2700000" algn="tl" rotWithShape="0">
                    <a:schemeClr val="dk1">
                      <a:alpha val="40000"/>
                    </a:schemeClr>
                  </a:outerShdw>
                </a:effectLst>
              </a:rPr>
              <a:t>.</a:t>
            </a:r>
            <a:endParaRPr lang="es-ES" sz="5400" b="0" cap="none" spc="0" dirty="0">
              <a:ln w="0"/>
              <a:solidFill>
                <a:schemeClr val="tx1"/>
              </a:solidFill>
              <a:effectLst>
                <a:outerShdw blurRad="38100" dist="19050" dir="2700000" algn="tl" rotWithShape="0">
                  <a:schemeClr val="dk1">
                    <a:alpha val="40000"/>
                  </a:schemeClr>
                </a:outerShdw>
              </a:effectLst>
            </a:endParaRPr>
          </a:p>
        </p:txBody>
      </p:sp>
      <p:sp>
        <p:nvSpPr>
          <p:cNvPr id="8" name="Rectángulo 7"/>
          <p:cNvSpPr/>
          <p:nvPr/>
        </p:nvSpPr>
        <p:spPr>
          <a:xfrm>
            <a:off x="8944723" y="5682145"/>
            <a:ext cx="2911374"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REGIDOR</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08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9</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593766" y="2453459"/>
            <a:ext cx="5925787" cy="1231106"/>
          </a:xfrm>
          <a:prstGeom prst="rect">
            <a:avLst/>
          </a:prstGeom>
        </p:spPr>
        <p:txBody>
          <a:bodyPr wrap="square">
            <a:spAutoFit/>
          </a:bodyPr>
          <a:lstStyle/>
          <a:p>
            <a:pPr algn="ctr"/>
            <a:r>
              <a:rPr lang="es-MX" sz="2000" b="1" dirty="0" smtClean="0"/>
              <a:t>INTEGRANTES:</a:t>
            </a:r>
          </a:p>
          <a:p>
            <a:pPr algn="just"/>
            <a:r>
              <a:rPr lang="es-MX" dirty="0"/>
              <a:t>Regidor Mtro. Agustín Díaz Aquino</a:t>
            </a:r>
            <a:r>
              <a:rPr lang="es-MX" dirty="0" smtClean="0"/>
              <a:t>,</a:t>
            </a:r>
          </a:p>
          <a:p>
            <a:pPr algn="just"/>
            <a:r>
              <a:rPr lang="es-MX" dirty="0" smtClean="0"/>
              <a:t> </a:t>
            </a:r>
            <a:r>
              <a:rPr lang="es-MX" dirty="0"/>
              <a:t>Coordinador de la Comisión</a:t>
            </a:r>
          </a:p>
          <a:p>
            <a:pPr algn="ctr"/>
            <a:endParaRPr lang="en-US" dirty="0"/>
          </a:p>
        </p:txBody>
      </p:sp>
      <p:sp>
        <p:nvSpPr>
          <p:cNvPr id="4" name="Rectángulo 3"/>
          <p:cNvSpPr/>
          <p:nvPr/>
        </p:nvSpPr>
        <p:spPr>
          <a:xfrm>
            <a:off x="6816436" y="2339439"/>
            <a:ext cx="4702629" cy="1477328"/>
          </a:xfrm>
          <a:prstGeom prst="rect">
            <a:avLst/>
          </a:prstGeom>
        </p:spPr>
        <p:txBody>
          <a:bodyPr wrap="square">
            <a:spAutoFit/>
          </a:bodyPr>
          <a:lstStyle/>
          <a:p>
            <a:pPr algn="ctr"/>
            <a:r>
              <a:rPr lang="es-MX" b="1" dirty="0" smtClean="0"/>
              <a:t>FACULTADES</a:t>
            </a:r>
            <a:endParaRPr lang="es-MX" b="1" dirty="0"/>
          </a:p>
          <a:p>
            <a:r>
              <a:rPr lang="es-MX" dirty="0"/>
              <a:t>Desconocidas en virtud de nueva creación efectuada por el Sr. Presidente Municipal.</a:t>
            </a:r>
            <a:endParaRPr lang="en-US" dirty="0"/>
          </a:p>
          <a:p>
            <a:endParaRPr lang="es-MX" dirty="0"/>
          </a:p>
          <a:p>
            <a:endParaRPr lang="en-US" dirty="0"/>
          </a:p>
        </p:txBody>
      </p:sp>
      <p:sp>
        <p:nvSpPr>
          <p:cNvPr id="5" name="Rectángulo 4"/>
          <p:cNvSpPr/>
          <p:nvPr/>
        </p:nvSpPr>
        <p:spPr>
          <a:xfrm>
            <a:off x="1235034" y="378162"/>
            <a:ext cx="9167750" cy="646331"/>
          </a:xfrm>
          <a:prstGeom prst="rect">
            <a:avLst/>
          </a:prstGeom>
        </p:spPr>
        <p:txBody>
          <a:bodyPr wrap="square">
            <a:spAutoFit/>
          </a:bodyPr>
          <a:lstStyle/>
          <a:p>
            <a:pPr algn="ctr"/>
            <a:r>
              <a:rPr lang="es-MX" sz="3600" b="1" dirty="0" smtClean="0"/>
              <a:t>COMISION EDILICIA  REDACCIÓN Y ESTILO </a:t>
            </a:r>
            <a:endParaRPr lang="en-US" sz="3600" dirty="0"/>
          </a:p>
        </p:txBody>
      </p:sp>
    </p:spTree>
    <p:extLst>
      <p:ext uri="{BB962C8B-B14F-4D97-AF65-F5344CB8AC3E}">
        <p14:creationId xmlns:p14="http://schemas.microsoft.com/office/powerpoint/2010/main" val="2749468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033069" y="855941"/>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10</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1413164" y="706901"/>
            <a:ext cx="8930244" cy="646331"/>
          </a:xfrm>
          <a:prstGeom prst="rect">
            <a:avLst/>
          </a:prstGeom>
        </p:spPr>
        <p:txBody>
          <a:bodyPr wrap="square">
            <a:spAutoFit/>
          </a:bodyPr>
          <a:lstStyle/>
          <a:p>
            <a:pPr algn="ctr"/>
            <a:r>
              <a:rPr lang="es-MX" sz="3600" b="1" dirty="0"/>
              <a:t>COMISION EDILICIA CEMENTERIOS </a:t>
            </a:r>
            <a:endParaRPr lang="en-US" sz="3600" dirty="0"/>
          </a:p>
        </p:txBody>
      </p:sp>
      <p:sp>
        <p:nvSpPr>
          <p:cNvPr id="4" name="Rectángulo 3"/>
          <p:cNvSpPr/>
          <p:nvPr/>
        </p:nvSpPr>
        <p:spPr>
          <a:xfrm>
            <a:off x="593766" y="2286986"/>
            <a:ext cx="11027926" cy="923330"/>
          </a:xfrm>
          <a:prstGeom prst="rect">
            <a:avLst/>
          </a:prstGeom>
        </p:spPr>
        <p:txBody>
          <a:bodyPr wrap="square">
            <a:spAutoFit/>
          </a:bodyPr>
          <a:lstStyle/>
          <a:p>
            <a:pPr algn="ctr"/>
            <a:r>
              <a:rPr lang="es-MX" dirty="0" smtClean="0"/>
              <a:t>ACCIONES Y PROYECTO:</a:t>
            </a:r>
          </a:p>
          <a:p>
            <a:pPr algn="ctr"/>
            <a:endParaRPr lang="es-MX" dirty="0" smtClean="0"/>
          </a:p>
          <a:p>
            <a:pPr algn="just"/>
            <a:r>
              <a:rPr lang="es-MX" dirty="0" smtClean="0"/>
              <a:t>NINGUNO.  </a:t>
            </a:r>
            <a:r>
              <a:rPr lang="es-MX" dirty="0"/>
              <a:t>Por desconocimiento de atribuciones, encomienda y campo de acción</a:t>
            </a:r>
          </a:p>
        </p:txBody>
      </p:sp>
    </p:spTree>
    <p:extLst>
      <p:ext uri="{BB962C8B-B14F-4D97-AF65-F5344CB8AC3E}">
        <p14:creationId xmlns:p14="http://schemas.microsoft.com/office/powerpoint/2010/main" val="1324523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TRABAJOS EDILICIOS </a:t>
            </a:r>
            <a:br>
              <a:rPr lang="es-MX" sz="4900" b="1" dirty="0" smtClean="0"/>
            </a:br>
            <a:r>
              <a:rPr lang="es-MX" sz="4900" b="1" dirty="0" smtClean="0"/>
              <a:t>1ER TRIMESTRE</a:t>
            </a:r>
            <a:r>
              <a:rPr lang="es-MX" dirty="0"/>
              <a:t/>
            </a:r>
            <a:br>
              <a:rPr lang="es-MX" dirty="0"/>
            </a:br>
            <a:endParaRPr lang="es-MX" dirty="0"/>
          </a:p>
        </p:txBody>
      </p:sp>
      <p:sp>
        <p:nvSpPr>
          <p:cNvPr id="4" name="Rectángulo 3"/>
          <p:cNvSpPr/>
          <p:nvPr/>
        </p:nvSpPr>
        <p:spPr>
          <a:xfrm>
            <a:off x="11130470" y="753228"/>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11</a:t>
            </a:r>
            <a:endParaRPr lang="es-ES" sz="4000" dirty="0">
              <a:ln w="0"/>
              <a:effectLst>
                <a:outerShdw blurRad="38100" dist="19050" dir="2700000" algn="tl" rotWithShape="0">
                  <a:schemeClr val="dk1">
                    <a:alpha val="40000"/>
                  </a:scheme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998240576"/>
              </p:ext>
            </p:extLst>
          </p:nvPr>
        </p:nvGraphicFramePr>
        <p:xfrm>
          <a:off x="1258783" y="3301340"/>
          <a:ext cx="9155878" cy="877188"/>
        </p:xfrm>
        <a:graphic>
          <a:graphicData uri="http://schemas.openxmlformats.org/drawingml/2006/table">
            <a:tbl>
              <a:tblPr firstRow="1" firstCol="1" bandRow="1">
                <a:tableStyleId>{5C22544A-7EE6-4342-B048-85BDC9FD1C3A}</a:tableStyleId>
              </a:tblPr>
              <a:tblGrid>
                <a:gridCol w="1318206"/>
                <a:gridCol w="1323392"/>
                <a:gridCol w="6514280"/>
              </a:tblGrid>
              <a:tr h="219297">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7891">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rPr>
                        <a:t>OCTUBRE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1 </a:t>
                      </a:r>
                      <a:r>
                        <a:rPr lang="es-MX" sz="1400" dirty="0" smtClean="0">
                          <a:effectLst/>
                        </a:rPr>
                        <a:t>ORD</a:t>
                      </a:r>
                    </a:p>
                    <a:p>
                      <a:pPr algn="ctr">
                        <a:spcAft>
                          <a:spcPts val="0"/>
                        </a:spcAft>
                      </a:pPr>
                      <a:r>
                        <a:rPr lang="es-MX" sz="1400" dirty="0" smtClean="0">
                          <a:effectLst/>
                        </a:rPr>
                        <a:t>1 EXTRA</a:t>
                      </a:r>
                    </a:p>
                    <a:p>
                      <a:pPr algn="ctr">
                        <a:spcAft>
                          <a:spcPts val="0"/>
                        </a:spcAft>
                      </a:pPr>
                      <a:r>
                        <a:rPr lang="es-MX" sz="1400" dirty="0" smtClean="0">
                          <a:effectLst/>
                        </a:rPr>
                        <a:t>2 EXTRA</a:t>
                      </a:r>
                    </a:p>
                  </a:txBody>
                  <a:tcPr marL="68580" marR="68580" marT="0" marB="0"/>
                </a:tc>
                <a:tc>
                  <a:txBody>
                    <a:bodyPr/>
                    <a:lstStyle/>
                    <a:p>
                      <a:pPr algn="just">
                        <a:spcAft>
                          <a:spcPts val="0"/>
                        </a:spcAft>
                      </a:pPr>
                      <a:r>
                        <a:rPr lang="es-MX" sz="1400" dirty="0" smtClean="0">
                          <a:effectLst/>
                        </a:rPr>
                        <a:t>Aprobación </a:t>
                      </a:r>
                      <a:r>
                        <a:rPr lang="es-MX" sz="1400" dirty="0">
                          <a:effectLst/>
                        </a:rPr>
                        <a:t>en 4 </a:t>
                      </a:r>
                      <a:r>
                        <a:rPr lang="es-MX" sz="1400" dirty="0" smtClean="0">
                          <a:effectLst/>
                        </a:rPr>
                        <a:t>consideraciones</a:t>
                      </a:r>
                    </a:p>
                    <a:p>
                      <a:pPr algn="just">
                        <a:spcAft>
                          <a:spcPts val="0"/>
                        </a:spcAft>
                      </a:pPr>
                      <a:r>
                        <a:rPr lang="es-MX" sz="1400" dirty="0" smtClean="0">
                          <a:effectLst/>
                        </a:rPr>
                        <a:t>Aprobación</a:t>
                      </a:r>
                      <a:r>
                        <a:rPr lang="es-MX" sz="1400" baseline="0" dirty="0" smtClean="0">
                          <a:effectLst/>
                        </a:rPr>
                        <a:t> de asunto único</a:t>
                      </a:r>
                    </a:p>
                    <a:p>
                      <a:pPr algn="just">
                        <a:spcAft>
                          <a:spcPts val="0"/>
                        </a:spcAft>
                      </a:pPr>
                      <a:r>
                        <a:rPr lang="es-MX" sz="1400" baseline="0" dirty="0" err="1" smtClean="0">
                          <a:effectLst/>
                        </a:rPr>
                        <a:t>Aprobacíón</a:t>
                      </a:r>
                      <a:r>
                        <a:rPr lang="es-MX" sz="1400" baseline="0" dirty="0" smtClean="0">
                          <a:effectLst/>
                        </a:rPr>
                        <a:t> de asunto único </a:t>
                      </a:r>
                      <a:endParaRPr lang="es-MX" sz="1400" dirty="0" smtClean="0">
                        <a:effectLst/>
                      </a:endParaRPr>
                    </a:p>
                  </a:txBody>
                  <a:tcPr marL="68580" marR="68580" marT="0" marB="0"/>
                </a:tc>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968996420"/>
              </p:ext>
            </p:extLst>
          </p:nvPr>
        </p:nvGraphicFramePr>
        <p:xfrm>
          <a:off x="1282536" y="2563839"/>
          <a:ext cx="9132126" cy="640080"/>
        </p:xfrm>
        <a:graphic>
          <a:graphicData uri="http://schemas.openxmlformats.org/drawingml/2006/table">
            <a:tbl>
              <a:tblPr firstRow="1" firstCol="1" bandRow="1">
                <a:tableStyleId>{5C22544A-7EE6-4342-B048-85BDC9FD1C3A}</a:tableStyleId>
              </a:tblPr>
              <a:tblGrid>
                <a:gridCol w="1314786"/>
                <a:gridCol w="1319959"/>
                <a:gridCol w="6497381"/>
              </a:tblGrid>
              <a:tr h="0">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spcAft>
                          <a:spcPts val="0"/>
                        </a:spcAft>
                      </a:pPr>
                      <a:r>
                        <a:rPr lang="es-MX" sz="1400" dirty="0" smtClean="0">
                          <a:effectLst/>
                          <a:latin typeface="+mn-lt"/>
                          <a:ea typeface="+mn-ea"/>
                          <a:cs typeface="+mn-cs"/>
                        </a:rPr>
                        <a:t>SEPTIEMBRE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SOLEMNE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s-MX" sz="1400" baseline="0" dirty="0" smtClean="0">
                          <a:effectLst/>
                        </a:rPr>
                        <a:t>PROTESTA DE LEY COMO REGIDOR PARA LA ADMINISTRACION 2015-2018 DEL MUNICIPIO DE MASCOTA, JALISCO</a:t>
                      </a:r>
                      <a:endParaRPr lang="en-US" sz="1400" dirty="0">
                        <a:effectLst/>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055374499"/>
              </p:ext>
            </p:extLst>
          </p:nvPr>
        </p:nvGraphicFramePr>
        <p:xfrm>
          <a:off x="1235034" y="4275117"/>
          <a:ext cx="9201402" cy="898951"/>
        </p:xfrm>
        <a:graphic>
          <a:graphicData uri="http://schemas.openxmlformats.org/drawingml/2006/table">
            <a:tbl>
              <a:tblPr firstRow="1" firstCol="1" bandRow="1">
                <a:tableStyleId>{5C22544A-7EE6-4342-B048-85BDC9FD1C3A}</a:tableStyleId>
              </a:tblPr>
              <a:tblGrid>
                <a:gridCol w="1324760"/>
                <a:gridCol w="1329972"/>
                <a:gridCol w="6546670"/>
              </a:tblGrid>
              <a:tr h="224738">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74213">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NOVIEMBRE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2 ORD</a:t>
                      </a:r>
                    </a:p>
                    <a:p>
                      <a:pPr algn="ctr">
                        <a:spcAft>
                          <a:spcPts val="0"/>
                        </a:spcAft>
                      </a:pPr>
                      <a:r>
                        <a:rPr lang="es-MX" sz="1400" dirty="0" smtClean="0">
                          <a:effectLst/>
                        </a:rPr>
                        <a:t>3</a:t>
                      </a:r>
                      <a:r>
                        <a:rPr lang="es-MX" sz="1400" baseline="0" dirty="0" smtClean="0">
                          <a:effectLst/>
                        </a:rPr>
                        <a:t> ORD</a:t>
                      </a:r>
                      <a:endParaRPr lang="es-MX" sz="1400" dirty="0" smtClean="0">
                        <a:effectLst/>
                      </a:endParaRPr>
                    </a:p>
                    <a:p>
                      <a:pPr algn="ctr">
                        <a:spcAft>
                          <a:spcPts val="0"/>
                        </a:spcAft>
                      </a:pPr>
                      <a:r>
                        <a:rPr lang="es-MX" sz="1400" dirty="0" smtClean="0">
                          <a:effectLst/>
                        </a:rPr>
                        <a:t>4 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17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25 puntos</a:t>
                      </a:r>
                    </a:p>
                    <a:p>
                      <a:pPr algn="just">
                        <a:spcAft>
                          <a:spcPts val="0"/>
                        </a:spcAft>
                      </a:pPr>
                      <a:r>
                        <a:rPr lang="es-MX" sz="1400" baseline="0" dirty="0" err="1" smtClean="0">
                          <a:effectLst/>
                        </a:rPr>
                        <a:t>Aprobacíón</a:t>
                      </a:r>
                      <a:r>
                        <a:rPr lang="es-MX" sz="1400" baseline="0" dirty="0" smtClean="0">
                          <a:effectLst/>
                        </a:rPr>
                        <a:t> de   4 puntos</a:t>
                      </a:r>
                      <a:endParaRPr lang="es-MX" sz="1400" dirty="0" smtClean="0">
                        <a:effectLst/>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851514044"/>
              </p:ext>
            </p:extLst>
          </p:nvPr>
        </p:nvGraphicFramePr>
        <p:xfrm>
          <a:off x="1235033" y="5284518"/>
          <a:ext cx="9181793" cy="818340"/>
        </p:xfrm>
        <a:graphic>
          <a:graphicData uri="http://schemas.openxmlformats.org/drawingml/2006/table">
            <a:tbl>
              <a:tblPr firstRow="1" firstCol="1" bandRow="1">
                <a:tableStyleId>{5C22544A-7EE6-4342-B048-85BDC9FD1C3A}</a:tableStyleId>
              </a:tblPr>
              <a:tblGrid>
                <a:gridCol w="1321937"/>
                <a:gridCol w="1327138"/>
                <a:gridCol w="6532718"/>
              </a:tblGrid>
              <a:tr h="244503">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837">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DICIEMBRE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5 ORD</a:t>
                      </a:r>
                    </a:p>
                    <a:p>
                      <a:pPr algn="ctr">
                        <a:spcAft>
                          <a:spcPts val="0"/>
                        </a:spcAft>
                      </a:pPr>
                      <a:r>
                        <a:rPr lang="es-MX" sz="1400" dirty="0" smtClean="0">
                          <a:effectLst/>
                        </a:rPr>
                        <a:t>6ORD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13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4 puntos</a:t>
                      </a:r>
                      <a:endParaRPr lang="es-MX" sz="1400" dirty="0" smtClean="0">
                        <a:effectLst/>
                      </a:endParaRPr>
                    </a:p>
                  </a:txBody>
                  <a:tcPr marL="68580" marR="68580" marT="0" marB="0"/>
                </a:tc>
              </a:tr>
            </a:tbl>
          </a:graphicData>
        </a:graphic>
      </p:graphicFrame>
    </p:spTree>
    <p:extLst>
      <p:ext uri="{BB962C8B-B14F-4D97-AF65-F5344CB8AC3E}">
        <p14:creationId xmlns:p14="http://schemas.microsoft.com/office/powerpoint/2010/main" val="2516537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TRABAJOS EDILICIOS </a:t>
            </a:r>
            <a:br>
              <a:rPr lang="es-MX" sz="4900" b="1" dirty="0" smtClean="0"/>
            </a:br>
            <a:r>
              <a:rPr lang="es-MX" sz="4900" b="1" dirty="0" smtClean="0"/>
              <a:t>2DO TRIMESTRE</a:t>
            </a:r>
            <a:r>
              <a:rPr lang="es-MX" dirty="0"/>
              <a:t/>
            </a:r>
            <a:br>
              <a:rPr lang="es-MX" dirty="0"/>
            </a:br>
            <a:endParaRPr lang="es-MX" dirty="0"/>
          </a:p>
        </p:txBody>
      </p:sp>
      <p:sp>
        <p:nvSpPr>
          <p:cNvPr id="4" name="Rectángulo 3"/>
          <p:cNvSpPr/>
          <p:nvPr/>
        </p:nvSpPr>
        <p:spPr>
          <a:xfrm>
            <a:off x="11130470" y="753228"/>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12</a:t>
            </a:r>
            <a:endParaRPr lang="es-ES" sz="4000" dirty="0">
              <a:ln w="0"/>
              <a:effectLst>
                <a:outerShdw blurRad="38100" dist="19050" dir="2700000" algn="tl" rotWithShape="0">
                  <a:schemeClr val="dk1">
                    <a:alpha val="40000"/>
                  </a:scheme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4173032697"/>
              </p:ext>
            </p:extLst>
          </p:nvPr>
        </p:nvGraphicFramePr>
        <p:xfrm>
          <a:off x="1258783" y="3301340"/>
          <a:ext cx="9155878" cy="480289"/>
        </p:xfrm>
        <a:graphic>
          <a:graphicData uri="http://schemas.openxmlformats.org/drawingml/2006/table">
            <a:tbl>
              <a:tblPr firstRow="1" firstCol="1" bandRow="1">
                <a:tableStyleId>{5C22544A-7EE6-4342-B048-85BDC9FD1C3A}</a:tableStyleId>
              </a:tblPr>
              <a:tblGrid>
                <a:gridCol w="1318206"/>
                <a:gridCol w="1323392"/>
                <a:gridCol w="6514280"/>
              </a:tblGrid>
              <a:tr h="148708">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929">
                <a:tc>
                  <a:txBody>
                    <a:bodyPr/>
                    <a:lstStyle/>
                    <a:p>
                      <a:pPr algn="ctr">
                        <a:spcAft>
                          <a:spcPts val="0"/>
                        </a:spcAft>
                      </a:pPr>
                      <a:r>
                        <a:rPr lang="es-MX" sz="1400" dirty="0" smtClean="0">
                          <a:effectLst/>
                        </a:rPr>
                        <a:t>ENERO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7</a:t>
                      </a:r>
                      <a:r>
                        <a:rPr lang="es-MX" sz="1400" dirty="0" smtClean="0">
                          <a:effectLst/>
                        </a:rPr>
                        <a:t> 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15 puntos</a:t>
                      </a:r>
                      <a:endParaRPr lang="es-MX" sz="1400" dirty="0" smtClean="0">
                        <a:effectLst/>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02633610"/>
              </p:ext>
            </p:extLst>
          </p:nvPr>
        </p:nvGraphicFramePr>
        <p:xfrm>
          <a:off x="1258785" y="3918857"/>
          <a:ext cx="9167749" cy="680138"/>
        </p:xfrm>
        <a:graphic>
          <a:graphicData uri="http://schemas.openxmlformats.org/drawingml/2006/table">
            <a:tbl>
              <a:tblPr firstRow="1" firstCol="1" bandRow="1">
                <a:tableStyleId>{5C22544A-7EE6-4342-B048-85BDC9FD1C3A}</a:tableStyleId>
              </a:tblPr>
              <a:tblGrid>
                <a:gridCol w="1319915"/>
                <a:gridCol w="1325108"/>
                <a:gridCol w="6522726"/>
              </a:tblGrid>
              <a:tr h="186365">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6778">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FEBRERO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8 ORD</a:t>
                      </a:r>
                    </a:p>
                    <a:p>
                      <a:pPr algn="ctr">
                        <a:spcAft>
                          <a:spcPts val="0"/>
                        </a:spcAft>
                      </a:pPr>
                      <a:r>
                        <a:rPr lang="es-MX" sz="1400" baseline="0" dirty="0" smtClean="0">
                          <a:effectLst/>
                        </a:rPr>
                        <a:t>9 ORD</a:t>
                      </a:r>
                      <a:endParaRPr lang="es-MX" sz="1400" dirty="0" smtClean="0">
                        <a:effectLst/>
                      </a:endParaRPr>
                    </a:p>
                  </a:txBody>
                  <a:tcPr marL="68580" marR="68580" marT="0" marB="0"/>
                </a:tc>
                <a:tc>
                  <a:txBody>
                    <a:bodyPr/>
                    <a:lstStyle/>
                    <a:p>
                      <a:pPr algn="just">
                        <a:spcAft>
                          <a:spcPts val="0"/>
                        </a:spcAft>
                      </a:pPr>
                      <a:r>
                        <a:rPr lang="es-MX" sz="1400" dirty="0" smtClean="0">
                          <a:effectLst/>
                        </a:rPr>
                        <a:t>Aprobación de  </a:t>
                      </a:r>
                      <a:r>
                        <a:rPr lang="es-MX" sz="1400" baseline="0" dirty="0" smtClean="0">
                          <a:effectLst/>
                        </a:rPr>
                        <a:t> 9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25 puntos</a:t>
                      </a: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405409775"/>
              </p:ext>
            </p:extLst>
          </p:nvPr>
        </p:nvGraphicFramePr>
        <p:xfrm>
          <a:off x="1258785" y="4738263"/>
          <a:ext cx="9158041" cy="771889"/>
        </p:xfrm>
        <a:graphic>
          <a:graphicData uri="http://schemas.openxmlformats.org/drawingml/2006/table">
            <a:tbl>
              <a:tblPr firstRow="1" firstCol="1" bandRow="1">
                <a:tableStyleId>{5C22544A-7EE6-4342-B048-85BDC9FD1C3A}</a:tableStyleId>
              </a:tblPr>
              <a:tblGrid>
                <a:gridCol w="1318517"/>
                <a:gridCol w="1323705"/>
                <a:gridCol w="6515819"/>
              </a:tblGrid>
              <a:tr h="230624">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1265">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MARZO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10 ORD</a:t>
                      </a:r>
                    </a:p>
                    <a:p>
                      <a:pPr algn="ctr">
                        <a:spcAft>
                          <a:spcPts val="0"/>
                        </a:spcAft>
                      </a:pPr>
                      <a:r>
                        <a:rPr lang="es-MX" sz="1400" dirty="0" smtClean="0">
                          <a:effectLst/>
                        </a:rPr>
                        <a:t>11 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20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punto único</a:t>
                      </a:r>
                      <a:endParaRPr lang="es-MX" sz="1400" dirty="0" smtClean="0">
                        <a:effectLst/>
                      </a:endParaRPr>
                    </a:p>
                  </a:txBody>
                  <a:tcPr marL="68580" marR="68580" marT="0" marB="0"/>
                </a:tc>
              </a:tr>
            </a:tbl>
          </a:graphicData>
        </a:graphic>
      </p:graphicFrame>
    </p:spTree>
    <p:extLst>
      <p:ext uri="{BB962C8B-B14F-4D97-AF65-F5344CB8AC3E}">
        <p14:creationId xmlns:p14="http://schemas.microsoft.com/office/powerpoint/2010/main" val="3168499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TRABAJOS EDILICIOS </a:t>
            </a:r>
            <a:br>
              <a:rPr lang="es-MX" sz="4900" b="1" dirty="0" smtClean="0"/>
            </a:br>
            <a:r>
              <a:rPr lang="es-MX" sz="4900" b="1" dirty="0" smtClean="0"/>
              <a:t>3ER TRIMESTRE</a:t>
            </a:r>
            <a:r>
              <a:rPr lang="es-MX" dirty="0"/>
              <a:t/>
            </a:r>
            <a:br>
              <a:rPr lang="es-MX" dirty="0"/>
            </a:br>
            <a:endParaRPr lang="es-MX" dirty="0"/>
          </a:p>
        </p:txBody>
      </p:sp>
      <p:sp>
        <p:nvSpPr>
          <p:cNvPr id="4" name="Rectángulo 3"/>
          <p:cNvSpPr/>
          <p:nvPr/>
        </p:nvSpPr>
        <p:spPr>
          <a:xfrm>
            <a:off x="11130470" y="753228"/>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13</a:t>
            </a:r>
            <a:endParaRPr lang="es-ES" sz="4000" dirty="0">
              <a:ln w="0"/>
              <a:effectLst>
                <a:outerShdw blurRad="38100" dist="19050" dir="2700000" algn="tl" rotWithShape="0">
                  <a:schemeClr val="dk1">
                    <a:alpha val="40000"/>
                  </a:scheme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1017974281"/>
              </p:ext>
            </p:extLst>
          </p:nvPr>
        </p:nvGraphicFramePr>
        <p:xfrm>
          <a:off x="1258783" y="3135090"/>
          <a:ext cx="9155878" cy="640080"/>
        </p:xfrm>
        <a:graphic>
          <a:graphicData uri="http://schemas.openxmlformats.org/drawingml/2006/table">
            <a:tbl>
              <a:tblPr firstRow="1" firstCol="1" bandRow="1">
                <a:tableStyleId>{5C22544A-7EE6-4342-B048-85BDC9FD1C3A}</a:tableStyleId>
              </a:tblPr>
              <a:tblGrid>
                <a:gridCol w="1318206"/>
                <a:gridCol w="1323392"/>
                <a:gridCol w="6514280"/>
              </a:tblGrid>
              <a:tr h="148708">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929">
                <a:tc>
                  <a:txBody>
                    <a:bodyPr/>
                    <a:lstStyle/>
                    <a:p>
                      <a:pPr algn="ctr">
                        <a:spcAft>
                          <a:spcPts val="0"/>
                        </a:spcAft>
                      </a:pPr>
                      <a:r>
                        <a:rPr lang="es-MX" sz="1400" dirty="0" smtClean="0">
                          <a:effectLst/>
                          <a:latin typeface="+mn-lt"/>
                          <a:ea typeface="+mn-ea"/>
                          <a:cs typeface="+mn-cs"/>
                        </a:rPr>
                        <a:t>ABRIL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12 ORD</a:t>
                      </a:r>
                    </a:p>
                    <a:p>
                      <a:pPr algn="ctr">
                        <a:spcAft>
                          <a:spcPts val="0"/>
                        </a:spcAft>
                      </a:pPr>
                      <a:r>
                        <a:rPr lang="es-MX" sz="1400" dirty="0" smtClean="0">
                          <a:effectLst/>
                        </a:rPr>
                        <a:t>13 ORD </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12 puntos</a:t>
                      </a:r>
                    </a:p>
                    <a:p>
                      <a:pPr algn="just">
                        <a:spcAft>
                          <a:spcPts val="0"/>
                        </a:spcAft>
                      </a:pPr>
                      <a:r>
                        <a:rPr lang="es-MX" sz="1400" baseline="0" dirty="0" smtClean="0">
                          <a:effectLst/>
                        </a:rPr>
                        <a:t>Aprobación de 16 puntos</a:t>
                      </a:r>
                      <a:endParaRPr lang="es-MX" sz="1400" dirty="0" smtClean="0">
                        <a:effectLst/>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47769281"/>
              </p:ext>
            </p:extLst>
          </p:nvPr>
        </p:nvGraphicFramePr>
        <p:xfrm>
          <a:off x="1258785" y="3918857"/>
          <a:ext cx="9167749" cy="680138"/>
        </p:xfrm>
        <a:graphic>
          <a:graphicData uri="http://schemas.openxmlformats.org/drawingml/2006/table">
            <a:tbl>
              <a:tblPr firstRow="1" firstCol="1" bandRow="1">
                <a:tableStyleId>{5C22544A-7EE6-4342-B048-85BDC9FD1C3A}</a:tableStyleId>
              </a:tblPr>
              <a:tblGrid>
                <a:gridCol w="1319915"/>
                <a:gridCol w="1325108"/>
                <a:gridCol w="6522726"/>
              </a:tblGrid>
              <a:tr h="186365">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6778">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MAYO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14 ORD</a:t>
                      </a:r>
                    </a:p>
                    <a:p>
                      <a:pPr algn="ctr">
                        <a:spcAft>
                          <a:spcPts val="0"/>
                        </a:spcAft>
                      </a:pPr>
                      <a:r>
                        <a:rPr lang="es-MX" sz="1400" baseline="0" dirty="0" smtClean="0">
                          <a:effectLst/>
                        </a:rPr>
                        <a:t>15 ORD</a:t>
                      </a:r>
                      <a:endParaRPr lang="es-MX" sz="1400" dirty="0" smtClean="0">
                        <a:effectLst/>
                      </a:endParaRPr>
                    </a:p>
                  </a:txBody>
                  <a:tcPr marL="68580" marR="68580" marT="0" marB="0"/>
                </a:tc>
                <a:tc>
                  <a:txBody>
                    <a:bodyPr/>
                    <a:lstStyle/>
                    <a:p>
                      <a:pPr algn="just">
                        <a:spcAft>
                          <a:spcPts val="0"/>
                        </a:spcAft>
                      </a:pPr>
                      <a:r>
                        <a:rPr lang="es-MX" sz="1400" dirty="0" smtClean="0">
                          <a:effectLst/>
                        </a:rPr>
                        <a:t>Aprobación de 1</a:t>
                      </a:r>
                      <a:r>
                        <a:rPr lang="es-MX" sz="1400" baseline="0" dirty="0" smtClean="0">
                          <a:effectLst/>
                        </a:rPr>
                        <a:t>7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5 puntos</a:t>
                      </a: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07086505"/>
              </p:ext>
            </p:extLst>
          </p:nvPr>
        </p:nvGraphicFramePr>
        <p:xfrm>
          <a:off x="1258785" y="4738263"/>
          <a:ext cx="9158041" cy="771889"/>
        </p:xfrm>
        <a:graphic>
          <a:graphicData uri="http://schemas.openxmlformats.org/drawingml/2006/table">
            <a:tbl>
              <a:tblPr firstRow="1" firstCol="1" bandRow="1">
                <a:tableStyleId>{5C22544A-7EE6-4342-B048-85BDC9FD1C3A}</a:tableStyleId>
              </a:tblPr>
              <a:tblGrid>
                <a:gridCol w="1318517"/>
                <a:gridCol w="1323705"/>
                <a:gridCol w="6515819"/>
              </a:tblGrid>
              <a:tr h="230624">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1265">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JUNIO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16 ORD</a:t>
                      </a:r>
                    </a:p>
                    <a:p>
                      <a:pPr algn="ctr">
                        <a:spcAft>
                          <a:spcPts val="0"/>
                        </a:spcAft>
                      </a:pPr>
                      <a:r>
                        <a:rPr lang="es-MX" sz="1400" dirty="0" smtClean="0">
                          <a:effectLst/>
                        </a:rPr>
                        <a:t>17 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19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13 puntos</a:t>
                      </a:r>
                      <a:endParaRPr lang="es-MX" sz="1400" dirty="0" smtClean="0">
                        <a:effectLst/>
                      </a:endParaRPr>
                    </a:p>
                  </a:txBody>
                  <a:tcPr marL="68580" marR="68580" marT="0" marB="0"/>
                </a:tc>
              </a:tr>
            </a:tbl>
          </a:graphicData>
        </a:graphic>
      </p:graphicFrame>
    </p:spTree>
    <p:extLst>
      <p:ext uri="{BB962C8B-B14F-4D97-AF65-F5344CB8AC3E}">
        <p14:creationId xmlns:p14="http://schemas.microsoft.com/office/powerpoint/2010/main" val="2797128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TRABAJOS EDILICIOS </a:t>
            </a:r>
            <a:br>
              <a:rPr lang="es-MX" sz="4900" b="1" dirty="0" smtClean="0"/>
            </a:br>
            <a:r>
              <a:rPr lang="es-MX" sz="4900" b="1" dirty="0" smtClean="0"/>
              <a:t>4TO TRIMESTRE</a:t>
            </a:r>
            <a:r>
              <a:rPr lang="es-MX" dirty="0"/>
              <a:t/>
            </a:r>
            <a:br>
              <a:rPr lang="es-MX" dirty="0"/>
            </a:br>
            <a:endParaRPr lang="es-MX" dirty="0"/>
          </a:p>
        </p:txBody>
      </p:sp>
      <p:sp>
        <p:nvSpPr>
          <p:cNvPr id="4" name="Rectángulo 3"/>
          <p:cNvSpPr/>
          <p:nvPr/>
        </p:nvSpPr>
        <p:spPr>
          <a:xfrm>
            <a:off x="11130471" y="753228"/>
            <a:ext cx="723275"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14</a:t>
            </a:r>
            <a:endParaRPr lang="es-ES" sz="4000" dirty="0">
              <a:ln w="0"/>
              <a:effectLst>
                <a:outerShdw blurRad="38100" dist="19050" dir="2700000" algn="tl" rotWithShape="0">
                  <a:schemeClr val="dk1">
                    <a:alpha val="40000"/>
                  </a:scheme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3668270908"/>
              </p:ext>
            </p:extLst>
          </p:nvPr>
        </p:nvGraphicFramePr>
        <p:xfrm>
          <a:off x="1258783" y="3135090"/>
          <a:ext cx="9155878" cy="480289"/>
        </p:xfrm>
        <a:graphic>
          <a:graphicData uri="http://schemas.openxmlformats.org/drawingml/2006/table">
            <a:tbl>
              <a:tblPr firstRow="1" firstCol="1" bandRow="1">
                <a:tableStyleId>{5C22544A-7EE6-4342-B048-85BDC9FD1C3A}</a:tableStyleId>
              </a:tblPr>
              <a:tblGrid>
                <a:gridCol w="1318206"/>
                <a:gridCol w="1323392"/>
                <a:gridCol w="6514280"/>
              </a:tblGrid>
              <a:tr h="148708">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SESIÓN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a:effectLst/>
                        </a:rPr>
                        <a:t>DESCRIPCIÓN DE ASUNTOS: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929">
                <a:tc>
                  <a:txBody>
                    <a:bodyPr/>
                    <a:lstStyle/>
                    <a:p>
                      <a:pPr algn="ctr">
                        <a:spcAft>
                          <a:spcPts val="0"/>
                        </a:spcAft>
                      </a:pPr>
                      <a:r>
                        <a:rPr lang="es-MX" sz="1400" dirty="0" smtClean="0">
                          <a:effectLst/>
                          <a:latin typeface="+mn-lt"/>
                          <a:ea typeface="+mn-ea"/>
                          <a:cs typeface="+mn-cs"/>
                        </a:rPr>
                        <a:t>JULIO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18 ORD</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16 puntos y 2 negativas</a:t>
                      </a:r>
                      <a:endParaRPr lang="es-MX" sz="1400" dirty="0" smtClean="0">
                        <a:effectLst/>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82564748"/>
              </p:ext>
            </p:extLst>
          </p:nvPr>
        </p:nvGraphicFramePr>
        <p:xfrm>
          <a:off x="1258785" y="3918857"/>
          <a:ext cx="9167749" cy="680138"/>
        </p:xfrm>
        <a:graphic>
          <a:graphicData uri="http://schemas.openxmlformats.org/drawingml/2006/table">
            <a:tbl>
              <a:tblPr firstRow="1" firstCol="1" bandRow="1">
                <a:tableStyleId>{5C22544A-7EE6-4342-B048-85BDC9FD1C3A}</a:tableStyleId>
              </a:tblPr>
              <a:tblGrid>
                <a:gridCol w="1319915"/>
                <a:gridCol w="1325108"/>
                <a:gridCol w="6522726"/>
              </a:tblGrid>
              <a:tr h="186365">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6778">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AGOSTO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19 ORD</a:t>
                      </a:r>
                    </a:p>
                    <a:p>
                      <a:pPr algn="ctr">
                        <a:spcAft>
                          <a:spcPts val="0"/>
                        </a:spcAft>
                      </a:pPr>
                      <a:r>
                        <a:rPr lang="es-MX" sz="1400" baseline="0" dirty="0" smtClean="0">
                          <a:effectLst/>
                        </a:rPr>
                        <a:t>20 ORD</a:t>
                      </a:r>
                      <a:endParaRPr lang="es-MX" sz="1400" dirty="0" smtClean="0">
                        <a:effectLst/>
                      </a:endParaRPr>
                    </a:p>
                  </a:txBody>
                  <a:tcPr marL="68580" marR="68580" marT="0" marB="0"/>
                </a:tc>
                <a:tc>
                  <a:txBody>
                    <a:bodyPr/>
                    <a:lstStyle/>
                    <a:p>
                      <a:pPr algn="just">
                        <a:spcAft>
                          <a:spcPts val="0"/>
                        </a:spcAft>
                      </a:pPr>
                      <a:r>
                        <a:rPr lang="es-MX" sz="1400" dirty="0" smtClean="0">
                          <a:effectLst/>
                        </a:rPr>
                        <a:t>Aprobación de 25</a:t>
                      </a:r>
                      <a:r>
                        <a:rPr lang="es-MX" sz="1400" baseline="0" dirty="0" smtClean="0">
                          <a:effectLst/>
                        </a:rPr>
                        <a:t> puntos</a:t>
                      </a:r>
                      <a:r>
                        <a:rPr lang="es-MX" sz="1400" dirty="0" smtClean="0">
                          <a:effectLst/>
                        </a:rPr>
                        <a:t> </a:t>
                      </a:r>
                    </a:p>
                    <a:p>
                      <a:pPr algn="just">
                        <a:spcAft>
                          <a:spcPts val="0"/>
                        </a:spcAft>
                      </a:pPr>
                      <a:r>
                        <a:rPr lang="es-MX" sz="1400" dirty="0" smtClean="0">
                          <a:effectLst/>
                        </a:rPr>
                        <a:t>Aprobación</a:t>
                      </a:r>
                      <a:r>
                        <a:rPr lang="es-MX" sz="1400" baseline="0" dirty="0" smtClean="0">
                          <a:effectLst/>
                        </a:rPr>
                        <a:t> de 15 puntos</a:t>
                      </a: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150269804"/>
              </p:ext>
            </p:extLst>
          </p:nvPr>
        </p:nvGraphicFramePr>
        <p:xfrm>
          <a:off x="1258785" y="4738263"/>
          <a:ext cx="9158041" cy="1084064"/>
        </p:xfrm>
        <a:graphic>
          <a:graphicData uri="http://schemas.openxmlformats.org/drawingml/2006/table">
            <a:tbl>
              <a:tblPr firstRow="1" firstCol="1" bandRow="1">
                <a:tableStyleId>{5C22544A-7EE6-4342-B048-85BDC9FD1C3A}</a:tableStyleId>
              </a:tblPr>
              <a:tblGrid>
                <a:gridCol w="1318517"/>
                <a:gridCol w="1323705"/>
                <a:gridCol w="6515819"/>
              </a:tblGrid>
              <a:tr h="230624">
                <a:tc>
                  <a:txBody>
                    <a:bodyPr/>
                    <a:lstStyle/>
                    <a:p>
                      <a:pPr algn="ctr">
                        <a:spcAft>
                          <a:spcPts val="0"/>
                        </a:spcAft>
                      </a:pPr>
                      <a:r>
                        <a:rPr lang="es-MX" sz="1400" dirty="0">
                          <a:effectLst/>
                        </a:rPr>
                        <a:t>FECHA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SESIÓN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a:effectLst/>
                        </a:rPr>
                        <a:t>DESCRIPCIÓN DE ASUNTOS: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1265">
                <a:tc>
                  <a:txBody>
                    <a:bodyPr/>
                    <a:lstStyle/>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smtClean="0">
                          <a:effectLst/>
                          <a:latin typeface="+mn-lt"/>
                          <a:ea typeface="+mn-ea"/>
                          <a:cs typeface="+mn-cs"/>
                        </a:rPr>
                        <a:t>SEPTIEMBRE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s-MX" sz="1400" dirty="0" smtClean="0">
                          <a:effectLst/>
                        </a:rPr>
                        <a:t>3 EXTRA</a:t>
                      </a:r>
                    </a:p>
                    <a:p>
                      <a:pPr algn="ctr">
                        <a:spcAft>
                          <a:spcPts val="0"/>
                        </a:spcAft>
                      </a:pPr>
                      <a:r>
                        <a:rPr lang="es-MX" sz="1400" dirty="0" smtClean="0">
                          <a:effectLst/>
                        </a:rPr>
                        <a:t>1</a:t>
                      </a:r>
                      <a:r>
                        <a:rPr lang="es-MX" sz="1400" baseline="0" dirty="0" smtClean="0">
                          <a:effectLst/>
                        </a:rPr>
                        <a:t> SOLEMNE</a:t>
                      </a:r>
                    </a:p>
                    <a:p>
                      <a:pPr algn="ctr">
                        <a:spcAft>
                          <a:spcPts val="0"/>
                        </a:spcAft>
                      </a:pPr>
                      <a:r>
                        <a:rPr lang="es-MX" sz="1400" baseline="0" dirty="0" smtClean="0">
                          <a:effectLst/>
                        </a:rPr>
                        <a:t>21</a:t>
                      </a:r>
                      <a:r>
                        <a:rPr lang="es-MX" sz="1400" dirty="0" smtClean="0">
                          <a:effectLst/>
                        </a:rPr>
                        <a:t> ORD</a:t>
                      </a:r>
                    </a:p>
                    <a:p>
                      <a:pPr algn="ctr">
                        <a:spcAft>
                          <a:spcPts val="0"/>
                        </a:spcAft>
                      </a:pPr>
                      <a:r>
                        <a:rPr lang="es-MX" sz="1400" dirty="0" smtClean="0">
                          <a:effectLst/>
                        </a:rPr>
                        <a:t>4 EXTRA</a:t>
                      </a:r>
                    </a:p>
                  </a:txBody>
                  <a:tcPr marL="68580" marR="68580" marT="0" marB="0"/>
                </a:tc>
                <a:tc>
                  <a:txBody>
                    <a:bodyPr/>
                    <a:lstStyle/>
                    <a:p>
                      <a:pPr algn="just">
                        <a:spcAft>
                          <a:spcPts val="0"/>
                        </a:spcAft>
                      </a:pPr>
                      <a:r>
                        <a:rPr lang="es-MX" sz="1400" dirty="0" smtClean="0">
                          <a:effectLst/>
                        </a:rPr>
                        <a:t>Aprobación de</a:t>
                      </a:r>
                      <a:r>
                        <a:rPr lang="es-MX" sz="1400" baseline="0" dirty="0" smtClean="0">
                          <a:effectLst/>
                        </a:rPr>
                        <a:t> punto único</a:t>
                      </a:r>
                      <a:r>
                        <a:rPr lang="es-MX" sz="1400" dirty="0" smtClean="0">
                          <a:effectLst/>
                        </a:rPr>
                        <a:t> </a:t>
                      </a:r>
                    </a:p>
                    <a:p>
                      <a:pPr algn="just">
                        <a:spcAft>
                          <a:spcPts val="0"/>
                        </a:spcAft>
                      </a:pPr>
                      <a:r>
                        <a:rPr lang="es-MX" sz="1400" dirty="0" smtClean="0">
                          <a:effectLst/>
                        </a:rPr>
                        <a:t>Aprobación</a:t>
                      </a:r>
                      <a:r>
                        <a:rPr lang="es-MX" sz="1400" baseline="0" dirty="0" smtClean="0">
                          <a:effectLst/>
                        </a:rPr>
                        <a:t> de punto único</a:t>
                      </a:r>
                    </a:p>
                    <a:p>
                      <a:pPr algn="just">
                        <a:spcAft>
                          <a:spcPts val="0"/>
                        </a:spcAft>
                      </a:pPr>
                      <a:r>
                        <a:rPr lang="es-MX" sz="1400" baseline="0" dirty="0" smtClean="0">
                          <a:effectLst/>
                        </a:rPr>
                        <a:t>Aprobación de 2 puntos y 2 negativas</a:t>
                      </a:r>
                    </a:p>
                    <a:p>
                      <a:pPr algn="just">
                        <a:spcAft>
                          <a:spcPts val="0"/>
                        </a:spcAft>
                      </a:pPr>
                      <a:r>
                        <a:rPr lang="es-MX" sz="1400" baseline="0" dirty="0" smtClean="0">
                          <a:effectLst/>
                        </a:rPr>
                        <a:t>Aprobación de 5 puntos y 2 negativas</a:t>
                      </a:r>
                      <a:endParaRPr lang="es-MX" sz="1400" dirty="0" smtClean="0">
                        <a:effectLst/>
                      </a:endParaRPr>
                    </a:p>
                  </a:txBody>
                  <a:tcPr marL="68580" marR="68580" marT="0" marB="0"/>
                </a:tc>
              </a:tr>
            </a:tbl>
          </a:graphicData>
        </a:graphic>
      </p:graphicFrame>
    </p:spTree>
    <p:extLst>
      <p:ext uri="{BB962C8B-B14F-4D97-AF65-F5344CB8AC3E}">
        <p14:creationId xmlns:p14="http://schemas.microsoft.com/office/powerpoint/2010/main" val="1245969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TRABAJOS DE COMISIONES</a:t>
            </a:r>
            <a:r>
              <a:rPr lang="es-MX" dirty="0"/>
              <a:t/>
            </a:r>
            <a:br>
              <a:rPr lang="es-MX" dirty="0"/>
            </a:br>
            <a:endParaRPr lang="es-MX" dirty="0"/>
          </a:p>
        </p:txBody>
      </p:sp>
      <p:sp>
        <p:nvSpPr>
          <p:cNvPr id="4" name="Rectángulo 3"/>
          <p:cNvSpPr/>
          <p:nvPr/>
        </p:nvSpPr>
        <p:spPr>
          <a:xfrm>
            <a:off x="11130470" y="753228"/>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15</a:t>
            </a:r>
            <a:endParaRPr lang="es-ES" sz="4000" dirty="0">
              <a:ln w="0"/>
              <a:effectLst>
                <a:outerShdw blurRad="38100" dist="19050" dir="2700000" algn="tl" rotWithShape="0">
                  <a:schemeClr val="dk1">
                    <a:alpha val="40000"/>
                  </a:schemeClr>
                </a:outerShdw>
              </a:effectLst>
            </a:endParaRPr>
          </a:p>
        </p:txBody>
      </p:sp>
      <p:sp>
        <p:nvSpPr>
          <p:cNvPr id="3" name="Rectángulo 2"/>
          <p:cNvSpPr/>
          <p:nvPr/>
        </p:nvSpPr>
        <p:spPr>
          <a:xfrm>
            <a:off x="130629" y="2090043"/>
            <a:ext cx="11723117" cy="4601260"/>
          </a:xfrm>
          <a:prstGeom prst="rect">
            <a:avLst/>
          </a:prstGeom>
        </p:spPr>
        <p:txBody>
          <a:bodyPr wrap="square">
            <a:spAutoFit/>
          </a:bodyPr>
          <a:lstStyle/>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Se trabajó colaborativamente en las sesiones del cabildo, 21 ordinarias, 4 extraordinarias y 2 solemnes</a:t>
            </a:r>
          </a:p>
          <a:p>
            <a:pPr algn="just">
              <a:lnSpc>
                <a:spcPct val="107000"/>
              </a:lnSpc>
              <a:spcAft>
                <a:spcPts val="800"/>
              </a:spcAft>
            </a:pPr>
            <a:r>
              <a:rPr lang="es-MX" sz="1400" dirty="0" smtClean="0">
                <a:latin typeface="+mj-lt"/>
                <a:ea typeface="Calibri" panose="020F0502020204030204" pitchFamily="34" charset="0"/>
                <a:cs typeface="Times New Roman" panose="02020603050405020304" pitchFamily="18" charset="0"/>
              </a:rPr>
              <a:t>Como </a:t>
            </a:r>
            <a:r>
              <a:rPr lang="es-MX" sz="1400" dirty="0">
                <a:latin typeface="+mj-lt"/>
                <a:ea typeface="Calibri" panose="020F0502020204030204" pitchFamily="34" charset="0"/>
                <a:cs typeface="Times New Roman" panose="02020603050405020304" pitchFamily="18" charset="0"/>
              </a:rPr>
              <a:t>parte de las funciones de la comisión de Cementerios, visité para conocer y visualizar la situación  de los espacios destinados para ello, en la cabecera Municipal y en </a:t>
            </a:r>
            <a:r>
              <a:rPr lang="es-MX" sz="1400" dirty="0" smtClean="0">
                <a:latin typeface="+mj-lt"/>
                <a:ea typeface="Calibri" panose="020F0502020204030204" pitchFamily="34" charset="0"/>
                <a:cs typeface="Times New Roman" panose="02020603050405020304" pitchFamily="18" charset="0"/>
              </a:rPr>
              <a:t>las localidades </a:t>
            </a:r>
            <a:r>
              <a:rPr lang="es-MX" sz="1400" dirty="0">
                <a:latin typeface="+mj-lt"/>
                <a:ea typeface="Calibri" panose="020F0502020204030204" pitchFamily="34" charset="0"/>
                <a:cs typeface="Times New Roman" panose="02020603050405020304" pitchFamily="18" charset="0"/>
              </a:rPr>
              <a:t>de </a:t>
            </a:r>
            <a:r>
              <a:rPr lang="es-MX" sz="1400" dirty="0" err="1" smtClean="0">
                <a:latin typeface="+mj-lt"/>
                <a:ea typeface="Calibri" panose="020F0502020204030204" pitchFamily="34" charset="0"/>
                <a:cs typeface="Times New Roman" panose="02020603050405020304" pitchFamily="18" charset="0"/>
              </a:rPr>
              <a:t>Mirandilla</a:t>
            </a:r>
            <a:r>
              <a:rPr lang="es-MX" sz="1400" dirty="0" smtClean="0">
                <a:latin typeface="+mj-lt"/>
                <a:ea typeface="Calibri" panose="020F0502020204030204" pitchFamily="34" charset="0"/>
                <a:cs typeface="Times New Roman" panose="02020603050405020304" pitchFamily="18" charset="0"/>
              </a:rPr>
              <a:t> Yerbabuena, Cimarrón y Navidad, </a:t>
            </a:r>
            <a:r>
              <a:rPr lang="es-MX" sz="1400" dirty="0">
                <a:latin typeface="+mj-lt"/>
                <a:ea typeface="Calibri" panose="020F0502020204030204" pitchFamily="34" charset="0"/>
                <a:cs typeface="Times New Roman" panose="02020603050405020304" pitchFamily="18" charset="0"/>
              </a:rPr>
              <a:t>detectando necesidades y teniendo insumos para presentar proyecto a la autoridad o instancia correspondiente. </a:t>
            </a:r>
          </a:p>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Como comisión especial se me invitó a participar en la revisión del presupuesto de egresos del H. ayuntamiento para el ejercicio del año 2016.</a:t>
            </a:r>
          </a:p>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Participé en la Revisión de la actualización </a:t>
            </a:r>
            <a:r>
              <a:rPr lang="es-MX" sz="1400" dirty="0" smtClean="0">
                <a:latin typeface="+mj-lt"/>
                <a:ea typeface="Calibri" panose="020F0502020204030204" pitchFamily="34" charset="0"/>
                <a:cs typeface="Times New Roman" panose="02020603050405020304" pitchFamily="18" charset="0"/>
              </a:rPr>
              <a:t>diversos reglamentos del Municipio. </a:t>
            </a:r>
            <a:endParaRPr lang="es-MX" sz="14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Participación en reunión Regional con el Diputado Local del V distrito, para la conformación de mapas de riesgos e información sobre la elaboración de proyectos para 2016</a:t>
            </a:r>
          </a:p>
          <a:p>
            <a:pPr algn="just">
              <a:lnSpc>
                <a:spcPct val="107000"/>
              </a:lnSpc>
              <a:spcAft>
                <a:spcPts val="800"/>
              </a:spcAft>
            </a:pPr>
            <a:r>
              <a:rPr lang="es-MX" sz="1400" dirty="0" err="1">
                <a:latin typeface="+mj-lt"/>
                <a:ea typeface="Calibri" panose="020F0502020204030204" pitchFamily="34" charset="0"/>
                <a:cs typeface="Times New Roman" panose="02020603050405020304" pitchFamily="18" charset="0"/>
              </a:rPr>
              <a:t>Asisencia</a:t>
            </a:r>
            <a:r>
              <a:rPr lang="es-MX" sz="1400" dirty="0">
                <a:latin typeface="+mj-lt"/>
                <a:ea typeface="Calibri" panose="020F0502020204030204" pitchFamily="34" charset="0"/>
                <a:cs typeface="Times New Roman" panose="02020603050405020304" pitchFamily="18" charset="0"/>
              </a:rPr>
              <a:t> a Eventos en centros educativos </a:t>
            </a:r>
            <a:r>
              <a:rPr lang="es-MX" sz="1400" dirty="0" smtClean="0">
                <a:latin typeface="+mj-lt"/>
                <a:ea typeface="Calibri" panose="020F0502020204030204" pitchFamily="34" charset="0"/>
                <a:cs typeface="Times New Roman" panose="02020603050405020304" pitchFamily="18" charset="0"/>
              </a:rPr>
              <a:t>de la cabecera municipal, eventos cívicos y culturales del Municipio.</a:t>
            </a:r>
          </a:p>
          <a:p>
            <a:pPr algn="just">
              <a:lnSpc>
                <a:spcPct val="107000"/>
              </a:lnSpc>
              <a:spcAft>
                <a:spcPts val="800"/>
              </a:spcAft>
            </a:pPr>
            <a:r>
              <a:rPr lang="es-MX" sz="1400" dirty="0" smtClean="0">
                <a:latin typeface="+mj-lt"/>
                <a:ea typeface="Calibri" panose="020F0502020204030204" pitchFamily="34" charset="0"/>
                <a:cs typeface="Times New Roman" panose="02020603050405020304" pitchFamily="18" charset="0"/>
              </a:rPr>
              <a:t>Trabajé </a:t>
            </a:r>
            <a:r>
              <a:rPr lang="es-MX" sz="1400" dirty="0">
                <a:latin typeface="+mj-lt"/>
                <a:ea typeface="Calibri" panose="020F0502020204030204" pitchFamily="34" charset="0"/>
                <a:cs typeface="Times New Roman" panose="02020603050405020304" pitchFamily="18" charset="0"/>
              </a:rPr>
              <a:t>en lo colegiado y posteriormente en lo individual, en el análisis de la propuesta del Plan de Desarrollo Municipal 2015-2018 que fue encomendado a externos para su elaboración, destacando las modificaciones al mismo sustentados en las opiniones y propuestas de su servidor y de los compañeros regidores quienes si conocemos la situación y problemática que aqueja </a:t>
            </a:r>
            <a:r>
              <a:rPr lang="es-MX" sz="1400" dirty="0" smtClean="0">
                <a:latin typeface="+mj-lt"/>
                <a:ea typeface="Calibri" panose="020F0502020204030204" pitchFamily="34" charset="0"/>
                <a:cs typeface="Times New Roman" panose="02020603050405020304" pitchFamily="18" charset="0"/>
              </a:rPr>
              <a:t>al </a:t>
            </a:r>
            <a:r>
              <a:rPr lang="es-MX" sz="1400" dirty="0">
                <a:latin typeface="+mj-lt"/>
                <a:ea typeface="Calibri" panose="020F0502020204030204" pitchFamily="34" charset="0"/>
                <a:cs typeface="Times New Roman" panose="02020603050405020304" pitchFamily="18" charset="0"/>
              </a:rPr>
              <a:t>Municipio y las alternativas de solución y crecimiento del mismo, por ser residentes  oriundos y permanentes</a:t>
            </a:r>
            <a:r>
              <a:rPr lang="es-MX" sz="1400" dirty="0" smtClean="0">
                <a:latin typeface="+mj-lt"/>
                <a:ea typeface="Calibri" panose="020F0502020204030204" pitchFamily="34" charset="0"/>
                <a:cs typeface="Times New Roman" panose="02020603050405020304" pitchFamily="18" charset="0"/>
              </a:rPr>
              <a:t>.</a:t>
            </a:r>
          </a:p>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Se trabajó en la conformación del Proyecto de la Conmemoración del Centenario de la Constitución Política de los Estados Unidos Mexicanos y de la propia del Estado de Jalisco</a:t>
            </a:r>
            <a:r>
              <a:rPr lang="es-MX" sz="1400" dirty="0" smtClean="0">
                <a:latin typeface="+mj-lt"/>
                <a:ea typeface="Calibri" panose="020F0502020204030204" pitchFamily="34" charset="0"/>
                <a:cs typeface="Times New Roman" panose="02020603050405020304" pitchFamily="18" charset="0"/>
              </a:rPr>
              <a:t>.</a:t>
            </a:r>
            <a:endParaRPr lang="es-MX" sz="14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MX" sz="1400" dirty="0" smtClean="0">
                <a:latin typeface="+mj-lt"/>
                <a:ea typeface="Calibri" panose="020F0502020204030204" pitchFamily="34" charset="0"/>
                <a:cs typeface="Times New Roman" panose="02020603050405020304" pitchFamily="18" charset="0"/>
              </a:rPr>
              <a:t>Formé </a:t>
            </a:r>
            <a:r>
              <a:rPr lang="es-MX" sz="1400" dirty="0">
                <a:latin typeface="+mj-lt"/>
                <a:ea typeface="Calibri" panose="020F0502020204030204" pitchFamily="34" charset="0"/>
                <a:cs typeface="Times New Roman" panose="02020603050405020304" pitchFamily="18" charset="0"/>
              </a:rPr>
              <a:t>parte de la Comisión Especial de Celebración de las Fiestas Patrias 2016 como secretario de la </a:t>
            </a:r>
            <a:r>
              <a:rPr lang="es-MX" sz="1400" dirty="0" smtClean="0">
                <a:latin typeface="+mj-lt"/>
                <a:ea typeface="Calibri" panose="020F0502020204030204" pitchFamily="34" charset="0"/>
                <a:cs typeface="Times New Roman" panose="02020603050405020304" pitchFamily="18" charset="0"/>
              </a:rPr>
              <a:t>misma</a:t>
            </a:r>
            <a:endParaRPr lang="es-MX" sz="1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409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
            </a:r>
            <a:br>
              <a:rPr lang="es-MX" b="1" dirty="0" smtClean="0"/>
            </a:br>
            <a:r>
              <a:rPr lang="es-MX" sz="4900" b="1" dirty="0" smtClean="0"/>
              <a:t>ACTIVIDADES SOCIALES</a:t>
            </a:r>
            <a:r>
              <a:rPr lang="es-MX" dirty="0"/>
              <a:t/>
            </a:r>
            <a:br>
              <a:rPr lang="es-MX" dirty="0"/>
            </a:br>
            <a:endParaRPr lang="es-MX" dirty="0"/>
          </a:p>
        </p:txBody>
      </p:sp>
      <p:sp>
        <p:nvSpPr>
          <p:cNvPr id="4" name="Rectángulo 3"/>
          <p:cNvSpPr/>
          <p:nvPr/>
        </p:nvSpPr>
        <p:spPr>
          <a:xfrm>
            <a:off x="11130470" y="753228"/>
            <a:ext cx="723276"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16</a:t>
            </a:r>
            <a:endParaRPr lang="es-ES" sz="4000" dirty="0">
              <a:ln w="0"/>
              <a:effectLst>
                <a:outerShdw blurRad="38100" dist="19050" dir="2700000" algn="tl" rotWithShape="0">
                  <a:schemeClr val="dk1">
                    <a:alpha val="40000"/>
                  </a:schemeClr>
                </a:outerShdw>
              </a:effectLst>
            </a:endParaRPr>
          </a:p>
        </p:txBody>
      </p:sp>
      <p:sp>
        <p:nvSpPr>
          <p:cNvPr id="3" name="Rectángulo 2"/>
          <p:cNvSpPr/>
          <p:nvPr/>
        </p:nvSpPr>
        <p:spPr>
          <a:xfrm>
            <a:off x="593765" y="2274563"/>
            <a:ext cx="10984677" cy="4421403"/>
          </a:xfrm>
          <a:prstGeom prst="rect">
            <a:avLst/>
          </a:prstGeom>
        </p:spPr>
        <p:txBody>
          <a:bodyPr wrap="square">
            <a:spAutoFit/>
          </a:bodyPr>
          <a:lstStyle/>
          <a:p>
            <a:pPr algn="just">
              <a:lnSpc>
                <a:spcPct val="107000"/>
              </a:lnSpc>
              <a:spcAft>
                <a:spcPts val="800"/>
              </a:spcAft>
            </a:pPr>
            <a:r>
              <a:rPr lang="es-MX" sz="1400" dirty="0">
                <a:latin typeface="+mj-lt"/>
                <a:ea typeface="Calibri" panose="020F0502020204030204" pitchFamily="34" charset="0"/>
                <a:cs typeface="Times New Roman" panose="02020603050405020304" pitchFamily="18" charset="0"/>
              </a:rPr>
              <a:t>Con motivo de la contingencia que provocó el Huracán Patricia en el mes de octubre del 2015, participé en las diferentes actividades que se realizaron con tal desgracia, permaneciendo durante la tarde y altas horas de la noche en la Presidencia Municipal, apoyando en lo que se fuera necesitando como lo </a:t>
            </a:r>
            <a:r>
              <a:rPr lang="es-MX" sz="1400" dirty="0" smtClean="0">
                <a:latin typeface="+mj-lt"/>
                <a:ea typeface="Calibri" panose="020F0502020204030204" pitchFamily="34" charset="0"/>
                <a:cs typeface="Times New Roman" panose="02020603050405020304" pitchFamily="18" charset="0"/>
              </a:rPr>
              <a:t>fue la recepción </a:t>
            </a:r>
            <a:r>
              <a:rPr lang="es-MX" sz="1400" dirty="0">
                <a:latin typeface="+mj-lt"/>
                <a:ea typeface="Calibri" panose="020F0502020204030204" pitchFamily="34" charset="0"/>
                <a:cs typeface="Times New Roman" panose="02020603050405020304" pitchFamily="18" charset="0"/>
              </a:rPr>
              <a:t>de material alimenticio, Material Humano Sanitario, Menajes para el </a:t>
            </a:r>
            <a:r>
              <a:rPr lang="es-MX" sz="1400" dirty="0" smtClean="0">
                <a:latin typeface="+mj-lt"/>
                <a:ea typeface="Calibri" panose="020F0502020204030204" pitchFamily="34" charset="0"/>
                <a:cs typeface="Times New Roman" panose="02020603050405020304" pitchFamily="18" charset="0"/>
              </a:rPr>
              <a:t>Hogar; Clasificación </a:t>
            </a:r>
            <a:r>
              <a:rPr lang="es-MX" sz="1400" dirty="0">
                <a:latin typeface="+mj-lt"/>
                <a:ea typeface="Calibri" panose="020F0502020204030204" pitchFamily="34" charset="0"/>
                <a:cs typeface="Times New Roman" panose="02020603050405020304" pitchFamily="18" charset="0"/>
              </a:rPr>
              <a:t>de los materiales recibidos para la ayuda </a:t>
            </a:r>
            <a:r>
              <a:rPr lang="es-MX" sz="1400" dirty="0" smtClean="0">
                <a:latin typeface="+mj-lt"/>
                <a:ea typeface="Calibri" panose="020F0502020204030204" pitchFamily="34" charset="0"/>
                <a:cs typeface="Times New Roman" panose="02020603050405020304" pitchFamily="18" charset="0"/>
              </a:rPr>
              <a:t>humanitaria; Conformación </a:t>
            </a:r>
            <a:r>
              <a:rPr lang="es-MX" sz="1400" dirty="0">
                <a:latin typeface="+mj-lt"/>
                <a:ea typeface="Calibri" panose="020F0502020204030204" pitchFamily="34" charset="0"/>
                <a:cs typeface="Times New Roman" panose="02020603050405020304" pitchFamily="18" charset="0"/>
              </a:rPr>
              <a:t>de despensas de materiales alimenticios y humano </a:t>
            </a:r>
            <a:r>
              <a:rPr lang="es-MX" sz="1400" dirty="0" smtClean="0">
                <a:latin typeface="+mj-lt"/>
                <a:ea typeface="Calibri" panose="020F0502020204030204" pitchFamily="34" charset="0"/>
                <a:cs typeface="Times New Roman" panose="02020603050405020304" pitchFamily="18" charset="0"/>
              </a:rPr>
              <a:t>sanitarios; Visita </a:t>
            </a:r>
            <a:r>
              <a:rPr lang="es-MX" sz="1400" dirty="0">
                <a:latin typeface="+mj-lt"/>
                <a:ea typeface="Calibri" panose="020F0502020204030204" pitchFamily="34" charset="0"/>
                <a:cs typeface="Times New Roman" panose="02020603050405020304" pitchFamily="18" charset="0"/>
              </a:rPr>
              <a:t>a la zona afectada por el </a:t>
            </a:r>
            <a:r>
              <a:rPr lang="es-MX" sz="1400" dirty="0" smtClean="0">
                <a:latin typeface="+mj-lt"/>
                <a:ea typeface="Calibri" panose="020F0502020204030204" pitchFamily="34" charset="0"/>
                <a:cs typeface="Times New Roman" panose="02020603050405020304" pitchFamily="18" charset="0"/>
              </a:rPr>
              <a:t>siniestro </a:t>
            </a:r>
            <a:r>
              <a:rPr lang="es-MX" sz="1400" dirty="0">
                <a:latin typeface="+mj-lt"/>
                <a:ea typeface="Calibri" panose="020F0502020204030204" pitchFamily="34" charset="0"/>
                <a:cs typeface="Times New Roman" panose="02020603050405020304" pitchFamily="18" charset="0"/>
              </a:rPr>
              <a:t>y participación en la entrega de materiales </a:t>
            </a:r>
            <a:r>
              <a:rPr lang="es-MX" sz="1400" dirty="0" smtClean="0">
                <a:latin typeface="+mj-lt"/>
                <a:ea typeface="Calibri" panose="020F0502020204030204" pitchFamily="34" charset="0"/>
                <a:cs typeface="Times New Roman" panose="02020603050405020304" pitchFamily="18" charset="0"/>
              </a:rPr>
              <a:t>diversos.</a:t>
            </a:r>
            <a:endParaRPr lang="es-MX" sz="14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MX" sz="1400" dirty="0" smtClean="0">
                <a:latin typeface="+mj-lt"/>
                <a:ea typeface="Calibri" panose="020F0502020204030204" pitchFamily="34" charset="0"/>
                <a:cs typeface="Times New Roman" panose="02020603050405020304" pitchFamily="18" charset="0"/>
              </a:rPr>
              <a:t>Ha </a:t>
            </a:r>
            <a:r>
              <a:rPr lang="es-MX" sz="1400" dirty="0">
                <a:latin typeface="+mj-lt"/>
                <a:ea typeface="Calibri" panose="020F0502020204030204" pitchFamily="34" charset="0"/>
                <a:cs typeface="Times New Roman" panose="02020603050405020304" pitchFamily="18" charset="0"/>
              </a:rPr>
              <a:t>sido altamente satisfactoria la atención </a:t>
            </a:r>
            <a:r>
              <a:rPr lang="es-MX" sz="1400" dirty="0" smtClean="0">
                <a:latin typeface="+mj-lt"/>
                <a:ea typeface="Calibri" panose="020F0502020204030204" pitchFamily="34" charset="0"/>
                <a:cs typeface="Times New Roman" panose="02020603050405020304" pitchFamily="18" charset="0"/>
              </a:rPr>
              <a:t>personalizada hacia los </a:t>
            </a:r>
            <a:r>
              <a:rPr lang="es-MX" sz="1400" dirty="0">
                <a:latin typeface="+mj-lt"/>
                <a:ea typeface="Calibri" panose="020F0502020204030204" pitchFamily="34" charset="0"/>
                <a:cs typeface="Times New Roman" panose="02020603050405020304" pitchFamily="18" charset="0"/>
              </a:rPr>
              <a:t>ciudadanos de la cabecera municipal y de las localidades</a:t>
            </a:r>
            <a:r>
              <a:rPr lang="es-MX" sz="1400" dirty="0" smtClean="0">
                <a:latin typeface="+mj-lt"/>
                <a:ea typeface="Calibri" panose="020F0502020204030204" pitchFamily="34" charset="0"/>
                <a:cs typeface="Times New Roman" panose="02020603050405020304" pitchFamily="18" charset="0"/>
              </a:rPr>
              <a:t>, cada día mas creciente, </a:t>
            </a:r>
            <a:r>
              <a:rPr lang="es-MX" sz="1400" dirty="0">
                <a:latin typeface="+mj-lt"/>
                <a:ea typeface="Calibri" panose="020F0502020204030204" pitchFamily="34" charset="0"/>
                <a:cs typeface="Times New Roman" panose="02020603050405020304" pitchFamily="18" charset="0"/>
              </a:rPr>
              <a:t>quienes </a:t>
            </a:r>
            <a:r>
              <a:rPr lang="es-MX" sz="1400" dirty="0" smtClean="0">
                <a:latin typeface="+mj-lt"/>
                <a:ea typeface="Calibri" panose="020F0502020204030204" pitchFamily="34" charset="0"/>
                <a:cs typeface="Times New Roman" panose="02020603050405020304" pitchFamily="18" charset="0"/>
              </a:rPr>
              <a:t>me </a:t>
            </a:r>
            <a:r>
              <a:rPr lang="es-MX" sz="1400" dirty="0">
                <a:latin typeface="+mj-lt"/>
                <a:ea typeface="Calibri" panose="020F0502020204030204" pitchFamily="34" charset="0"/>
                <a:cs typeface="Times New Roman" panose="02020603050405020304" pitchFamily="18" charset="0"/>
              </a:rPr>
              <a:t>tienen la confianza de </a:t>
            </a:r>
            <a:r>
              <a:rPr lang="es-MX" sz="1400" dirty="0" smtClean="0">
                <a:latin typeface="+mj-lt"/>
                <a:ea typeface="Calibri" panose="020F0502020204030204" pitchFamily="34" charset="0"/>
                <a:cs typeface="Times New Roman" panose="02020603050405020304" pitchFamily="18" charset="0"/>
              </a:rPr>
              <a:t>hacerme </a:t>
            </a:r>
            <a:r>
              <a:rPr lang="es-MX" sz="1400" dirty="0">
                <a:latin typeface="+mj-lt"/>
                <a:ea typeface="Calibri" panose="020F0502020204030204" pitchFamily="34" charset="0"/>
                <a:cs typeface="Times New Roman" panose="02020603050405020304" pitchFamily="18" charset="0"/>
              </a:rPr>
              <a:t>alguna consulta sobre los trámites y servicios que se pueden proporcionar en el Municipio o en su caso en otras instancias del gobierno </a:t>
            </a:r>
            <a:r>
              <a:rPr lang="es-MX" sz="1400" dirty="0" smtClean="0">
                <a:latin typeface="+mj-lt"/>
                <a:ea typeface="Calibri" panose="020F0502020204030204" pitchFamily="34" charset="0"/>
                <a:cs typeface="Times New Roman" panose="02020603050405020304" pitchFamily="18" charset="0"/>
              </a:rPr>
              <a:t>estatal, de igual forma para solicitar ayudas y apoyos, así como </a:t>
            </a:r>
            <a:r>
              <a:rPr lang="es-MX" sz="1400" dirty="0">
                <a:latin typeface="+mj-lt"/>
                <a:ea typeface="Calibri" panose="020F0502020204030204" pitchFamily="34" charset="0"/>
                <a:cs typeface="Times New Roman" panose="02020603050405020304" pitchFamily="18" charset="0"/>
              </a:rPr>
              <a:t>con diversos temas económicos, </a:t>
            </a:r>
            <a:r>
              <a:rPr lang="es-MX" sz="1400" dirty="0" err="1">
                <a:latin typeface="+mj-lt"/>
                <a:ea typeface="Calibri" panose="020F0502020204030204" pitchFamily="34" charset="0"/>
                <a:cs typeface="Times New Roman" panose="02020603050405020304" pitchFamily="18" charset="0"/>
              </a:rPr>
              <a:t>póliticos</a:t>
            </a:r>
            <a:r>
              <a:rPr lang="es-MX" sz="1400" dirty="0">
                <a:latin typeface="+mj-lt"/>
                <a:ea typeface="Calibri" panose="020F0502020204030204" pitchFamily="34" charset="0"/>
                <a:cs typeface="Times New Roman" panose="02020603050405020304" pitchFamily="18" charset="0"/>
              </a:rPr>
              <a:t>, de salud y sociales principalmente.</a:t>
            </a:r>
          </a:p>
          <a:p>
            <a:pPr algn="just">
              <a:lnSpc>
                <a:spcPct val="107000"/>
              </a:lnSpc>
              <a:spcAft>
                <a:spcPts val="800"/>
              </a:spcAft>
            </a:pPr>
            <a:r>
              <a:rPr lang="es-MX" sz="1400" dirty="0" smtClean="0">
                <a:latin typeface="+mj-lt"/>
                <a:ea typeface="Calibri" panose="020F0502020204030204" pitchFamily="34" charset="0"/>
                <a:cs typeface="Times New Roman" panose="02020603050405020304" pitchFamily="18" charset="0"/>
              </a:rPr>
              <a:t>Compañeros </a:t>
            </a:r>
            <a:r>
              <a:rPr lang="es-MX" sz="1400" dirty="0">
                <a:latin typeface="+mj-lt"/>
                <a:ea typeface="Calibri" panose="020F0502020204030204" pitchFamily="34" charset="0"/>
                <a:cs typeface="Times New Roman" panose="02020603050405020304" pitchFamily="18" charset="0"/>
              </a:rPr>
              <a:t>trabajadores del Ayuntamiento han recurrido </a:t>
            </a:r>
            <a:r>
              <a:rPr lang="es-MX" sz="1400" dirty="0" smtClean="0">
                <a:latin typeface="+mj-lt"/>
                <a:ea typeface="Calibri" panose="020F0502020204030204" pitchFamily="34" charset="0"/>
                <a:cs typeface="Times New Roman" panose="02020603050405020304" pitchFamily="18" charset="0"/>
              </a:rPr>
              <a:t>para </a:t>
            </a:r>
            <a:r>
              <a:rPr lang="es-MX" sz="1400" dirty="0">
                <a:latin typeface="+mj-lt"/>
                <a:ea typeface="Calibri" panose="020F0502020204030204" pitchFamily="34" charset="0"/>
                <a:cs typeface="Times New Roman" panose="02020603050405020304" pitchFamily="18" charset="0"/>
              </a:rPr>
              <a:t>hacerme consultas sobre su situación jurídica laboral como trabajadores  </a:t>
            </a:r>
            <a:r>
              <a:rPr lang="es-MX" sz="1400" dirty="0" smtClean="0">
                <a:latin typeface="+mj-lt"/>
                <a:ea typeface="Calibri" panose="020F0502020204030204" pitchFamily="34" charset="0"/>
                <a:cs typeface="Times New Roman" panose="02020603050405020304" pitchFamily="18" charset="0"/>
              </a:rPr>
              <a:t>eventuales, principalmente </a:t>
            </a:r>
            <a:r>
              <a:rPr lang="es-MX" sz="1400" dirty="0">
                <a:latin typeface="+mj-lt"/>
                <a:cs typeface="Times New Roman" panose="02020603050405020304" pitchFamily="18" charset="0"/>
              </a:rPr>
              <a:t>una vez que fueron contratados para el programa mano con mano y no como trabajadores directos del </a:t>
            </a:r>
            <a:r>
              <a:rPr lang="es-MX" sz="1400" dirty="0" smtClean="0">
                <a:latin typeface="+mj-lt"/>
                <a:cs typeface="Times New Roman" panose="02020603050405020304" pitchFamily="18" charset="0"/>
              </a:rPr>
              <a:t>Ayuntamiento, </a:t>
            </a:r>
            <a:r>
              <a:rPr lang="es-MX" sz="1400" dirty="0" smtClean="0">
                <a:latin typeface="+mj-lt"/>
                <a:ea typeface="Calibri" panose="020F0502020204030204" pitchFamily="34" charset="0"/>
                <a:cs typeface="Times New Roman" panose="02020603050405020304" pitchFamily="18" charset="0"/>
              </a:rPr>
              <a:t> con </a:t>
            </a:r>
            <a:r>
              <a:rPr lang="es-MX" sz="1400" dirty="0">
                <a:latin typeface="+mj-lt"/>
                <a:ea typeface="Calibri" panose="020F0502020204030204" pitchFamily="34" charset="0"/>
                <a:cs typeface="Times New Roman" panose="02020603050405020304" pitchFamily="18" charset="0"/>
              </a:rPr>
              <a:t>casos sobre situaciones </a:t>
            </a:r>
            <a:r>
              <a:rPr lang="es-MX" sz="1400" dirty="0" smtClean="0">
                <a:latin typeface="+mj-lt"/>
                <a:ea typeface="Calibri" panose="020F0502020204030204" pitchFamily="34" charset="0"/>
                <a:cs typeface="Times New Roman" panose="02020603050405020304" pitchFamily="18" charset="0"/>
              </a:rPr>
              <a:t>sindicales; </a:t>
            </a:r>
            <a:r>
              <a:rPr lang="es-MX" sz="1400" dirty="0">
                <a:latin typeface="+mj-lt"/>
                <a:cs typeface="Times New Roman" panose="02020603050405020304" pitchFamily="18" charset="0"/>
              </a:rPr>
              <a:t>sobre temas presentados para análisis y en su caso aprobación en el cabildo y que fueron atendidos pero que la instancia oficial no les ha notificado los resolutivos, casos concretos ayudas económicas para solventar gastos familiares inesperados y obras de carácter colectivo comunitario.</a:t>
            </a:r>
            <a:endParaRPr lang="en-US" sz="1400" dirty="0">
              <a:latin typeface="+mj-lt"/>
            </a:endParaRPr>
          </a:p>
          <a:p>
            <a:pPr algn="just">
              <a:lnSpc>
                <a:spcPct val="107000"/>
              </a:lnSpc>
              <a:spcAft>
                <a:spcPts val="800"/>
              </a:spcAft>
            </a:pPr>
            <a:r>
              <a:rPr lang="es-MX" sz="1400" dirty="0" smtClean="0">
                <a:latin typeface="+mj-lt"/>
                <a:cs typeface="Times New Roman" panose="02020603050405020304" pitchFamily="18" charset="0"/>
              </a:rPr>
              <a:t>En </a:t>
            </a:r>
            <a:r>
              <a:rPr lang="es-MX" sz="1400" dirty="0">
                <a:latin typeface="+mj-lt"/>
                <a:cs typeface="Times New Roman" panose="02020603050405020304" pitchFamily="18" charset="0"/>
              </a:rPr>
              <a:t>el marco de las Fiestas Patrias, mi participación fue en los actos y eventos a que nos invitaron como representantes del H. Ayuntamiento Constitucional de Mascota, Jal.</a:t>
            </a:r>
          </a:p>
          <a:p>
            <a:pPr algn="just">
              <a:lnSpc>
                <a:spcPct val="107000"/>
              </a:lnSpc>
              <a:spcAft>
                <a:spcPts val="800"/>
              </a:spcAft>
            </a:pPr>
            <a:endParaRPr lang="es-MX"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8672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MUCHAS GRACIAS.</a:t>
            </a:r>
            <a:endParaRPr lang="en-US" dirty="0"/>
          </a:p>
        </p:txBody>
      </p:sp>
      <p:sp>
        <p:nvSpPr>
          <p:cNvPr id="3" name="Rectángulo 2"/>
          <p:cNvSpPr/>
          <p:nvPr/>
        </p:nvSpPr>
        <p:spPr>
          <a:xfrm>
            <a:off x="680321" y="2790107"/>
            <a:ext cx="10684365" cy="1512209"/>
          </a:xfrm>
          <a:prstGeom prst="rect">
            <a:avLst/>
          </a:prstGeom>
        </p:spPr>
        <p:txBody>
          <a:bodyPr wrap="square">
            <a:spAutoFit/>
          </a:bodyPr>
          <a:lstStyle/>
          <a:p>
            <a:pPr algn="ctr">
              <a:lnSpc>
                <a:spcPct val="107000"/>
              </a:lnSpc>
              <a:spcAft>
                <a:spcPts val="800"/>
              </a:spcAft>
            </a:pPr>
            <a:r>
              <a:rPr lang="es-MX" sz="4000" dirty="0" smtClean="0">
                <a:cs typeface="Times New Roman" panose="02020603050405020304" pitchFamily="18" charset="0"/>
              </a:rPr>
              <a:t>MASCOTA ES GRANDE,</a:t>
            </a:r>
          </a:p>
          <a:p>
            <a:pPr algn="ctr">
              <a:lnSpc>
                <a:spcPct val="107000"/>
              </a:lnSpc>
              <a:spcAft>
                <a:spcPts val="800"/>
              </a:spcAft>
            </a:pPr>
            <a:r>
              <a:rPr lang="es-MX" sz="4000" dirty="0" smtClean="0">
                <a:cs typeface="Times New Roman" panose="02020603050405020304" pitchFamily="18" charset="0"/>
              </a:rPr>
              <a:t>PORQUE GRANDE ES SU GENTE</a:t>
            </a:r>
            <a:endParaRPr lang="es-MX" sz="4000" dirty="0">
              <a:cs typeface="Times New Roman" panose="02020603050405020304" pitchFamily="18" charset="0"/>
            </a:endParaRPr>
          </a:p>
        </p:txBody>
      </p:sp>
    </p:spTree>
    <p:extLst>
      <p:ext uri="{BB962C8B-B14F-4D97-AF65-F5344CB8AC3E}">
        <p14:creationId xmlns:p14="http://schemas.microsoft.com/office/powerpoint/2010/main" val="151810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9558" y="184570"/>
            <a:ext cx="10552670" cy="6041910"/>
          </a:xfrm>
          <a:prstGeom prst="rect">
            <a:avLst/>
          </a:prstGeom>
        </p:spPr>
        <p:txBody>
          <a:bodyPr wrap="square">
            <a:spAutoFit/>
          </a:bodyPr>
          <a:lstStyle/>
          <a:p>
            <a:pPr algn="ctr">
              <a:lnSpc>
                <a:spcPct val="107000"/>
              </a:lnSpc>
              <a:spcAft>
                <a:spcPts val="800"/>
              </a:spcAft>
            </a:pPr>
            <a:endParaRPr lang="es-MX" sz="2400" b="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400" b="1" dirty="0" smtClean="0">
                <a:latin typeface="Calibri" panose="020F0502020204030204" pitchFamily="34" charset="0"/>
                <a:ea typeface="Calibri" panose="020F0502020204030204" pitchFamily="34" charset="0"/>
                <a:cs typeface="Times New Roman" panose="02020603050405020304" pitchFamily="18" charset="0"/>
              </a:rPr>
              <a:t>INFORME </a:t>
            </a:r>
            <a:r>
              <a:rPr lang="es-MX" sz="2400" b="1" dirty="0">
                <a:latin typeface="Calibri" panose="020F0502020204030204" pitchFamily="34" charset="0"/>
                <a:ea typeface="Calibri" panose="020F0502020204030204" pitchFamily="34" charset="0"/>
                <a:cs typeface="Times New Roman" panose="02020603050405020304" pitchFamily="18" charset="0"/>
              </a:rPr>
              <a:t>DE </a:t>
            </a:r>
            <a:r>
              <a:rPr lang="es-MX" sz="2400" b="1" dirty="0" smtClean="0">
                <a:latin typeface="Calibri" panose="020F0502020204030204" pitchFamily="34" charset="0"/>
                <a:ea typeface="Calibri" panose="020F0502020204030204" pitchFamily="34" charset="0"/>
                <a:cs typeface="Times New Roman" panose="02020603050405020304" pitchFamily="18" charset="0"/>
              </a:rPr>
              <a:t>ACTIVIDADES</a:t>
            </a:r>
          </a:p>
          <a:p>
            <a:pPr algn="ct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r>
              <a:rPr lang="es-MX" sz="2000" dirty="0" smtClean="0">
                <a:latin typeface="Calibri" panose="020F0502020204030204" pitchFamily="34" charset="0"/>
                <a:ea typeface="Calibri" panose="020F0502020204030204" pitchFamily="34" charset="0"/>
                <a:cs typeface="Times New Roman" panose="02020603050405020304" pitchFamily="18" charset="0"/>
              </a:rPr>
              <a:t>El presente informe se realiza con la finalidad de dar cumplimiento a las obligaciones emitidas en la Ley de Transparencia y Acceso a la Información Pública del Estado de Jalisco y sus Municipios . </a:t>
            </a:r>
          </a:p>
          <a:p>
            <a:pPr algn="just"/>
            <a:endParaRPr lang="es-MX" sz="2000" dirty="0">
              <a:latin typeface="Calibri" panose="020F0502020204030204" pitchFamily="34" charset="0"/>
              <a:cs typeface="Times New Roman" panose="02020603050405020304" pitchFamily="18" charset="0"/>
            </a:endParaRPr>
          </a:p>
          <a:p>
            <a:pPr algn="just"/>
            <a:r>
              <a:rPr lang="es-MX" sz="2000" dirty="0" smtClean="0">
                <a:latin typeface="Calibri" panose="020F0502020204030204" pitchFamily="34" charset="0"/>
                <a:cs typeface="Times New Roman" panose="02020603050405020304" pitchFamily="18" charset="0"/>
              </a:rPr>
              <a:t>Y conforme a unos apartados del artículo 2° de la propia Ley cuyo objeto es:</a:t>
            </a:r>
            <a:endParaRPr lang="en-US" sz="2000" dirty="0" smtClean="0"/>
          </a:p>
          <a:p>
            <a:r>
              <a:rPr lang="es-MX" dirty="0" smtClean="0"/>
              <a:t> </a:t>
            </a:r>
            <a:endParaRPr lang="en-US" dirty="0" smtClean="0"/>
          </a:p>
          <a:p>
            <a:r>
              <a:rPr lang="es-MX" dirty="0" smtClean="0"/>
              <a:t>I. Reconocer el derecho a la información como un derecho humano y fundamental;</a:t>
            </a:r>
            <a:endParaRPr lang="en-US" dirty="0" smtClean="0"/>
          </a:p>
          <a:p>
            <a:r>
              <a:rPr lang="es-MX" dirty="0"/>
              <a:t> </a:t>
            </a:r>
            <a:endParaRPr lang="en-US" dirty="0"/>
          </a:p>
          <a:p>
            <a:r>
              <a:rPr lang="es-MX" dirty="0"/>
              <a:t>II. Transparentar el ejercicio de la función pública, la rendición de cuentas, así como el proceso de la toma de decisiones en los asuntos de interés público;</a:t>
            </a:r>
            <a:endParaRPr lang="en-US" dirty="0"/>
          </a:p>
          <a:p>
            <a:r>
              <a:rPr lang="es-MX" dirty="0"/>
              <a:t> </a:t>
            </a:r>
            <a:endParaRPr lang="en-US" dirty="0"/>
          </a:p>
          <a:p>
            <a:r>
              <a:rPr lang="es-MX" dirty="0"/>
              <a:t>III. Garantizar y hacer efectivo el derecho a toda persona de solicitar, acceder, consultar, recibir, difundir, reproducir y publicar información pública, de conformidad con la presente ley;</a:t>
            </a:r>
            <a:endParaRPr lang="en-US" dirty="0"/>
          </a:p>
          <a:p>
            <a:r>
              <a:rPr lang="es-MX" dirty="0"/>
              <a:t> </a:t>
            </a:r>
            <a:endParaRPr lang="en-US" dirty="0"/>
          </a:p>
          <a:p>
            <a:r>
              <a:rPr lang="es-MX" dirty="0"/>
              <a:t>IV. Clasificar la información pública en posesión de los sujetos obligados y mejorar la organización de archivos</a:t>
            </a:r>
            <a:r>
              <a:rPr lang="es-MX" dirty="0" smtClean="0"/>
              <a:t>;</a:t>
            </a:r>
            <a:endParaRPr lang="en-US" dirty="0"/>
          </a:p>
          <a:p>
            <a:r>
              <a:rPr lang="es-MX" dirty="0"/>
              <a:t> </a:t>
            </a:r>
            <a:endParaRPr lang="en-US" dirty="0"/>
          </a:p>
        </p:txBody>
      </p:sp>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1</a:t>
            </a:r>
            <a:endParaRPr lang="es-ES" sz="4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4606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91978" y="184570"/>
            <a:ext cx="10206681" cy="5862502"/>
          </a:xfrm>
          <a:prstGeom prst="rect">
            <a:avLst/>
          </a:prstGeom>
        </p:spPr>
        <p:txBody>
          <a:bodyPr wrap="square">
            <a:spAutoFit/>
          </a:bodyPr>
          <a:lstStyle/>
          <a:p>
            <a:pPr algn="just">
              <a:lnSpc>
                <a:spcPct val="107000"/>
              </a:lnSpc>
              <a:spcAft>
                <a:spcPts val="800"/>
              </a:spcAft>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MX" dirty="0" smtClean="0">
                <a:latin typeface="Calibri" panose="020F0502020204030204" pitchFamily="34" charset="0"/>
                <a:ea typeface="Calibri" panose="020F0502020204030204" pitchFamily="34" charset="0"/>
                <a:cs typeface="Times New Roman" panose="02020603050405020304" pitchFamily="18" charset="0"/>
              </a:rPr>
              <a:t>Continuación…..</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r>
              <a:rPr lang="es-MX" dirty="0"/>
              <a:t>VIII. Promover, fomentar y difundir la cultura de la transparencia en el ejercicio de la función pública, el acceso a la información, la participación ciudadana, así como la rendición de cuentas, a través del establecimiento de políticas públicas y mecanismos que garanticen la publicidad de información oportuna, verificable, comprensible, actualizada y completa, que se difunda en los formatos más adecuados y accesibles para todo el público y atendiendo en todo momento las condiciones sociales, económicas y culturales de cada región;</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smtClean="0"/>
          </a:p>
          <a:p>
            <a:pPr algn="just"/>
            <a:r>
              <a:rPr lang="es-MX" dirty="0" smtClean="0"/>
              <a:t>IX. Propiciar la participación ciudadana en la toma de decisiones públicas a fin de contribuir a la consolidación de la democracia; y</a:t>
            </a:r>
            <a:endParaRPr lang="en-US" dirty="0" smtClean="0"/>
          </a:p>
          <a:p>
            <a:pPr algn="just"/>
            <a:r>
              <a:rPr lang="es-MX" dirty="0"/>
              <a:t> </a:t>
            </a:r>
            <a:endParaRPr lang="en-US" dirty="0"/>
          </a:p>
          <a:p>
            <a:pPr algn="just"/>
            <a:r>
              <a:rPr lang="es-MX" dirty="0"/>
              <a:t>X. Establecer los mecanismos para garantizar el cumplimiento y la efectiva aplicación de las medidas de apremio y las sanciones que correspondan</a:t>
            </a:r>
            <a:r>
              <a:rPr lang="es-MX" dirty="0" smtClean="0"/>
              <a:t>.</a:t>
            </a:r>
          </a:p>
          <a:p>
            <a:endParaRPr lang="es-MX" dirty="0"/>
          </a:p>
          <a:p>
            <a:endParaRPr lang="en-US" dirty="0"/>
          </a:p>
          <a:p>
            <a:pPr algn="just">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1167721" y="855941"/>
            <a:ext cx="453971" cy="707886"/>
          </a:xfrm>
          <a:prstGeom prst="rect">
            <a:avLst/>
          </a:prstGeom>
        </p:spPr>
        <p:txBody>
          <a:bodyPr wrap="none">
            <a:spAutoFit/>
          </a:bodyPr>
          <a:lstStyle/>
          <a:p>
            <a:pPr algn="ctr"/>
            <a:r>
              <a:rPr lang="es-ES" sz="4000" dirty="0">
                <a:ln w="0"/>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140745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91978" y="184570"/>
            <a:ext cx="10206681" cy="4481483"/>
          </a:xfrm>
          <a:prstGeom prst="rect">
            <a:avLst/>
          </a:prstGeom>
        </p:spPr>
        <p:txBody>
          <a:bodyPr wrap="square">
            <a:spAutoFit/>
          </a:bodyPr>
          <a:lstStyle/>
          <a:p>
            <a:pPr algn="just">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p>
          <a:p>
            <a:pPr algn="ctr">
              <a:lnSpc>
                <a:spcPct val="107000"/>
              </a:lnSpc>
              <a:spcAft>
                <a:spcPts val="800"/>
              </a:spcAft>
            </a:pPr>
            <a:r>
              <a:rPr lang="es-MX" sz="2800" b="1" dirty="0" smtClean="0">
                <a:latin typeface="Calibri" panose="020F0502020204030204" pitchFamily="34" charset="0"/>
                <a:ea typeface="Calibri" panose="020F0502020204030204" pitchFamily="34" charset="0"/>
                <a:cs typeface="Times New Roman" panose="02020603050405020304" pitchFamily="18" charset="0"/>
              </a:rPr>
              <a:t>FINALIDAD</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Informar y dar a conocer públicamente a los ciudadanos </a:t>
            </a:r>
            <a:r>
              <a:rPr lang="es-MX" sz="2400" dirty="0" err="1" smtClean="0">
                <a:latin typeface="Calibri" panose="020F0502020204030204" pitchFamily="34" charset="0"/>
                <a:ea typeface="Calibri" panose="020F0502020204030204" pitchFamily="34" charset="0"/>
                <a:cs typeface="Times New Roman" panose="02020603050405020304" pitchFamily="18" charset="0"/>
              </a:rPr>
              <a:t>mascotenses</a:t>
            </a:r>
            <a:r>
              <a:rPr lang="es-MX" sz="2400" dirty="0" smtClean="0">
                <a:latin typeface="Calibri" panose="020F0502020204030204" pitchFamily="34" charset="0"/>
                <a:ea typeface="Calibri" panose="020F0502020204030204" pitchFamily="34" charset="0"/>
                <a:cs typeface="Times New Roman" panose="02020603050405020304" pitchFamily="18" charset="0"/>
              </a:rPr>
              <a:t> principalmente sobre las actividades y trabajos realizados en las sesiones del cabildo y comisiones edilicias designadas con titularidad y colegiadas, con el carácter de Regidor en el H. Ayuntamiento de Mascota, Jalisco. en el primer año  de la Administración 2015-2018</a:t>
            </a:r>
          </a:p>
          <a:p>
            <a:endParaRPr lang="en-US" dirty="0"/>
          </a:p>
          <a:p>
            <a:pPr algn="just">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3</a:t>
            </a:r>
            <a:endParaRPr lang="es-ES" sz="4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1595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5</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593766" y="2120950"/>
            <a:ext cx="5925787" cy="2616101"/>
          </a:xfrm>
          <a:prstGeom prst="rect">
            <a:avLst/>
          </a:prstGeom>
        </p:spPr>
        <p:txBody>
          <a:bodyPr wrap="square">
            <a:spAutoFit/>
          </a:bodyPr>
          <a:lstStyle/>
          <a:p>
            <a:pPr algn="ctr"/>
            <a:r>
              <a:rPr lang="es-MX" sz="2000" b="1" dirty="0"/>
              <a:t>MARCO TEÓRICO</a:t>
            </a:r>
          </a:p>
          <a:p>
            <a:r>
              <a:rPr lang="es-MX" dirty="0"/>
              <a:t>CONSTITUCIÓN POLÍTICA DE LOS ESTADOS UNIDOS MEXICANOS</a:t>
            </a:r>
          </a:p>
          <a:p>
            <a:r>
              <a:rPr lang="es-MX" dirty="0"/>
              <a:t>CONSTITUCIÓN POLÍTICA DEL ESTADO DE JALISCO</a:t>
            </a:r>
          </a:p>
          <a:p>
            <a:r>
              <a:rPr lang="es-MX" dirty="0"/>
              <a:t>LEY DEL GOBIERNO Y LA ADMINISTRACIÓN PUBLICA MUNICIPAL DEL ESTADO DE JALISCO</a:t>
            </a:r>
          </a:p>
          <a:p>
            <a:r>
              <a:rPr lang="es-MX" dirty="0"/>
              <a:t>REGLAMENTO INTERNO DEL AYUNTAMIENTO DEL AYUNTAMIENTO Y LA ADMINISTRACIÓN PÚBLICA MUNICIPAL DE MASCOTA, JALISCO.</a:t>
            </a:r>
            <a:endParaRPr lang="en-US" dirty="0"/>
          </a:p>
        </p:txBody>
      </p:sp>
      <p:sp>
        <p:nvSpPr>
          <p:cNvPr id="4" name="Rectángulo 3"/>
          <p:cNvSpPr/>
          <p:nvPr/>
        </p:nvSpPr>
        <p:spPr>
          <a:xfrm>
            <a:off x="6816436" y="2339439"/>
            <a:ext cx="4702629" cy="2308324"/>
          </a:xfrm>
          <a:prstGeom prst="rect">
            <a:avLst/>
          </a:prstGeom>
        </p:spPr>
        <p:txBody>
          <a:bodyPr wrap="square">
            <a:spAutoFit/>
          </a:bodyPr>
          <a:lstStyle/>
          <a:p>
            <a:pPr algn="ctr"/>
            <a:r>
              <a:rPr lang="es-MX" b="1" dirty="0"/>
              <a:t>CONSTITUCIÓN</a:t>
            </a:r>
          </a:p>
          <a:p>
            <a:r>
              <a:rPr lang="es-MX" dirty="0"/>
              <a:t>Comisión constituida en la primer sesión de cabildo del H. Ayuntamiento Constitucional del Municipio de Mascota, Jal. El 1 de octubre del 2015 con carácter de Comisión Colegiada</a:t>
            </a:r>
            <a:r>
              <a:rPr lang="es-MX" dirty="0" smtClean="0"/>
              <a:t>.</a:t>
            </a:r>
          </a:p>
          <a:p>
            <a:endParaRPr lang="es-MX" dirty="0"/>
          </a:p>
          <a:p>
            <a:endParaRPr lang="en-US" dirty="0"/>
          </a:p>
        </p:txBody>
      </p:sp>
      <p:sp>
        <p:nvSpPr>
          <p:cNvPr id="5" name="Rectángulo 4"/>
          <p:cNvSpPr/>
          <p:nvPr/>
        </p:nvSpPr>
        <p:spPr>
          <a:xfrm>
            <a:off x="1235034" y="378162"/>
            <a:ext cx="9167750" cy="646331"/>
          </a:xfrm>
          <a:prstGeom prst="rect">
            <a:avLst/>
          </a:prstGeom>
        </p:spPr>
        <p:txBody>
          <a:bodyPr wrap="square">
            <a:spAutoFit/>
          </a:bodyPr>
          <a:lstStyle/>
          <a:p>
            <a:pPr algn="ctr"/>
            <a:r>
              <a:rPr lang="es-MX" sz="3600" b="1" dirty="0" smtClean="0"/>
              <a:t>COMISION EDILICIA CEMENTERIOS </a:t>
            </a:r>
            <a:endParaRPr lang="en-US" sz="3600" dirty="0"/>
          </a:p>
        </p:txBody>
      </p:sp>
    </p:spTree>
    <p:extLst>
      <p:ext uri="{BB962C8B-B14F-4D97-AF65-F5344CB8AC3E}">
        <p14:creationId xmlns:p14="http://schemas.microsoft.com/office/powerpoint/2010/main" val="3080850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6</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593766" y="2453459"/>
            <a:ext cx="5925787" cy="1785104"/>
          </a:xfrm>
          <a:prstGeom prst="rect">
            <a:avLst/>
          </a:prstGeom>
        </p:spPr>
        <p:txBody>
          <a:bodyPr wrap="square">
            <a:spAutoFit/>
          </a:bodyPr>
          <a:lstStyle/>
          <a:p>
            <a:pPr algn="ctr"/>
            <a:r>
              <a:rPr lang="es-MX" sz="2000" b="1" dirty="0" smtClean="0"/>
              <a:t>INTEGRANTES:</a:t>
            </a:r>
          </a:p>
          <a:p>
            <a:r>
              <a:rPr lang="es-MX" dirty="0"/>
              <a:t>Regidor Mtro. Agustín Díaz Aquino, </a:t>
            </a:r>
            <a:endParaRPr lang="es-MX" dirty="0" smtClean="0"/>
          </a:p>
          <a:p>
            <a:r>
              <a:rPr lang="es-MX" dirty="0" smtClean="0"/>
              <a:t>Coordinador </a:t>
            </a:r>
            <a:r>
              <a:rPr lang="es-MX" dirty="0"/>
              <a:t>de la Comisión</a:t>
            </a:r>
          </a:p>
          <a:p>
            <a:r>
              <a:rPr lang="es-MX" dirty="0"/>
              <a:t>Regidor C. Héctor Manuel Tovar Carrillo</a:t>
            </a:r>
            <a:r>
              <a:rPr lang="es-MX" dirty="0" smtClean="0"/>
              <a:t>,</a:t>
            </a:r>
          </a:p>
          <a:p>
            <a:r>
              <a:rPr lang="es-MX" dirty="0" smtClean="0"/>
              <a:t>Colegiado</a:t>
            </a:r>
            <a:endParaRPr lang="en-US" dirty="0"/>
          </a:p>
          <a:p>
            <a:pPr algn="ctr"/>
            <a:endParaRPr lang="en-US" dirty="0"/>
          </a:p>
        </p:txBody>
      </p:sp>
      <p:sp>
        <p:nvSpPr>
          <p:cNvPr id="4" name="Rectángulo 3"/>
          <p:cNvSpPr/>
          <p:nvPr/>
        </p:nvSpPr>
        <p:spPr>
          <a:xfrm>
            <a:off x="6816436" y="2339439"/>
            <a:ext cx="4702629" cy="3139321"/>
          </a:xfrm>
          <a:prstGeom prst="rect">
            <a:avLst/>
          </a:prstGeom>
        </p:spPr>
        <p:txBody>
          <a:bodyPr wrap="square">
            <a:spAutoFit/>
          </a:bodyPr>
          <a:lstStyle/>
          <a:p>
            <a:pPr algn="ctr"/>
            <a:r>
              <a:rPr lang="es-MX" b="1" dirty="0" smtClean="0"/>
              <a:t>FACULTADES</a:t>
            </a:r>
            <a:endParaRPr lang="es-MX" b="1" dirty="0"/>
          </a:p>
          <a:p>
            <a:r>
              <a:rPr lang="es-MX" dirty="0"/>
              <a:t>Son obligaciones y atribuciones de la comisión de Panteones y Cementerios: (art. 74 Reglamento Interno …..)</a:t>
            </a:r>
          </a:p>
          <a:p>
            <a:r>
              <a:rPr lang="es-MX" dirty="0"/>
              <a:t>I) Vigilar el cumplimiento del reglamento de cementerios vigente en el Municipio de Mascota.</a:t>
            </a:r>
          </a:p>
          <a:p>
            <a:r>
              <a:rPr lang="es-MX" dirty="0"/>
              <a:t>II) Realizar los estudios pertinentes en cuanto a la creación de nuevos cementerios municipales tanto en la zona urbana como en las comunidades</a:t>
            </a:r>
            <a:endParaRPr lang="en-US" dirty="0"/>
          </a:p>
        </p:txBody>
      </p:sp>
      <p:sp>
        <p:nvSpPr>
          <p:cNvPr id="5" name="Rectángulo 4"/>
          <p:cNvSpPr/>
          <p:nvPr/>
        </p:nvSpPr>
        <p:spPr>
          <a:xfrm>
            <a:off x="1235034" y="378162"/>
            <a:ext cx="9167750" cy="646331"/>
          </a:xfrm>
          <a:prstGeom prst="rect">
            <a:avLst/>
          </a:prstGeom>
        </p:spPr>
        <p:txBody>
          <a:bodyPr wrap="square">
            <a:spAutoFit/>
          </a:bodyPr>
          <a:lstStyle/>
          <a:p>
            <a:pPr algn="ctr"/>
            <a:r>
              <a:rPr lang="es-MX" sz="3600" b="1" dirty="0" smtClean="0"/>
              <a:t>COMISION EDILICIA  CEMENTERIOS</a:t>
            </a:r>
            <a:endParaRPr lang="en-US" sz="3600" dirty="0"/>
          </a:p>
        </p:txBody>
      </p:sp>
    </p:spTree>
    <p:extLst>
      <p:ext uri="{BB962C8B-B14F-4D97-AF65-F5344CB8AC3E}">
        <p14:creationId xmlns:p14="http://schemas.microsoft.com/office/powerpoint/2010/main" val="2582351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7</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1413164" y="706901"/>
            <a:ext cx="8930244" cy="646331"/>
          </a:xfrm>
          <a:prstGeom prst="rect">
            <a:avLst/>
          </a:prstGeom>
        </p:spPr>
        <p:txBody>
          <a:bodyPr wrap="square">
            <a:spAutoFit/>
          </a:bodyPr>
          <a:lstStyle/>
          <a:p>
            <a:pPr algn="ctr"/>
            <a:r>
              <a:rPr lang="es-MX" sz="3600" b="1" dirty="0"/>
              <a:t>COMISION EDILICIA CEMENTERIOS </a:t>
            </a:r>
            <a:endParaRPr lang="en-US" sz="3600" dirty="0"/>
          </a:p>
        </p:txBody>
      </p:sp>
      <p:sp>
        <p:nvSpPr>
          <p:cNvPr id="4" name="Rectángulo 3"/>
          <p:cNvSpPr/>
          <p:nvPr/>
        </p:nvSpPr>
        <p:spPr>
          <a:xfrm>
            <a:off x="593766" y="2286986"/>
            <a:ext cx="11027926" cy="3693319"/>
          </a:xfrm>
          <a:prstGeom prst="rect">
            <a:avLst/>
          </a:prstGeom>
        </p:spPr>
        <p:txBody>
          <a:bodyPr wrap="square">
            <a:spAutoFit/>
          </a:bodyPr>
          <a:lstStyle/>
          <a:p>
            <a:pPr algn="ctr"/>
            <a:r>
              <a:rPr lang="es-MX" dirty="0"/>
              <a:t>ACCIONES:</a:t>
            </a:r>
          </a:p>
          <a:p>
            <a:pPr algn="just"/>
            <a:r>
              <a:rPr lang="es-MX" dirty="0"/>
              <a:t>A) Reunión colegiada para programar y efectuar visitas de supervisión en el panteón Municipal instalado en la cabecera de Mascota.</a:t>
            </a:r>
          </a:p>
          <a:p>
            <a:pPr algn="just"/>
            <a:r>
              <a:rPr lang="es-MX" dirty="0"/>
              <a:t>B) Reunión colegiada para analizar propuesta de creación de parque funeral en panteón municipal y criptas en la capilla del mismo inmueble</a:t>
            </a:r>
          </a:p>
          <a:p>
            <a:pPr algn="just"/>
            <a:r>
              <a:rPr lang="es-MX" dirty="0"/>
              <a:t>C) Visitas semanales al panteón municipal donde se ha visualizado orden y limpieza en el mismo, habiendo detectado la permanencia prolongada de arreglos florales sobre las tumbas. Los encargados del inmueble manifiestan que los dolientes se molestan cuando estos restos de ornato son retirados de tal manera que esperan la presencia de alguno de ellos para que les autoricen</a:t>
            </a:r>
            <a:r>
              <a:rPr lang="es-MX" dirty="0" smtClean="0"/>
              <a:t>.</a:t>
            </a:r>
          </a:p>
          <a:p>
            <a:pPr algn="just"/>
            <a:r>
              <a:rPr lang="es-MX" dirty="0"/>
              <a:t>D) En sesión de cabildo, se presenta solicitud a fin de que personal de la Dirección de Obras públicas del Municipio realice estudio de factibilidad y técnico para la instauración de urnas en la Capilla central del Cementerio y habilitación de espacio para Jardín Funeral </a:t>
            </a:r>
            <a:endParaRPr lang="en-US" dirty="0"/>
          </a:p>
          <a:p>
            <a:pPr algn="just"/>
            <a:endParaRPr lang="es-MX" dirty="0"/>
          </a:p>
        </p:txBody>
      </p:sp>
    </p:spTree>
    <p:extLst>
      <p:ext uri="{BB962C8B-B14F-4D97-AF65-F5344CB8AC3E}">
        <p14:creationId xmlns:p14="http://schemas.microsoft.com/office/powerpoint/2010/main" val="374051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3</a:t>
            </a:r>
            <a:endParaRPr lang="es-ES" sz="4000" dirty="0">
              <a:ln w="0"/>
              <a:effectLst>
                <a:outerShdw blurRad="38100" dist="19050" dir="2700000" algn="tl" rotWithShape="0">
                  <a:schemeClr val="dk1">
                    <a:alpha val="40000"/>
                  </a:schemeClr>
                </a:outerShdw>
              </a:effectLst>
            </a:endParaRPr>
          </a:p>
        </p:txBody>
      </p:sp>
      <p:sp>
        <p:nvSpPr>
          <p:cNvPr id="4" name="Rectángulo 3"/>
          <p:cNvSpPr/>
          <p:nvPr/>
        </p:nvSpPr>
        <p:spPr>
          <a:xfrm>
            <a:off x="1413164" y="706901"/>
            <a:ext cx="8930244" cy="646331"/>
          </a:xfrm>
          <a:prstGeom prst="rect">
            <a:avLst/>
          </a:prstGeom>
        </p:spPr>
        <p:txBody>
          <a:bodyPr wrap="square">
            <a:spAutoFit/>
          </a:bodyPr>
          <a:lstStyle/>
          <a:p>
            <a:pPr algn="ctr"/>
            <a:r>
              <a:rPr lang="es-MX" sz="3600" b="1" dirty="0"/>
              <a:t>COMISION EDILICIA CEMENTERIOS </a:t>
            </a:r>
            <a:endParaRPr lang="en-US" sz="3600" dirty="0"/>
          </a:p>
        </p:txBody>
      </p:sp>
      <p:sp>
        <p:nvSpPr>
          <p:cNvPr id="2" name="Rectángulo 1"/>
          <p:cNvSpPr/>
          <p:nvPr/>
        </p:nvSpPr>
        <p:spPr>
          <a:xfrm>
            <a:off x="997527" y="2476859"/>
            <a:ext cx="10170194" cy="2308324"/>
          </a:xfrm>
          <a:prstGeom prst="rect">
            <a:avLst/>
          </a:prstGeom>
        </p:spPr>
        <p:txBody>
          <a:bodyPr wrap="square">
            <a:spAutoFit/>
          </a:bodyPr>
          <a:lstStyle/>
          <a:p>
            <a:pPr algn="ctr"/>
            <a:r>
              <a:rPr lang="es-MX" dirty="0"/>
              <a:t>PROYECTO:</a:t>
            </a:r>
          </a:p>
          <a:p>
            <a:pPr algn="just"/>
            <a:r>
              <a:rPr lang="es-MX" dirty="0"/>
              <a:t>Con los estudios de factibilidad solicitados, gestionar recursos a fin de ver cristalizado el proyecto de la creación de parque funeral y área de criptas en la capilla del panteón municipal de Mascota, Jal.</a:t>
            </a:r>
          </a:p>
          <a:p>
            <a:pPr algn="just"/>
            <a:r>
              <a:rPr lang="es-MX" dirty="0"/>
              <a:t>Solicitar al Presidente Municipal información de la situación jurídica legal de los espacios dedicados como panteones en las localidades de: Yerbabuena, Cimarrón, Navidad, </a:t>
            </a:r>
            <a:r>
              <a:rPr lang="es-MX" dirty="0" err="1"/>
              <a:t>Juanacatlán</a:t>
            </a:r>
            <a:r>
              <a:rPr lang="es-MX" dirty="0"/>
              <a:t>, San José del Mosco, La Palapa, </a:t>
            </a:r>
            <a:r>
              <a:rPr lang="es-MX" dirty="0" err="1"/>
              <a:t>Mirandillas</a:t>
            </a:r>
            <a:r>
              <a:rPr lang="es-MX" dirty="0"/>
              <a:t> y </a:t>
            </a:r>
            <a:r>
              <a:rPr lang="es-MX" dirty="0" err="1"/>
              <a:t>Zacatongo</a:t>
            </a:r>
            <a:r>
              <a:rPr lang="es-MX" dirty="0"/>
              <a:t> y en su caso hacer gestiones de regularización mediante decreto 20920. </a:t>
            </a:r>
            <a:endParaRPr lang="en-US" dirty="0"/>
          </a:p>
        </p:txBody>
      </p:sp>
    </p:spTree>
    <p:extLst>
      <p:ext uri="{BB962C8B-B14F-4D97-AF65-F5344CB8AC3E}">
        <p14:creationId xmlns:p14="http://schemas.microsoft.com/office/powerpoint/2010/main" val="323193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167721" y="855941"/>
            <a:ext cx="453971" cy="707886"/>
          </a:xfrm>
          <a:prstGeom prst="rect">
            <a:avLst/>
          </a:prstGeom>
        </p:spPr>
        <p:txBody>
          <a:bodyPr wrap="none">
            <a:spAutoFit/>
          </a:bodyPr>
          <a:lstStyle/>
          <a:p>
            <a:pPr algn="ctr"/>
            <a:r>
              <a:rPr lang="es-ES" sz="4000" dirty="0" smtClean="0">
                <a:ln w="0"/>
                <a:effectLst>
                  <a:outerShdw blurRad="38100" dist="19050" dir="2700000" algn="tl" rotWithShape="0">
                    <a:schemeClr val="dk1">
                      <a:alpha val="40000"/>
                    </a:schemeClr>
                  </a:outerShdw>
                </a:effectLst>
              </a:rPr>
              <a:t>8</a:t>
            </a:r>
            <a:endParaRPr lang="es-ES" sz="4000" dirty="0">
              <a:ln w="0"/>
              <a:effectLst>
                <a:outerShdw blurRad="38100" dist="19050" dir="2700000" algn="tl" rotWithShape="0">
                  <a:schemeClr val="dk1">
                    <a:alpha val="40000"/>
                  </a:schemeClr>
                </a:outerShdw>
              </a:effectLst>
            </a:endParaRPr>
          </a:p>
        </p:txBody>
      </p:sp>
      <p:sp>
        <p:nvSpPr>
          <p:cNvPr id="2" name="Rectángulo 1"/>
          <p:cNvSpPr/>
          <p:nvPr/>
        </p:nvSpPr>
        <p:spPr>
          <a:xfrm>
            <a:off x="593766" y="2120950"/>
            <a:ext cx="5925787" cy="2616101"/>
          </a:xfrm>
          <a:prstGeom prst="rect">
            <a:avLst/>
          </a:prstGeom>
        </p:spPr>
        <p:txBody>
          <a:bodyPr wrap="square">
            <a:spAutoFit/>
          </a:bodyPr>
          <a:lstStyle/>
          <a:p>
            <a:pPr algn="ctr"/>
            <a:r>
              <a:rPr lang="es-MX" sz="2000" b="1" dirty="0"/>
              <a:t>MARCO TEÓRICO</a:t>
            </a:r>
          </a:p>
          <a:p>
            <a:r>
              <a:rPr lang="es-MX" dirty="0"/>
              <a:t>CONSTITUCIÓN POLÍTICA DE LOS ESTADOS UNIDOS MEXICANOS</a:t>
            </a:r>
          </a:p>
          <a:p>
            <a:r>
              <a:rPr lang="es-MX" dirty="0"/>
              <a:t>CONSTITUCIÓN POLÍTICA DEL ESTADO DE JALISCO</a:t>
            </a:r>
          </a:p>
          <a:p>
            <a:r>
              <a:rPr lang="es-MX" dirty="0"/>
              <a:t>LEY DEL GOBIERNO Y LA ADMINISTRACIÓN PUBLICA MUNICIPAL DEL ESTADO DE JALISCO</a:t>
            </a:r>
          </a:p>
          <a:p>
            <a:r>
              <a:rPr lang="es-MX" dirty="0"/>
              <a:t>REGLAMENTO INTERNO DEL AYUNTAMIENTO DEL AYUNTAMIENTO Y LA ADMINISTRACIÓN PÚBLICA MUNICIPAL DE MASCOTA, JALISCO.</a:t>
            </a:r>
            <a:endParaRPr lang="en-US" dirty="0"/>
          </a:p>
        </p:txBody>
      </p:sp>
      <p:sp>
        <p:nvSpPr>
          <p:cNvPr id="4" name="Rectángulo 3"/>
          <p:cNvSpPr/>
          <p:nvPr/>
        </p:nvSpPr>
        <p:spPr>
          <a:xfrm>
            <a:off x="6816436" y="2339439"/>
            <a:ext cx="4702629" cy="2308324"/>
          </a:xfrm>
          <a:prstGeom prst="rect">
            <a:avLst/>
          </a:prstGeom>
        </p:spPr>
        <p:txBody>
          <a:bodyPr wrap="square">
            <a:spAutoFit/>
          </a:bodyPr>
          <a:lstStyle/>
          <a:p>
            <a:pPr algn="ctr"/>
            <a:r>
              <a:rPr lang="es-MX" b="1" dirty="0"/>
              <a:t>CONSTITUCIÓN</a:t>
            </a:r>
          </a:p>
          <a:p>
            <a:r>
              <a:rPr lang="es-MX" dirty="0"/>
              <a:t>Comisión constituida en la primer sesión de cabildo del H. Ayuntamiento Constitucional del Municipio de Mascota, Jal. El 1 de octubre del 2015 con carácter de Comisión Colegiada</a:t>
            </a:r>
            <a:r>
              <a:rPr lang="es-MX" dirty="0" smtClean="0"/>
              <a:t>.</a:t>
            </a:r>
          </a:p>
          <a:p>
            <a:endParaRPr lang="es-MX" dirty="0"/>
          </a:p>
          <a:p>
            <a:endParaRPr lang="en-US" dirty="0"/>
          </a:p>
        </p:txBody>
      </p:sp>
      <p:sp>
        <p:nvSpPr>
          <p:cNvPr id="5" name="Rectángulo 4"/>
          <p:cNvSpPr/>
          <p:nvPr/>
        </p:nvSpPr>
        <p:spPr>
          <a:xfrm>
            <a:off x="1235034" y="378162"/>
            <a:ext cx="9167750" cy="646331"/>
          </a:xfrm>
          <a:prstGeom prst="rect">
            <a:avLst/>
          </a:prstGeom>
        </p:spPr>
        <p:txBody>
          <a:bodyPr wrap="square">
            <a:spAutoFit/>
          </a:bodyPr>
          <a:lstStyle/>
          <a:p>
            <a:pPr algn="ctr"/>
            <a:r>
              <a:rPr lang="es-MX" sz="3600" b="1" dirty="0" smtClean="0"/>
              <a:t>COMISION EDILICIA  REDACCIÓN Y ESTILO </a:t>
            </a:r>
            <a:endParaRPr lang="en-US" sz="3600" dirty="0"/>
          </a:p>
        </p:txBody>
      </p:sp>
    </p:spTree>
    <p:extLst>
      <p:ext uri="{BB962C8B-B14F-4D97-AF65-F5344CB8AC3E}">
        <p14:creationId xmlns:p14="http://schemas.microsoft.com/office/powerpoint/2010/main" val="1176105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10358</TotalTime>
  <Words>1685</Words>
  <Application>Microsoft Office PowerPoint</Application>
  <PresentationFormat>Panorámica</PresentationFormat>
  <Paragraphs>236</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Times New Roman</vt:lpstr>
      <vt:lpstr>Trebuchet MS</vt:lpstr>
      <vt:lpstr>Berlín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TRABAJOS EDILICIOS  1ER TRIMESTRE </vt:lpstr>
      <vt:lpstr> TRABAJOS EDILICIOS  2DO TRIMESTRE </vt:lpstr>
      <vt:lpstr> TRABAJOS EDILICIOS  3ER TRIMESTRE </vt:lpstr>
      <vt:lpstr> TRABAJOS EDILICIOS  4TO TRIMESTRE </vt:lpstr>
      <vt:lpstr> TRABAJOS DE COMISIONES </vt:lpstr>
      <vt:lpstr> ACTIVIDADES SOCIALES </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Tovar</dc:creator>
  <cp:lastModifiedBy>computadora</cp:lastModifiedBy>
  <cp:revision>52</cp:revision>
  <dcterms:created xsi:type="dcterms:W3CDTF">2016-01-07T19:28:55Z</dcterms:created>
  <dcterms:modified xsi:type="dcterms:W3CDTF">2016-11-23T20:10:53Z</dcterms:modified>
</cp:coreProperties>
</file>