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977" r:id="rId3"/>
    <p:sldId id="976" r:id="rId4"/>
    <p:sldId id="978" r:id="rId5"/>
    <p:sldId id="979" r:id="rId6"/>
    <p:sldId id="981" r:id="rId7"/>
    <p:sldId id="982" r:id="rId8"/>
    <p:sldId id="983" r:id="rId9"/>
    <p:sldId id="984" r:id="rId10"/>
    <p:sldId id="932" r:id="rId11"/>
    <p:sldId id="933" r:id="rId12"/>
    <p:sldId id="938" r:id="rId13"/>
    <p:sldId id="967" r:id="rId14"/>
    <p:sldId id="945" r:id="rId15"/>
    <p:sldId id="949" r:id="rId16"/>
    <p:sldId id="961" r:id="rId17"/>
    <p:sldId id="974" r:id="rId18"/>
    <p:sldId id="540" r:id="rId19"/>
  </p:sldIdLst>
  <p:sldSz cx="9144000" cy="6858000" type="screen4x3"/>
  <p:notesSz cx="6789738" cy="9929813"/>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9C9C9"/>
    <a:srgbClr val="E31303"/>
    <a:srgbClr val="66FF66"/>
    <a:srgbClr val="F44E1A"/>
    <a:srgbClr val="66FFCC"/>
    <a:srgbClr val="EAEAEA"/>
    <a:srgbClr val="E4E4E4"/>
    <a:srgbClr val="F2F2F2"/>
    <a:srgbClr val="E2E2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90" autoAdjust="0"/>
    <p:restoredTop sz="94660"/>
  </p:normalViewPr>
  <p:slideViewPr>
    <p:cSldViewPr>
      <p:cViewPr>
        <p:scale>
          <a:sx n="86" d="100"/>
          <a:sy n="86" d="100"/>
        </p:scale>
        <p:origin x="-1086"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elem\Desktop\Belem\Bel&#233;n%2023%20NOV%202011\RESUMEN%20ACCIONES%20FONHAPO\2016\CONSEJO%20A%20DICIEMBRE%202016\GRAFICA%20NOV.%20201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scar%20Alvarado\Downloads\GRAFICAS%20APORT.%202017%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8257651880246803"/>
          <c:y val="5.2494828546154303E-2"/>
          <c:w val="0.77165400719273369"/>
          <c:h val="0.50113182703027825"/>
        </c:manualLayout>
      </c:layout>
      <c:barChart>
        <c:barDir val="col"/>
        <c:grouping val="clustered"/>
        <c:ser>
          <c:idx val="0"/>
          <c:order val="0"/>
          <c:dPt>
            <c:idx val="0"/>
            <c:spPr>
              <a:solidFill>
                <a:schemeClr val="bg1">
                  <a:lumMod val="50000"/>
                </a:schemeClr>
              </a:solidFill>
            </c:spPr>
          </c:dPt>
          <c:dPt>
            <c:idx val="1"/>
            <c:spPr>
              <a:solidFill>
                <a:schemeClr val="accent6">
                  <a:lumMod val="50000"/>
                </a:schemeClr>
              </a:solidFill>
            </c:spPr>
          </c:dPt>
          <c:dPt>
            <c:idx val="2"/>
            <c:spPr>
              <a:solidFill>
                <a:schemeClr val="tx2">
                  <a:lumMod val="75000"/>
                </a:schemeClr>
              </a:solidFill>
            </c:spPr>
          </c:dPt>
          <c:dPt>
            <c:idx val="3"/>
            <c:spPr>
              <a:solidFill>
                <a:srgbClr val="FFFF00"/>
              </a:solidFill>
            </c:spPr>
          </c:dPt>
          <c:dPt>
            <c:idx val="4"/>
            <c:spPr>
              <a:solidFill>
                <a:schemeClr val="accent2">
                  <a:lumMod val="75000"/>
                </a:schemeClr>
              </a:solidFill>
            </c:spPr>
          </c:dPt>
          <c:dPt>
            <c:idx val="5"/>
            <c:spPr>
              <a:solidFill>
                <a:srgbClr val="FFCC99"/>
              </a:solidFill>
            </c:spPr>
          </c:dPt>
          <c:dPt>
            <c:idx val="6"/>
            <c:spPr>
              <a:solidFill>
                <a:schemeClr val="bg2">
                  <a:lumMod val="90000"/>
                </a:schemeClr>
              </a:solidFill>
            </c:spPr>
          </c:dPt>
          <c:dPt>
            <c:idx val="7"/>
            <c:spPr>
              <a:solidFill>
                <a:srgbClr val="FF0000"/>
              </a:solidFill>
            </c:spPr>
          </c:dPt>
          <c:cat>
            <c:strRef>
              <c:f>'GRAFICA POR AÑO (2)'!$A$11:$A$18</c:f>
              <c:strCache>
                <c:ptCount val="8"/>
                <c:pt idx="0">
                  <c:v>A DICIEMBRE 2012</c:v>
                </c:pt>
                <c:pt idx="1">
                  <c:v>A DICIEMBRE 2013</c:v>
                </c:pt>
                <c:pt idx="2">
                  <c:v>A DICIEMBRE 2014</c:v>
                </c:pt>
                <c:pt idx="3">
                  <c:v>A DICIEMBRE 2015</c:v>
                </c:pt>
                <c:pt idx="4">
                  <c:v>A MARZO 2016</c:v>
                </c:pt>
                <c:pt idx="5">
                  <c:v>A JUNIO 2016</c:v>
                </c:pt>
                <c:pt idx="6">
                  <c:v>A SEPTIEMBRE 2016</c:v>
                </c:pt>
                <c:pt idx="7">
                  <c:v>A NOVIEMBRE 2016</c:v>
                </c:pt>
              </c:strCache>
            </c:strRef>
          </c:cat>
          <c:val>
            <c:numRef>
              <c:f>'GRAFICA POR AÑO (2)'!$B$11:$B$18</c:f>
              <c:numCache>
                <c:formatCode>#,##0.00</c:formatCode>
                <c:ptCount val="8"/>
                <c:pt idx="0">
                  <c:v>37651590.78033337</c:v>
                </c:pt>
                <c:pt idx="1">
                  <c:v>22735490.533</c:v>
                </c:pt>
                <c:pt idx="2">
                  <c:v>11207897.98</c:v>
                </c:pt>
                <c:pt idx="3">
                  <c:v>8003957.7600000007</c:v>
                </c:pt>
                <c:pt idx="4">
                  <c:v>7768657.7600000007</c:v>
                </c:pt>
                <c:pt idx="5">
                  <c:v>7655750.2300000004</c:v>
                </c:pt>
                <c:pt idx="6" formatCode="_-&quot;$&quot;* #,##0.00_-;\-&quot;$&quot;* #,##0.00_-;_-&quot;$&quot;* &quot;-&quot;??_-;_-@_-">
                  <c:v>7397731.3300000001</c:v>
                </c:pt>
                <c:pt idx="7" formatCode="_-&quot;$&quot;* #,##0.00_-;\-&quot;$&quot;* #,##0.00_-;_-&quot;$&quot;* &quot;-&quot;??_-;_-@_-">
                  <c:v>7137160.3300000001</c:v>
                </c:pt>
              </c:numCache>
            </c:numRef>
          </c:val>
        </c:ser>
        <c:axId val="92811264"/>
        <c:axId val="92812800"/>
      </c:barChart>
      <c:catAx>
        <c:axId val="92811264"/>
        <c:scaling>
          <c:orientation val="minMax"/>
        </c:scaling>
        <c:axPos val="b"/>
        <c:numFmt formatCode="General" sourceLinked="1"/>
        <c:tickLblPos val="nextTo"/>
        <c:txPr>
          <a:bodyPr/>
          <a:lstStyle/>
          <a:p>
            <a:pPr>
              <a:defRPr lang="es-MX"/>
            </a:pPr>
            <a:endParaRPr lang="es-ES"/>
          </a:p>
        </c:txPr>
        <c:crossAx val="92812800"/>
        <c:crosses val="autoZero"/>
        <c:auto val="1"/>
        <c:lblAlgn val="ctr"/>
        <c:lblOffset val="100"/>
      </c:catAx>
      <c:valAx>
        <c:axId val="92812800"/>
        <c:scaling>
          <c:orientation val="minMax"/>
        </c:scaling>
        <c:axPos val="l"/>
        <c:majorGridlines/>
        <c:numFmt formatCode="#,##0.00" sourceLinked="1"/>
        <c:tickLblPos val="nextTo"/>
        <c:txPr>
          <a:bodyPr/>
          <a:lstStyle/>
          <a:p>
            <a:pPr>
              <a:defRPr lang="es-MX"/>
            </a:pPr>
            <a:endParaRPr lang="es-ES"/>
          </a:p>
        </c:txPr>
        <c:crossAx val="9281126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view3D>
      <c:rAngAx val="1"/>
    </c:view3D>
    <c:plotArea>
      <c:layout/>
      <c:bar3DChart>
        <c:barDir val="col"/>
        <c:grouping val="clustered"/>
        <c:ser>
          <c:idx val="0"/>
          <c:order val="0"/>
          <c:spPr>
            <a:solidFill>
              <a:schemeClr val="accent3">
                <a:lumMod val="75000"/>
              </a:schemeClr>
            </a:solidFill>
          </c:spPr>
          <c:dPt>
            <c:idx val="1"/>
            <c:spPr>
              <a:solidFill>
                <a:srgbClr val="C00000"/>
              </a:solidFill>
            </c:spPr>
          </c:dPt>
          <c:dPt>
            <c:idx val="2"/>
            <c:spPr>
              <a:solidFill>
                <a:schemeClr val="accent2">
                  <a:lumMod val="60000"/>
                  <a:lumOff val="40000"/>
                </a:schemeClr>
              </a:solidFill>
            </c:spPr>
          </c:dPt>
          <c:dPt>
            <c:idx val="3"/>
            <c:spPr>
              <a:solidFill>
                <a:schemeClr val="bg1">
                  <a:lumMod val="50000"/>
                </a:schemeClr>
              </a:solidFill>
            </c:spPr>
          </c:dPt>
          <c:cat>
            <c:strRef>
              <c:f>Hoja1!$B$13:$E$13</c:f>
              <c:strCache>
                <c:ptCount val="4"/>
                <c:pt idx="0">
                  <c:v>FEDERAL</c:v>
                </c:pt>
                <c:pt idx="1">
                  <c:v>FUNDACIÓN PROVIVAH</c:v>
                </c:pt>
                <c:pt idx="2">
                  <c:v>CORAZÓN URBANO A.C. </c:v>
                </c:pt>
                <c:pt idx="3">
                  <c:v>ESTATAL</c:v>
                </c:pt>
              </c:strCache>
            </c:strRef>
          </c:cat>
          <c:val>
            <c:numRef>
              <c:f>Hoja1!$B$14:$E$14</c:f>
              <c:numCache>
                <c:formatCode>"$"#,##0.00</c:formatCode>
                <c:ptCount val="4"/>
                <c:pt idx="0">
                  <c:v>51399200</c:v>
                </c:pt>
                <c:pt idx="1">
                  <c:v>6360000</c:v>
                </c:pt>
                <c:pt idx="2">
                  <c:v>2772830.16</c:v>
                </c:pt>
                <c:pt idx="3">
                  <c:v>0</c:v>
                </c:pt>
              </c:numCache>
            </c:numRef>
          </c:val>
        </c:ser>
        <c:shape val="box"/>
        <c:axId val="92838528"/>
        <c:axId val="92856704"/>
        <c:axId val="0"/>
      </c:bar3DChart>
      <c:catAx>
        <c:axId val="92838528"/>
        <c:scaling>
          <c:orientation val="minMax"/>
        </c:scaling>
        <c:axPos val="b"/>
        <c:tickLblPos val="nextTo"/>
        <c:txPr>
          <a:bodyPr/>
          <a:lstStyle/>
          <a:p>
            <a:pPr>
              <a:defRPr lang="es-MX"/>
            </a:pPr>
            <a:endParaRPr lang="es-ES"/>
          </a:p>
        </c:txPr>
        <c:crossAx val="92856704"/>
        <c:crosses val="autoZero"/>
        <c:auto val="1"/>
        <c:lblAlgn val="ctr"/>
        <c:lblOffset val="100"/>
      </c:catAx>
      <c:valAx>
        <c:axId val="92856704"/>
        <c:scaling>
          <c:orientation val="minMax"/>
        </c:scaling>
        <c:axPos val="l"/>
        <c:majorGridlines/>
        <c:numFmt formatCode="&quot;$&quot;#,##0.00" sourceLinked="1"/>
        <c:tickLblPos val="nextTo"/>
        <c:txPr>
          <a:bodyPr/>
          <a:lstStyle/>
          <a:p>
            <a:pPr>
              <a:defRPr lang="es-MX"/>
            </a:pPr>
            <a:endParaRPr lang="es-ES"/>
          </a:p>
        </c:txPr>
        <c:crossAx val="92838528"/>
        <c:crosses val="autoZero"/>
        <c:crossBetween val="between"/>
      </c:valAx>
    </c:plotArea>
    <c:legend>
      <c:legendPos val="r"/>
      <c:layout/>
      <c:txPr>
        <a:bodyPr/>
        <a:lstStyle/>
        <a:p>
          <a:pPr>
            <a:defRPr lang="es-MX"/>
          </a:pPr>
          <a:endParaRPr lang="es-ES"/>
        </a:p>
      </c:txPr>
    </c:legend>
    <c:plotVisOnly val="1"/>
    <c:dispBlanksAs val="gap"/>
  </c:chart>
  <c:txPr>
    <a:bodyPr/>
    <a:lstStyle/>
    <a:p>
      <a:pPr>
        <a:defRPr sz="1100"/>
      </a:pPr>
      <a:endParaRPr lang="es-E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0.65106</cdr:x>
      <cdr:y>0.71013</cdr:y>
    </cdr:from>
    <cdr:to>
      <cdr:x>0.71742</cdr:x>
      <cdr:y>0.75891</cdr:y>
    </cdr:to>
    <cdr:sp macro="" textlink="">
      <cdr:nvSpPr>
        <cdr:cNvPr id="2" name="1 CuadroTexto"/>
        <cdr:cNvSpPr txBox="1"/>
      </cdr:nvSpPr>
      <cdr:spPr>
        <a:xfrm xmlns:a="http://schemas.openxmlformats.org/drawingml/2006/main">
          <a:off x="5344509" y="2547036"/>
          <a:ext cx="544744" cy="1749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000" b="1" dirty="0"/>
            <a:t>$0</a:t>
          </a:r>
        </a:p>
      </cdr:txBody>
    </cdr:sp>
  </cdr:relSizeAnchor>
  <cdr:relSizeAnchor xmlns:cdr="http://schemas.openxmlformats.org/drawingml/2006/chartDrawing">
    <cdr:from>
      <cdr:x>0.33974</cdr:x>
      <cdr:y>0.60229</cdr:y>
    </cdr:from>
    <cdr:to>
      <cdr:x>0.45113</cdr:x>
      <cdr:y>0.85723</cdr:y>
    </cdr:to>
    <cdr:sp macro="" textlink="">
      <cdr:nvSpPr>
        <cdr:cNvPr id="3" name="2 CuadroTexto"/>
        <cdr:cNvSpPr txBox="1"/>
      </cdr:nvSpPr>
      <cdr:spPr>
        <a:xfrm xmlns:a="http://schemas.openxmlformats.org/drawingml/2006/main">
          <a:off x="2788863" y="21602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E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4"/>
            <a:ext cx="2942541" cy="496411"/>
          </a:xfrm>
          <a:prstGeom prst="rect">
            <a:avLst/>
          </a:prstGeom>
        </p:spPr>
        <p:txBody>
          <a:bodyPr vert="horz" lIns="91188" tIns="45594" rIns="91188" bIns="45594" rtlCol="0"/>
          <a:lstStyle>
            <a:lvl1pPr algn="l">
              <a:defRPr sz="1200"/>
            </a:lvl1pPr>
          </a:lstStyle>
          <a:p>
            <a:endParaRPr lang="es-MX" dirty="0"/>
          </a:p>
        </p:txBody>
      </p:sp>
      <p:sp>
        <p:nvSpPr>
          <p:cNvPr id="3" name="2 Marcador de fecha"/>
          <p:cNvSpPr>
            <a:spLocks noGrp="1"/>
          </p:cNvSpPr>
          <p:nvPr>
            <p:ph type="dt" idx="1"/>
          </p:nvPr>
        </p:nvSpPr>
        <p:spPr>
          <a:xfrm>
            <a:off x="3845604" y="4"/>
            <a:ext cx="2942541" cy="496411"/>
          </a:xfrm>
          <a:prstGeom prst="rect">
            <a:avLst/>
          </a:prstGeom>
        </p:spPr>
        <p:txBody>
          <a:bodyPr vert="horz" lIns="91188" tIns="45594" rIns="91188" bIns="45594" rtlCol="0"/>
          <a:lstStyle>
            <a:lvl1pPr algn="r">
              <a:defRPr sz="1200"/>
            </a:lvl1pPr>
          </a:lstStyle>
          <a:p>
            <a:fld id="{E3E68062-3305-45DC-AF51-406683F7AC24}" type="datetimeFigureOut">
              <a:rPr lang="es-MX" smtClean="0"/>
              <a:pPr/>
              <a:t>16/01/2017</a:t>
            </a:fld>
            <a:endParaRPr lang="es-MX" dirty="0"/>
          </a:p>
        </p:txBody>
      </p:sp>
      <p:sp>
        <p:nvSpPr>
          <p:cNvPr id="4" name="3 Marcador de imagen de diapositiva"/>
          <p:cNvSpPr>
            <a:spLocks noGrp="1" noRot="1" noChangeAspect="1"/>
          </p:cNvSpPr>
          <p:nvPr>
            <p:ph type="sldImg" idx="2"/>
          </p:nvPr>
        </p:nvSpPr>
        <p:spPr>
          <a:xfrm>
            <a:off x="914400" y="741363"/>
            <a:ext cx="4960938" cy="3722687"/>
          </a:xfrm>
          <a:prstGeom prst="rect">
            <a:avLst/>
          </a:prstGeom>
          <a:noFill/>
          <a:ln w="12700">
            <a:solidFill>
              <a:prstClr val="black"/>
            </a:solidFill>
          </a:ln>
        </p:spPr>
        <p:txBody>
          <a:bodyPr vert="horz" lIns="91188" tIns="45594" rIns="91188" bIns="45594" rtlCol="0" anchor="ctr"/>
          <a:lstStyle/>
          <a:p>
            <a:endParaRPr lang="es-MX" dirty="0"/>
          </a:p>
        </p:txBody>
      </p:sp>
      <p:sp>
        <p:nvSpPr>
          <p:cNvPr id="5" name="4 Marcador de notas"/>
          <p:cNvSpPr>
            <a:spLocks noGrp="1"/>
          </p:cNvSpPr>
          <p:nvPr>
            <p:ph type="body" sz="quarter" idx="3"/>
          </p:nvPr>
        </p:nvSpPr>
        <p:spPr>
          <a:xfrm>
            <a:off x="679297" y="4716706"/>
            <a:ext cx="5431150" cy="4467697"/>
          </a:xfrm>
          <a:prstGeom prst="rect">
            <a:avLst/>
          </a:prstGeom>
        </p:spPr>
        <p:txBody>
          <a:bodyPr vert="horz" lIns="91188" tIns="45594" rIns="91188" bIns="4559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9431810"/>
            <a:ext cx="2942541" cy="496409"/>
          </a:xfrm>
          <a:prstGeom prst="rect">
            <a:avLst/>
          </a:prstGeom>
        </p:spPr>
        <p:txBody>
          <a:bodyPr vert="horz" lIns="91188" tIns="45594" rIns="91188" bIns="45594"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45604" y="9431810"/>
            <a:ext cx="2942541" cy="496409"/>
          </a:xfrm>
          <a:prstGeom prst="rect">
            <a:avLst/>
          </a:prstGeom>
        </p:spPr>
        <p:txBody>
          <a:bodyPr vert="horz" lIns="91188" tIns="45594" rIns="91188" bIns="45594" rtlCol="0" anchor="b"/>
          <a:lstStyle>
            <a:lvl1pPr algn="r">
              <a:defRPr sz="1200"/>
            </a:lvl1pPr>
          </a:lstStyle>
          <a:p>
            <a:fld id="{FF1B7225-9246-49A5-84FA-2D52AC66D6CC}" type="slidenum">
              <a:rPr lang="es-MX" smtClean="0"/>
              <a:pPr/>
              <a:t>‹Nº›</a:t>
            </a:fld>
            <a:endParaRPr lang="es-MX" dirty="0"/>
          </a:p>
        </p:txBody>
      </p:sp>
    </p:spTree>
    <p:extLst>
      <p:ext uri="{BB962C8B-B14F-4D97-AF65-F5344CB8AC3E}">
        <p14:creationId xmlns:p14="http://schemas.microsoft.com/office/powerpoint/2010/main" xmlns="" val="3222587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3 Marcador de fecha"/>
          <p:cNvSpPr>
            <a:spLocks noGrp="1"/>
          </p:cNvSpPr>
          <p:nvPr>
            <p:ph type="dt" sz="half" idx="10"/>
          </p:nvPr>
        </p:nvSpPr>
        <p:spPr/>
        <p:txBody>
          <a:bodyPr/>
          <a:lstStyle>
            <a:lvl1pPr>
              <a:defRPr/>
            </a:lvl1pPr>
          </a:lstStyle>
          <a:p>
            <a:pPr>
              <a:defRPr/>
            </a:pPr>
            <a:fld id="{333303FC-439C-45D6-A7D9-364DF73BBCBA}" type="datetimeFigureOut">
              <a:rPr lang="es-ES"/>
              <a:pPr>
                <a:defRPr/>
              </a:pPr>
              <a:t>16/01/2017</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dirty="0"/>
          </a:p>
        </p:txBody>
      </p:sp>
      <p:sp>
        <p:nvSpPr>
          <p:cNvPr id="5" name="5 Marcador de número de diapositiva"/>
          <p:cNvSpPr>
            <a:spLocks noGrp="1"/>
          </p:cNvSpPr>
          <p:nvPr>
            <p:ph type="sldNum" sz="quarter" idx="12"/>
          </p:nvPr>
        </p:nvSpPr>
        <p:spPr/>
        <p:txBody>
          <a:bodyPr/>
          <a:lstStyle>
            <a:lvl1pPr>
              <a:defRPr/>
            </a:lvl1pPr>
          </a:lstStyle>
          <a:p>
            <a:pPr>
              <a:defRPr/>
            </a:pPr>
            <a:fld id="{615A2912-8749-41F9-89F3-04F0D897B3FF}"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4653136"/>
            <a:ext cx="9144000" cy="2232248"/>
          </a:xfrm>
          <a:prstGeom prst="rect">
            <a:avLst/>
          </a:prstGeom>
        </p:spPr>
      </p:pic>
      <p:sp>
        <p:nvSpPr>
          <p:cNvPr id="3" name="2 Rectángulo redondeado"/>
          <p:cNvSpPr/>
          <p:nvPr userDrawn="1"/>
        </p:nvSpPr>
        <p:spPr>
          <a:xfrm>
            <a:off x="4427984" y="188640"/>
            <a:ext cx="4464496" cy="43204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8" name="7 Conector recto"/>
          <p:cNvCxnSpPr/>
          <p:nvPr userDrawn="1"/>
        </p:nvCxnSpPr>
        <p:spPr>
          <a:xfrm>
            <a:off x="179512" y="908720"/>
            <a:ext cx="388843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userDrawn="1"/>
        </p:nvSpPr>
        <p:spPr>
          <a:xfrm>
            <a:off x="87964" y="6559352"/>
            <a:ext cx="1394934" cy="253916"/>
          </a:xfrm>
          <a:prstGeom prst="rect">
            <a:avLst/>
          </a:prstGeom>
          <a:noFill/>
        </p:spPr>
        <p:txBody>
          <a:bodyPr wrap="none" rtlCol="0">
            <a:spAutoFit/>
          </a:bodyPr>
          <a:lstStyle/>
          <a:p>
            <a:r>
              <a:rPr lang="es-MX" sz="1050" dirty="0" smtClean="0">
                <a:solidFill>
                  <a:schemeClr val="bg1">
                    <a:lumMod val="50000"/>
                  </a:schemeClr>
                </a:solidFill>
              </a:rPr>
              <a:t>www.conorevi.org.mx</a:t>
            </a:r>
            <a:endParaRPr lang="es-MX" sz="1050" dirty="0">
              <a:solidFill>
                <a:schemeClr val="bg1">
                  <a:lumMod val="50000"/>
                </a:schemeClr>
              </a:solidFill>
            </a:endParaRPr>
          </a:p>
        </p:txBody>
      </p:sp>
    </p:spTree>
    <p:extLst>
      <p:ext uri="{BB962C8B-B14F-4D97-AF65-F5344CB8AC3E}">
        <p14:creationId xmlns="" xmlns:p14="http://schemas.microsoft.com/office/powerpoint/2010/main" val="88190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5"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0D3DF20-82B4-4F37-A76D-C08E3E809F78}" type="datetimeFigureOut">
              <a:rPr lang="es-MX" smtClean="0"/>
              <a:pPr/>
              <a:t>16/01/2017</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5F4A2FC-22A6-42E0-AF8D-3C5967F0F7CE}"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D3DF20-82B4-4F37-A76D-C08E3E809F78}" type="datetimeFigureOut">
              <a:rPr lang="es-MX" smtClean="0"/>
              <a:pPr/>
              <a:t>16/01/2017</a:t>
            </a:fld>
            <a:endParaRPr lang="es-MX" dirty="0"/>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4A2FC-22A6-42E0-AF8D-3C5967F0F7CE}"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0.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53.jpe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47.png"/><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5656"/>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335656"/>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335656"/>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335656"/>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Rectángulo"/>
          <p:cNvSpPr/>
          <p:nvPr/>
        </p:nvSpPr>
        <p:spPr>
          <a:xfrm>
            <a:off x="-612576" y="2786058"/>
            <a:ext cx="10225136" cy="3431709"/>
          </a:xfrm>
          <a:prstGeom prst="rect">
            <a:avLst/>
          </a:prstGeom>
        </p:spPr>
        <p:txBody>
          <a:bodyPr wrap="square">
            <a:spAutoFit/>
          </a:bodyPr>
          <a:lstStyle/>
          <a:p>
            <a:pPr algn="ctr"/>
            <a:r>
              <a:rPr lang="es-ES" sz="3100" b="1" dirty="0" smtClean="0">
                <a:solidFill>
                  <a:schemeClr val="tx1">
                    <a:lumMod val="75000"/>
                    <a:lumOff val="25000"/>
                  </a:schemeClr>
                </a:solidFill>
              </a:rPr>
              <a:t> </a:t>
            </a:r>
          </a:p>
          <a:p>
            <a:pPr algn="ctr"/>
            <a:r>
              <a:rPr lang="es-ES" sz="3100" b="1" dirty="0" smtClean="0">
                <a:solidFill>
                  <a:schemeClr val="tx1">
                    <a:lumMod val="75000"/>
                    <a:lumOff val="25000"/>
                  </a:schemeClr>
                </a:solidFill>
              </a:rPr>
              <a:t>INSTITUTO JALISCIENSE DE LA VIVIENDA</a:t>
            </a:r>
          </a:p>
          <a:p>
            <a:pPr algn="ctr"/>
            <a:r>
              <a:rPr lang="es-ES" sz="3100" b="1" dirty="0" smtClean="0">
                <a:solidFill>
                  <a:schemeClr val="tx1">
                    <a:lumMod val="75000"/>
                    <a:lumOff val="25000"/>
                  </a:schemeClr>
                </a:solidFill>
              </a:rPr>
              <a:t>Informe anual de actividades </a:t>
            </a:r>
          </a:p>
          <a:p>
            <a:pPr algn="ctr"/>
            <a:r>
              <a:rPr lang="es-ES" sz="3100" b="1" dirty="0" smtClean="0">
                <a:solidFill>
                  <a:schemeClr val="tx1">
                    <a:lumMod val="75000"/>
                    <a:lumOff val="25000"/>
                  </a:schemeClr>
                </a:solidFill>
              </a:rPr>
              <a:t>del Director General 2016</a:t>
            </a:r>
          </a:p>
          <a:p>
            <a:pPr algn="ctr"/>
            <a:endParaRPr lang="es-ES" sz="3100" b="1" dirty="0" smtClean="0">
              <a:solidFill>
                <a:schemeClr val="tx1">
                  <a:lumMod val="75000"/>
                  <a:lumOff val="25000"/>
                </a:schemeClr>
              </a:solidFill>
            </a:endParaRPr>
          </a:p>
          <a:p>
            <a:pPr algn="ctr"/>
            <a:endParaRPr lang="es-ES" sz="3100" b="1" dirty="0" smtClean="0">
              <a:solidFill>
                <a:schemeClr val="tx1">
                  <a:lumMod val="75000"/>
                  <a:lumOff val="25000"/>
                </a:schemeClr>
              </a:solidFill>
            </a:endParaRPr>
          </a:p>
          <a:p>
            <a:pPr algn="ctr"/>
            <a:r>
              <a:rPr lang="es-ES" sz="3100" b="1" dirty="0" smtClean="0">
                <a:solidFill>
                  <a:schemeClr val="tx1">
                    <a:lumMod val="75000"/>
                    <a:lumOff val="25000"/>
                  </a:schemeClr>
                </a:solidFill>
              </a:rPr>
              <a:t>                                                                           </a:t>
            </a:r>
            <a:r>
              <a:rPr lang="es-ES" b="1" dirty="0" smtClean="0">
                <a:solidFill>
                  <a:schemeClr val="tx1">
                    <a:lumMod val="75000"/>
                    <a:lumOff val="25000"/>
                  </a:schemeClr>
                </a:solidFill>
              </a:rPr>
              <a:t>Diciembre  2016</a:t>
            </a:r>
            <a:endParaRPr lang="es-ES" b="1" dirty="0">
              <a:solidFill>
                <a:schemeClr val="tx1">
                  <a:lumMod val="75000"/>
                  <a:lumOff val="25000"/>
                </a:schemeClr>
              </a:solidFill>
            </a:endParaRPr>
          </a:p>
        </p:txBody>
      </p:sp>
      <p:grpSp>
        <p:nvGrpSpPr>
          <p:cNvPr id="16" name="15 Grupo"/>
          <p:cNvGrpSpPr/>
          <p:nvPr/>
        </p:nvGrpSpPr>
        <p:grpSpPr>
          <a:xfrm flipH="1">
            <a:off x="0" y="6525345"/>
            <a:ext cx="9144000" cy="332680"/>
            <a:chOff x="1928858" y="928670"/>
            <a:chExt cx="7215142" cy="285752"/>
          </a:xfrm>
        </p:grpSpPr>
        <p:sp>
          <p:nvSpPr>
            <p:cNvPr id="17" name="16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17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 name="18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19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19672" y="1268760"/>
            <a:ext cx="5937056" cy="165618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pic>
        <p:nvPicPr>
          <p:cNvPr id="21" name="Picture 2" descr="http://www.expoagricola.org.mx/img/logos/gobierno_estado.jpg"/>
          <p:cNvPicPr>
            <a:picLocks noChangeAspect="1" noChangeArrowheads="1"/>
          </p:cNvPicPr>
          <p:nvPr/>
        </p:nvPicPr>
        <p:blipFill>
          <a:blip r:embed="rId2" cstate="print"/>
          <a:srcRect/>
          <a:stretch>
            <a:fillRect/>
          </a:stretch>
        </p:blipFill>
        <p:spPr bwMode="auto">
          <a:xfrm>
            <a:off x="0" y="476672"/>
            <a:ext cx="3246072" cy="2016224"/>
          </a:xfrm>
          <a:prstGeom prst="rect">
            <a:avLst/>
          </a:prstGeom>
          <a:noFill/>
        </p:spPr>
      </p:pic>
      <p:sp>
        <p:nvSpPr>
          <p:cNvPr id="33" name="Text Box 14"/>
          <p:cNvSpPr txBox="1">
            <a:spLocks noChangeArrowheads="1"/>
          </p:cNvSpPr>
          <p:nvPr/>
        </p:nvSpPr>
        <p:spPr bwMode="auto">
          <a:xfrm>
            <a:off x="433699" y="1772816"/>
            <a:ext cx="423862" cy="396875"/>
          </a:xfrm>
          <a:prstGeom prst="rect">
            <a:avLst/>
          </a:prstGeom>
          <a:noFill/>
          <a:ln w="9525">
            <a:noFill/>
            <a:miter lim="800000"/>
            <a:headEnd/>
            <a:tailEnd/>
          </a:ln>
          <a:effectLst/>
        </p:spPr>
        <p:txBody>
          <a:bodyPr lIns="91435" tIns="45718" rIns="91435" bIns="45718">
            <a:spAutoFit/>
          </a:bodyPr>
          <a:lstStyle/>
          <a:p>
            <a:pPr marL="457177" indent="-457177" algn="just"/>
            <a:r>
              <a:rPr lang="es-ES_tradnl" sz="2000" b="1" dirty="0" smtClean="0">
                <a:solidFill>
                  <a:schemeClr val="bg1"/>
                </a:solidFill>
                <a:latin typeface="Arial" pitchFamily="34" charset="0"/>
                <a:cs typeface="Times New Roman" pitchFamily="18" charset="0"/>
              </a:rPr>
              <a:t>1</a:t>
            </a:r>
            <a:endParaRPr lang="es-ES" sz="2000" b="1" dirty="0">
              <a:solidFill>
                <a:schemeClr val="bg1"/>
              </a:solidFill>
              <a:latin typeface="Arial" pitchFamily="34" charset="0"/>
              <a:cs typeface="Times New Roman" pitchFamily="18" charset="0"/>
            </a:endParaRPr>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grpSp>
        <p:nvGrpSpPr>
          <p:cNvPr id="2" name="28 Grupo"/>
          <p:cNvGrpSpPr/>
          <p:nvPr/>
        </p:nvGrpSpPr>
        <p:grpSpPr>
          <a:xfrm>
            <a:off x="-3636912" y="253083"/>
            <a:ext cx="12709506" cy="599454"/>
            <a:chOff x="-5064556" y="324711"/>
            <a:chExt cx="17903660" cy="844441"/>
          </a:xfrm>
        </p:grpSpPr>
        <p:pic>
          <p:nvPicPr>
            <p:cNvPr id="47" name="Picture 2"/>
            <p:cNvPicPr>
              <a:picLocks noChangeAspect="1" noChangeArrowheads="1"/>
            </p:cNvPicPr>
            <p:nvPr/>
          </p:nvPicPr>
          <p:blipFill>
            <a:blip r:embed="rId3" cstate="print"/>
            <a:srcRect/>
            <a:stretch>
              <a:fillRect/>
            </a:stretch>
          </p:blipFill>
          <p:spPr bwMode="auto">
            <a:xfrm>
              <a:off x="2757984" y="449072"/>
              <a:ext cx="675076" cy="460587"/>
            </a:xfrm>
            <a:prstGeom prst="rect">
              <a:avLst/>
            </a:prstGeom>
            <a:noFill/>
            <a:ln w="9525">
              <a:noFill/>
              <a:miter lim="800000"/>
              <a:headEnd/>
              <a:tailEnd/>
            </a:ln>
            <a:effectLst/>
          </p:spPr>
        </p:pic>
        <p:pic>
          <p:nvPicPr>
            <p:cNvPr id="49" name="Picture 3"/>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50" name="5 CuadroTexto"/>
            <p:cNvSpPr txBox="1">
              <a:spLocks noChangeArrowheads="1"/>
            </p:cNvSpPr>
            <p:nvPr/>
          </p:nvSpPr>
          <p:spPr bwMode="auto">
            <a:xfrm>
              <a:off x="-5064556" y="324711"/>
              <a:ext cx="10342876" cy="705255"/>
            </a:xfrm>
            <a:prstGeom prst="rect">
              <a:avLst/>
            </a:prstGeom>
            <a:noFill/>
            <a:ln w="9525">
              <a:noFill/>
              <a:miter lim="800000"/>
              <a:headEnd/>
              <a:tailEnd/>
            </a:ln>
          </p:spPr>
          <p:txBody>
            <a:bodyPr lIns="130046" tIns="65023" rIns="130046" bIns="65023">
              <a:spAutoFit/>
            </a:bodyPr>
            <a:lstStyle/>
            <a:p>
              <a:pPr algn="r"/>
              <a:r>
                <a:rPr lang="es-ES" sz="2400" b="1" dirty="0" smtClean="0">
                  <a:solidFill>
                    <a:schemeClr val="bg1"/>
                  </a:solidFill>
                  <a:latin typeface="AvenirNext LT Pro Cn" pitchFamily="34" charset="0"/>
                </a:rPr>
                <a:t> </a:t>
              </a:r>
              <a:endParaRPr lang="es-ES" sz="2400" b="1" dirty="0">
                <a:solidFill>
                  <a:schemeClr val="bg1"/>
                </a:solidFill>
                <a:latin typeface="AvenirNext LT Pro Cn" pitchFamily="34" charset="0"/>
              </a:endParaRPr>
            </a:p>
          </p:txBody>
        </p:sp>
        <p:sp>
          <p:nvSpPr>
            <p:cNvPr id="52" name="51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5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5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5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66" name="5 CuadroTexto"/>
          <p:cNvSpPr txBox="1">
            <a:spLocks noChangeArrowheads="1"/>
          </p:cNvSpPr>
          <p:nvPr/>
        </p:nvSpPr>
        <p:spPr bwMode="auto">
          <a:xfrm>
            <a:off x="-72952" y="233510"/>
            <a:ext cx="7556546" cy="1116201"/>
          </a:xfrm>
          <a:prstGeom prst="rect">
            <a:avLst/>
          </a:prstGeom>
          <a:noFill/>
          <a:ln w="9525">
            <a:noFill/>
            <a:miter lim="800000"/>
            <a:headEnd/>
            <a:tailEnd/>
          </a:ln>
        </p:spPr>
        <p:txBody>
          <a:bodyPr wrap="square" lIns="130046" tIns="65023" rIns="130046" bIns="65023">
            <a:spAutoFit/>
          </a:bodyPr>
          <a:lstStyle/>
          <a:p>
            <a:pPr algn="r"/>
            <a:r>
              <a:rPr lang="es-ES" sz="2000" b="1" dirty="0" smtClean="0">
                <a:solidFill>
                  <a:schemeClr val="bg1"/>
                </a:solidFill>
                <a:latin typeface="AvenirNext LT Pro Cn" pitchFamily="34" charset="0"/>
              </a:rPr>
              <a:t> </a:t>
            </a:r>
            <a:r>
              <a:rPr lang="es-ES" sz="2400" b="1" dirty="0" smtClean="0">
                <a:solidFill>
                  <a:schemeClr val="bg1"/>
                </a:solidFill>
                <a:latin typeface="AvenirNext LT Pro Cn" pitchFamily="34" charset="0"/>
              </a:rPr>
              <a:t>Instituto Jalisciense de la Vivienda </a:t>
            </a:r>
          </a:p>
          <a:p>
            <a:pPr algn="r"/>
            <a:endParaRPr lang="es-ES" sz="2000" b="1" dirty="0" smtClean="0">
              <a:solidFill>
                <a:schemeClr val="bg1"/>
              </a:solidFill>
              <a:latin typeface="AvenirNext LT Pro Cn" pitchFamily="34" charset="0"/>
            </a:endParaRPr>
          </a:p>
          <a:p>
            <a:pPr algn="r"/>
            <a:r>
              <a:rPr lang="es-ES" sz="2000" b="1" dirty="0" smtClean="0">
                <a:solidFill>
                  <a:schemeClr val="bg1"/>
                </a:solidFill>
                <a:latin typeface="AvenirNext LT Pro Cn" pitchFamily="34" charset="0"/>
              </a:rPr>
              <a:t> </a:t>
            </a:r>
            <a:endParaRPr lang="es-ES" sz="2000" b="1" dirty="0">
              <a:solidFill>
                <a:schemeClr val="bg1"/>
              </a:solidFill>
              <a:latin typeface="AvenirNext LT Pro Cn" pitchFamily="34" charset="0"/>
            </a:endParaRPr>
          </a:p>
        </p:txBody>
      </p:sp>
      <p:pic>
        <p:nvPicPr>
          <p:cNvPr id="22" name="Picture 3" descr="C:\IPROVIPE 2\LOGOTIPOS IJALVI\Logo instituto bienestar 2.png"/>
          <p:cNvPicPr>
            <a:picLocks noChangeAspect="1" noChangeArrowheads="1"/>
          </p:cNvPicPr>
          <p:nvPr/>
        </p:nvPicPr>
        <p:blipFill>
          <a:blip r:embed="rId5" cstate="print"/>
          <a:srcRect/>
          <a:stretch>
            <a:fillRect/>
          </a:stretch>
        </p:blipFill>
        <p:spPr bwMode="auto">
          <a:xfrm>
            <a:off x="6084168" y="1196752"/>
            <a:ext cx="2664296" cy="706211"/>
          </a:xfrm>
          <a:prstGeom prst="rect">
            <a:avLst/>
          </a:prstGeom>
          <a:noFill/>
        </p:spPr>
      </p:pic>
      <p:sp>
        <p:nvSpPr>
          <p:cNvPr id="24" name="1 Título"/>
          <p:cNvSpPr>
            <a:spLocks noGrp="1"/>
          </p:cNvSpPr>
          <p:nvPr>
            <p:ph type="ctrTitle"/>
          </p:nvPr>
        </p:nvSpPr>
        <p:spPr>
          <a:xfrm>
            <a:off x="683568" y="2564904"/>
            <a:ext cx="7776864" cy="1728192"/>
          </a:xfrm>
        </p:spPr>
        <p:txBody>
          <a:bodyPr>
            <a:normAutofit fontScale="90000"/>
          </a:bodyPr>
          <a:lstStyle/>
          <a:p>
            <a:r>
              <a:rPr lang="es-ES" dirty="0" smtClean="0">
                <a:latin typeface="AvenirNext LT Pro Bold" pitchFamily="34" charset="0"/>
              </a:rPr>
              <a:t>PROGRAMA DE CONSOLIDACIÓN DE RESERVAS URBANAS 2016</a:t>
            </a:r>
            <a:endParaRPr lang="es-ES" dirty="0">
              <a:latin typeface="AvenirNext LT Pro Bold" pitchFamily="34" charset="0"/>
            </a:endParaRPr>
          </a:p>
        </p:txBody>
      </p:sp>
      <p:pic>
        <p:nvPicPr>
          <p:cNvPr id="25" name="24 Imagen" descr="MISIÓN LA CASTELLANA (2).JPG"/>
          <p:cNvPicPr>
            <a:picLocks noChangeAspect="1"/>
          </p:cNvPicPr>
          <p:nvPr/>
        </p:nvPicPr>
        <p:blipFill>
          <a:blip r:embed="rId6" cstate="print"/>
          <a:stretch>
            <a:fillRect/>
          </a:stretch>
        </p:blipFill>
        <p:spPr>
          <a:xfrm>
            <a:off x="0" y="4509120"/>
            <a:ext cx="2560284" cy="1440160"/>
          </a:xfrm>
          <a:prstGeom prst="rect">
            <a:avLst/>
          </a:prstGeom>
        </p:spPr>
      </p:pic>
      <p:pic>
        <p:nvPicPr>
          <p:cNvPr id="27" name="26 Imagen" descr="JARDIN CENTRAL SEGUNDA ETAPA (2).JPG"/>
          <p:cNvPicPr>
            <a:picLocks noChangeAspect="1"/>
          </p:cNvPicPr>
          <p:nvPr/>
        </p:nvPicPr>
        <p:blipFill>
          <a:blip r:embed="rId7" cstate="print"/>
          <a:stretch>
            <a:fillRect/>
          </a:stretch>
        </p:blipFill>
        <p:spPr>
          <a:xfrm>
            <a:off x="2627784" y="4509120"/>
            <a:ext cx="2304256" cy="1429212"/>
          </a:xfrm>
          <a:prstGeom prst="rect">
            <a:avLst/>
          </a:prstGeom>
        </p:spPr>
      </p:pic>
      <p:pic>
        <p:nvPicPr>
          <p:cNvPr id="28" name="27 Imagen" descr="HABITACIONAL SAN ANDRES (2).JPG"/>
          <p:cNvPicPr>
            <a:picLocks noChangeAspect="1"/>
          </p:cNvPicPr>
          <p:nvPr/>
        </p:nvPicPr>
        <p:blipFill>
          <a:blip r:embed="rId8" cstate="print"/>
          <a:stretch>
            <a:fillRect/>
          </a:stretch>
        </p:blipFill>
        <p:spPr>
          <a:xfrm>
            <a:off x="5004048" y="4509120"/>
            <a:ext cx="2016224" cy="1440160"/>
          </a:xfrm>
          <a:prstGeom prst="rect">
            <a:avLst/>
          </a:prstGeom>
        </p:spPr>
      </p:pic>
      <p:pic>
        <p:nvPicPr>
          <p:cNvPr id="32" name="31 Imagen" descr="ALTOS TONALA I (1).JPG"/>
          <p:cNvPicPr>
            <a:picLocks noChangeAspect="1"/>
          </p:cNvPicPr>
          <p:nvPr/>
        </p:nvPicPr>
        <p:blipFill>
          <a:blip r:embed="rId9" cstate="print"/>
          <a:stretch>
            <a:fillRect/>
          </a:stretch>
        </p:blipFill>
        <p:spPr>
          <a:xfrm>
            <a:off x="7091264" y="4509120"/>
            <a:ext cx="2052736" cy="1440160"/>
          </a:xfrm>
          <a:prstGeom prst="rect">
            <a:avLst/>
          </a:prstGeom>
        </p:spPr>
      </p:pic>
      <p:pic>
        <p:nvPicPr>
          <p:cNvPr id="23" name="Picture 1" descr="https://www.quadratin.com.mx/www/contenido/uploads/2015/04/sedatu.jpg"/>
          <p:cNvPicPr>
            <a:picLocks noChangeAspect="1" noChangeArrowheads="1"/>
          </p:cNvPicPr>
          <p:nvPr/>
        </p:nvPicPr>
        <p:blipFill>
          <a:blip r:embed="rId10" cstate="print"/>
          <a:srcRect/>
          <a:stretch>
            <a:fillRect/>
          </a:stretch>
        </p:blipFill>
        <p:spPr bwMode="auto">
          <a:xfrm>
            <a:off x="3398375" y="980728"/>
            <a:ext cx="2037722" cy="86409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sp>
        <p:nvSpPr>
          <p:cNvPr id="33" name="Text Box 14"/>
          <p:cNvSpPr txBox="1">
            <a:spLocks noChangeArrowheads="1"/>
          </p:cNvSpPr>
          <p:nvPr/>
        </p:nvSpPr>
        <p:spPr bwMode="auto">
          <a:xfrm>
            <a:off x="433699" y="1772816"/>
            <a:ext cx="423862" cy="396875"/>
          </a:xfrm>
          <a:prstGeom prst="rect">
            <a:avLst/>
          </a:prstGeom>
          <a:noFill/>
          <a:ln w="9525">
            <a:noFill/>
            <a:miter lim="800000"/>
            <a:headEnd/>
            <a:tailEnd/>
          </a:ln>
          <a:effectLst/>
        </p:spPr>
        <p:txBody>
          <a:bodyPr lIns="91435" tIns="45718" rIns="91435" bIns="45718">
            <a:spAutoFit/>
          </a:bodyPr>
          <a:lstStyle/>
          <a:p>
            <a:pPr marL="457177" indent="-457177" algn="just"/>
            <a:r>
              <a:rPr lang="es-ES_tradnl" sz="2000" b="1" dirty="0" smtClean="0">
                <a:solidFill>
                  <a:schemeClr val="bg1"/>
                </a:solidFill>
                <a:latin typeface="Arial" pitchFamily="34" charset="0"/>
                <a:cs typeface="Times New Roman" pitchFamily="18" charset="0"/>
              </a:rPr>
              <a:t>1</a:t>
            </a:r>
            <a:endParaRPr lang="es-ES" sz="2000" b="1" dirty="0">
              <a:solidFill>
                <a:schemeClr val="bg1"/>
              </a:solidFill>
              <a:latin typeface="Arial" pitchFamily="34" charset="0"/>
              <a:cs typeface="Times New Roman" pitchFamily="18" charset="0"/>
            </a:endParaRPr>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grpSp>
        <p:nvGrpSpPr>
          <p:cNvPr id="2" name="28 Grupo"/>
          <p:cNvGrpSpPr/>
          <p:nvPr/>
        </p:nvGrpSpPr>
        <p:grpSpPr>
          <a:xfrm>
            <a:off x="-3636912" y="253083"/>
            <a:ext cx="12709506" cy="599454"/>
            <a:chOff x="-5064556" y="324711"/>
            <a:chExt cx="17903660" cy="844441"/>
          </a:xfrm>
        </p:grpSpPr>
        <p:pic>
          <p:nvPicPr>
            <p:cNvPr id="47" name="Picture 2"/>
            <p:cNvPicPr>
              <a:picLocks noChangeAspect="1" noChangeArrowheads="1"/>
            </p:cNvPicPr>
            <p:nvPr/>
          </p:nvPicPr>
          <p:blipFill>
            <a:blip r:embed="rId2" cstate="print"/>
            <a:srcRect/>
            <a:stretch>
              <a:fillRect/>
            </a:stretch>
          </p:blipFill>
          <p:spPr bwMode="auto">
            <a:xfrm>
              <a:off x="2757984" y="449072"/>
              <a:ext cx="675076" cy="460587"/>
            </a:xfrm>
            <a:prstGeom prst="rect">
              <a:avLst/>
            </a:prstGeom>
            <a:noFill/>
            <a:ln w="9525">
              <a:noFill/>
              <a:miter lim="800000"/>
              <a:headEnd/>
              <a:tailEnd/>
            </a:ln>
            <a:effectLst/>
          </p:spPr>
        </p:pic>
        <p:pic>
          <p:nvPicPr>
            <p:cNvPr id="49"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50" name="5 CuadroTexto"/>
            <p:cNvSpPr txBox="1">
              <a:spLocks noChangeArrowheads="1"/>
            </p:cNvSpPr>
            <p:nvPr/>
          </p:nvSpPr>
          <p:spPr bwMode="auto">
            <a:xfrm>
              <a:off x="-5064556" y="324711"/>
              <a:ext cx="10342876" cy="705255"/>
            </a:xfrm>
            <a:prstGeom prst="rect">
              <a:avLst/>
            </a:prstGeom>
            <a:noFill/>
            <a:ln w="9525">
              <a:noFill/>
              <a:miter lim="800000"/>
              <a:headEnd/>
              <a:tailEnd/>
            </a:ln>
          </p:spPr>
          <p:txBody>
            <a:bodyPr lIns="130046" tIns="65023" rIns="130046" bIns="65023">
              <a:spAutoFit/>
            </a:bodyPr>
            <a:lstStyle/>
            <a:p>
              <a:pPr algn="r"/>
              <a:r>
                <a:rPr lang="es-ES" sz="2400" b="1" dirty="0" smtClean="0">
                  <a:solidFill>
                    <a:schemeClr val="bg1"/>
                  </a:solidFill>
                  <a:latin typeface="AvenirNext LT Pro Cn" pitchFamily="34" charset="0"/>
                </a:rPr>
                <a:t> </a:t>
              </a:r>
              <a:endParaRPr lang="es-ES" sz="2400" b="1" dirty="0">
                <a:solidFill>
                  <a:schemeClr val="bg1"/>
                </a:solidFill>
                <a:latin typeface="AvenirNext LT Pro Cn" pitchFamily="34" charset="0"/>
              </a:endParaRPr>
            </a:p>
          </p:txBody>
        </p:sp>
        <p:sp>
          <p:nvSpPr>
            <p:cNvPr id="52" name="51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5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5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5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66" name="5 CuadroTexto"/>
          <p:cNvSpPr txBox="1">
            <a:spLocks noChangeArrowheads="1"/>
          </p:cNvSpPr>
          <p:nvPr/>
        </p:nvSpPr>
        <p:spPr bwMode="auto">
          <a:xfrm>
            <a:off x="-72952" y="233510"/>
            <a:ext cx="7556546" cy="746869"/>
          </a:xfrm>
          <a:prstGeom prst="rect">
            <a:avLst/>
          </a:prstGeom>
          <a:noFill/>
          <a:ln w="9525">
            <a:noFill/>
            <a:miter lim="800000"/>
            <a:headEnd/>
            <a:tailEnd/>
          </a:ln>
        </p:spPr>
        <p:txBody>
          <a:bodyPr wrap="square" lIns="130046" tIns="65023" rIns="130046" bIns="65023">
            <a:spAutoFit/>
          </a:bodyPr>
          <a:lstStyle/>
          <a:p>
            <a:pPr algn="r"/>
            <a:endParaRPr lang="es-ES" sz="2000" b="1" dirty="0" smtClean="0">
              <a:solidFill>
                <a:schemeClr val="bg1"/>
              </a:solidFill>
              <a:latin typeface="AvenirNext LT Pro Cn" pitchFamily="34" charset="0"/>
            </a:endParaRPr>
          </a:p>
          <a:p>
            <a:pPr algn="r"/>
            <a:r>
              <a:rPr lang="es-ES" sz="2000" b="1" dirty="0" smtClean="0">
                <a:solidFill>
                  <a:schemeClr val="bg1"/>
                </a:solidFill>
                <a:latin typeface="AvenirNext LT Pro Cn" pitchFamily="34" charset="0"/>
              </a:rPr>
              <a:t> </a:t>
            </a:r>
            <a:endParaRPr lang="es-ES" sz="2000" b="1" dirty="0">
              <a:solidFill>
                <a:schemeClr val="bg1"/>
              </a:solidFill>
              <a:latin typeface="AvenirNext LT Pro Cn" pitchFamily="34" charset="0"/>
            </a:endParaRPr>
          </a:p>
        </p:txBody>
      </p:sp>
      <p:pic>
        <p:nvPicPr>
          <p:cNvPr id="29" name="Picture 1" descr="C:\Documents and Settings\GLADYS\Escritorio\calvario\INFORMACIÓN EQUIPO DE CÓMPUTO (ENTREGA-RECEPCIÓN)IPROVIPE\IJALVI\Logos\Logo instituto bienestar 2.png"/>
          <p:cNvPicPr>
            <a:picLocks noChangeAspect="1" noChangeArrowheads="1"/>
          </p:cNvPicPr>
          <p:nvPr/>
        </p:nvPicPr>
        <p:blipFill>
          <a:blip r:embed="rId4" cstate="print"/>
          <a:srcRect/>
          <a:stretch>
            <a:fillRect/>
          </a:stretch>
        </p:blipFill>
        <p:spPr bwMode="auto">
          <a:xfrm>
            <a:off x="6372200" y="980728"/>
            <a:ext cx="2048701" cy="571499"/>
          </a:xfrm>
          <a:prstGeom prst="rect">
            <a:avLst/>
          </a:prstGeom>
          <a:noFill/>
        </p:spPr>
      </p:pic>
      <p:pic>
        <p:nvPicPr>
          <p:cNvPr id="30" name="Picture 1" descr="https://www.quadratin.com.mx/www/contenido/uploads/2015/04/sedatu.jpg"/>
          <p:cNvPicPr>
            <a:picLocks noChangeAspect="1" noChangeArrowheads="1"/>
          </p:cNvPicPr>
          <p:nvPr/>
        </p:nvPicPr>
        <p:blipFill>
          <a:blip r:embed="rId5" cstate="print"/>
          <a:srcRect/>
          <a:stretch>
            <a:fillRect/>
          </a:stretch>
        </p:blipFill>
        <p:spPr bwMode="auto">
          <a:xfrm>
            <a:off x="971600" y="980728"/>
            <a:ext cx="1609723" cy="682603"/>
          </a:xfrm>
          <a:prstGeom prst="rect">
            <a:avLst/>
          </a:prstGeom>
          <a:noFill/>
        </p:spPr>
      </p:pic>
      <p:sp>
        <p:nvSpPr>
          <p:cNvPr id="19" name="18 CuadroTexto"/>
          <p:cNvSpPr txBox="1"/>
          <p:nvPr/>
        </p:nvSpPr>
        <p:spPr>
          <a:xfrm>
            <a:off x="1619672" y="1196752"/>
            <a:ext cx="5544616" cy="369332"/>
          </a:xfrm>
          <a:prstGeom prst="rect">
            <a:avLst/>
          </a:prstGeom>
          <a:noFill/>
        </p:spPr>
        <p:txBody>
          <a:bodyPr wrap="square" rtlCol="0">
            <a:spAutoFit/>
          </a:bodyPr>
          <a:lstStyle/>
          <a:p>
            <a:pPr algn="ctr"/>
            <a:r>
              <a:rPr lang="es-MX" b="1" dirty="0" smtClean="0"/>
              <a:t>PROYECTOS APROBADOS</a:t>
            </a:r>
            <a:endParaRPr lang="es-MX" b="1" dirty="0"/>
          </a:p>
        </p:txBody>
      </p:sp>
      <p:sp>
        <p:nvSpPr>
          <p:cNvPr id="20" name="19 CuadroTexto"/>
          <p:cNvSpPr txBox="1"/>
          <p:nvPr/>
        </p:nvSpPr>
        <p:spPr>
          <a:xfrm>
            <a:off x="1475656" y="5517232"/>
            <a:ext cx="6480720" cy="369332"/>
          </a:xfrm>
          <a:prstGeom prst="rect">
            <a:avLst/>
          </a:prstGeom>
          <a:noFill/>
        </p:spPr>
        <p:txBody>
          <a:bodyPr wrap="square" rtlCol="0">
            <a:spAutoFit/>
          </a:bodyPr>
          <a:lstStyle/>
          <a:p>
            <a:r>
              <a:rPr lang="es-MX" b="1" dirty="0" smtClean="0"/>
              <a:t>*Sin Aportación Estatal se lograron estos recursos Federales</a:t>
            </a:r>
            <a:endParaRPr lang="es-MX" b="1" dirty="0"/>
          </a:p>
        </p:txBody>
      </p:sp>
      <p:graphicFrame>
        <p:nvGraphicFramePr>
          <p:cNvPr id="25" name="24 Tabla"/>
          <p:cNvGraphicFramePr>
            <a:graphicFrameLocks noGrp="1"/>
          </p:cNvGraphicFramePr>
          <p:nvPr/>
        </p:nvGraphicFramePr>
        <p:xfrm>
          <a:off x="785782" y="1785925"/>
          <a:ext cx="7715308" cy="3500462"/>
        </p:xfrm>
        <a:graphic>
          <a:graphicData uri="http://schemas.openxmlformats.org/drawingml/2006/table">
            <a:tbl>
              <a:tblPr/>
              <a:tblGrid>
                <a:gridCol w="335567"/>
                <a:gridCol w="1875380"/>
                <a:gridCol w="1591231"/>
                <a:gridCol w="1591231"/>
                <a:gridCol w="576415"/>
                <a:gridCol w="584533"/>
                <a:gridCol w="1160951"/>
              </a:tblGrid>
              <a:tr h="354625">
                <a:tc gridSpan="7">
                  <a:txBody>
                    <a:bodyPr/>
                    <a:lstStyle/>
                    <a:p>
                      <a:pPr algn="ctr" fontAlgn="ctr"/>
                      <a:r>
                        <a:rPr lang="es-ES" sz="700" b="1" i="0" u="none" strike="noStrike" dirty="0">
                          <a:solidFill>
                            <a:srgbClr val="FFFFFF"/>
                          </a:solidFill>
                          <a:latin typeface="Calibri"/>
                        </a:rPr>
                        <a:t>Programa de Consolidación de Reservas Urbanas 2016 SEDATU - IJALVI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71970">
                <a:tc>
                  <a:txBody>
                    <a:bodyPr/>
                    <a:lstStyle/>
                    <a:p>
                      <a:pPr algn="ctr" fontAlgn="ctr"/>
                      <a:r>
                        <a:rPr lang="es-ES" sz="700" b="1" i="0" u="none" strike="noStrike">
                          <a:solidFill>
                            <a:srgbClr val="FFFFFF"/>
                          </a:solidFill>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A5A5A"/>
                    </a:solidFill>
                  </a:tcPr>
                </a:tc>
                <a:tc>
                  <a:txBody>
                    <a:bodyPr/>
                    <a:lstStyle/>
                    <a:p>
                      <a:pPr algn="ctr" fontAlgn="ctr"/>
                      <a:r>
                        <a:rPr lang="es-ES" sz="700" b="1" i="0" u="none" strike="noStrike">
                          <a:solidFill>
                            <a:srgbClr val="FFFFFF"/>
                          </a:solidFill>
                          <a:latin typeface="Calibri"/>
                        </a:rPr>
                        <a:t>Nombre del desarrollo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700" b="1" i="0" u="none" strike="noStrike" dirty="0">
                          <a:solidFill>
                            <a:srgbClr val="FFFFFF"/>
                          </a:solidFill>
                          <a:latin typeface="Calibri"/>
                        </a:rPr>
                        <a:t>Constructora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700" b="1" i="0" u="none" strike="noStrike">
                          <a:solidFill>
                            <a:srgbClr val="FFFFFF"/>
                          </a:solidFill>
                          <a:latin typeface="Calibri"/>
                        </a:rPr>
                        <a:t>Municipio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700" b="1" i="0" u="none" strike="noStrike">
                          <a:solidFill>
                            <a:srgbClr val="FFFFFF"/>
                          </a:solidFill>
                          <a:latin typeface="Calibri"/>
                        </a:rPr>
                        <a:t># Acciones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700" b="1" i="0" u="none" strike="noStrike">
                          <a:solidFill>
                            <a:srgbClr val="FFFFFF"/>
                          </a:solidFill>
                          <a:latin typeface="Calibri"/>
                        </a:rPr>
                        <a:t>Polígono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700" b="1" i="0" u="none" strike="noStrike">
                          <a:solidFill>
                            <a:srgbClr val="FFFFFF"/>
                          </a:solidFill>
                          <a:latin typeface="Calibri"/>
                        </a:rPr>
                        <a:t>Monto de Subsidio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A5A5A"/>
                    </a:solidFill>
                  </a:tcPr>
                </a:tc>
              </a:tr>
              <a:tr h="228787">
                <a:tc>
                  <a:txBody>
                    <a:bodyPr/>
                    <a:lstStyle/>
                    <a:p>
                      <a:pPr algn="ctr" fontAlgn="ctr"/>
                      <a:r>
                        <a:rPr lang="es-ES" sz="700" b="0" i="0" u="none" strike="noStrike">
                          <a:solidFill>
                            <a:srgbClr val="000000"/>
                          </a:solidFill>
                          <a:latin typeface="Calibri"/>
                        </a:rPr>
                        <a:t>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Altos Tonala 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Casillas + Casillas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$4,320,000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787">
                <a:tc>
                  <a:txBody>
                    <a:bodyPr/>
                    <a:lstStyle/>
                    <a:p>
                      <a:pPr algn="ctr" fontAlgn="ctr"/>
                      <a:r>
                        <a:rPr lang="es-ES" sz="700" b="0" i="0" u="none" strike="noStrike">
                          <a:solidFill>
                            <a:srgbClr val="000000"/>
                          </a:solidFill>
                          <a:latin typeface="Calibri"/>
                        </a:rPr>
                        <a:t>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MX" sz="700" b="0" i="0" u="none" strike="noStrike">
                          <a:solidFill>
                            <a:srgbClr val="000000"/>
                          </a:solidFill>
                          <a:latin typeface="Calibri"/>
                        </a:rPr>
                        <a:t>Habitacional San Andres Etapa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latin typeface="Calibri"/>
                        </a:rPr>
                        <a:t>Grupo mi México SA de 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Ocotlán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$6,800,000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787">
                <a:tc>
                  <a:txBody>
                    <a:bodyPr/>
                    <a:lstStyle/>
                    <a:p>
                      <a:pPr algn="ctr" fontAlgn="ctr"/>
                      <a:r>
                        <a:rPr lang="es-ES" sz="700" b="0" i="0" u="none" strike="noStrike">
                          <a:solidFill>
                            <a:srgbClr val="000000"/>
                          </a:solidFill>
                          <a:latin typeface="Calibri"/>
                        </a:rPr>
                        <a:t>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Misión de la Valenciana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Habita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$7,000,000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578">
                <a:tc>
                  <a:txBody>
                    <a:bodyPr/>
                    <a:lstStyle/>
                    <a:p>
                      <a:pPr algn="ctr" fontAlgn="ctr"/>
                      <a:r>
                        <a:rPr lang="es-ES" sz="700" b="0" i="0" u="none" strike="noStrike">
                          <a:solidFill>
                            <a:srgbClr val="000000"/>
                          </a:solidFill>
                          <a:latin typeface="Calibri"/>
                        </a:rPr>
                        <a:t>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Jardin Central 2da Etapa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Inmobiliaria GSP S.A. DE 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San Pedro Tlaquepaque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$3,000,000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776">
                <a:tc>
                  <a:txBody>
                    <a:bodyPr/>
                    <a:lstStyle/>
                    <a:p>
                      <a:pPr algn="ctr" fontAlgn="ctr"/>
                      <a:r>
                        <a:rPr lang="es-ES" sz="700" b="0" i="0" u="none" strike="noStrike">
                          <a:solidFill>
                            <a:srgbClr val="000000"/>
                          </a:solidFill>
                          <a:latin typeface="Calibri"/>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Jardines de San Francisco Paquete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700" b="0" i="0" u="none" strike="noStrike">
                          <a:solidFill>
                            <a:srgbClr val="000000"/>
                          </a:solidFill>
                          <a:latin typeface="Calibri"/>
                        </a:rPr>
                        <a:t>Constructora y Desarrolladora Los Membrillos S.A. DE 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Zapopan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$7,400,000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7578">
                <a:tc>
                  <a:txBody>
                    <a:bodyPr/>
                    <a:lstStyle/>
                    <a:p>
                      <a:pPr algn="ctr" fontAlgn="ctr"/>
                      <a:r>
                        <a:rPr lang="es-ES" sz="700" b="0" i="0" u="none" strike="noStrike">
                          <a:solidFill>
                            <a:srgbClr val="000000"/>
                          </a:solidFill>
                          <a:latin typeface="Calibri"/>
                        </a:rPr>
                        <a:t>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Jardín Central II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Inmobiliaria Casa Sólida S.A. de C.V.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San Pedro Tlaquepaque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$6,000,000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787">
                <a:tc>
                  <a:txBody>
                    <a:bodyPr/>
                    <a:lstStyle/>
                    <a:p>
                      <a:pPr algn="ctr" fontAlgn="ctr"/>
                      <a:r>
                        <a:rPr lang="es-ES" sz="700" b="0" i="0" u="none" strike="noStrike">
                          <a:solidFill>
                            <a:srgbClr val="000000"/>
                          </a:solidFill>
                          <a:latin typeface="Calibri"/>
                        </a:rPr>
                        <a:t>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700" b="0" i="0" u="none" strike="noStrike">
                          <a:solidFill>
                            <a:srgbClr val="000000"/>
                          </a:solidFill>
                          <a:latin typeface="Calibri"/>
                        </a:rPr>
                        <a:t>Misión de la Castellana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Habita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U3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700" b="0" i="0" u="none" strike="noStrike">
                          <a:solidFill>
                            <a:srgbClr val="000000"/>
                          </a:solidFill>
                          <a:latin typeface="Calibri"/>
                        </a:rPr>
                        <a:t>$2,100,000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787">
                <a:tc>
                  <a:txBody>
                    <a:bodyPr/>
                    <a:lstStyle/>
                    <a:p>
                      <a:pPr algn="ctr" fontAlgn="ctr"/>
                      <a:endParaRPr lang="es-ES" sz="7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b"/>
                      <a:endParaRPr lang="es-ES" sz="7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700" b="1"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700" b="1"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700" b="1" i="0" u="none" strike="noStrike">
                          <a:solidFill>
                            <a:srgbClr val="000000"/>
                          </a:solidFill>
                          <a:latin typeface="Calibri"/>
                        </a:rPr>
                        <a:t>1502</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700" b="1" i="0" u="none" strike="noStrike">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700" b="1" i="0" u="none" strike="noStrike" dirty="0">
                          <a:solidFill>
                            <a:srgbClr val="000000"/>
                          </a:solidFill>
                          <a:latin typeface="Calibri"/>
                        </a:rPr>
                        <a:t>$36,620,000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47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sp>
        <p:nvSpPr>
          <p:cNvPr id="33" name="Text Box 14"/>
          <p:cNvSpPr txBox="1">
            <a:spLocks noChangeArrowheads="1"/>
          </p:cNvSpPr>
          <p:nvPr/>
        </p:nvSpPr>
        <p:spPr bwMode="auto">
          <a:xfrm>
            <a:off x="433699" y="1772816"/>
            <a:ext cx="423862" cy="396875"/>
          </a:xfrm>
          <a:prstGeom prst="rect">
            <a:avLst/>
          </a:prstGeom>
          <a:noFill/>
          <a:ln w="9525">
            <a:noFill/>
            <a:miter lim="800000"/>
            <a:headEnd/>
            <a:tailEnd/>
          </a:ln>
          <a:effectLst/>
        </p:spPr>
        <p:txBody>
          <a:bodyPr lIns="91435" tIns="45718" rIns="91435" bIns="45718">
            <a:spAutoFit/>
          </a:bodyPr>
          <a:lstStyle/>
          <a:p>
            <a:pPr marL="457177" indent="-457177" algn="just"/>
            <a:r>
              <a:rPr lang="es-ES_tradnl" sz="2000" b="1" dirty="0" smtClean="0">
                <a:solidFill>
                  <a:schemeClr val="bg1"/>
                </a:solidFill>
                <a:latin typeface="Arial" pitchFamily="34" charset="0"/>
                <a:cs typeface="Times New Roman" pitchFamily="18" charset="0"/>
              </a:rPr>
              <a:t>1</a:t>
            </a:r>
            <a:endParaRPr lang="es-ES" sz="2000" b="1" dirty="0">
              <a:solidFill>
                <a:schemeClr val="bg1"/>
              </a:solidFill>
              <a:latin typeface="Arial" pitchFamily="34" charset="0"/>
              <a:cs typeface="Times New Roman" pitchFamily="18" charset="0"/>
            </a:endParaRPr>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grpSp>
        <p:nvGrpSpPr>
          <p:cNvPr id="2" name="28 Grupo"/>
          <p:cNvGrpSpPr/>
          <p:nvPr/>
        </p:nvGrpSpPr>
        <p:grpSpPr>
          <a:xfrm>
            <a:off x="-3636912" y="253083"/>
            <a:ext cx="12709506" cy="599454"/>
            <a:chOff x="-5064556" y="324711"/>
            <a:chExt cx="17903660" cy="844441"/>
          </a:xfrm>
        </p:grpSpPr>
        <p:pic>
          <p:nvPicPr>
            <p:cNvPr id="47" name="Picture 2"/>
            <p:cNvPicPr>
              <a:picLocks noChangeAspect="1" noChangeArrowheads="1"/>
            </p:cNvPicPr>
            <p:nvPr/>
          </p:nvPicPr>
          <p:blipFill>
            <a:blip r:embed="rId2" cstate="print"/>
            <a:srcRect/>
            <a:stretch>
              <a:fillRect/>
            </a:stretch>
          </p:blipFill>
          <p:spPr bwMode="auto">
            <a:xfrm>
              <a:off x="2757984" y="449072"/>
              <a:ext cx="675076" cy="460587"/>
            </a:xfrm>
            <a:prstGeom prst="rect">
              <a:avLst/>
            </a:prstGeom>
            <a:noFill/>
            <a:ln w="9525">
              <a:noFill/>
              <a:miter lim="800000"/>
              <a:headEnd/>
              <a:tailEnd/>
            </a:ln>
            <a:effectLst/>
          </p:spPr>
        </p:pic>
        <p:pic>
          <p:nvPicPr>
            <p:cNvPr id="49"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50" name="5 CuadroTexto"/>
            <p:cNvSpPr txBox="1">
              <a:spLocks noChangeArrowheads="1"/>
            </p:cNvSpPr>
            <p:nvPr/>
          </p:nvSpPr>
          <p:spPr bwMode="auto">
            <a:xfrm>
              <a:off x="-5064556" y="324711"/>
              <a:ext cx="10342876" cy="705255"/>
            </a:xfrm>
            <a:prstGeom prst="rect">
              <a:avLst/>
            </a:prstGeom>
            <a:noFill/>
            <a:ln w="9525">
              <a:noFill/>
              <a:miter lim="800000"/>
              <a:headEnd/>
              <a:tailEnd/>
            </a:ln>
          </p:spPr>
          <p:txBody>
            <a:bodyPr lIns="130046" tIns="65023" rIns="130046" bIns="65023">
              <a:spAutoFit/>
            </a:bodyPr>
            <a:lstStyle/>
            <a:p>
              <a:pPr algn="r"/>
              <a:r>
                <a:rPr lang="es-ES" sz="2400" b="1" dirty="0" smtClean="0">
                  <a:solidFill>
                    <a:schemeClr val="bg1"/>
                  </a:solidFill>
                  <a:latin typeface="AvenirNext LT Pro Cn" pitchFamily="34" charset="0"/>
                </a:rPr>
                <a:t> </a:t>
              </a:r>
              <a:endParaRPr lang="es-ES" sz="2400" b="1" dirty="0">
                <a:solidFill>
                  <a:schemeClr val="bg1"/>
                </a:solidFill>
                <a:latin typeface="AvenirNext LT Pro Cn" pitchFamily="34" charset="0"/>
              </a:endParaRPr>
            </a:p>
          </p:txBody>
        </p:sp>
        <p:sp>
          <p:nvSpPr>
            <p:cNvPr id="52" name="51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4" name="5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5" name="5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6" name="5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7" name="5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pic>
        <p:nvPicPr>
          <p:cNvPr id="60" name="Picture 3" descr="C:\IPROVIPE 2\LOGOTIPOS IJALVI\Logo instituto bienestar 2.png"/>
          <p:cNvPicPr>
            <a:picLocks noChangeAspect="1" noChangeArrowheads="1"/>
          </p:cNvPicPr>
          <p:nvPr/>
        </p:nvPicPr>
        <p:blipFill>
          <a:blip r:embed="rId4" cstate="print"/>
          <a:srcRect/>
          <a:stretch>
            <a:fillRect/>
          </a:stretch>
        </p:blipFill>
        <p:spPr bwMode="auto">
          <a:xfrm>
            <a:off x="-193583" y="332656"/>
            <a:ext cx="2173295" cy="576064"/>
          </a:xfrm>
          <a:prstGeom prst="rect">
            <a:avLst/>
          </a:prstGeom>
          <a:noFill/>
        </p:spPr>
      </p:pic>
      <p:sp>
        <p:nvSpPr>
          <p:cNvPr id="66" name="5 CuadroTexto"/>
          <p:cNvSpPr txBox="1">
            <a:spLocks noChangeArrowheads="1"/>
          </p:cNvSpPr>
          <p:nvPr/>
        </p:nvSpPr>
        <p:spPr bwMode="auto">
          <a:xfrm>
            <a:off x="-72952" y="233510"/>
            <a:ext cx="7556546" cy="746869"/>
          </a:xfrm>
          <a:prstGeom prst="rect">
            <a:avLst/>
          </a:prstGeom>
          <a:noFill/>
          <a:ln w="9525">
            <a:noFill/>
            <a:miter lim="800000"/>
            <a:headEnd/>
            <a:tailEnd/>
          </a:ln>
        </p:spPr>
        <p:txBody>
          <a:bodyPr wrap="square" lIns="130046" tIns="65023" rIns="130046" bIns="65023">
            <a:spAutoFit/>
          </a:bodyPr>
          <a:lstStyle/>
          <a:p>
            <a:pPr algn="r"/>
            <a:endParaRPr lang="es-ES" sz="2000" b="1" dirty="0" smtClean="0">
              <a:solidFill>
                <a:schemeClr val="bg1"/>
              </a:solidFill>
              <a:latin typeface="AvenirNext LT Pro Cn" pitchFamily="34" charset="0"/>
            </a:endParaRPr>
          </a:p>
          <a:p>
            <a:pPr algn="r"/>
            <a:r>
              <a:rPr lang="es-ES" sz="2000" b="1" dirty="0" smtClean="0">
                <a:solidFill>
                  <a:schemeClr val="bg1"/>
                </a:solidFill>
                <a:latin typeface="AvenirNext LT Pro Cn" pitchFamily="34" charset="0"/>
              </a:rPr>
              <a:t> </a:t>
            </a:r>
            <a:endParaRPr lang="es-ES" sz="2000" b="1" dirty="0">
              <a:solidFill>
                <a:schemeClr val="bg1"/>
              </a:solidFill>
              <a:latin typeface="AvenirNext LT Pro Cn" pitchFamily="34" charset="0"/>
            </a:endParaRPr>
          </a:p>
        </p:txBody>
      </p:sp>
      <p:pic>
        <p:nvPicPr>
          <p:cNvPr id="20" name="Picture 1" descr="C:\Documents and Settings\GLADYS\Escritorio\calvario\INFORMACIÓN EQUIPO DE CÓMPUTO (ENTREGA-RECEPCIÓN)IPROVIPE\IJALVI\Logos\Logo instituto bienestar 2.png"/>
          <p:cNvPicPr>
            <a:picLocks noChangeAspect="1" noChangeArrowheads="1"/>
          </p:cNvPicPr>
          <p:nvPr/>
        </p:nvPicPr>
        <p:blipFill>
          <a:blip r:embed="rId5" cstate="print"/>
          <a:srcRect/>
          <a:stretch>
            <a:fillRect/>
          </a:stretch>
        </p:blipFill>
        <p:spPr bwMode="auto">
          <a:xfrm>
            <a:off x="6732240" y="1052736"/>
            <a:ext cx="1958846" cy="546434"/>
          </a:xfrm>
          <a:prstGeom prst="rect">
            <a:avLst/>
          </a:prstGeom>
          <a:noFill/>
        </p:spPr>
      </p:pic>
      <p:pic>
        <p:nvPicPr>
          <p:cNvPr id="22" name="Picture 1" descr="https://www.quadratin.com.mx/www/contenido/uploads/2015/04/sedatu.jpg"/>
          <p:cNvPicPr>
            <a:picLocks noChangeAspect="1" noChangeArrowheads="1"/>
          </p:cNvPicPr>
          <p:nvPr/>
        </p:nvPicPr>
        <p:blipFill>
          <a:blip r:embed="rId6" cstate="print"/>
          <a:srcRect/>
          <a:stretch>
            <a:fillRect/>
          </a:stretch>
        </p:blipFill>
        <p:spPr bwMode="auto">
          <a:xfrm>
            <a:off x="971600" y="980728"/>
            <a:ext cx="1539122" cy="652664"/>
          </a:xfrm>
          <a:prstGeom prst="rect">
            <a:avLst/>
          </a:prstGeom>
          <a:noFill/>
        </p:spPr>
      </p:pic>
      <p:sp>
        <p:nvSpPr>
          <p:cNvPr id="21" name="20 CuadroTexto"/>
          <p:cNvSpPr txBox="1"/>
          <p:nvPr/>
        </p:nvSpPr>
        <p:spPr>
          <a:xfrm>
            <a:off x="1763688" y="1052736"/>
            <a:ext cx="5544616" cy="369332"/>
          </a:xfrm>
          <a:prstGeom prst="rect">
            <a:avLst/>
          </a:prstGeom>
          <a:noFill/>
        </p:spPr>
        <p:txBody>
          <a:bodyPr wrap="square" rtlCol="0">
            <a:spAutoFit/>
          </a:bodyPr>
          <a:lstStyle/>
          <a:p>
            <a:pPr algn="ctr"/>
            <a:r>
              <a:rPr lang="es-MX" b="1" dirty="0" smtClean="0"/>
              <a:t>PROYECTOS EN PROCESO DE APROBACIÓN</a:t>
            </a:r>
            <a:endParaRPr lang="es-MX" b="1" dirty="0"/>
          </a:p>
        </p:txBody>
      </p:sp>
      <p:graphicFrame>
        <p:nvGraphicFramePr>
          <p:cNvPr id="23" name="22 Tabla"/>
          <p:cNvGraphicFramePr>
            <a:graphicFrameLocks noGrp="1"/>
          </p:cNvGraphicFramePr>
          <p:nvPr/>
        </p:nvGraphicFramePr>
        <p:xfrm>
          <a:off x="971600" y="908720"/>
          <a:ext cx="6912769" cy="5400600"/>
        </p:xfrm>
        <a:graphic>
          <a:graphicData uri="http://schemas.openxmlformats.org/drawingml/2006/table">
            <a:tbl>
              <a:tblPr/>
              <a:tblGrid>
                <a:gridCol w="378783"/>
                <a:gridCol w="2116901"/>
                <a:gridCol w="1796159"/>
                <a:gridCol w="650650"/>
                <a:gridCol w="659813"/>
                <a:gridCol w="1310463"/>
              </a:tblGrid>
              <a:tr h="197498">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r>
              <a:tr h="197498">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r>
              <a:tr h="197498">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r>
              <a:tr h="197498">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endParaRPr lang="es-ES" sz="1200" b="1" i="0" u="none" strike="noStrike" dirty="0">
                        <a:solidFill>
                          <a:srgbClr val="000000"/>
                        </a:solidFill>
                        <a:latin typeface="Calibri"/>
                      </a:endParaRPr>
                    </a:p>
                  </a:txBody>
                  <a:tcPr marL="0" marR="0" marT="0" marB="0" anchor="ctr">
                    <a:lnL>
                      <a:noFill/>
                    </a:lnL>
                    <a:lnR>
                      <a:noFill/>
                    </a:lnR>
                    <a:lnT>
                      <a:noFill/>
                    </a:lnT>
                    <a:lnB>
                      <a:noFill/>
                    </a:lnB>
                  </a:tcPr>
                </a:tc>
              </a:tr>
              <a:tr h="265649">
                <a:tc gridSpan="6">
                  <a:txBody>
                    <a:bodyPr/>
                    <a:lstStyle/>
                    <a:p>
                      <a:pPr algn="ctr" fontAlgn="ctr"/>
                      <a:r>
                        <a:rPr lang="es-ES" sz="1200" b="1" i="0" u="none" strike="noStrike" dirty="0">
                          <a:solidFill>
                            <a:srgbClr val="FFFFFF"/>
                          </a:solidFill>
                          <a:latin typeface="Calibri"/>
                        </a:rPr>
                        <a:t>Programa de Consolidación de Reservas Urbanas 2016 SEDATU - IJALVI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40404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92495">
                <a:tc>
                  <a:txBody>
                    <a:bodyPr/>
                    <a:lstStyle/>
                    <a:p>
                      <a:pPr algn="ctr" fontAlgn="ctr"/>
                      <a:r>
                        <a:rPr lang="es-ES" sz="1200" b="1" i="0" u="none" strike="noStrike" dirty="0">
                          <a:solidFill>
                            <a:srgbClr val="FFFFFF"/>
                          </a:solidFill>
                          <a:latin typeface="Calibri"/>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5A5A5A"/>
                    </a:solidFill>
                  </a:tcPr>
                </a:tc>
                <a:tc>
                  <a:txBody>
                    <a:bodyPr/>
                    <a:lstStyle/>
                    <a:p>
                      <a:pPr algn="ctr" fontAlgn="ctr"/>
                      <a:r>
                        <a:rPr lang="es-ES" sz="1200" b="1" i="0" u="none" strike="noStrike" dirty="0">
                          <a:solidFill>
                            <a:srgbClr val="FFFFFF"/>
                          </a:solidFill>
                          <a:latin typeface="Calibri"/>
                        </a:rPr>
                        <a:t>Nombre del desarrollo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Municipio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 Acciones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a:solidFill>
                            <a:srgbClr val="FFFFFF"/>
                          </a:solidFill>
                          <a:latin typeface="Calibri"/>
                        </a:rPr>
                        <a:t>Polígono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c>
                  <a:txBody>
                    <a:bodyPr/>
                    <a:lstStyle/>
                    <a:p>
                      <a:pPr algn="ctr" fontAlgn="ctr"/>
                      <a:r>
                        <a:rPr lang="es-ES" sz="1200" b="1" i="0" u="none" strike="noStrike" dirty="0" smtClean="0">
                          <a:solidFill>
                            <a:srgbClr val="FFFFFF"/>
                          </a:solidFill>
                          <a:latin typeface="Calibri"/>
                        </a:rPr>
                        <a:t>Monto de </a:t>
                      </a:r>
                      <a:r>
                        <a:rPr lang="es-ES" sz="1200" b="1" i="0" u="none" strike="noStrike" dirty="0">
                          <a:solidFill>
                            <a:srgbClr val="FFFFFF"/>
                          </a:solidFill>
                          <a:latin typeface="Calibri"/>
                        </a:rPr>
                        <a:t>Subsidio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5A5A5A"/>
                    </a:solidFill>
                  </a:tcPr>
                </a:tc>
              </a:tr>
              <a:tr h="197498">
                <a:tc>
                  <a:txBody>
                    <a:bodyPr/>
                    <a:lstStyle/>
                    <a:p>
                      <a:pPr algn="ctr" fontAlgn="ctr"/>
                      <a:r>
                        <a:rPr lang="es-ES" sz="1200" b="1" i="0" u="none" strike="noStrike" dirty="0">
                          <a:solidFill>
                            <a:srgbClr val="000000"/>
                          </a:solidFill>
                          <a:latin typeface="Calibri"/>
                        </a:rPr>
                        <a:t>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Villas de san Gilberto 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Tlajomulco de Zúñiga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$1,970,000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ctr" fontAlgn="ctr"/>
                      <a:r>
                        <a:rPr lang="es-ES" sz="1200" b="1" i="0" u="none" strike="noStrike" dirty="0">
                          <a:solidFill>
                            <a:srgbClr val="000000"/>
                          </a:solidFill>
                          <a:latin typeface="Calibri"/>
                        </a:rPr>
                        <a:t>2</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Villas de san Gilberto IV-B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Tlajomulco de Zúñiga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$1,870,000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495">
                <a:tc>
                  <a:txBody>
                    <a:bodyPr/>
                    <a:lstStyle/>
                    <a:p>
                      <a:pPr algn="ctr" fontAlgn="ctr"/>
                      <a:r>
                        <a:rPr lang="es-ES" sz="1200" b="1" i="0" u="none" strike="noStrike" dirty="0">
                          <a:solidFill>
                            <a:srgbClr val="000000"/>
                          </a:solidFill>
                          <a:latin typeface="Calibri"/>
                        </a:rPr>
                        <a:t>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Jardines de San Francisco Paquete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Zapopan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$7,400,000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996">
                <a:tc>
                  <a:txBody>
                    <a:bodyPr/>
                    <a:lstStyle/>
                    <a:p>
                      <a:pPr algn="ctr" fontAlgn="ctr"/>
                      <a:r>
                        <a:rPr lang="es-ES" sz="1200" b="1" i="0" u="none" strike="noStrike" dirty="0">
                          <a:solidFill>
                            <a:srgbClr val="000000"/>
                          </a:solidFill>
                          <a:latin typeface="Calibri"/>
                        </a:rPr>
                        <a:t>4</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Campo Bello Etapa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El Salto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270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$6,750,000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2495">
                <a:tc>
                  <a:txBody>
                    <a:bodyPr/>
                    <a:lstStyle/>
                    <a:p>
                      <a:pPr algn="ctr" fontAlgn="ctr"/>
                      <a:r>
                        <a:rPr lang="es-ES" sz="1200" b="1" i="0" u="none" strike="noStrike" dirty="0">
                          <a:solidFill>
                            <a:srgbClr val="000000"/>
                          </a:solidFill>
                          <a:latin typeface="Calibri"/>
                        </a:rPr>
                        <a:t>5</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it-IT" sz="1200" b="1" i="0" u="none" strike="noStrike" dirty="0">
                          <a:solidFill>
                            <a:srgbClr val="000000"/>
                          </a:solidFill>
                          <a:latin typeface="Calibri"/>
                        </a:rPr>
                        <a:t>Condominio Cima San Miguel Fraccionamiento Cima Serena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El Salto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276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$2,760,000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996">
                <a:tc>
                  <a:txBody>
                    <a:bodyPr/>
                    <a:lstStyle/>
                    <a:p>
                      <a:pPr algn="ctr" fontAlgn="ctr"/>
                      <a:r>
                        <a:rPr lang="es-ES" sz="1200" b="1" i="0" u="none" strike="noStrike" dirty="0">
                          <a:solidFill>
                            <a:srgbClr val="000000"/>
                          </a:solidFill>
                          <a:latin typeface="Calibri"/>
                        </a:rPr>
                        <a:t>6</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Rinconada de la Esperanza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El Salto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$560,000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ctr" fontAlgn="ctr"/>
                      <a:r>
                        <a:rPr lang="es-ES" sz="1200" b="1" i="0" u="none" strike="noStrike" dirty="0">
                          <a:solidFill>
                            <a:srgbClr val="000000"/>
                          </a:solidFill>
                          <a:latin typeface="Calibri"/>
                        </a:rPr>
                        <a:t>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Villas de Santiago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$2,900,000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ctr" fontAlgn="ctr"/>
                      <a:r>
                        <a:rPr lang="es-ES" sz="1200" b="1" i="0" u="none" strike="noStrike" dirty="0">
                          <a:solidFill>
                            <a:srgbClr val="000000"/>
                          </a:solidFill>
                          <a:latin typeface="Calibri"/>
                        </a:rPr>
                        <a:t>8</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Misión La Valenciana 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$4,000,000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ctr" fontAlgn="ctr"/>
                      <a:r>
                        <a:rPr lang="es-ES" sz="1200" b="1" i="0" u="none" strike="noStrike" dirty="0">
                          <a:solidFill>
                            <a:srgbClr val="000000"/>
                          </a:solidFill>
                          <a:latin typeface="Calibri"/>
                        </a:rPr>
                        <a:t>9</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Misión La Valenciana 3A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$4,750,000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ctr" fontAlgn="ctr"/>
                      <a:r>
                        <a:rPr lang="es-ES" sz="1200" b="1" i="0" u="none" strike="noStrike" dirty="0">
                          <a:solidFill>
                            <a:srgbClr val="000000"/>
                          </a:solidFill>
                          <a:latin typeface="Calibri"/>
                        </a:rPr>
                        <a:t>10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Misión La Valenciana 4A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Tonalá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$4,750,000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4996">
                <a:tc>
                  <a:txBody>
                    <a:bodyPr/>
                    <a:lstStyle/>
                    <a:p>
                      <a:pPr algn="ctr" fontAlgn="ctr"/>
                      <a:r>
                        <a:rPr lang="es-ES" sz="1200" b="1" i="0" u="none" strike="noStrike" dirty="0">
                          <a:solidFill>
                            <a:srgbClr val="000000"/>
                          </a:solidFill>
                          <a:latin typeface="Calibri"/>
                        </a:rPr>
                        <a:t>11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s-ES" sz="1200" b="1" i="0" u="none" strike="noStrike" dirty="0">
                          <a:solidFill>
                            <a:srgbClr val="000000"/>
                          </a:solidFill>
                          <a:latin typeface="Calibri"/>
                        </a:rPr>
                        <a:t>Campo Bello Etapa 1,3 y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El Salto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U2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0000"/>
                          </a:solidFill>
                          <a:latin typeface="Calibri"/>
                        </a:rPr>
                        <a:t>$4,550,000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498">
                <a:tc>
                  <a:txBody>
                    <a:bodyPr/>
                    <a:lstStyle/>
                    <a:p>
                      <a:pPr algn="l" fontAlgn="b"/>
                      <a:endParaRPr lang="es-ES" sz="1200" b="1"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s-ES" sz="1200" b="1" i="0" u="none" strike="noStrike" dirty="0">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1200" b="1"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1200" b="1" i="0" u="none" strike="noStrike" dirty="0">
                          <a:solidFill>
                            <a:srgbClr val="000000"/>
                          </a:solidFill>
                          <a:latin typeface="Calibri"/>
                        </a:rPr>
                        <a:t>2120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1200" b="1" i="0" u="none" strike="noStrike" dirty="0">
                          <a:solidFill>
                            <a:srgbClr val="000000"/>
                          </a:solidFill>
                          <a:latin typeface="Calibri"/>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BBB59"/>
                    </a:solidFill>
                  </a:tcPr>
                </a:tc>
                <a:tc>
                  <a:txBody>
                    <a:bodyPr/>
                    <a:lstStyle/>
                    <a:p>
                      <a:pPr algn="ctr" fontAlgn="ctr"/>
                      <a:r>
                        <a:rPr lang="es-ES" sz="1200" b="1" i="0" u="none" strike="noStrike" dirty="0">
                          <a:solidFill>
                            <a:srgbClr val="000000"/>
                          </a:solidFill>
                          <a:latin typeface="Calibri"/>
                        </a:rPr>
                        <a:t>$42,260,000</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9BBB59"/>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Social\Desktop\fondos presentacion standar\linea delgada roja.png"/>
          <p:cNvPicPr>
            <a:picLocks noChangeAspect="1" noChangeArrowheads="1"/>
          </p:cNvPicPr>
          <p:nvPr/>
        </p:nvPicPr>
        <p:blipFill>
          <a:blip r:embed="rId2" cstate="print"/>
          <a:srcRect/>
          <a:stretch>
            <a:fillRect/>
          </a:stretch>
        </p:blipFill>
        <p:spPr bwMode="auto">
          <a:xfrm>
            <a:off x="0" y="6092825"/>
            <a:ext cx="9144000" cy="215900"/>
          </a:xfrm>
          <a:prstGeom prst="rect">
            <a:avLst/>
          </a:prstGeom>
          <a:noFill/>
          <a:ln w="9525">
            <a:noFill/>
            <a:miter lim="800000"/>
            <a:headEnd/>
            <a:tailEnd/>
          </a:ln>
        </p:spPr>
      </p:pic>
      <p:grpSp>
        <p:nvGrpSpPr>
          <p:cNvPr id="2" name="11 Grupo"/>
          <p:cNvGrpSpPr>
            <a:grpSpLocks/>
          </p:cNvGrpSpPr>
          <p:nvPr/>
        </p:nvGrpSpPr>
        <p:grpSpPr bwMode="auto">
          <a:xfrm>
            <a:off x="2195513" y="692150"/>
            <a:ext cx="6964362" cy="285750"/>
            <a:chOff x="1928858" y="928670"/>
            <a:chExt cx="7215142" cy="285752"/>
          </a:xfrm>
        </p:grpSpPr>
        <p:sp>
          <p:nvSpPr>
            <p:cNvPr id="4" name="3 Rectángulo"/>
            <p:cNvSpPr/>
            <p:nvPr/>
          </p:nvSpPr>
          <p:spPr>
            <a:xfrm>
              <a:off x="1928858" y="928670"/>
              <a:ext cx="2286083"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5" name="4 Rectángulo"/>
            <p:cNvSpPr/>
            <p:nvPr/>
          </p:nvSpPr>
          <p:spPr>
            <a:xfrm>
              <a:off x="4144220" y="928670"/>
              <a:ext cx="927591"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6" name="5 Rectángulo"/>
            <p:cNvSpPr/>
            <p:nvPr/>
          </p:nvSpPr>
          <p:spPr>
            <a:xfrm>
              <a:off x="5071811" y="928670"/>
              <a:ext cx="71543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sp>
          <p:nvSpPr>
            <p:cNvPr id="7" name="6 Rectángulo"/>
            <p:cNvSpPr/>
            <p:nvPr/>
          </p:nvSpPr>
          <p:spPr>
            <a:xfrm>
              <a:off x="5787241" y="928670"/>
              <a:ext cx="3356759" cy="7143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dirty="0"/>
            </a:p>
          </p:txBody>
        </p:sp>
      </p:grpSp>
      <p:sp>
        <p:nvSpPr>
          <p:cNvPr id="3076" name="5 CuadroTexto"/>
          <p:cNvSpPr txBox="1">
            <a:spLocks noChangeArrowheads="1"/>
          </p:cNvSpPr>
          <p:nvPr/>
        </p:nvSpPr>
        <p:spPr bwMode="auto">
          <a:xfrm>
            <a:off x="1836738" y="260350"/>
            <a:ext cx="7272337" cy="400110"/>
          </a:xfrm>
          <a:prstGeom prst="rect">
            <a:avLst/>
          </a:prstGeom>
          <a:noFill/>
          <a:ln w="9525">
            <a:noFill/>
            <a:miter lim="800000"/>
            <a:headEnd/>
            <a:tailEnd/>
          </a:ln>
        </p:spPr>
        <p:txBody>
          <a:bodyPr>
            <a:spAutoFit/>
          </a:bodyPr>
          <a:lstStyle/>
          <a:p>
            <a:pPr algn="ctr"/>
            <a:r>
              <a:rPr lang="es-ES" sz="2000" b="1" dirty="0" smtClean="0">
                <a:latin typeface="AvenirNext LT Pro Cn" pitchFamily="34" charset="0"/>
              </a:rPr>
              <a:t>CARTERA VENCIDA</a:t>
            </a:r>
            <a:endParaRPr lang="es-ES" b="1" dirty="0">
              <a:latin typeface="AvenirNext LT Pro Cn" pitchFamily="34" charset="0"/>
            </a:endParaRPr>
          </a:p>
        </p:txBody>
      </p:sp>
      <p:pic>
        <p:nvPicPr>
          <p:cNvPr id="3077" name="Picture 24" descr="Escudo instituto 2"/>
          <p:cNvPicPr>
            <a:picLocks noChangeAspect="1" noChangeArrowheads="1"/>
          </p:cNvPicPr>
          <p:nvPr/>
        </p:nvPicPr>
        <p:blipFill>
          <a:blip r:embed="rId3" cstate="print"/>
          <a:srcRect/>
          <a:stretch>
            <a:fillRect/>
          </a:stretch>
        </p:blipFill>
        <p:spPr bwMode="auto">
          <a:xfrm>
            <a:off x="-252413" y="188913"/>
            <a:ext cx="2592388" cy="765175"/>
          </a:xfrm>
          <a:prstGeom prst="rect">
            <a:avLst/>
          </a:prstGeom>
          <a:noFill/>
          <a:ln w="9525">
            <a:noFill/>
            <a:miter lim="800000"/>
            <a:headEnd/>
            <a:tailEnd/>
          </a:ln>
        </p:spPr>
      </p:pic>
      <p:pic>
        <p:nvPicPr>
          <p:cNvPr id="3078" name="Picture 25" descr="Logo instituto bienestar 2"/>
          <p:cNvPicPr>
            <a:picLocks noChangeAspect="1" noChangeArrowheads="1"/>
          </p:cNvPicPr>
          <p:nvPr/>
        </p:nvPicPr>
        <p:blipFill>
          <a:blip r:embed="rId4" cstate="print"/>
          <a:srcRect/>
          <a:stretch>
            <a:fillRect/>
          </a:stretch>
        </p:blipFill>
        <p:spPr bwMode="auto">
          <a:xfrm>
            <a:off x="2555875" y="6165850"/>
            <a:ext cx="3455988" cy="693738"/>
          </a:xfrm>
          <a:prstGeom prst="rect">
            <a:avLst/>
          </a:prstGeom>
          <a:noFill/>
          <a:ln w="9525">
            <a:noFill/>
            <a:miter lim="800000"/>
            <a:headEnd/>
            <a:tailEnd/>
          </a:ln>
        </p:spPr>
      </p:pic>
      <p:graphicFrame>
        <p:nvGraphicFramePr>
          <p:cNvPr id="16" name="15 Tabla"/>
          <p:cNvGraphicFramePr>
            <a:graphicFrameLocks noGrp="1"/>
          </p:cNvGraphicFramePr>
          <p:nvPr/>
        </p:nvGraphicFramePr>
        <p:xfrm>
          <a:off x="0" y="1124745"/>
          <a:ext cx="9144000" cy="2376263"/>
        </p:xfrm>
        <a:graphic>
          <a:graphicData uri="http://schemas.openxmlformats.org/drawingml/2006/table">
            <a:tbl>
              <a:tblPr/>
              <a:tblGrid>
                <a:gridCol w="798205"/>
                <a:gridCol w="1037667"/>
                <a:gridCol w="1059438"/>
                <a:gridCol w="1063011"/>
                <a:gridCol w="996574"/>
                <a:gridCol w="996574"/>
                <a:gridCol w="996574"/>
                <a:gridCol w="1118959"/>
                <a:gridCol w="1076998"/>
              </a:tblGrid>
              <a:tr h="276941">
                <a:tc gridSpan="3">
                  <a:txBody>
                    <a:bodyPr/>
                    <a:lstStyle/>
                    <a:p>
                      <a:pPr algn="ctr" fontAlgn="ctr"/>
                      <a:r>
                        <a:rPr lang="es-MX" sz="1000" b="1" i="0" u="none" strike="noStrike" dirty="0">
                          <a:solidFill>
                            <a:srgbClr val="FF0000"/>
                          </a:solidFill>
                          <a:latin typeface="Calibri"/>
                        </a:rPr>
                        <a:t> </a:t>
                      </a:r>
                    </a:p>
                  </a:txBody>
                  <a:tcPr marL="0" marR="0" marT="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solidFill>
                      <a:srgbClr val="FF0000"/>
                    </a:solidFill>
                  </a:tcPr>
                </a:tc>
                <a:tc hMerge="1">
                  <a:txBody>
                    <a:bodyPr/>
                    <a:lstStyle/>
                    <a:p>
                      <a:endParaRPr lang="es-MX"/>
                    </a:p>
                  </a:txBody>
                  <a:tcPr/>
                </a:tc>
                <a:tc hMerge="1">
                  <a:txBody>
                    <a:bodyPr/>
                    <a:lstStyle/>
                    <a:p>
                      <a:endParaRPr lang="es-MX"/>
                    </a:p>
                  </a:txBody>
                  <a:tcPr/>
                </a:tc>
                <a:tc>
                  <a:txBody>
                    <a:bodyPr/>
                    <a:lstStyle/>
                    <a:p>
                      <a:pPr algn="l" fontAlgn="b"/>
                      <a:r>
                        <a:rPr lang="es-MX" sz="1000" b="0" i="0" u="none" strike="noStrike" dirty="0">
                          <a:solidFill>
                            <a:srgbClr val="FF0000"/>
                          </a:solidFill>
                          <a:latin typeface="Calibri"/>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es-MX" sz="1000" b="0" i="0" u="none" strike="noStrike" dirty="0">
                          <a:solidFill>
                            <a:srgbClr val="FF0000"/>
                          </a:solidFill>
                          <a:latin typeface="Calibri"/>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es-MX" sz="1000" b="0" i="0" u="none" strike="noStrike" dirty="0">
                          <a:solidFill>
                            <a:srgbClr val="FF0000"/>
                          </a:solidFill>
                          <a:latin typeface="Calibri"/>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es-MX" sz="1000" b="0" i="0" u="none" strike="noStrike" dirty="0">
                          <a:solidFill>
                            <a:srgbClr val="FF0000"/>
                          </a:solidFill>
                          <a:latin typeface="Calibri"/>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es-MX" sz="1000" b="0" i="0" u="none" strike="noStrike" dirty="0">
                          <a:solidFill>
                            <a:srgbClr val="FF0000"/>
                          </a:solidFill>
                          <a:latin typeface="Calibri"/>
                        </a:rPr>
                        <a:t> </a:t>
                      </a:r>
                    </a:p>
                  </a:txBody>
                  <a:tcPr marL="0" marR="0" marT="0" marB="0" anchor="b">
                    <a:lnL>
                      <a:noFill/>
                    </a:lnL>
                    <a:lnR>
                      <a:noFill/>
                    </a:lnR>
                    <a:lnT>
                      <a:noFill/>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es-MX" sz="1000" b="0" i="0" u="none" strike="noStrike" dirty="0">
                          <a:solidFill>
                            <a:srgbClr val="FF0000"/>
                          </a:solidFill>
                          <a:latin typeface="Calibri"/>
                        </a:rPr>
                        <a:t> </a:t>
                      </a:r>
                    </a:p>
                  </a:txBody>
                  <a:tcPr marL="0" marR="0" marT="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FF0000"/>
                    </a:solidFill>
                  </a:tcPr>
                </a:tc>
              </a:tr>
              <a:tr h="530132">
                <a:tc>
                  <a:txBody>
                    <a:bodyPr/>
                    <a:lstStyle/>
                    <a:p>
                      <a:pPr algn="ctr" fontAlgn="ctr"/>
                      <a:r>
                        <a:rPr lang="es-MX" sz="1000" b="1" i="0" u="none" strike="noStrike" dirty="0">
                          <a:solidFill>
                            <a:schemeClr val="bg1"/>
                          </a:solidFill>
                          <a:latin typeface="Calibri"/>
                        </a:rPr>
                        <a:t>AÑO:</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DICIEMBRE. 2012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DICIEMBRE. 2013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DICIEMBRE. 2014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DICIEMBRE.2015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MARZO. 2016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JUNIO. 2016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SEPTIEMBRE. 2016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c>
                  <a:txBody>
                    <a:bodyPr/>
                    <a:lstStyle/>
                    <a:p>
                      <a:pPr algn="ctr" fontAlgn="ctr"/>
                      <a:r>
                        <a:rPr lang="es-MX" sz="1000" b="1" i="0" u="none" strike="noStrike" dirty="0">
                          <a:solidFill>
                            <a:schemeClr val="bg1"/>
                          </a:solidFill>
                          <a:latin typeface="Calibri"/>
                        </a:rPr>
                        <a:t>NOVIEMBRE. 2016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chemeClr val="tx1">
                        <a:lumMod val="75000"/>
                        <a:lumOff val="25000"/>
                      </a:schemeClr>
                    </a:solidFill>
                  </a:tcPr>
                </a:tc>
              </a:tr>
              <a:tr h="593748">
                <a:tc>
                  <a:txBody>
                    <a:bodyPr/>
                    <a:lstStyle/>
                    <a:p>
                      <a:pPr algn="ctr" fontAlgn="ctr"/>
                      <a:r>
                        <a:rPr lang="es-MX" sz="1000" b="1" i="0" u="none" strike="noStrike" dirty="0">
                          <a:solidFill>
                            <a:srgbClr val="000000"/>
                          </a:solidFill>
                          <a:latin typeface="Calibri"/>
                        </a:rPr>
                        <a:t>SALDO POR RECUPERAR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smtClean="0">
                          <a:solidFill>
                            <a:srgbClr val="000000"/>
                          </a:solidFill>
                          <a:latin typeface="Calibri"/>
                        </a:rPr>
                        <a:t>$145,386,319.87</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$124,545,642.28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$103,648,000.22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$79,112,068.09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 </a:t>
                      </a:r>
                      <a:r>
                        <a:rPr lang="es-MX" sz="1000" b="1" i="0" u="none" strike="noStrike" dirty="0" smtClean="0">
                          <a:solidFill>
                            <a:srgbClr val="000000"/>
                          </a:solidFill>
                          <a:latin typeface="Calibri"/>
                        </a:rPr>
                        <a:t>6,101,131.40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$65,817,069.37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smtClean="0">
                          <a:solidFill>
                            <a:srgbClr val="000000"/>
                          </a:solidFill>
                          <a:latin typeface="Calibri"/>
                        </a:rPr>
                        <a:t>$67,692,111.80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$65,199,146.83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540734">
                <a:tc>
                  <a:txBody>
                    <a:bodyPr/>
                    <a:lstStyle/>
                    <a:p>
                      <a:pPr algn="ctr" fontAlgn="ctr"/>
                      <a:r>
                        <a:rPr lang="es-MX" sz="1000" b="1" i="0" u="none" strike="noStrike" dirty="0">
                          <a:solidFill>
                            <a:srgbClr val="000000"/>
                          </a:solidFill>
                          <a:latin typeface="Calibri"/>
                        </a:rPr>
                        <a:t>CARTERA VENCIDA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smtClean="0">
                          <a:solidFill>
                            <a:srgbClr val="000000"/>
                          </a:solidFill>
                          <a:latin typeface="Calibri"/>
                        </a:rPr>
                        <a:t>$37,651,590.78</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$22,735,490.53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$11,207,897.98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$8,003,957.76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$7,768,657.76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$7,655,750.23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$7,397,731.33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s-MX" sz="1000" b="1" i="0" u="none" strike="noStrike" dirty="0">
                          <a:solidFill>
                            <a:srgbClr val="000000"/>
                          </a:solidFill>
                          <a:latin typeface="Calibri"/>
                        </a:rPr>
                        <a:t> </a:t>
                      </a:r>
                      <a:r>
                        <a:rPr lang="es-MX" sz="1000" b="1" i="0" u="none" strike="noStrike" dirty="0" smtClean="0">
                          <a:solidFill>
                            <a:srgbClr val="000000"/>
                          </a:solidFill>
                          <a:latin typeface="Calibri"/>
                        </a:rPr>
                        <a:t>$7,137,160.33 </a:t>
                      </a:r>
                      <a:endParaRPr lang="es-MX" sz="1000" b="1" i="0" u="none" strike="noStrike" dirty="0">
                        <a:solidFill>
                          <a:srgbClr val="000000"/>
                        </a:solidFill>
                        <a:latin typeface="Calibri"/>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34708">
                <a:tc>
                  <a:txBody>
                    <a:bodyPr/>
                    <a:lstStyle/>
                    <a:p>
                      <a:pPr algn="ctr" fontAlgn="ctr"/>
                      <a:r>
                        <a:rPr lang="es-MX" sz="1000" b="1" i="0" u="none" strike="noStrike" dirty="0">
                          <a:solidFill>
                            <a:srgbClr val="000000"/>
                          </a:solidFill>
                          <a:latin typeface="Calibri"/>
                        </a:rPr>
                        <a:t>% CARTERA VENCIDA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25.90%</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18.25%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10.81%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10.12%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10.21%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11.63%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10.93%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MX" sz="1000" b="1" i="0" u="none" strike="noStrike" dirty="0">
                          <a:solidFill>
                            <a:srgbClr val="000000"/>
                          </a:solidFill>
                          <a:latin typeface="Calibri"/>
                        </a:rPr>
                        <a:t>10.95%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1 Gráfico"/>
          <p:cNvGraphicFramePr/>
          <p:nvPr/>
        </p:nvGraphicFramePr>
        <p:xfrm>
          <a:off x="2143108" y="3857628"/>
          <a:ext cx="5143536" cy="2500331"/>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Rectángulo redondeado"/>
          <p:cNvSpPr/>
          <p:nvPr/>
        </p:nvSpPr>
        <p:spPr>
          <a:xfrm>
            <a:off x="323528" y="1484785"/>
            <a:ext cx="6533888" cy="3240359"/>
          </a:xfrm>
          <a:prstGeom prst="roundRect">
            <a:avLst>
              <a:gd name="adj" fmla="val 2429"/>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s-MX" dirty="0"/>
          </a:p>
        </p:txBody>
      </p:sp>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sp>
        <p:nvSpPr>
          <p:cNvPr id="56" name="55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sp>
        <p:nvSpPr>
          <p:cNvPr id="17" name="19 CuadroTexto"/>
          <p:cNvSpPr txBox="1">
            <a:spLocks noChangeArrowheads="1"/>
          </p:cNvSpPr>
          <p:nvPr/>
        </p:nvSpPr>
        <p:spPr bwMode="auto">
          <a:xfrm>
            <a:off x="323528" y="1124744"/>
            <a:ext cx="6408355" cy="3250407"/>
          </a:xfrm>
          <a:prstGeom prst="rect">
            <a:avLst/>
          </a:prstGeom>
          <a:noFill/>
          <a:ln w="9525">
            <a:noFill/>
            <a:miter lim="800000"/>
            <a:headEnd/>
            <a:tailEnd/>
          </a:ln>
        </p:spPr>
        <p:txBody>
          <a:bodyPr wrap="square" lIns="64291" tIns="32146" rIns="64291" bIns="32146">
            <a:spAutoFit/>
          </a:bodyPr>
          <a:lstStyle/>
          <a:p>
            <a:pPr algn="just"/>
            <a:r>
              <a:rPr lang="es-MX" sz="1800" b="1" i="1" dirty="0">
                <a:solidFill>
                  <a:prstClr val="black"/>
                </a:solidFill>
              </a:rPr>
              <a:t>Introducción:</a:t>
            </a:r>
          </a:p>
          <a:p>
            <a:pPr algn="just">
              <a:lnSpc>
                <a:spcPct val="150000"/>
              </a:lnSpc>
            </a:pPr>
            <a:r>
              <a:rPr lang="es-MX" sz="1800" i="1" dirty="0" smtClean="0">
                <a:solidFill>
                  <a:prstClr val="black"/>
                </a:solidFill>
              </a:rPr>
              <a:t>En </a:t>
            </a:r>
            <a:r>
              <a:rPr lang="es-MX" sz="1800" i="1" dirty="0">
                <a:solidFill>
                  <a:prstClr val="black"/>
                </a:solidFill>
              </a:rPr>
              <a:t>el </a:t>
            </a:r>
            <a:r>
              <a:rPr lang="es-MX" sz="1800" i="1" dirty="0" smtClean="0">
                <a:solidFill>
                  <a:prstClr val="black"/>
                </a:solidFill>
              </a:rPr>
              <a:t>Instituto </a:t>
            </a:r>
            <a:r>
              <a:rPr lang="es-MX" sz="1800" i="1" dirty="0">
                <a:solidFill>
                  <a:prstClr val="black"/>
                </a:solidFill>
              </a:rPr>
              <a:t>Jalisciense de la Vivienda, se han realizado acciones conducentes a propiciar certeza jurídica y beneficiar a usuarios de Programas de Vivienda generados por esta dependencia, a través de diferentes programas y subsidios integrando fraccionamientos que hasta la presente fecha se mantenían como irregulares </a:t>
            </a:r>
            <a:r>
              <a:rPr lang="es-MX" sz="1800" i="1" dirty="0" smtClean="0">
                <a:solidFill>
                  <a:prstClr val="black"/>
                </a:solidFill>
              </a:rPr>
              <a:t>ante el </a:t>
            </a:r>
            <a:r>
              <a:rPr lang="es-MX" sz="1800" i="1" dirty="0">
                <a:solidFill>
                  <a:prstClr val="black"/>
                </a:solidFill>
              </a:rPr>
              <a:t>Registro Publico de la Propiedad.</a:t>
            </a:r>
          </a:p>
        </p:txBody>
      </p:sp>
      <p:grpSp>
        <p:nvGrpSpPr>
          <p:cNvPr id="2" name="28 Grupo"/>
          <p:cNvGrpSpPr/>
          <p:nvPr/>
        </p:nvGrpSpPr>
        <p:grpSpPr>
          <a:xfrm>
            <a:off x="1905734" y="339592"/>
            <a:ext cx="7238266" cy="512945"/>
            <a:chOff x="2743265" y="446575"/>
            <a:chExt cx="10196427" cy="722577"/>
          </a:xfrm>
        </p:grpSpPr>
        <p:pic>
          <p:nvPicPr>
            <p:cNvPr id="18"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757984" y="449072"/>
              <a:ext cx="675076" cy="460587"/>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461640" y="471331"/>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23" name="22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2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2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8" name="5 CuadroTexto"/>
          <p:cNvSpPr txBox="1">
            <a:spLocks noChangeArrowheads="1"/>
          </p:cNvSpPr>
          <p:nvPr/>
        </p:nvSpPr>
        <p:spPr bwMode="auto">
          <a:xfrm>
            <a:off x="3587860" y="1772816"/>
            <a:ext cx="7342232" cy="454481"/>
          </a:xfrm>
          <a:prstGeom prst="rect">
            <a:avLst/>
          </a:prstGeom>
          <a:noFill/>
          <a:ln w="9525">
            <a:noFill/>
            <a:miter lim="800000"/>
            <a:headEnd/>
            <a:tailEnd/>
          </a:ln>
        </p:spPr>
        <p:txBody>
          <a:bodyPr lIns="130046" tIns="65023" rIns="130046" bIns="65023">
            <a:spAutoFit/>
          </a:bodyPr>
          <a:lstStyle/>
          <a:p>
            <a:pPr algn="r"/>
            <a:endParaRPr lang="es-ES" sz="2100" b="1" dirty="0">
              <a:solidFill>
                <a:schemeClr val="bg1"/>
              </a:solidFill>
              <a:latin typeface="AvenirNext LT Pro Cn" pitchFamily="34" charset="0"/>
            </a:endParaRPr>
          </a:p>
        </p:txBody>
      </p:sp>
      <p:pic>
        <p:nvPicPr>
          <p:cNvPr id="20" name="Picture 3" descr="C:\IPROVIPE 2\LOGOTIPOS IJALVI\Logo instituto bienestar 2.png"/>
          <p:cNvPicPr>
            <a:picLocks noChangeAspect="1" noChangeArrowheads="1"/>
          </p:cNvPicPr>
          <p:nvPr/>
        </p:nvPicPr>
        <p:blipFill>
          <a:blip r:embed="rId4" cstate="print"/>
          <a:srcRect/>
          <a:stretch>
            <a:fillRect/>
          </a:stretch>
        </p:blipFill>
        <p:spPr bwMode="auto">
          <a:xfrm>
            <a:off x="-119163" y="343684"/>
            <a:ext cx="2035346" cy="539498"/>
          </a:xfrm>
          <a:prstGeom prst="rect">
            <a:avLst/>
          </a:prstGeom>
          <a:noFill/>
        </p:spPr>
      </p:pic>
      <p:sp>
        <p:nvSpPr>
          <p:cNvPr id="3" name="2 CuadroTexto"/>
          <p:cNvSpPr txBox="1"/>
          <p:nvPr/>
        </p:nvSpPr>
        <p:spPr>
          <a:xfrm>
            <a:off x="2344290" y="323364"/>
            <a:ext cx="6319366" cy="369332"/>
          </a:xfrm>
          <a:prstGeom prst="rect">
            <a:avLst/>
          </a:prstGeom>
          <a:noFill/>
        </p:spPr>
        <p:txBody>
          <a:bodyPr wrap="square" rtlCol="0">
            <a:spAutoFit/>
          </a:bodyPr>
          <a:lstStyle/>
          <a:p>
            <a:pPr algn="l"/>
            <a:r>
              <a:rPr lang="es-MX" b="1" dirty="0" smtClean="0">
                <a:solidFill>
                  <a:schemeClr val="bg1"/>
                </a:solidFill>
                <a:latin typeface="AvenirNext LT Pro Cn" pitchFamily="34" charset="0"/>
              </a:rPr>
              <a:t>Regularización</a:t>
            </a:r>
            <a:endParaRPr lang="es-MX" b="1" dirty="0">
              <a:solidFill>
                <a:schemeClr val="bg1"/>
              </a:solidFill>
              <a:latin typeface="AvenirNext LT Pro Cn" pitchFamily="34" charset="0"/>
            </a:endParaRPr>
          </a:p>
        </p:txBody>
      </p:sp>
      <p:pic>
        <p:nvPicPr>
          <p:cNvPr id="21" name="Picture 2" descr="C:\Users\Gladys\Downloads\FB_IMG_1458752854305 (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19670" y="1196752"/>
            <a:ext cx="2124330" cy="1414526"/>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75856" y="908720"/>
            <a:ext cx="1219200" cy="500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69314" name="Picture 2" descr="C:\Users\Oscar Alvarado\Downloads\tamazula 1.JPG"/>
          <p:cNvPicPr>
            <a:picLocks noChangeAspect="1" noChangeArrowheads="1"/>
          </p:cNvPicPr>
          <p:nvPr/>
        </p:nvPicPr>
        <p:blipFill>
          <a:blip r:embed="rId7" cstate="print"/>
          <a:srcRect/>
          <a:stretch>
            <a:fillRect/>
          </a:stretch>
        </p:blipFill>
        <p:spPr bwMode="auto">
          <a:xfrm>
            <a:off x="4788024" y="3588419"/>
            <a:ext cx="4325100" cy="243286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Rectángulo"/>
          <p:cNvSpPr/>
          <p:nvPr/>
        </p:nvSpPr>
        <p:spPr bwMode="auto">
          <a:xfrm>
            <a:off x="0" y="0"/>
            <a:ext cx="9144000" cy="79620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defTabSz="642915"/>
            <a:endParaRPr lang="es-ES" dirty="0" smtClean="0"/>
          </a:p>
        </p:txBody>
      </p:sp>
      <p:sp>
        <p:nvSpPr>
          <p:cNvPr id="56" name="55 Rectángulo"/>
          <p:cNvSpPr/>
          <p:nvPr/>
        </p:nvSpPr>
        <p:spPr>
          <a:xfrm>
            <a:off x="0" y="6011162"/>
            <a:ext cx="9144000" cy="10126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s-MX" dirty="0"/>
          </a:p>
        </p:txBody>
      </p:sp>
      <p:grpSp>
        <p:nvGrpSpPr>
          <p:cNvPr id="2" name="28 Grupo"/>
          <p:cNvGrpSpPr/>
          <p:nvPr/>
        </p:nvGrpSpPr>
        <p:grpSpPr>
          <a:xfrm>
            <a:off x="1905734" y="339592"/>
            <a:ext cx="7166860" cy="512945"/>
            <a:chOff x="2743265" y="446575"/>
            <a:chExt cx="10095839" cy="722577"/>
          </a:xfrm>
        </p:grpSpPr>
        <p:pic>
          <p:nvPicPr>
            <p:cNvPr id="18" name="Picture 2"/>
            <p:cNvPicPr>
              <a:picLocks noChangeAspect="1" noChangeArrowheads="1"/>
            </p:cNvPicPr>
            <p:nvPr/>
          </p:nvPicPr>
          <p:blipFill>
            <a:blip r:embed="rId2" cstate="print"/>
            <a:srcRect/>
            <a:stretch>
              <a:fillRect/>
            </a:stretch>
          </p:blipFill>
          <p:spPr bwMode="auto">
            <a:xfrm>
              <a:off x="2757984" y="449072"/>
              <a:ext cx="675076" cy="460587"/>
            </a:xfrm>
            <a:prstGeom prst="rect">
              <a:avLst/>
            </a:prstGeom>
            <a:noFill/>
            <a:ln w="9525">
              <a:noFill/>
              <a:miter lim="800000"/>
              <a:headEnd/>
              <a:tailEnd/>
            </a:ln>
            <a:effectLst/>
          </p:spPr>
        </p:pic>
        <p:pic>
          <p:nvPicPr>
            <p:cNvPr id="19" name="Picture 3"/>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361052" y="449072"/>
              <a:ext cx="9478052" cy="460587"/>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w="9525">
              <a:noFill/>
              <a:miter lim="800000"/>
              <a:headEnd/>
              <a:tailEnd/>
            </a:ln>
            <a:effectLst/>
          </p:spPr>
        </p:pic>
        <p:sp>
          <p:nvSpPr>
            <p:cNvPr id="23" name="22 Rectángulo"/>
            <p:cNvSpPr/>
            <p:nvPr/>
          </p:nvSpPr>
          <p:spPr>
            <a:xfrm>
              <a:off x="2743265" y="997503"/>
              <a:ext cx="3198679" cy="171649"/>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4" name="23 Rectángulo"/>
            <p:cNvSpPr/>
            <p:nvPr/>
          </p:nvSpPr>
          <p:spPr>
            <a:xfrm>
              <a:off x="5841984" y="997503"/>
              <a:ext cx="1299482" cy="171649"/>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5" name="24 Rectángulo"/>
            <p:cNvSpPr/>
            <p:nvPr/>
          </p:nvSpPr>
          <p:spPr>
            <a:xfrm>
              <a:off x="7141466" y="997503"/>
              <a:ext cx="999601" cy="171649"/>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25 Rectángulo"/>
            <p:cNvSpPr/>
            <p:nvPr/>
          </p:nvSpPr>
          <p:spPr>
            <a:xfrm>
              <a:off x="8141067" y="997503"/>
              <a:ext cx="4698037" cy="4291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26 Triángulo rectángulo"/>
            <p:cNvSpPr/>
            <p:nvPr/>
          </p:nvSpPr>
          <p:spPr bwMode="auto">
            <a:xfrm rot="5400000" flipV="1">
              <a:off x="12263040" y="446575"/>
              <a:ext cx="576064" cy="576064"/>
            </a:xfrm>
            <a:prstGeom prst="rtTriangle">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40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28" name="5 CuadroTexto"/>
          <p:cNvSpPr txBox="1">
            <a:spLocks noChangeArrowheads="1"/>
          </p:cNvSpPr>
          <p:nvPr/>
        </p:nvSpPr>
        <p:spPr bwMode="auto">
          <a:xfrm>
            <a:off x="2344288" y="306546"/>
            <a:ext cx="5252047" cy="454481"/>
          </a:xfrm>
          <a:prstGeom prst="rect">
            <a:avLst/>
          </a:prstGeom>
          <a:noFill/>
          <a:ln w="9525">
            <a:noFill/>
            <a:miter lim="800000"/>
            <a:headEnd/>
            <a:tailEnd/>
          </a:ln>
        </p:spPr>
        <p:txBody>
          <a:bodyPr wrap="square" lIns="130046" tIns="65023" rIns="130046" bIns="65023">
            <a:spAutoFit/>
          </a:bodyPr>
          <a:lstStyle/>
          <a:p>
            <a:pPr algn="l"/>
            <a:r>
              <a:rPr lang="es-ES" sz="2100" b="1" dirty="0" smtClean="0">
                <a:solidFill>
                  <a:schemeClr val="bg1"/>
                </a:solidFill>
                <a:latin typeface="AvenirNext LT Pro Cn" pitchFamily="34" charset="0"/>
              </a:rPr>
              <a:t>Escrituración  </a:t>
            </a:r>
            <a:endParaRPr lang="es-ES" sz="2100" b="1" dirty="0">
              <a:solidFill>
                <a:schemeClr val="bg1"/>
              </a:solidFill>
              <a:latin typeface="AvenirNext LT Pro Cn" pitchFamily="34" charset="0"/>
            </a:endParaRPr>
          </a:p>
        </p:txBody>
      </p:sp>
      <p:pic>
        <p:nvPicPr>
          <p:cNvPr id="30" name="Picture 2" descr="C:\Users\CSocial\Desktop\benefit_logo.png"/>
          <p:cNvPicPr>
            <a:picLocks noChangeAspect="1" noChangeArrowheads="1"/>
          </p:cNvPicPr>
          <p:nvPr/>
        </p:nvPicPr>
        <p:blipFill>
          <a:blip r:embed="rId4" cstate="print"/>
          <a:srcRect/>
          <a:stretch>
            <a:fillRect/>
          </a:stretch>
        </p:blipFill>
        <p:spPr bwMode="auto">
          <a:xfrm>
            <a:off x="7380312" y="692696"/>
            <a:ext cx="1584176" cy="477654"/>
          </a:xfrm>
          <a:prstGeom prst="rect">
            <a:avLst/>
          </a:prstGeom>
          <a:noFill/>
        </p:spPr>
      </p:pic>
      <p:pic>
        <p:nvPicPr>
          <p:cNvPr id="29" name="Picture 3" descr="C:\IPROVIPE 2\LOGOTIPOS IJALVI\Logo instituto bienestar 2.png"/>
          <p:cNvPicPr>
            <a:picLocks noChangeAspect="1" noChangeArrowheads="1"/>
          </p:cNvPicPr>
          <p:nvPr/>
        </p:nvPicPr>
        <p:blipFill>
          <a:blip r:embed="rId5" cstate="print"/>
          <a:srcRect/>
          <a:stretch>
            <a:fillRect/>
          </a:stretch>
        </p:blipFill>
        <p:spPr bwMode="auto">
          <a:xfrm>
            <a:off x="-129612" y="313039"/>
            <a:ext cx="2035346" cy="539498"/>
          </a:xfrm>
          <a:prstGeom prst="rect">
            <a:avLst/>
          </a:prstGeom>
          <a:noFill/>
        </p:spPr>
      </p:pic>
      <p:sp>
        <p:nvSpPr>
          <p:cNvPr id="3" name="2 Rectángulo"/>
          <p:cNvSpPr/>
          <p:nvPr/>
        </p:nvSpPr>
        <p:spPr>
          <a:xfrm>
            <a:off x="251521" y="1124744"/>
            <a:ext cx="8616604" cy="3554819"/>
          </a:xfrm>
          <a:prstGeom prst="rect">
            <a:avLst/>
          </a:prstGeom>
        </p:spPr>
        <p:txBody>
          <a:bodyPr wrap="square">
            <a:spAutoFit/>
          </a:bodyPr>
          <a:lstStyle/>
          <a:p>
            <a:pPr algn="just"/>
            <a:r>
              <a:rPr lang="es-MX" sz="1500" dirty="0" smtClean="0">
                <a:solidFill>
                  <a:schemeClr val="tx1"/>
                </a:solidFill>
                <a:latin typeface="Calibri" pitchFamily="34" charset="0"/>
              </a:rPr>
              <a:t>En el Instituto Jalisciense de la Vivienda nos encontramos beneficiando a Familias que no contaban con la documentación que los acreditara como propietarios de su patrimonio no teniendo certeza jurídica sobre los mismos, por lo cual se procedió a realizar el trámite respectivo, una vez registrado el fraccionamiento se procedió a realizar acuerdos de coordinación con Municipios del todo el Estado de Jalisco, convenios con catastro municipales, registro Publico de la Propiedad así como con diversos Notarios Públicos, para lograr de manera eficiente certeza y satisfacción a familias Jaliscienses. </a:t>
            </a:r>
          </a:p>
          <a:p>
            <a:pPr algn="just"/>
            <a:endParaRPr lang="es-MX" sz="1500" dirty="0" smtClean="0">
              <a:solidFill>
                <a:schemeClr val="tx1"/>
              </a:solidFill>
              <a:latin typeface="Calibri" pitchFamily="34" charset="0"/>
            </a:endParaRPr>
          </a:p>
          <a:p>
            <a:pPr algn="just"/>
            <a:r>
              <a:rPr lang="es-MX" sz="1500" dirty="0" smtClean="0">
                <a:solidFill>
                  <a:schemeClr val="tx1"/>
                </a:solidFill>
                <a:latin typeface="Calibri" pitchFamily="34" charset="0"/>
              </a:rPr>
              <a:t>Facilitándoles siempre a cada uno de nuestros beneficiarios las gestiones y tramites llevando a cabo una reunión con beneficiarios con el propósito de informar los requisitos y montos relacionados con el trámite de escrituración, otorgándoles facilidades en costos de escrituración y traslados.  </a:t>
            </a:r>
          </a:p>
          <a:p>
            <a:pPr algn="just"/>
            <a:endParaRPr lang="es-MX" sz="1500" dirty="0" smtClean="0">
              <a:solidFill>
                <a:schemeClr val="tx1"/>
              </a:solidFill>
              <a:latin typeface="Calibri" pitchFamily="34" charset="0"/>
            </a:endParaRPr>
          </a:p>
          <a:p>
            <a:pPr algn="just"/>
            <a:r>
              <a:rPr lang="es-MX" sz="1500" dirty="0" smtClean="0">
                <a:solidFill>
                  <a:schemeClr val="tx1"/>
                </a:solidFill>
                <a:latin typeface="Calibri" pitchFamily="34" charset="0"/>
              </a:rPr>
              <a:t>El tramite tendiente a la escrituración se desarrolla en conjunto con autoridades municipales. </a:t>
            </a:r>
          </a:p>
          <a:p>
            <a:pPr algn="just"/>
            <a:endParaRPr lang="es-MX" sz="1500" dirty="0" smtClean="0">
              <a:solidFill>
                <a:schemeClr val="tx1"/>
              </a:solidFill>
              <a:latin typeface="Calibri" pitchFamily="34" charset="0"/>
            </a:endParaRPr>
          </a:p>
          <a:p>
            <a:pPr algn="just"/>
            <a:r>
              <a:rPr lang="es-MX" sz="1500" dirty="0" smtClean="0">
                <a:solidFill>
                  <a:schemeClr val="tx1"/>
                </a:solidFill>
                <a:latin typeface="Calibri" pitchFamily="34" charset="0"/>
              </a:rPr>
              <a:t>Con la entrega de escrituras cada uno de los beneficiarios obtiene certeza jurídica respecto de su patrimonio adquirido con esta institución.  </a:t>
            </a:r>
            <a:endParaRPr lang="es-MX" sz="1500" dirty="0">
              <a:solidFill>
                <a:schemeClr val="tx1"/>
              </a:solidFill>
              <a:latin typeface="Calibri" pitchFamily="34" charset="0"/>
            </a:endParaRPr>
          </a:p>
        </p:txBody>
      </p:sp>
      <p:pic>
        <p:nvPicPr>
          <p:cNvPr id="22" name="Picture 2" descr="C:\Users\Gladys\Downloads\20150115_14415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90031" y="4559811"/>
            <a:ext cx="3279877" cy="1443580"/>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 descr="C:\Users\Gladys\Downloads\FB_IMG_1458752829874.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566701" y="4545762"/>
            <a:ext cx="3599830" cy="1444720"/>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19 CuadroTexto"/>
          <p:cNvSpPr txBox="1"/>
          <p:nvPr/>
        </p:nvSpPr>
        <p:spPr>
          <a:xfrm>
            <a:off x="807884" y="6085745"/>
            <a:ext cx="7855772" cy="707886"/>
          </a:xfrm>
          <a:prstGeom prst="rect">
            <a:avLst/>
          </a:prstGeom>
          <a:noFill/>
        </p:spPr>
        <p:txBody>
          <a:bodyPr wrap="square" rtlCol="0">
            <a:spAutoFit/>
          </a:bodyPr>
          <a:lstStyle/>
          <a:p>
            <a:r>
              <a:rPr lang="es-MX" sz="2000" b="1" dirty="0" smtClean="0"/>
              <a:t>Derivando como resultado un logro de 1,245 escrituras, que otorgan a cada uno de nuestros beneficiarios la certeza jurídica de su patrimonio.  </a:t>
            </a:r>
            <a:endParaRPr lang="es-MX" sz="20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Grupo"/>
          <p:cNvGrpSpPr/>
          <p:nvPr/>
        </p:nvGrpSpPr>
        <p:grpSpPr>
          <a:xfrm>
            <a:off x="1928862" y="764704"/>
            <a:ext cx="7215143" cy="285752"/>
            <a:chOff x="1928858" y="928670"/>
            <a:chExt cx="7215142" cy="285752"/>
          </a:xfrm>
        </p:grpSpPr>
        <p:sp>
          <p:nvSpPr>
            <p:cNvPr id="5" name="4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7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grpSp>
        <p:nvGrpSpPr>
          <p:cNvPr id="3" name="15 Grupo"/>
          <p:cNvGrpSpPr/>
          <p:nvPr/>
        </p:nvGrpSpPr>
        <p:grpSpPr>
          <a:xfrm flipH="1">
            <a:off x="0" y="6715124"/>
            <a:ext cx="9144000" cy="142876"/>
            <a:chOff x="1928858" y="928670"/>
            <a:chExt cx="7215142" cy="285752"/>
          </a:xfrm>
        </p:grpSpPr>
        <p:sp>
          <p:nvSpPr>
            <p:cNvPr id="10" name="9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4"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16" name="15 CuadroTexto"/>
          <p:cNvSpPr txBox="1"/>
          <p:nvPr/>
        </p:nvSpPr>
        <p:spPr>
          <a:xfrm>
            <a:off x="323528" y="1196752"/>
            <a:ext cx="8496944" cy="738664"/>
          </a:xfrm>
          <a:prstGeom prst="rect">
            <a:avLst/>
          </a:prstGeom>
          <a:noFill/>
        </p:spPr>
        <p:txBody>
          <a:bodyPr wrap="square" rtlCol="0">
            <a:spAutoFit/>
          </a:bodyPr>
          <a:lstStyle/>
          <a:p>
            <a:pPr algn="just"/>
            <a:endParaRPr lang="es-MX" sz="2400" dirty="0" smtClean="0"/>
          </a:p>
          <a:p>
            <a:endParaRPr lang="es-MX" dirty="0"/>
          </a:p>
        </p:txBody>
      </p:sp>
      <p:sp>
        <p:nvSpPr>
          <p:cNvPr id="18" name="Rectangle 16"/>
          <p:cNvSpPr>
            <a:spLocks noChangeArrowheads="1"/>
          </p:cNvSpPr>
          <p:nvPr/>
        </p:nvSpPr>
        <p:spPr bwMode="auto">
          <a:xfrm>
            <a:off x="2051720" y="314836"/>
            <a:ext cx="7092280" cy="461481"/>
          </a:xfrm>
          <a:prstGeom prst="rect">
            <a:avLst/>
          </a:prstGeom>
          <a:noFill/>
          <a:ln w="9525">
            <a:noFill/>
            <a:miter lim="800000"/>
            <a:headEnd/>
            <a:tailEnd/>
          </a:ln>
        </p:spPr>
        <p:txBody>
          <a:bodyPr wrap="square" lIns="91258" tIns="45629" rIns="91258" bIns="45629">
            <a:spAutoFit/>
          </a:bodyPr>
          <a:lstStyle/>
          <a:p>
            <a:pPr algn="ctr"/>
            <a:r>
              <a:rPr lang="es-MX" sz="1200" dirty="0" smtClean="0">
                <a:solidFill>
                  <a:schemeClr val="tx1">
                    <a:lumMod val="75000"/>
                    <a:lumOff val="25000"/>
                  </a:schemeClr>
                </a:solidFill>
              </a:rPr>
              <a:t>      </a:t>
            </a:r>
            <a:r>
              <a:rPr lang="es-ES" sz="1200" b="1" dirty="0" smtClean="0">
                <a:solidFill>
                  <a:srgbClr val="0033CC"/>
                </a:solidFill>
              </a:rPr>
              <a:t> </a:t>
            </a:r>
            <a:endParaRPr lang="es-MX" dirty="0">
              <a:solidFill>
                <a:srgbClr val="4D4D4D"/>
              </a:solidFill>
            </a:endParaRPr>
          </a:p>
          <a:p>
            <a:endParaRPr lang="es-ES" sz="1200" dirty="0">
              <a:solidFill>
                <a:srgbClr val="4D4D4D"/>
              </a:solidFill>
            </a:endParaRPr>
          </a:p>
        </p:txBody>
      </p:sp>
      <p:sp>
        <p:nvSpPr>
          <p:cNvPr id="19" name="Rectangle 16"/>
          <p:cNvSpPr>
            <a:spLocks noChangeArrowheads="1"/>
          </p:cNvSpPr>
          <p:nvPr/>
        </p:nvSpPr>
        <p:spPr bwMode="auto">
          <a:xfrm>
            <a:off x="3347864" y="-675456"/>
            <a:ext cx="4896544" cy="1815698"/>
          </a:xfrm>
          <a:prstGeom prst="rect">
            <a:avLst/>
          </a:prstGeom>
          <a:noFill/>
          <a:ln w="9525">
            <a:noFill/>
            <a:miter lim="800000"/>
            <a:headEnd/>
            <a:tailEnd/>
          </a:ln>
        </p:spPr>
        <p:txBody>
          <a:bodyPr wrap="square" lIns="91258" tIns="45629" rIns="91258" bIns="45629">
            <a:spAutoFit/>
          </a:bodyPr>
          <a:lstStyle/>
          <a:p>
            <a:pPr marL="400050" lvl="0" indent="-400050" algn="just"/>
            <a:endParaRPr lang="es-ES" sz="2800" b="1" dirty="0" smtClean="0"/>
          </a:p>
          <a:p>
            <a:pPr marL="177800" lvl="0" indent="354013" algn="just"/>
            <a:endParaRPr lang="es-MX" sz="2800" dirty="0" smtClean="0"/>
          </a:p>
          <a:p>
            <a:pPr marL="177800" lvl="0" indent="-82550" algn="just"/>
            <a:r>
              <a:rPr lang="es-ES" sz="2800" b="1" dirty="0" smtClean="0"/>
              <a:t> Programa de Piso Firme</a:t>
            </a:r>
          </a:p>
          <a:p>
            <a:pPr marL="177800" lvl="0" indent="-82550" algn="just"/>
            <a:r>
              <a:rPr lang="es-ES" sz="2800" dirty="0" smtClean="0"/>
              <a:t> </a:t>
            </a:r>
            <a:endParaRPr lang="es-ES" sz="2800" dirty="0">
              <a:solidFill>
                <a:srgbClr val="4D4D4D"/>
              </a:solidFill>
            </a:endParaRPr>
          </a:p>
        </p:txBody>
      </p:sp>
      <p:graphicFrame>
        <p:nvGraphicFramePr>
          <p:cNvPr id="20" name="19 Tabla"/>
          <p:cNvGraphicFramePr>
            <a:graphicFrameLocks noGrp="1"/>
          </p:cNvGraphicFramePr>
          <p:nvPr/>
        </p:nvGraphicFramePr>
        <p:xfrm>
          <a:off x="395536" y="1196752"/>
          <a:ext cx="8496943" cy="5360394"/>
        </p:xfrm>
        <a:graphic>
          <a:graphicData uri="http://schemas.openxmlformats.org/drawingml/2006/table">
            <a:tbl>
              <a:tblPr/>
              <a:tblGrid>
                <a:gridCol w="680156"/>
                <a:gridCol w="3737475"/>
                <a:gridCol w="2084376"/>
                <a:gridCol w="1994936"/>
              </a:tblGrid>
              <a:tr h="181553">
                <a:tc gridSpan="4">
                  <a:txBody>
                    <a:bodyPr/>
                    <a:lstStyle/>
                    <a:p>
                      <a:pPr algn="ctr" fontAlgn="ctr"/>
                      <a:r>
                        <a:rPr lang="es-MX" sz="1400" b="1" i="0" u="none" strike="noStrike" dirty="0">
                          <a:solidFill>
                            <a:srgbClr val="FFFFFF"/>
                          </a:solidFill>
                          <a:latin typeface="Calibri"/>
                        </a:rPr>
                        <a:t>MEJORAMIENTO DE PISOS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53622">
                <a:tc rowSpan="2">
                  <a:txBody>
                    <a:bodyPr/>
                    <a:lstStyle/>
                    <a:p>
                      <a:pPr algn="ctr" fontAlgn="ctr"/>
                      <a:r>
                        <a:rPr lang="es-MX" sz="1400" b="1" i="0" u="none" strike="noStrike" dirty="0">
                          <a:solidFill>
                            <a:srgbClr val="FFFFFF"/>
                          </a:solidFill>
                          <a:latin typeface="Calibri"/>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a:txBody>
                    <a:bodyPr/>
                    <a:lstStyle/>
                    <a:p>
                      <a:pPr algn="ctr" fontAlgn="ctr"/>
                      <a:r>
                        <a:rPr lang="es-MX" sz="1400" b="1" i="0" u="none" strike="noStrike" dirty="0">
                          <a:solidFill>
                            <a:srgbClr val="FFFFFF"/>
                          </a:solidFill>
                          <a:latin typeface="Calibri"/>
                        </a:rPr>
                        <a:t>MUNICIPIO.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gridSpan="2">
                  <a:txBody>
                    <a:bodyPr/>
                    <a:lstStyle/>
                    <a:p>
                      <a:pPr algn="ctr" fontAlgn="ctr"/>
                      <a:r>
                        <a:rPr lang="es-MX" sz="1400" b="1" i="0" u="none" strike="noStrike" dirty="0">
                          <a:solidFill>
                            <a:srgbClr val="FFFFFF"/>
                          </a:solidFill>
                          <a:latin typeface="Calibri"/>
                        </a:rPr>
                        <a:t>NUMERO DE ACCIONES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hMerge="1">
                  <a:txBody>
                    <a:bodyPr/>
                    <a:lstStyle/>
                    <a:p>
                      <a:endParaRPr lang="es-MX"/>
                    </a:p>
                  </a:txBody>
                  <a:tcPr/>
                </a:tc>
              </a:tr>
              <a:tr h="153622">
                <a:tc vMerge="1">
                  <a:txBody>
                    <a:bodyPr/>
                    <a:lstStyle/>
                    <a:p>
                      <a:endParaRPr lang="es-MX"/>
                    </a:p>
                  </a:txBody>
                  <a:tcPr/>
                </a:tc>
                <a:tc vMerge="1">
                  <a:txBody>
                    <a:bodyPr/>
                    <a:lstStyle/>
                    <a:p>
                      <a:endParaRPr lang="es-MX"/>
                    </a:p>
                  </a:txBody>
                  <a:tcPr/>
                </a:tc>
                <a:tc>
                  <a:txBody>
                    <a:bodyPr/>
                    <a:lstStyle/>
                    <a:p>
                      <a:pPr algn="ctr" fontAlgn="ctr"/>
                      <a:r>
                        <a:rPr lang="es-MX" sz="1400" b="1" i="0" u="none" strike="noStrike" dirty="0">
                          <a:solidFill>
                            <a:srgbClr val="FFFFFF"/>
                          </a:solidFill>
                          <a:latin typeface="Calibri"/>
                        </a:rPr>
                        <a:t>PROGRAMADAS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MX" sz="1400" b="1" i="0" u="none" strike="noStrike" dirty="0">
                          <a:solidFill>
                            <a:srgbClr val="FFFFFF"/>
                          </a:solidFill>
                          <a:latin typeface="Calibri"/>
                        </a:rPr>
                        <a:t>REALIZADAS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146639">
                <a:tc>
                  <a:txBody>
                    <a:bodyPr/>
                    <a:lstStyle/>
                    <a:p>
                      <a:pPr algn="ctr" fontAlgn="ctr"/>
                      <a:r>
                        <a:rPr lang="es-MX" sz="1400" b="1" i="0" u="none" strike="noStrike" dirty="0">
                          <a:solidFill>
                            <a:srgbClr val="000000"/>
                          </a:solidFill>
                          <a:latin typeface="Calibri"/>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AMACUECA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CUAUTLA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164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EL GRULLO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177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JUCHITLÁN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175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PUERTO VALLARTA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3622">
                <a:tc>
                  <a:txBody>
                    <a:bodyPr/>
                    <a:lstStyle/>
                    <a:p>
                      <a:pPr algn="ctr" fontAlgn="ctr"/>
                      <a:r>
                        <a:rPr lang="es-MX" sz="1400" b="1" i="0" u="none" strike="noStrike" dirty="0">
                          <a:solidFill>
                            <a:srgbClr val="000000"/>
                          </a:solidFill>
                          <a:latin typeface="Calibri"/>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ZAPOTLÁN EL GRANDE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latin typeface="Calibri"/>
                        </a:rPr>
                        <a:t>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56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ATENGO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154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AYUTLA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166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EJUTLA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193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EL LIMÓN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233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3278">
                <a:tc>
                  <a:txBody>
                    <a:bodyPr/>
                    <a:lstStyle/>
                    <a:p>
                      <a:pPr algn="ctr" fontAlgn="ctr"/>
                      <a:r>
                        <a:rPr lang="es-MX" sz="1400" b="1" i="0" u="none" strike="noStrike" dirty="0">
                          <a:solidFill>
                            <a:srgbClr val="000000"/>
                          </a:solidFill>
                          <a:latin typeface="Calibri"/>
                        </a:rPr>
                        <a:t>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SAN CRISTOBAL DE LA BARRANCA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150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rowSpan="2">
                  <a:txBody>
                    <a:bodyPr/>
                    <a:lstStyle/>
                    <a:p>
                      <a:pPr algn="ctr" fontAlgn="ctr"/>
                      <a:r>
                        <a:rPr lang="es-MX" sz="1400" b="1" i="0" u="none" strike="noStrike" dirty="0">
                          <a:solidFill>
                            <a:srgbClr val="000000"/>
                          </a:solidFill>
                          <a:latin typeface="Calibri"/>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SAN JULÍAN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es-MX" sz="1400" b="1" i="0" u="none" strike="noStrike" dirty="0">
                          <a:solidFill>
                            <a:srgbClr val="000000"/>
                          </a:solidFill>
                          <a:latin typeface="Calibri"/>
                        </a:rPr>
                        <a:t>140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3278">
                <a:tc vMerge="1">
                  <a:txBody>
                    <a:bodyPr/>
                    <a:lstStyle/>
                    <a:p>
                      <a:endParaRPr lang="es-MX"/>
                    </a:p>
                  </a:txBody>
                  <a:tcPr/>
                </a:tc>
                <a:tc>
                  <a:txBody>
                    <a:bodyPr/>
                    <a:lstStyle/>
                    <a:p>
                      <a:pPr algn="ctr" fontAlgn="ctr"/>
                      <a:r>
                        <a:rPr lang="es-MX" sz="1400" b="1" i="0" u="none" strike="noStrike" dirty="0">
                          <a:solidFill>
                            <a:srgbClr val="000000"/>
                          </a:solidFill>
                          <a:latin typeface="Calibri"/>
                        </a:rPr>
                        <a:t>AHUALULCO DE MERCADO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xBody>
                    <a:bodyPr/>
                    <a:lstStyle/>
                    <a:p>
                      <a:endParaRPr lang="es-MX"/>
                    </a:p>
                  </a:txBody>
                  <a:tcPr/>
                </a:tc>
                <a:tc>
                  <a:txBody>
                    <a:bodyPr/>
                    <a:lstStyle/>
                    <a:p>
                      <a:pPr algn="ctr" fontAlgn="ctr"/>
                      <a:r>
                        <a:rPr lang="es-MX" sz="1400" b="1" i="0" u="none" strike="noStrike" dirty="0">
                          <a:solidFill>
                            <a:srgbClr val="000000"/>
                          </a:solidFill>
                          <a:latin typeface="Calibri"/>
                        </a:rPr>
                        <a:t>152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93278">
                <a:tc>
                  <a:txBody>
                    <a:bodyPr/>
                    <a:lstStyle/>
                    <a:p>
                      <a:pPr algn="ctr" fontAlgn="ctr"/>
                      <a:r>
                        <a:rPr lang="es-MX" sz="1400" b="1" i="0" u="none" strike="noStrike" dirty="0">
                          <a:solidFill>
                            <a:srgbClr val="000000"/>
                          </a:solidFill>
                          <a:latin typeface="Calibri"/>
                        </a:rPr>
                        <a:t>13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SAN SEBASTIÁN DEL OESTE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rowSpan="2">
                  <a:txBody>
                    <a:bodyPr/>
                    <a:lstStyle/>
                    <a:p>
                      <a:pPr algn="ctr" fontAlgn="ctr"/>
                      <a:r>
                        <a:rPr lang="es-MX" sz="1400" b="1" i="0" u="none" strike="noStrike" dirty="0">
                          <a:solidFill>
                            <a:srgbClr val="000000"/>
                          </a:solidFill>
                          <a:latin typeface="Calibri"/>
                        </a:rPr>
                        <a:t>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TAPALPA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es-MX" sz="1400" b="1" i="0" u="none" strike="noStrike" dirty="0">
                          <a:solidFill>
                            <a:srgbClr val="000000"/>
                          </a:solidFill>
                          <a:latin typeface="Calibri"/>
                        </a:rPr>
                        <a:t>140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94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vMerge="1">
                  <a:txBody>
                    <a:bodyPr/>
                    <a:lstStyle/>
                    <a:p>
                      <a:endParaRPr lang="es-MX"/>
                    </a:p>
                  </a:txBody>
                  <a:tcPr/>
                </a:tc>
                <a:tc>
                  <a:txBody>
                    <a:bodyPr/>
                    <a:lstStyle/>
                    <a:p>
                      <a:pPr algn="ctr" fontAlgn="ctr"/>
                      <a:r>
                        <a:rPr lang="es-MX" sz="1400" b="1" i="0" u="none" strike="noStrike" dirty="0">
                          <a:solidFill>
                            <a:srgbClr val="000000"/>
                          </a:solidFill>
                          <a:latin typeface="Calibri"/>
                        </a:rPr>
                        <a:t>JUCHITLAN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vMerge="1">
                  <a:txBody>
                    <a:bodyPr/>
                    <a:lstStyle/>
                    <a:p>
                      <a:endParaRPr lang="es-MX"/>
                    </a:p>
                  </a:txBody>
                  <a:tcPr/>
                </a:tc>
                <a:tc>
                  <a:txBody>
                    <a:bodyPr/>
                    <a:lstStyle/>
                    <a:p>
                      <a:pPr algn="ctr" fontAlgn="ctr"/>
                      <a:r>
                        <a:rPr lang="es-MX" sz="1400" b="1" i="0" u="none" strike="noStrike" dirty="0">
                          <a:solidFill>
                            <a:srgbClr val="000000"/>
                          </a:solidFill>
                          <a:latin typeface="Calibri"/>
                        </a:rPr>
                        <a:t>102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6639">
                <a:tc>
                  <a:txBody>
                    <a:bodyPr/>
                    <a:lstStyle/>
                    <a:p>
                      <a:pPr algn="ctr" fontAlgn="ctr"/>
                      <a:r>
                        <a:rPr lang="es-MX" sz="1400" b="1" i="0" u="none" strike="noStrike" dirty="0">
                          <a:solidFill>
                            <a:srgbClr val="000000"/>
                          </a:solidFill>
                          <a:latin typeface="Calibri"/>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TONAYA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238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46639">
                <a:tc>
                  <a:txBody>
                    <a:bodyPr/>
                    <a:lstStyle/>
                    <a:p>
                      <a:pPr algn="ctr" fontAlgn="ctr"/>
                      <a:r>
                        <a:rPr lang="es-MX" sz="1400" b="1" i="0" u="none" strike="noStrike" dirty="0">
                          <a:solidFill>
                            <a:srgbClr val="000000"/>
                          </a:solidFill>
                          <a:latin typeface="Calibri"/>
                        </a:rPr>
                        <a:t>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TUXCACUESCO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108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53622">
                <a:tc>
                  <a:txBody>
                    <a:bodyPr/>
                    <a:lstStyle/>
                    <a:p>
                      <a:pPr algn="ctr" fontAlgn="ctr"/>
                      <a:r>
                        <a:rPr lang="es-MX" sz="1400" b="1" i="0" u="none" strike="noStrike" dirty="0">
                          <a:solidFill>
                            <a:srgbClr val="000000"/>
                          </a:solidFill>
                          <a:latin typeface="Calibri"/>
                        </a:rPr>
                        <a:t>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fontAlgn="ctr"/>
                      <a:r>
                        <a:rPr lang="es-MX" sz="1400" b="1" i="0" u="none" strike="noStrike" dirty="0">
                          <a:solidFill>
                            <a:srgbClr val="000000"/>
                          </a:solidFill>
                          <a:latin typeface="Calibri"/>
                        </a:rPr>
                        <a:t>UNIÓN DE TULA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130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400" b="1" i="0" u="none" strike="noStrike" dirty="0">
                          <a:solidFill>
                            <a:srgbClr val="000000"/>
                          </a:solidFill>
                          <a:latin typeface="Calibri"/>
                        </a:rPr>
                        <a:t>228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r>
              <a:tr h="153622">
                <a:tc>
                  <a:txBody>
                    <a:bodyPr/>
                    <a:lstStyle/>
                    <a:p>
                      <a:pPr algn="ctr" fontAlgn="ctr"/>
                      <a:r>
                        <a:rPr lang="es-MX" sz="1400" b="0" i="0" u="none" strike="noStrike" dirty="0">
                          <a:solidFill>
                            <a:srgbClr val="FFFFFF"/>
                          </a:solidFill>
                          <a:latin typeface="Calibri"/>
                        </a:rPr>
                        <a:t>11</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400" b="0" i="0" u="none" strike="noStrike" dirty="0">
                          <a:solidFill>
                            <a:srgbClr val="000000"/>
                          </a:solidFill>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MX" sz="1400" b="0" i="0" u="none" strike="noStrike" dirty="0">
                          <a:solidFill>
                            <a:srgbClr val="000000"/>
                          </a:solidFill>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rgbClr val="000000"/>
                          </a:solidFill>
                          <a:latin typeface="Calibri"/>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81553">
                <a:tc>
                  <a:txBody>
                    <a:bodyPr/>
                    <a:lstStyle/>
                    <a:p>
                      <a:pPr algn="ctr" fontAlgn="ctr"/>
                      <a:r>
                        <a:rPr lang="es-MX" sz="1400" b="0" i="0" u="none" strike="noStrike" dirty="0">
                          <a:solidFill>
                            <a:srgbClr val="FFFFFF"/>
                          </a:solidFill>
                          <a:latin typeface="Calibri"/>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1400" b="0" i="0" u="none" strike="noStrike" dirty="0">
                          <a:solidFill>
                            <a:srgbClr val="000000"/>
                          </a:solidFill>
                          <a:latin typeface="Calibri"/>
                        </a:rPr>
                        <a:t> </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latin typeface="Calibri"/>
                        </a:rPr>
                        <a:t>2,000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1400" b="1" i="0" u="none" strike="noStrike" dirty="0">
                          <a:solidFill>
                            <a:srgbClr val="000000"/>
                          </a:solidFill>
                          <a:latin typeface="Calibri"/>
                        </a:rPr>
                        <a:t>2,818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0209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80528" y="-27384"/>
            <a:ext cx="2581330" cy="720080"/>
          </a:xfrm>
          <a:prstGeom prst="rect">
            <a:avLst/>
          </a:prstGeom>
          <a:noFill/>
        </p:spPr>
      </p:pic>
      <p:sp>
        <p:nvSpPr>
          <p:cNvPr id="31" name="30 Rectángulo"/>
          <p:cNvSpPr/>
          <p:nvPr/>
        </p:nvSpPr>
        <p:spPr>
          <a:xfrm>
            <a:off x="2678897" y="188640"/>
            <a:ext cx="4572000" cy="830997"/>
          </a:xfrm>
          <a:prstGeom prst="rect">
            <a:avLst/>
          </a:prstGeom>
        </p:spPr>
        <p:txBody>
          <a:bodyPr>
            <a:spAutoFit/>
          </a:bodyPr>
          <a:lstStyle/>
          <a:p>
            <a:pPr algn="ctr">
              <a:defRPr sz="1800" b="1" i="0" u="none" strike="noStrike" kern="1200" baseline="0">
                <a:solidFill>
                  <a:prstClr val="black"/>
                </a:solidFill>
                <a:latin typeface="+mn-lt"/>
                <a:ea typeface="+mn-ea"/>
                <a:cs typeface="+mn-cs"/>
              </a:defRPr>
            </a:pPr>
            <a:r>
              <a:rPr lang="es-MX" sz="2400" dirty="0" smtClean="0"/>
              <a:t>Proyección de Acciones 2017</a:t>
            </a:r>
          </a:p>
          <a:p>
            <a:pPr algn="ctr">
              <a:defRPr sz="1800" b="1" i="0" u="none" strike="noStrike" kern="1200" baseline="0">
                <a:solidFill>
                  <a:prstClr val="black"/>
                </a:solidFill>
                <a:latin typeface="+mn-lt"/>
                <a:ea typeface="+mn-ea"/>
                <a:cs typeface="+mn-cs"/>
              </a:defRPr>
            </a:pPr>
            <a:r>
              <a:rPr lang="es-MX" sz="2400" dirty="0" smtClean="0"/>
              <a:t> Monto de Inversión </a:t>
            </a:r>
          </a:p>
        </p:txBody>
      </p:sp>
      <p:graphicFrame>
        <p:nvGraphicFramePr>
          <p:cNvPr id="17" name="8 Gráfico"/>
          <p:cNvGraphicFramePr/>
          <p:nvPr>
            <p:extLst>
              <p:ext uri="{D42A27DB-BD31-4B8C-83A1-F6EECF244321}">
                <p14:modId xmlns:p14="http://schemas.microsoft.com/office/powerpoint/2010/main" xmlns="" val="4044105405"/>
              </p:ext>
            </p:extLst>
          </p:nvPr>
        </p:nvGraphicFramePr>
        <p:xfrm>
          <a:off x="273416" y="1214424"/>
          <a:ext cx="8820472" cy="4046188"/>
        </p:xfrm>
        <a:graphic>
          <a:graphicData uri="http://schemas.openxmlformats.org/drawingml/2006/chart">
            <c:chart xmlns:c="http://schemas.openxmlformats.org/drawingml/2006/chart" xmlns:r="http://schemas.openxmlformats.org/officeDocument/2006/relationships" r:id="rId3"/>
          </a:graphicData>
        </a:graphic>
      </p:graphicFrame>
      <p:sp>
        <p:nvSpPr>
          <p:cNvPr id="2" name="1 CuadroTexto"/>
          <p:cNvSpPr txBox="1"/>
          <p:nvPr/>
        </p:nvSpPr>
        <p:spPr>
          <a:xfrm>
            <a:off x="1879665" y="1628800"/>
            <a:ext cx="1042273" cy="246221"/>
          </a:xfrm>
          <a:prstGeom prst="rect">
            <a:avLst/>
          </a:prstGeom>
          <a:noFill/>
        </p:spPr>
        <p:txBody>
          <a:bodyPr wrap="none" rtlCol="0">
            <a:spAutoFit/>
          </a:bodyPr>
          <a:lstStyle/>
          <a:p>
            <a:r>
              <a:rPr lang="es-MX" sz="1000" b="1" dirty="0" smtClean="0"/>
              <a:t>$51’339’000.00</a:t>
            </a:r>
            <a:endParaRPr lang="es-ES" sz="1000" b="1" dirty="0"/>
          </a:p>
        </p:txBody>
      </p:sp>
      <p:sp>
        <p:nvSpPr>
          <p:cNvPr id="3" name="2 CuadroTexto"/>
          <p:cNvSpPr txBox="1"/>
          <p:nvPr/>
        </p:nvSpPr>
        <p:spPr>
          <a:xfrm>
            <a:off x="3224834" y="3829798"/>
            <a:ext cx="942887" cy="246221"/>
          </a:xfrm>
          <a:prstGeom prst="rect">
            <a:avLst/>
          </a:prstGeom>
          <a:noFill/>
        </p:spPr>
        <p:txBody>
          <a:bodyPr wrap="none" rtlCol="0">
            <a:spAutoFit/>
          </a:bodyPr>
          <a:lstStyle/>
          <a:p>
            <a:r>
              <a:rPr lang="es-MX" sz="1000" b="1" dirty="0" smtClean="0"/>
              <a:t>$6’360,000.00</a:t>
            </a:r>
            <a:endParaRPr lang="es-ES" sz="1000" b="1" dirty="0"/>
          </a:p>
        </p:txBody>
      </p:sp>
      <p:sp>
        <p:nvSpPr>
          <p:cNvPr id="9" name="8 CuadroTexto"/>
          <p:cNvSpPr txBox="1"/>
          <p:nvPr/>
        </p:nvSpPr>
        <p:spPr>
          <a:xfrm>
            <a:off x="4513728" y="3933056"/>
            <a:ext cx="942887" cy="246221"/>
          </a:xfrm>
          <a:prstGeom prst="rect">
            <a:avLst/>
          </a:prstGeom>
          <a:noFill/>
        </p:spPr>
        <p:txBody>
          <a:bodyPr wrap="none" rtlCol="0">
            <a:spAutoFit/>
          </a:bodyPr>
          <a:lstStyle/>
          <a:p>
            <a:r>
              <a:rPr lang="es-MX" sz="1000" b="1" dirty="0" smtClean="0"/>
              <a:t>$2´772,830.16</a:t>
            </a:r>
            <a:endParaRPr lang="es-ES" sz="1000" b="1" dirty="0"/>
          </a:p>
        </p:txBody>
      </p:sp>
      <p:graphicFrame>
        <p:nvGraphicFramePr>
          <p:cNvPr id="10" name="9 Tabla"/>
          <p:cNvGraphicFramePr>
            <a:graphicFrameLocks noGrp="1"/>
          </p:cNvGraphicFramePr>
          <p:nvPr>
            <p:extLst>
              <p:ext uri="{D42A27DB-BD31-4B8C-83A1-F6EECF244321}">
                <p14:modId xmlns:p14="http://schemas.microsoft.com/office/powerpoint/2010/main" xmlns="" val="1398044571"/>
              </p:ext>
            </p:extLst>
          </p:nvPr>
        </p:nvGraphicFramePr>
        <p:xfrm>
          <a:off x="3635896" y="6381328"/>
          <a:ext cx="2232247" cy="261631"/>
        </p:xfrm>
        <a:graphic>
          <a:graphicData uri="http://schemas.openxmlformats.org/drawingml/2006/table">
            <a:tbl>
              <a:tblPr/>
              <a:tblGrid>
                <a:gridCol w="1152128"/>
                <a:gridCol w="1080119"/>
              </a:tblGrid>
              <a:tr h="261631">
                <a:tc>
                  <a:txBody>
                    <a:bodyPr/>
                    <a:lstStyle/>
                    <a:p>
                      <a:pPr algn="ctr" fontAlgn="ctr"/>
                      <a:r>
                        <a:rPr lang="es-MX" sz="1100" b="1" i="0" u="none" strike="noStrike" dirty="0">
                          <a:solidFill>
                            <a:srgbClr val="000000"/>
                          </a:solidFill>
                          <a:latin typeface="Calibri"/>
                        </a:rPr>
                        <a:t>Total de Recursos</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s-MX" sz="1100" b="1" i="0" u="none" strike="noStrike" dirty="0">
                          <a:solidFill>
                            <a:srgbClr val="FFFFFF"/>
                          </a:solidFill>
                          <a:latin typeface="Calibri"/>
                        </a:rPr>
                        <a:t>$63,408,510.16</a:t>
                      </a:r>
                    </a:p>
                  </a:txBody>
                  <a:tcPr marL="6541" marR="6541" marT="654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A5A5A"/>
                    </a:solidFill>
                  </a:tcPr>
                </a:tc>
              </a:tr>
            </a:tbl>
          </a:graphicData>
        </a:graphic>
      </p:graphicFrame>
      <p:sp>
        <p:nvSpPr>
          <p:cNvPr id="11" name="10 CuadroTexto"/>
          <p:cNvSpPr txBox="1"/>
          <p:nvPr/>
        </p:nvSpPr>
        <p:spPr>
          <a:xfrm>
            <a:off x="1761275" y="5412173"/>
            <a:ext cx="5504905" cy="646331"/>
          </a:xfrm>
          <a:prstGeom prst="rect">
            <a:avLst/>
          </a:prstGeom>
          <a:noFill/>
        </p:spPr>
        <p:txBody>
          <a:bodyPr wrap="none" rtlCol="0">
            <a:spAutoFit/>
          </a:bodyPr>
          <a:lstStyle/>
          <a:p>
            <a:pPr algn="ctr"/>
            <a:r>
              <a:rPr lang="es-MX" b="1" dirty="0" smtClean="0"/>
              <a:t>Total de Recursos invertidos en acciones de vivienda en </a:t>
            </a:r>
          </a:p>
          <a:p>
            <a:pPr algn="ctr"/>
            <a:r>
              <a:rPr lang="es-MX" b="1" dirty="0" smtClean="0"/>
              <a:t>diferentes modalidades: $63’408,510.16</a:t>
            </a:r>
            <a:endParaRPr lang="es-E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928672"/>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p:cNvSpPr/>
          <p:nvPr/>
        </p:nvSpPr>
        <p:spPr>
          <a:xfrm>
            <a:off x="2214550" y="928672"/>
            <a:ext cx="928695"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6" name="5 Rectángulo"/>
          <p:cNvSpPr/>
          <p:nvPr/>
        </p:nvSpPr>
        <p:spPr>
          <a:xfrm>
            <a:off x="3143243" y="928672"/>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6 Rectángulo"/>
          <p:cNvSpPr/>
          <p:nvPr/>
        </p:nvSpPr>
        <p:spPr>
          <a:xfrm>
            <a:off x="3857623" y="928672"/>
            <a:ext cx="5286380"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2" name="7 Grupo"/>
          <p:cNvGrpSpPr/>
          <p:nvPr/>
        </p:nvGrpSpPr>
        <p:grpSpPr>
          <a:xfrm flipH="1">
            <a:off x="0" y="6525345"/>
            <a:ext cx="9144000" cy="332680"/>
            <a:chOff x="1928858" y="928670"/>
            <a:chExt cx="7215142" cy="285752"/>
          </a:xfrm>
        </p:grpSpPr>
        <p:sp>
          <p:nvSpPr>
            <p:cNvPr id="9" name="8 Rectángulo"/>
            <p:cNvSpPr/>
            <p:nvPr/>
          </p:nvSpPr>
          <p:spPr>
            <a:xfrm>
              <a:off x="1928858" y="928670"/>
              <a:ext cx="2285984" cy="285752"/>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a:off x="4143404" y="928670"/>
              <a:ext cx="928694" cy="285752"/>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a:off x="5072098" y="928670"/>
              <a:ext cx="714380" cy="285752"/>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13 Rectángulo"/>
            <p:cNvSpPr/>
            <p:nvPr/>
          </p:nvSpPr>
          <p:spPr>
            <a:xfrm>
              <a:off x="5786478" y="928670"/>
              <a:ext cx="3357522" cy="71438"/>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16" name="Picture 1" descr="C:\Documents and Settings\GLADYS\Escritorio\calvario\INFORMACIÓN EQUIPO DE CÓMPUTO (ENTREGA-RECEPCIÓN)IPROVIPE\IJALVI\Logos\Logo instituto bienestar 2.png"/>
          <p:cNvPicPr>
            <a:picLocks noChangeAspect="1" noChangeArrowheads="1"/>
          </p:cNvPicPr>
          <p:nvPr/>
        </p:nvPicPr>
        <p:blipFill>
          <a:blip r:embed="rId2" cstate="print"/>
          <a:srcRect/>
          <a:stretch>
            <a:fillRect/>
          </a:stretch>
        </p:blipFill>
        <p:spPr bwMode="auto">
          <a:xfrm>
            <a:off x="1691680" y="2636912"/>
            <a:ext cx="5937056" cy="1656183"/>
          </a:xfrm>
          <a:prstGeom prst="rect">
            <a:avLst/>
          </a:prstGeom>
          <a:noFill/>
        </p:spPr>
      </p:pic>
      <p:pic>
        <p:nvPicPr>
          <p:cNvPr id="15" name="Picture 1" descr="C:\Documents and Settings\GLADYS\Escritorio\calvario\INFORMACIÓN EQUIPO DE CÓMPUTO (ENTREGA-RECEPCIÓN)IPROVIPE\IJALVI\Logos\Logo instituto bienestar 2.png"/>
          <p:cNvPicPr>
            <a:picLocks noChangeAspect="1" noChangeArrowheads="1"/>
          </p:cNvPicPr>
          <p:nvPr/>
        </p:nvPicPr>
        <p:blipFill>
          <a:blip r:embed="rId3" cstate="print"/>
          <a:srcRect/>
          <a:stretch>
            <a:fillRect/>
          </a:stretch>
        </p:blipFill>
        <p:spPr bwMode="auto">
          <a:xfrm>
            <a:off x="-180528" y="-27384"/>
            <a:ext cx="2581330" cy="7200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2413000" cy="711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1917700" y="901700"/>
            <a:ext cx="7226300" cy="3048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304800" y="4495800"/>
            <a:ext cx="2527300" cy="1892300"/>
          </a:xfrm>
          <a:prstGeom prst="rect">
            <a:avLst/>
          </a:prstGeom>
          <a:noFill/>
        </p:spPr>
      </p:pic>
      <p:pic>
        <p:nvPicPr>
          <p:cNvPr id="6" name="Picture 3"/>
          <p:cNvPicPr>
            <a:picLocks noChangeAspect="1" noChangeArrowheads="1"/>
          </p:cNvPicPr>
          <p:nvPr/>
        </p:nvPicPr>
        <p:blipFill>
          <a:blip r:embed="rId5"/>
          <a:srcRect/>
          <a:stretch>
            <a:fillRect/>
          </a:stretch>
        </p:blipFill>
        <p:spPr bwMode="auto">
          <a:xfrm>
            <a:off x="2933700" y="4533900"/>
            <a:ext cx="3162300" cy="1790700"/>
          </a:xfrm>
          <a:prstGeom prst="rect">
            <a:avLst/>
          </a:prstGeom>
          <a:noFill/>
        </p:spPr>
      </p:pic>
      <p:pic>
        <p:nvPicPr>
          <p:cNvPr id="7" name="Picture 3"/>
          <p:cNvPicPr>
            <a:picLocks noChangeAspect="1" noChangeArrowheads="1"/>
          </p:cNvPicPr>
          <p:nvPr/>
        </p:nvPicPr>
        <p:blipFill>
          <a:blip r:embed="rId6"/>
          <a:srcRect/>
          <a:stretch>
            <a:fillRect/>
          </a:stretch>
        </p:blipFill>
        <p:spPr bwMode="auto">
          <a:xfrm>
            <a:off x="6197600" y="4572000"/>
            <a:ext cx="2705100" cy="1752600"/>
          </a:xfrm>
          <a:prstGeom prst="rect">
            <a:avLst/>
          </a:prstGeom>
          <a:noFill/>
        </p:spPr>
      </p:pic>
      <p:pic>
        <p:nvPicPr>
          <p:cNvPr id="8" name="Picture 3"/>
          <p:cNvPicPr>
            <a:picLocks noChangeAspect="1" noChangeArrowheads="1"/>
          </p:cNvPicPr>
          <p:nvPr/>
        </p:nvPicPr>
        <p:blipFill>
          <a:blip r:embed="rId7"/>
          <a:srcRect/>
          <a:stretch>
            <a:fillRect/>
          </a:stretch>
        </p:blipFill>
        <p:spPr bwMode="auto">
          <a:xfrm>
            <a:off x="0" y="6705600"/>
            <a:ext cx="9144000" cy="152400"/>
          </a:xfrm>
          <a:prstGeom prst="rect">
            <a:avLst/>
          </a:prstGeom>
          <a:noFill/>
        </p:spPr>
      </p:pic>
      <p:sp>
        <p:nvSpPr>
          <p:cNvPr id="2" name="TextBox 1"/>
          <p:cNvSpPr txBox="1"/>
          <p:nvPr/>
        </p:nvSpPr>
        <p:spPr>
          <a:xfrm>
            <a:off x="3695700" y="495300"/>
            <a:ext cx="4673600" cy="228600"/>
          </a:xfrm>
          <a:prstGeom prst="rect">
            <a:avLst/>
          </a:prstGeom>
          <a:noFill/>
        </p:spPr>
        <p:txBody>
          <a:bodyPr wrap="none" lIns="0" tIns="0" rIns="0" rtlCol="0">
            <a:spAutoFit/>
          </a:bodyPr>
          <a:lstStyle/>
          <a:p>
            <a:pPr>
              <a:lnSpc>
                <a:spcPts val="1800"/>
              </a:lnSpc>
              <a:tabLst/>
            </a:pPr>
            <a:r>
              <a:rPr lang="en-US" altLang="zh-CN" sz="1800" b="1" dirty="0" smtClean="0">
                <a:solidFill>
                  <a:srgbClr val="000000"/>
                </a:solidFill>
                <a:latin typeface="Calibri" pitchFamily="18" charset="0"/>
                <a:cs typeface="Calibri" pitchFamily="18" charset="0"/>
              </a:rPr>
              <a:t>MEJORAMIENTO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FACHADA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“JALISCO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SÍ</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PINTA”</a:t>
            </a:r>
          </a:p>
        </p:txBody>
      </p:sp>
      <p:sp>
        <p:nvSpPr>
          <p:cNvPr id="9" name="TextBox 1"/>
          <p:cNvSpPr txBox="1"/>
          <p:nvPr/>
        </p:nvSpPr>
        <p:spPr>
          <a:xfrm>
            <a:off x="266700" y="1371600"/>
            <a:ext cx="8521700" cy="774700"/>
          </a:xfrm>
          <a:prstGeom prst="rect">
            <a:avLst/>
          </a:prstGeom>
          <a:noFill/>
        </p:spPr>
        <p:txBody>
          <a:bodyPr wrap="none" lIns="0" tIns="0" rIns="0" rtlCol="0">
            <a:spAutoFit/>
          </a:bodyPr>
          <a:lstStyle/>
          <a:p>
            <a:pPr>
              <a:lnSpc>
                <a:spcPts val="1800"/>
              </a:lnSpc>
              <a:tabLst/>
            </a:pPr>
            <a:r>
              <a:rPr lang="en-US" altLang="zh-CN" sz="1800" b="1" dirty="0" smtClean="0">
                <a:solidFill>
                  <a:srgbClr val="000000"/>
                </a:solidFill>
                <a:latin typeface="Calibri" pitchFamily="18" charset="0"/>
                <a:cs typeface="Calibri" pitchFamily="18" charset="0"/>
              </a:rPr>
              <a:t>Del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programa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Mejoramientos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que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previamente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autorizo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esta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Junta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Gobierno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la</a:t>
            </a:r>
          </a:p>
          <a:p>
            <a:pPr>
              <a:lnSpc>
                <a:spcPts val="2100"/>
              </a:lnSpc>
              <a:tabLst/>
            </a:pPr>
            <a:r>
              <a:rPr lang="en-US" altLang="zh-CN" sz="1800" b="1" dirty="0" smtClean="0">
                <a:solidFill>
                  <a:srgbClr val="000000"/>
                </a:solidFill>
                <a:latin typeface="Calibri" pitchFamily="18" charset="0"/>
                <a:cs typeface="Calibri" pitchFamily="18" charset="0"/>
              </a:rPr>
              <a:t>modalidad</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mejoramientos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fachada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“Jalisco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Sí</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Pinta”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han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realizado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8,373</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acciones</a:t>
            </a:r>
          </a:p>
          <a:p>
            <a:pPr>
              <a:lnSpc>
                <a:spcPts val="2100"/>
              </a:lnSpc>
              <a:tabLst/>
            </a:pPr>
            <a:r>
              <a:rPr lang="en-US" altLang="zh-CN" sz="1800" b="1" dirty="0" smtClean="0">
                <a:solidFill>
                  <a:srgbClr val="000000"/>
                </a:solidFill>
                <a:latin typeface="Calibri" pitchFamily="18" charset="0"/>
                <a:cs typeface="Calibri" pitchFamily="18" charset="0"/>
              </a:rPr>
              <a:t>en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41</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municipios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Estado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t>
            </a:r>
          </a:p>
        </p:txBody>
      </p:sp>
      <p:sp>
        <p:nvSpPr>
          <p:cNvPr id="10" name="TextBox 1"/>
          <p:cNvSpPr txBox="1"/>
          <p:nvPr/>
        </p:nvSpPr>
        <p:spPr>
          <a:xfrm>
            <a:off x="266700" y="2514600"/>
            <a:ext cx="8521700" cy="1866900"/>
          </a:xfrm>
          <a:prstGeom prst="rect">
            <a:avLst/>
          </a:prstGeom>
          <a:noFill/>
        </p:spPr>
        <p:txBody>
          <a:bodyPr wrap="none" lIns="0" tIns="0" rIns="0" rtlCol="0">
            <a:spAutoFit/>
          </a:bodyPr>
          <a:lstStyle/>
          <a:p>
            <a:pPr>
              <a:lnSpc>
                <a:spcPts val="1800"/>
              </a:lnSpc>
              <a:tabLst/>
            </a:pPr>
            <a:r>
              <a:rPr lang="en-US" altLang="zh-CN" sz="1800" b="1" dirty="0" smtClean="0">
                <a:solidFill>
                  <a:srgbClr val="000000"/>
                </a:solidFill>
                <a:latin typeface="Calibri" pitchFamily="18" charset="0"/>
                <a:cs typeface="Calibri" pitchFamily="18" charset="0"/>
              </a:rPr>
              <a:t>Acatic,</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Ahualulco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Mercado,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Amacueca,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Amatitan,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Ameca,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Atotonilco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alto,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Autlan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p>
          <a:p>
            <a:pPr>
              <a:lnSpc>
                <a:spcPts val="2100"/>
              </a:lnSpc>
              <a:tabLst/>
            </a:pPr>
            <a:r>
              <a:rPr lang="en-US" altLang="zh-CN" sz="1800" b="1" dirty="0" smtClean="0">
                <a:solidFill>
                  <a:srgbClr val="000000"/>
                </a:solidFill>
                <a:latin typeface="Calibri" pitchFamily="18" charset="0"/>
                <a:cs typeface="Calibri" pitchFamily="18" charset="0"/>
              </a:rPr>
              <a:t>Navarro,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Ayotlan,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Cañadas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Obregon,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Chapala,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Chiquilistlan,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Cocula,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Cuautla,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Salto,</a:t>
            </a:r>
          </a:p>
          <a:p>
            <a:pPr>
              <a:lnSpc>
                <a:spcPts val="2100"/>
              </a:lnSpc>
              <a:tabLst/>
            </a:pPr>
            <a:r>
              <a:rPr lang="en-US" altLang="zh-CN" sz="1800" b="1" dirty="0" smtClean="0">
                <a:solidFill>
                  <a:srgbClr val="000000"/>
                </a:solidFill>
                <a:latin typeface="Calibri" pitchFamily="18" charset="0"/>
                <a:cs typeface="Calibri" pitchFamily="18" charset="0"/>
              </a:rPr>
              <a:t>Etzatlan,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Guadalajara,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Hostotipaquillo,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Jamay,</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Juchitlan,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Barca,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Lagos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Moreno,</a:t>
            </a:r>
          </a:p>
          <a:p>
            <a:pPr>
              <a:lnSpc>
                <a:spcPts val="2100"/>
              </a:lnSpc>
              <a:tabLst/>
            </a:pPr>
            <a:r>
              <a:rPr lang="en-US" altLang="zh-CN" sz="1800" b="1" dirty="0" smtClean="0">
                <a:solidFill>
                  <a:srgbClr val="000000"/>
                </a:solidFill>
                <a:latin typeface="Calibri" pitchFamily="18" charset="0"/>
                <a:cs typeface="Calibri" pitchFamily="18" charset="0"/>
              </a:rPr>
              <a:t>Magdalena,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Manzanilla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Paz,</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Mascota,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Mazamitla,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Mexticacan,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Puerto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Vallarta,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San</a:t>
            </a:r>
          </a:p>
          <a:p>
            <a:pPr>
              <a:lnSpc>
                <a:spcPts val="2100"/>
              </a:lnSpc>
              <a:tabLst/>
            </a:pPr>
            <a:r>
              <a:rPr lang="en-US" altLang="zh-CN" sz="1800" b="1" dirty="0" smtClean="0">
                <a:solidFill>
                  <a:srgbClr val="000000"/>
                </a:solidFill>
                <a:latin typeface="Calibri" pitchFamily="18" charset="0"/>
                <a:cs typeface="Calibri" pitchFamily="18" charset="0"/>
              </a:rPr>
              <a:t>Gabriel,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Ignacio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Cerro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Gordo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Juan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Lagos,</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Miguel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el</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Alto,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Pedro</a:t>
            </a:r>
          </a:p>
          <a:p>
            <a:pPr>
              <a:lnSpc>
                <a:spcPts val="2100"/>
              </a:lnSpc>
              <a:tabLst/>
            </a:pPr>
            <a:r>
              <a:rPr lang="en-US" altLang="zh-CN" sz="1800" b="1" dirty="0" smtClean="0">
                <a:solidFill>
                  <a:srgbClr val="000000"/>
                </a:solidFill>
                <a:latin typeface="Calibri" pitchFamily="18" charset="0"/>
                <a:cs typeface="Calibri" pitchFamily="18" charset="0"/>
              </a:rPr>
              <a:t>Tlaquepaque,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Tapalpa,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Teocuitatlan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Corona,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Tequila,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Tonala,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Tototlan,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Valle</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a:t>
            </a:r>
          </a:p>
          <a:p>
            <a:pPr>
              <a:lnSpc>
                <a:spcPts val="2100"/>
              </a:lnSpc>
              <a:tabLst/>
            </a:pPr>
            <a:r>
              <a:rPr lang="en-US" altLang="zh-CN" sz="1802" b="1" dirty="0" smtClean="0">
                <a:solidFill>
                  <a:srgbClr val="000000"/>
                </a:solidFill>
                <a:latin typeface="Calibri" pitchFamily="18" charset="0"/>
                <a:cs typeface="Calibri" pitchFamily="18" charset="0"/>
              </a:rPr>
              <a:t>Guadalupe,</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Yahualica</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de</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Glez.</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Gallo,</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Zapopan,</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Zapotlán</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el</a:t>
            </a:r>
            <a:r>
              <a:rPr lang="en-US" altLang="zh-CN" sz="1802" dirty="0" smtClean="0">
                <a:latin typeface="Times New Roman" pitchFamily="18" charset="0"/>
                <a:cs typeface="Times New Roman" pitchFamily="18" charset="0"/>
              </a:rPr>
              <a:t> </a:t>
            </a:r>
            <a:r>
              <a:rPr lang="en-US" altLang="zh-CN" sz="1802" b="1" dirty="0" smtClean="0">
                <a:solidFill>
                  <a:srgbClr val="000000"/>
                </a:solidFill>
                <a:latin typeface="Calibri" pitchFamily="18" charset="0"/>
                <a:cs typeface="Calibri" pitchFamily="18" charset="0"/>
              </a:rPr>
              <a:t>Grande.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427982" y="188595"/>
            <a:ext cx="4464558" cy="432054"/>
          </a:xfrm>
          <a:custGeom>
            <a:avLst/>
            <a:gdLst>
              <a:gd name="connsiteX0" fmla="*/ 0 w 4464558"/>
              <a:gd name="connsiteY0" fmla="*/ 72009 h 432054"/>
              <a:gd name="connsiteX1" fmla="*/ 72008 w 4464558"/>
              <a:gd name="connsiteY1" fmla="*/ 0 h 432054"/>
              <a:gd name="connsiteX2" fmla="*/ 72008 w 4464558"/>
              <a:gd name="connsiteY2" fmla="*/ 0 h 432054"/>
              <a:gd name="connsiteX3" fmla="*/ 72008 w 4464558"/>
              <a:gd name="connsiteY3" fmla="*/ 0 h 432054"/>
              <a:gd name="connsiteX4" fmla="*/ 4392549 w 4464558"/>
              <a:gd name="connsiteY4" fmla="*/ 0 h 432054"/>
              <a:gd name="connsiteX5" fmla="*/ 4392549 w 4464558"/>
              <a:gd name="connsiteY5" fmla="*/ 0 h 432054"/>
              <a:gd name="connsiteX6" fmla="*/ 4464558 w 4464558"/>
              <a:gd name="connsiteY6" fmla="*/ 72009 h 432054"/>
              <a:gd name="connsiteX7" fmla="*/ 4464558 w 4464558"/>
              <a:gd name="connsiteY7" fmla="*/ 72009 h 432054"/>
              <a:gd name="connsiteX8" fmla="*/ 4464558 w 4464558"/>
              <a:gd name="connsiteY8" fmla="*/ 72009 h 432054"/>
              <a:gd name="connsiteX9" fmla="*/ 4464558 w 4464558"/>
              <a:gd name="connsiteY9" fmla="*/ 360045 h 432054"/>
              <a:gd name="connsiteX10" fmla="*/ 4464558 w 4464558"/>
              <a:gd name="connsiteY10" fmla="*/ 360045 h 432054"/>
              <a:gd name="connsiteX11" fmla="*/ 4392549 w 4464558"/>
              <a:gd name="connsiteY11" fmla="*/ 432053 h 432054"/>
              <a:gd name="connsiteX12" fmla="*/ 4392549 w 4464558"/>
              <a:gd name="connsiteY12" fmla="*/ 432053 h 432054"/>
              <a:gd name="connsiteX13" fmla="*/ 4392549 w 4464558"/>
              <a:gd name="connsiteY13" fmla="*/ 432053 h 432054"/>
              <a:gd name="connsiteX14" fmla="*/ 72008 w 4464558"/>
              <a:gd name="connsiteY14" fmla="*/ 432053 h 432054"/>
              <a:gd name="connsiteX15" fmla="*/ 72008 w 4464558"/>
              <a:gd name="connsiteY15" fmla="*/ 432053 h 432054"/>
              <a:gd name="connsiteX16" fmla="*/ 0 w 4464558"/>
              <a:gd name="connsiteY16" fmla="*/ 360045 h 432054"/>
              <a:gd name="connsiteX17" fmla="*/ 0 w 4464558"/>
              <a:gd name="connsiteY17" fmla="*/ 360045 h 432054"/>
              <a:gd name="connsiteX18" fmla="*/ 0 w 4464558"/>
              <a:gd name="connsiteY18" fmla="*/ 72009 h 4320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464558" h="432054">
                <a:moveTo>
                  <a:pt x="0" y="72009"/>
                </a:moveTo>
                <a:cubicBezTo>
                  <a:pt x="0" y="32257"/>
                  <a:pt x="32258" y="0"/>
                  <a:pt x="72008" y="0"/>
                </a:cubicBezTo>
                <a:cubicBezTo>
                  <a:pt x="72008" y="0"/>
                  <a:pt x="72008" y="0"/>
                  <a:pt x="72008" y="0"/>
                </a:cubicBezTo>
                <a:lnTo>
                  <a:pt x="72008" y="0"/>
                </a:lnTo>
                <a:lnTo>
                  <a:pt x="4392549" y="0"/>
                </a:lnTo>
                <a:lnTo>
                  <a:pt x="4392549" y="0"/>
                </a:lnTo>
                <a:cubicBezTo>
                  <a:pt x="4432299" y="0"/>
                  <a:pt x="4464558" y="32257"/>
                  <a:pt x="4464558" y="72009"/>
                </a:cubicBezTo>
                <a:cubicBezTo>
                  <a:pt x="4464558" y="72009"/>
                  <a:pt x="4464558" y="72009"/>
                  <a:pt x="4464558" y="72009"/>
                </a:cubicBezTo>
                <a:lnTo>
                  <a:pt x="4464558" y="72009"/>
                </a:lnTo>
                <a:lnTo>
                  <a:pt x="4464558" y="360045"/>
                </a:lnTo>
                <a:lnTo>
                  <a:pt x="4464558" y="360045"/>
                </a:lnTo>
                <a:cubicBezTo>
                  <a:pt x="4464558" y="399796"/>
                  <a:pt x="4432299" y="432053"/>
                  <a:pt x="4392549" y="432053"/>
                </a:cubicBezTo>
                <a:cubicBezTo>
                  <a:pt x="4392549" y="432053"/>
                  <a:pt x="4392549" y="432053"/>
                  <a:pt x="4392549" y="432053"/>
                </a:cubicBezTo>
                <a:lnTo>
                  <a:pt x="4392549" y="432053"/>
                </a:lnTo>
                <a:lnTo>
                  <a:pt x="72008" y="432053"/>
                </a:lnTo>
                <a:lnTo>
                  <a:pt x="72008" y="432053"/>
                </a:lnTo>
                <a:cubicBezTo>
                  <a:pt x="32258" y="432053"/>
                  <a:pt x="0" y="399796"/>
                  <a:pt x="0" y="360045"/>
                </a:cubicBezTo>
                <a:cubicBezTo>
                  <a:pt x="0" y="360045"/>
                  <a:pt x="0" y="360045"/>
                  <a:pt x="0" y="360045"/>
                </a:cubicBezTo>
                <a:lnTo>
                  <a:pt x="0" y="72009"/>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73164" y="902335"/>
            <a:ext cx="3901122" cy="25400"/>
          </a:xfrm>
          <a:custGeom>
            <a:avLst/>
            <a:gdLst>
              <a:gd name="connsiteX0" fmla="*/ 6350 w 3901122"/>
              <a:gd name="connsiteY0" fmla="*/ 6350 h 25400"/>
              <a:gd name="connsiteX1" fmla="*/ 3894772 w 3901122"/>
              <a:gd name="connsiteY1" fmla="*/ 6350 h 25400"/>
            </a:gdLst>
            <a:ahLst/>
            <a:cxnLst>
              <a:cxn ang="0">
                <a:pos x="connsiteX0" y="connsiteY0"/>
              </a:cxn>
              <a:cxn ang="1">
                <a:pos x="connsiteX1" y="connsiteY1"/>
              </a:cxn>
            </a:cxnLst>
            <a:rect l="l" t="t" r="r" b="b"/>
            <a:pathLst>
              <a:path w="3901122" h="25400">
                <a:moveTo>
                  <a:pt x="6350" y="6350"/>
                </a:moveTo>
                <a:lnTo>
                  <a:pt x="3894772"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816600" y="152400"/>
            <a:ext cx="3124200" cy="4572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596900" y="3556000"/>
            <a:ext cx="3835400" cy="1041400"/>
          </a:xfrm>
          <a:prstGeom prst="rect">
            <a:avLst/>
          </a:prstGeom>
          <a:noFill/>
        </p:spPr>
      </p:pic>
      <p:pic>
        <p:nvPicPr>
          <p:cNvPr id="7" name="Picture 3"/>
          <p:cNvPicPr>
            <a:picLocks noChangeAspect="1" noChangeArrowheads="1"/>
          </p:cNvPicPr>
          <p:nvPr/>
        </p:nvPicPr>
        <p:blipFill>
          <a:blip r:embed="rId4"/>
          <a:srcRect/>
          <a:stretch>
            <a:fillRect/>
          </a:stretch>
        </p:blipFill>
        <p:spPr bwMode="auto">
          <a:xfrm>
            <a:off x="5029200" y="1663700"/>
            <a:ext cx="3949700" cy="2641600"/>
          </a:xfrm>
          <a:prstGeom prst="rect">
            <a:avLst/>
          </a:prstGeom>
          <a:noFill/>
        </p:spPr>
      </p:pic>
      <p:pic>
        <p:nvPicPr>
          <p:cNvPr id="8" name="Picture 3"/>
          <p:cNvPicPr>
            <a:picLocks noChangeAspect="1" noChangeArrowheads="1"/>
          </p:cNvPicPr>
          <p:nvPr/>
        </p:nvPicPr>
        <p:blipFill>
          <a:blip r:embed="rId5"/>
          <a:srcRect/>
          <a:stretch>
            <a:fillRect/>
          </a:stretch>
        </p:blipFill>
        <p:spPr bwMode="auto">
          <a:xfrm>
            <a:off x="0" y="4635500"/>
            <a:ext cx="9144000" cy="2222500"/>
          </a:xfrm>
          <a:prstGeom prst="rect">
            <a:avLst/>
          </a:prstGeom>
          <a:noFill/>
        </p:spPr>
      </p:pic>
      <p:sp>
        <p:nvSpPr>
          <p:cNvPr id="2" name="TextBox 1"/>
          <p:cNvSpPr txBox="1"/>
          <p:nvPr/>
        </p:nvSpPr>
        <p:spPr>
          <a:xfrm>
            <a:off x="177800" y="6629400"/>
            <a:ext cx="1193800" cy="127000"/>
          </a:xfrm>
          <a:prstGeom prst="rect">
            <a:avLst/>
          </a:prstGeom>
          <a:noFill/>
        </p:spPr>
        <p:txBody>
          <a:bodyPr wrap="none" lIns="0" tIns="0" rIns="0" rtlCol="0">
            <a:spAutoFit/>
          </a:bodyPr>
          <a:lstStyle/>
          <a:p>
            <a:pPr>
              <a:lnSpc>
                <a:spcPts val="1000"/>
              </a:lnSpc>
              <a:tabLst/>
            </a:pPr>
            <a:r>
              <a:rPr lang="en-US" altLang="zh-CN" sz="1056" dirty="0" smtClean="0">
                <a:solidFill>
                  <a:srgbClr val="7F7F7F"/>
                </a:solidFill>
                <a:latin typeface="Calibri" pitchFamily="18" charset="0"/>
                <a:cs typeface="Calibri" pitchFamily="18" charset="0"/>
              </a:rPr>
              <a:t>www.conorevi.org.mx</a:t>
            </a:r>
          </a:p>
        </p:txBody>
      </p:sp>
      <p:sp>
        <p:nvSpPr>
          <p:cNvPr id="9" name="TextBox 1"/>
          <p:cNvSpPr txBox="1"/>
          <p:nvPr/>
        </p:nvSpPr>
        <p:spPr>
          <a:xfrm>
            <a:off x="5981700" y="317500"/>
            <a:ext cx="2743200" cy="228600"/>
          </a:xfrm>
          <a:prstGeom prst="rect">
            <a:avLst/>
          </a:prstGeom>
          <a:noFill/>
        </p:spPr>
        <p:txBody>
          <a:bodyPr wrap="none" lIns="0" tIns="0" rIns="0" rtlCol="0">
            <a:spAutoFit/>
          </a:bodyPr>
          <a:lstStyle/>
          <a:p>
            <a:pPr>
              <a:lnSpc>
                <a:spcPts val="1800"/>
              </a:lnSpc>
              <a:tabLst/>
            </a:pPr>
            <a:r>
              <a:rPr lang="en-US" altLang="zh-CN" sz="2004" b="1" dirty="0" smtClean="0">
                <a:solidFill>
                  <a:srgbClr val="FFFFFF"/>
                </a:solidFill>
                <a:latin typeface="Times New Roman" pitchFamily="18" charset="0"/>
                <a:cs typeface="Times New Roman" pitchFamily="18" charset="0"/>
              </a:rPr>
              <a:t>ASAMBLEA</a:t>
            </a:r>
            <a:r>
              <a:rPr lang="en-US" altLang="zh-CN" sz="2004" dirty="0" smtClean="0">
                <a:latin typeface="Times New Roman" pitchFamily="18" charset="0"/>
                <a:cs typeface="Times New Roman" pitchFamily="18" charset="0"/>
              </a:rPr>
              <a:t> </a:t>
            </a:r>
            <a:r>
              <a:rPr lang="en-US" altLang="zh-CN" sz="2004" b="1" dirty="0" smtClean="0">
                <a:solidFill>
                  <a:srgbClr val="FFFFFF"/>
                </a:solidFill>
                <a:latin typeface="Times New Roman" pitchFamily="18" charset="0"/>
                <a:cs typeface="Times New Roman" pitchFamily="18" charset="0"/>
              </a:rPr>
              <a:t>GENERAL</a:t>
            </a:r>
          </a:p>
        </p:txBody>
      </p:sp>
      <p:sp>
        <p:nvSpPr>
          <p:cNvPr id="10" name="TextBox 1"/>
          <p:cNvSpPr txBox="1"/>
          <p:nvPr/>
        </p:nvSpPr>
        <p:spPr>
          <a:xfrm>
            <a:off x="266700" y="1016000"/>
            <a:ext cx="5930900" cy="558800"/>
          </a:xfrm>
          <a:prstGeom prst="rect">
            <a:avLst/>
          </a:prstGeom>
          <a:noFill/>
        </p:spPr>
        <p:txBody>
          <a:bodyPr wrap="none" lIns="0" tIns="0" rIns="0" rtlCol="0">
            <a:spAutoFit/>
          </a:bodyPr>
          <a:lstStyle/>
          <a:p>
            <a:pPr>
              <a:lnSpc>
                <a:spcPts val="2000"/>
              </a:lnSpc>
              <a:tabLst/>
            </a:pPr>
            <a:r>
              <a:rPr lang="en-US" altLang="zh-CN" sz="2004" b="1" dirty="0" smtClean="0">
                <a:solidFill>
                  <a:srgbClr val="31859C"/>
                </a:solidFill>
                <a:latin typeface="Calibri" pitchFamily="18" charset="0"/>
                <a:cs typeface="Calibri" pitchFamily="18" charset="0"/>
              </a:rPr>
              <a:t>RATIFICACIÓN</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DEL</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PRESIDENTE</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DEL</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CONSEJO</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NACIONAL</a:t>
            </a:r>
          </a:p>
          <a:p>
            <a:pPr>
              <a:lnSpc>
                <a:spcPts val="2400"/>
              </a:lnSpc>
              <a:tabLst/>
            </a:pPr>
            <a:r>
              <a:rPr lang="en-US" altLang="zh-CN" sz="2004" b="1" dirty="0" smtClean="0">
                <a:solidFill>
                  <a:srgbClr val="31859C"/>
                </a:solidFill>
                <a:latin typeface="Calibri" pitchFamily="18" charset="0"/>
                <a:cs typeface="Calibri" pitchFamily="18" charset="0"/>
              </a:rPr>
              <a:t>DE</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ORGANISMOS</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ESTATALES</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DE</a:t>
            </a:r>
            <a:r>
              <a:rPr lang="en-US" altLang="zh-CN" sz="2004" dirty="0" smtClean="0">
                <a:latin typeface="Times New Roman" pitchFamily="18" charset="0"/>
                <a:cs typeface="Times New Roman" pitchFamily="18" charset="0"/>
              </a:rPr>
              <a:t> </a:t>
            </a:r>
            <a:r>
              <a:rPr lang="en-US" altLang="zh-CN" sz="2004" b="1" dirty="0" smtClean="0">
                <a:solidFill>
                  <a:srgbClr val="31859C"/>
                </a:solidFill>
                <a:latin typeface="Calibri" pitchFamily="18" charset="0"/>
                <a:cs typeface="Calibri" pitchFamily="18" charset="0"/>
              </a:rPr>
              <a:t>VIVIENDA:</a:t>
            </a:r>
          </a:p>
        </p:txBody>
      </p:sp>
      <p:sp>
        <p:nvSpPr>
          <p:cNvPr id="11" name="TextBox 1"/>
          <p:cNvSpPr txBox="1"/>
          <p:nvPr/>
        </p:nvSpPr>
        <p:spPr>
          <a:xfrm>
            <a:off x="698500" y="1816100"/>
            <a:ext cx="3619500" cy="558800"/>
          </a:xfrm>
          <a:prstGeom prst="rect">
            <a:avLst/>
          </a:prstGeom>
          <a:noFill/>
        </p:spPr>
        <p:txBody>
          <a:bodyPr wrap="none" lIns="0" tIns="0" rIns="0" rtlCol="0">
            <a:spAutoFit/>
          </a:bodyPr>
          <a:lstStyle/>
          <a:p>
            <a:pPr>
              <a:lnSpc>
                <a:spcPts val="2000"/>
              </a:lnSpc>
              <a:tabLst>
                <a:tab pos="165100" algn="l"/>
              </a:tabLst>
            </a:pPr>
            <a:r>
              <a:rPr lang="en-US" altLang="zh-CN" sz="2006" dirty="0" smtClean="0">
                <a:solidFill>
                  <a:srgbClr val="404040"/>
                </a:solidFill>
                <a:latin typeface="Calibri" pitchFamily="18" charset="0"/>
                <a:cs typeface="Calibri" pitchFamily="18" charset="0"/>
              </a:rPr>
              <a:t>Por</a:t>
            </a:r>
            <a:r>
              <a:rPr lang="en-US" altLang="zh-CN" sz="2006" dirty="0" smtClean="0">
                <a:latin typeface="Times New Roman" pitchFamily="18" charset="0"/>
                <a:cs typeface="Times New Roman" pitchFamily="18" charset="0"/>
              </a:rPr>
              <a:t> </a:t>
            </a:r>
            <a:r>
              <a:rPr lang="en-US" altLang="zh-CN" sz="2006" dirty="0" smtClean="0">
                <a:solidFill>
                  <a:srgbClr val="404040"/>
                </a:solidFill>
                <a:latin typeface="Calibri" pitchFamily="18" charset="0"/>
                <a:cs typeface="Calibri" pitchFamily="18" charset="0"/>
              </a:rPr>
              <a:t>votación</a:t>
            </a:r>
            <a:r>
              <a:rPr lang="en-US" altLang="zh-CN" sz="2006" dirty="0" smtClean="0">
                <a:latin typeface="Times New Roman" pitchFamily="18" charset="0"/>
                <a:cs typeface="Times New Roman" pitchFamily="18" charset="0"/>
              </a:rPr>
              <a:t> </a:t>
            </a:r>
            <a:r>
              <a:rPr lang="en-US" altLang="zh-CN" sz="2006" dirty="0" smtClean="0">
                <a:solidFill>
                  <a:srgbClr val="404040"/>
                </a:solidFill>
                <a:latin typeface="Calibri" pitchFamily="18" charset="0"/>
                <a:cs typeface="Calibri" pitchFamily="18" charset="0"/>
              </a:rPr>
              <a:t>unánime</a:t>
            </a:r>
            <a:r>
              <a:rPr lang="en-US" altLang="zh-CN" sz="2006" dirty="0" smtClean="0">
                <a:latin typeface="Times New Roman" pitchFamily="18" charset="0"/>
                <a:cs typeface="Times New Roman" pitchFamily="18" charset="0"/>
              </a:rPr>
              <a:t> </a:t>
            </a:r>
            <a:r>
              <a:rPr lang="en-US" altLang="zh-CN" sz="2006" dirty="0" smtClean="0">
                <a:solidFill>
                  <a:srgbClr val="404040"/>
                </a:solidFill>
                <a:latin typeface="Calibri" pitchFamily="18" charset="0"/>
                <a:cs typeface="Calibri" pitchFamily="18" charset="0"/>
              </a:rPr>
              <a:t>se</a:t>
            </a:r>
            <a:r>
              <a:rPr lang="en-US" altLang="zh-CN" sz="2006" dirty="0" smtClean="0">
                <a:latin typeface="Times New Roman" pitchFamily="18" charset="0"/>
                <a:cs typeface="Times New Roman" pitchFamily="18" charset="0"/>
              </a:rPr>
              <a:t> </a:t>
            </a:r>
            <a:r>
              <a:rPr lang="en-US" altLang="zh-CN" sz="2006" dirty="0" smtClean="0">
                <a:solidFill>
                  <a:srgbClr val="404040"/>
                </a:solidFill>
                <a:latin typeface="Calibri" pitchFamily="18" charset="0"/>
                <a:cs typeface="Calibri" pitchFamily="18" charset="0"/>
              </a:rPr>
              <a:t>ratifico</a:t>
            </a:r>
            <a:r>
              <a:rPr lang="en-US" altLang="zh-CN" sz="2006" dirty="0" smtClean="0">
                <a:latin typeface="Times New Roman" pitchFamily="18" charset="0"/>
                <a:cs typeface="Times New Roman" pitchFamily="18" charset="0"/>
              </a:rPr>
              <a:t> </a:t>
            </a:r>
            <a:r>
              <a:rPr lang="en-US" altLang="zh-CN" sz="2006" dirty="0" smtClean="0">
                <a:solidFill>
                  <a:srgbClr val="404040"/>
                </a:solidFill>
                <a:latin typeface="Calibri" pitchFamily="18" charset="0"/>
                <a:cs typeface="Calibri" pitchFamily="18" charset="0"/>
              </a:rPr>
              <a:t>al:</a:t>
            </a:r>
          </a:p>
          <a:p>
            <a:pPr>
              <a:lnSpc>
                <a:spcPts val="2300"/>
              </a:lnSpc>
              <a:tabLst>
                <a:tab pos="165100" algn="l"/>
              </a:tabLst>
            </a:pPr>
            <a:r>
              <a:rPr lang="en-US" altLang="zh-CN" dirty="0" smtClean="0"/>
              <a:t>	</a:t>
            </a:r>
            <a:r>
              <a:rPr lang="en-US" altLang="zh-CN" sz="2004" b="1" dirty="0" smtClean="0">
                <a:solidFill>
                  <a:srgbClr val="404040"/>
                </a:solidFill>
                <a:latin typeface="Calibri" pitchFamily="18" charset="0"/>
                <a:cs typeface="Calibri" pitchFamily="18" charset="0"/>
              </a:rPr>
              <a:t>Ing.</a:t>
            </a:r>
            <a:r>
              <a:rPr lang="en-US" altLang="zh-CN" sz="2004" dirty="0" smtClean="0">
                <a:latin typeface="Times New Roman" pitchFamily="18" charset="0"/>
                <a:cs typeface="Times New Roman" pitchFamily="18" charset="0"/>
              </a:rPr>
              <a:t> </a:t>
            </a:r>
            <a:r>
              <a:rPr lang="en-US" altLang="zh-CN" sz="2004" b="1" dirty="0" smtClean="0">
                <a:solidFill>
                  <a:srgbClr val="404040"/>
                </a:solidFill>
                <a:latin typeface="Calibri" pitchFamily="18" charset="0"/>
                <a:cs typeface="Calibri" pitchFamily="18" charset="0"/>
              </a:rPr>
              <a:t>Octavio</a:t>
            </a:r>
            <a:r>
              <a:rPr lang="en-US" altLang="zh-CN" sz="2004" dirty="0" smtClean="0">
                <a:latin typeface="Times New Roman" pitchFamily="18" charset="0"/>
                <a:cs typeface="Times New Roman" pitchFamily="18" charset="0"/>
              </a:rPr>
              <a:t> </a:t>
            </a:r>
            <a:r>
              <a:rPr lang="en-US" altLang="zh-CN" sz="2004" b="1" dirty="0" smtClean="0">
                <a:solidFill>
                  <a:srgbClr val="404040"/>
                </a:solidFill>
                <a:latin typeface="Calibri" pitchFamily="18" charset="0"/>
                <a:cs typeface="Calibri" pitchFamily="18" charset="0"/>
              </a:rPr>
              <a:t>D.</a:t>
            </a:r>
            <a:r>
              <a:rPr lang="en-US" altLang="zh-CN" sz="2004" dirty="0" smtClean="0">
                <a:latin typeface="Times New Roman" pitchFamily="18" charset="0"/>
                <a:cs typeface="Times New Roman" pitchFamily="18" charset="0"/>
              </a:rPr>
              <a:t> </a:t>
            </a:r>
            <a:r>
              <a:rPr lang="en-US" altLang="zh-CN" sz="2004" b="1" dirty="0" smtClean="0">
                <a:solidFill>
                  <a:srgbClr val="404040"/>
                </a:solidFill>
                <a:latin typeface="Calibri" pitchFamily="18" charset="0"/>
                <a:cs typeface="Calibri" pitchFamily="18" charset="0"/>
              </a:rPr>
              <a:t>González</a:t>
            </a:r>
            <a:r>
              <a:rPr lang="en-US" altLang="zh-CN" sz="2004" dirty="0" smtClean="0">
                <a:latin typeface="Times New Roman" pitchFamily="18" charset="0"/>
                <a:cs typeface="Times New Roman" pitchFamily="18" charset="0"/>
              </a:rPr>
              <a:t> </a:t>
            </a:r>
            <a:r>
              <a:rPr lang="en-US" altLang="zh-CN" sz="2004" b="1" dirty="0" smtClean="0">
                <a:solidFill>
                  <a:srgbClr val="404040"/>
                </a:solidFill>
                <a:latin typeface="Calibri" pitchFamily="18" charset="0"/>
                <a:cs typeface="Calibri" pitchFamily="18" charset="0"/>
              </a:rPr>
              <a:t>Padilla</a:t>
            </a:r>
          </a:p>
        </p:txBody>
      </p:sp>
      <p:sp>
        <p:nvSpPr>
          <p:cNvPr id="12" name="TextBox 1"/>
          <p:cNvSpPr txBox="1"/>
          <p:nvPr/>
        </p:nvSpPr>
        <p:spPr>
          <a:xfrm>
            <a:off x="482600" y="2438400"/>
            <a:ext cx="4064000" cy="1168400"/>
          </a:xfrm>
          <a:prstGeom prst="rect">
            <a:avLst/>
          </a:prstGeom>
          <a:noFill/>
        </p:spPr>
        <p:txBody>
          <a:bodyPr wrap="none" lIns="0" tIns="0" rIns="0" rtlCol="0">
            <a:spAutoFit/>
          </a:bodyPr>
          <a:lstStyle/>
          <a:p>
            <a:pPr>
              <a:lnSpc>
                <a:spcPts val="2000"/>
              </a:lnSpc>
              <a:tabLst/>
            </a:pPr>
            <a:r>
              <a:rPr lang="en-US" altLang="zh-CN" sz="2004" dirty="0" smtClean="0">
                <a:solidFill>
                  <a:srgbClr val="404040"/>
                </a:solidFill>
                <a:latin typeface="Calibri" pitchFamily="18" charset="0"/>
                <a:cs typeface="Calibri" pitchFamily="18" charset="0"/>
              </a:rPr>
              <a:t>Como</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Presidente</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del</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Consejo</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Nacional</a:t>
            </a:r>
          </a:p>
          <a:p>
            <a:pPr>
              <a:lnSpc>
                <a:spcPts val="2400"/>
              </a:lnSpc>
              <a:tabLst/>
            </a:pPr>
            <a:r>
              <a:rPr lang="en-US" altLang="zh-CN" sz="2004" dirty="0" smtClean="0">
                <a:solidFill>
                  <a:srgbClr val="404040"/>
                </a:solidFill>
                <a:latin typeface="Calibri" pitchFamily="18" charset="0"/>
                <a:cs typeface="Calibri" pitchFamily="18" charset="0"/>
              </a:rPr>
              <a:t>de</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Organismos</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Estatales</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de</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vivienda.</a:t>
            </a:r>
          </a:p>
          <a:p>
            <a:pPr>
              <a:lnSpc>
                <a:spcPts val="2400"/>
              </a:lnSpc>
              <a:tabLst/>
            </a:pPr>
            <a:r>
              <a:rPr lang="en-US" altLang="zh-CN" sz="2004" dirty="0" smtClean="0">
                <a:solidFill>
                  <a:srgbClr val="404040"/>
                </a:solidFill>
                <a:latin typeface="Calibri" pitchFamily="18" charset="0"/>
                <a:cs typeface="Calibri" pitchFamily="18" charset="0"/>
              </a:rPr>
              <a:t>Titular</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del</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Instituto</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Jalisciense</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de</a:t>
            </a:r>
            <a:r>
              <a:rPr lang="en-US" altLang="zh-CN" sz="2004" dirty="0" smtClean="0">
                <a:latin typeface="Times New Roman" pitchFamily="18" charset="0"/>
                <a:cs typeface="Times New Roman" pitchFamily="18" charset="0"/>
              </a:rPr>
              <a:t>  </a:t>
            </a:r>
            <a:r>
              <a:rPr lang="en-US" altLang="zh-CN" sz="2004" dirty="0" smtClean="0">
                <a:solidFill>
                  <a:srgbClr val="404040"/>
                </a:solidFill>
                <a:latin typeface="Calibri" pitchFamily="18" charset="0"/>
                <a:cs typeface="Calibri" pitchFamily="18" charset="0"/>
              </a:rPr>
              <a:t>la</a:t>
            </a:r>
          </a:p>
          <a:p>
            <a:pPr>
              <a:lnSpc>
                <a:spcPts val="2400"/>
              </a:lnSpc>
              <a:tabLst/>
            </a:pPr>
            <a:r>
              <a:rPr lang="en-US" altLang="zh-CN" sz="2004" dirty="0" smtClean="0">
                <a:solidFill>
                  <a:srgbClr val="404040"/>
                </a:solidFill>
                <a:latin typeface="Calibri" pitchFamily="18" charset="0"/>
                <a:cs typeface="Calibri" pitchFamily="18" charset="0"/>
              </a:rPr>
              <a:t>Vivienda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427982" y="188595"/>
            <a:ext cx="4464558" cy="432054"/>
          </a:xfrm>
          <a:custGeom>
            <a:avLst/>
            <a:gdLst>
              <a:gd name="connsiteX0" fmla="*/ 0 w 4464558"/>
              <a:gd name="connsiteY0" fmla="*/ 72009 h 432054"/>
              <a:gd name="connsiteX1" fmla="*/ 72008 w 4464558"/>
              <a:gd name="connsiteY1" fmla="*/ 0 h 432054"/>
              <a:gd name="connsiteX2" fmla="*/ 72008 w 4464558"/>
              <a:gd name="connsiteY2" fmla="*/ 0 h 432054"/>
              <a:gd name="connsiteX3" fmla="*/ 72008 w 4464558"/>
              <a:gd name="connsiteY3" fmla="*/ 0 h 432054"/>
              <a:gd name="connsiteX4" fmla="*/ 4392549 w 4464558"/>
              <a:gd name="connsiteY4" fmla="*/ 0 h 432054"/>
              <a:gd name="connsiteX5" fmla="*/ 4392549 w 4464558"/>
              <a:gd name="connsiteY5" fmla="*/ 0 h 432054"/>
              <a:gd name="connsiteX6" fmla="*/ 4464558 w 4464558"/>
              <a:gd name="connsiteY6" fmla="*/ 72009 h 432054"/>
              <a:gd name="connsiteX7" fmla="*/ 4464558 w 4464558"/>
              <a:gd name="connsiteY7" fmla="*/ 72009 h 432054"/>
              <a:gd name="connsiteX8" fmla="*/ 4464558 w 4464558"/>
              <a:gd name="connsiteY8" fmla="*/ 72009 h 432054"/>
              <a:gd name="connsiteX9" fmla="*/ 4464558 w 4464558"/>
              <a:gd name="connsiteY9" fmla="*/ 360045 h 432054"/>
              <a:gd name="connsiteX10" fmla="*/ 4464558 w 4464558"/>
              <a:gd name="connsiteY10" fmla="*/ 360045 h 432054"/>
              <a:gd name="connsiteX11" fmla="*/ 4392549 w 4464558"/>
              <a:gd name="connsiteY11" fmla="*/ 432053 h 432054"/>
              <a:gd name="connsiteX12" fmla="*/ 4392549 w 4464558"/>
              <a:gd name="connsiteY12" fmla="*/ 432053 h 432054"/>
              <a:gd name="connsiteX13" fmla="*/ 4392549 w 4464558"/>
              <a:gd name="connsiteY13" fmla="*/ 432053 h 432054"/>
              <a:gd name="connsiteX14" fmla="*/ 72008 w 4464558"/>
              <a:gd name="connsiteY14" fmla="*/ 432053 h 432054"/>
              <a:gd name="connsiteX15" fmla="*/ 72008 w 4464558"/>
              <a:gd name="connsiteY15" fmla="*/ 432053 h 432054"/>
              <a:gd name="connsiteX16" fmla="*/ 0 w 4464558"/>
              <a:gd name="connsiteY16" fmla="*/ 360045 h 432054"/>
              <a:gd name="connsiteX17" fmla="*/ 0 w 4464558"/>
              <a:gd name="connsiteY17" fmla="*/ 360045 h 432054"/>
              <a:gd name="connsiteX18" fmla="*/ 0 w 4464558"/>
              <a:gd name="connsiteY18" fmla="*/ 72009 h 4320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464558" h="432054">
                <a:moveTo>
                  <a:pt x="0" y="72009"/>
                </a:moveTo>
                <a:cubicBezTo>
                  <a:pt x="0" y="32257"/>
                  <a:pt x="32258" y="0"/>
                  <a:pt x="72008" y="0"/>
                </a:cubicBezTo>
                <a:cubicBezTo>
                  <a:pt x="72008" y="0"/>
                  <a:pt x="72008" y="0"/>
                  <a:pt x="72008" y="0"/>
                </a:cubicBezTo>
                <a:lnTo>
                  <a:pt x="72008" y="0"/>
                </a:lnTo>
                <a:lnTo>
                  <a:pt x="4392549" y="0"/>
                </a:lnTo>
                <a:lnTo>
                  <a:pt x="4392549" y="0"/>
                </a:lnTo>
                <a:cubicBezTo>
                  <a:pt x="4432299" y="0"/>
                  <a:pt x="4464558" y="32257"/>
                  <a:pt x="4464558" y="72009"/>
                </a:cubicBezTo>
                <a:cubicBezTo>
                  <a:pt x="4464558" y="72009"/>
                  <a:pt x="4464558" y="72009"/>
                  <a:pt x="4464558" y="72009"/>
                </a:cubicBezTo>
                <a:lnTo>
                  <a:pt x="4464558" y="72009"/>
                </a:lnTo>
                <a:lnTo>
                  <a:pt x="4464558" y="360045"/>
                </a:lnTo>
                <a:lnTo>
                  <a:pt x="4464558" y="360045"/>
                </a:lnTo>
                <a:cubicBezTo>
                  <a:pt x="4464558" y="399796"/>
                  <a:pt x="4432299" y="432053"/>
                  <a:pt x="4392549" y="432053"/>
                </a:cubicBezTo>
                <a:cubicBezTo>
                  <a:pt x="4392549" y="432053"/>
                  <a:pt x="4392549" y="432053"/>
                  <a:pt x="4392549" y="432053"/>
                </a:cubicBezTo>
                <a:lnTo>
                  <a:pt x="4392549" y="432053"/>
                </a:lnTo>
                <a:lnTo>
                  <a:pt x="72008" y="432053"/>
                </a:lnTo>
                <a:lnTo>
                  <a:pt x="72008" y="432053"/>
                </a:lnTo>
                <a:cubicBezTo>
                  <a:pt x="32258" y="432053"/>
                  <a:pt x="0" y="399796"/>
                  <a:pt x="0" y="360045"/>
                </a:cubicBezTo>
                <a:cubicBezTo>
                  <a:pt x="0" y="360045"/>
                  <a:pt x="0" y="360045"/>
                  <a:pt x="0" y="360045"/>
                </a:cubicBezTo>
                <a:lnTo>
                  <a:pt x="0" y="72009"/>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73164" y="902335"/>
            <a:ext cx="3901122" cy="25400"/>
          </a:xfrm>
          <a:custGeom>
            <a:avLst/>
            <a:gdLst>
              <a:gd name="connsiteX0" fmla="*/ 6350 w 3901122"/>
              <a:gd name="connsiteY0" fmla="*/ 6350 h 25400"/>
              <a:gd name="connsiteX1" fmla="*/ 3894772 w 3901122"/>
              <a:gd name="connsiteY1" fmla="*/ 6350 h 25400"/>
            </a:gdLst>
            <a:ahLst/>
            <a:cxnLst>
              <a:cxn ang="0">
                <a:pos x="connsiteX0" y="connsiteY0"/>
              </a:cxn>
              <a:cxn ang="1">
                <a:pos x="connsiteX1" y="connsiteY1"/>
              </a:cxn>
            </a:cxnLst>
            <a:rect l="l" t="t" r="r" b="b"/>
            <a:pathLst>
              <a:path w="3901122" h="25400">
                <a:moveTo>
                  <a:pt x="6350" y="6350"/>
                </a:moveTo>
                <a:lnTo>
                  <a:pt x="3894772"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241300" y="393700"/>
            <a:ext cx="3835400" cy="10287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6565900" y="152400"/>
            <a:ext cx="2374900" cy="457200"/>
          </a:xfrm>
          <a:prstGeom prst="rect">
            <a:avLst/>
          </a:prstGeom>
          <a:noFill/>
        </p:spPr>
      </p:pic>
      <p:pic>
        <p:nvPicPr>
          <p:cNvPr id="7" name="Picture 3"/>
          <p:cNvPicPr>
            <a:picLocks noChangeAspect="1" noChangeArrowheads="1"/>
          </p:cNvPicPr>
          <p:nvPr/>
        </p:nvPicPr>
        <p:blipFill>
          <a:blip r:embed="rId4"/>
          <a:srcRect/>
          <a:stretch>
            <a:fillRect/>
          </a:stretch>
        </p:blipFill>
        <p:spPr bwMode="auto">
          <a:xfrm>
            <a:off x="6794500" y="825500"/>
            <a:ext cx="1968500" cy="1181100"/>
          </a:xfrm>
          <a:prstGeom prst="rect">
            <a:avLst/>
          </a:prstGeom>
          <a:noFill/>
        </p:spPr>
      </p:pic>
      <p:pic>
        <p:nvPicPr>
          <p:cNvPr id="8" name="Picture 3"/>
          <p:cNvPicPr>
            <a:picLocks noChangeAspect="1" noChangeArrowheads="1"/>
          </p:cNvPicPr>
          <p:nvPr/>
        </p:nvPicPr>
        <p:blipFill>
          <a:blip r:embed="rId5"/>
          <a:srcRect/>
          <a:stretch>
            <a:fillRect/>
          </a:stretch>
        </p:blipFill>
        <p:spPr bwMode="auto">
          <a:xfrm>
            <a:off x="0" y="3187700"/>
            <a:ext cx="9144000" cy="3670300"/>
          </a:xfrm>
          <a:prstGeom prst="rect">
            <a:avLst/>
          </a:prstGeom>
          <a:noFill/>
        </p:spPr>
      </p:pic>
      <p:sp>
        <p:nvSpPr>
          <p:cNvPr id="2" name="TextBox 1"/>
          <p:cNvSpPr txBox="1"/>
          <p:nvPr/>
        </p:nvSpPr>
        <p:spPr>
          <a:xfrm>
            <a:off x="177800" y="6629400"/>
            <a:ext cx="1193800" cy="127000"/>
          </a:xfrm>
          <a:prstGeom prst="rect">
            <a:avLst/>
          </a:prstGeom>
          <a:noFill/>
        </p:spPr>
        <p:txBody>
          <a:bodyPr wrap="none" lIns="0" tIns="0" rIns="0" rtlCol="0">
            <a:spAutoFit/>
          </a:bodyPr>
          <a:lstStyle/>
          <a:p>
            <a:pPr>
              <a:lnSpc>
                <a:spcPts val="1000"/>
              </a:lnSpc>
              <a:tabLst/>
            </a:pPr>
            <a:r>
              <a:rPr lang="en-US" altLang="zh-CN" sz="1056" dirty="0" smtClean="0">
                <a:solidFill>
                  <a:srgbClr val="7F7F7F"/>
                </a:solidFill>
                <a:latin typeface="Calibri" pitchFamily="18" charset="0"/>
                <a:cs typeface="Calibri" pitchFamily="18" charset="0"/>
              </a:rPr>
              <a:t>www.conorevi.org.mx</a:t>
            </a:r>
          </a:p>
        </p:txBody>
      </p:sp>
      <p:sp>
        <p:nvSpPr>
          <p:cNvPr id="9" name="TextBox 1"/>
          <p:cNvSpPr txBox="1"/>
          <p:nvPr/>
        </p:nvSpPr>
        <p:spPr>
          <a:xfrm>
            <a:off x="1571604" y="2071678"/>
            <a:ext cx="5643602" cy="971869"/>
          </a:xfrm>
          <a:prstGeom prst="rect">
            <a:avLst/>
          </a:prstGeom>
          <a:noFill/>
        </p:spPr>
        <p:txBody>
          <a:bodyPr wrap="square" lIns="0" tIns="0" rIns="0" rtlCol="0">
            <a:spAutoFit/>
          </a:bodyPr>
          <a:lstStyle/>
          <a:p>
            <a:pPr algn="ctr">
              <a:lnSpc>
                <a:spcPts val="2400"/>
              </a:lnSpc>
              <a:tabLst>
                <a:tab pos="228600" algn="l"/>
              </a:tabLst>
            </a:pPr>
            <a:r>
              <a:rPr lang="en-US" altLang="zh-CN" dirty="0" smtClean="0"/>
              <a:t>	</a:t>
            </a:r>
            <a:r>
              <a:rPr lang="en-US" altLang="zh-CN" sz="2400" dirty="0" smtClean="0">
                <a:solidFill>
                  <a:srgbClr val="262626"/>
                </a:solidFill>
                <a:latin typeface="Calibri" pitchFamily="18" charset="0"/>
              </a:rPr>
              <a:t>L</a:t>
            </a:r>
            <a:r>
              <a:rPr lang="en-US" altLang="zh-CN" sz="2400" dirty="0" smtClean="0">
                <a:solidFill>
                  <a:srgbClr val="262626"/>
                </a:solidFill>
                <a:latin typeface="Calibri" pitchFamily="18" charset="0"/>
                <a:cs typeface="Calibri" pitchFamily="18" charset="0"/>
              </a:rPr>
              <a:t>a</a:t>
            </a:r>
            <a:r>
              <a:rPr lang="en-US" altLang="zh-CN" sz="2400" dirty="0" smtClean="0">
                <a:latin typeface="Times New Roman" pitchFamily="18" charset="0"/>
                <a:cs typeface="Times New Roman" pitchFamily="18" charset="0"/>
              </a:rPr>
              <a:t> </a:t>
            </a:r>
            <a:r>
              <a:rPr lang="en-US" altLang="zh-CN" sz="2400" dirty="0" err="1" smtClean="0">
                <a:solidFill>
                  <a:srgbClr val="262626"/>
                </a:solidFill>
                <a:latin typeface="Calibri" pitchFamily="18" charset="0"/>
                <a:cs typeface="Calibri" pitchFamily="18" charset="0"/>
              </a:rPr>
              <a:t>Reunión</a:t>
            </a:r>
            <a:r>
              <a:rPr lang="en-US" altLang="zh-CN" sz="2400" dirty="0" smtClean="0">
                <a:latin typeface="Times New Roman" pitchFamily="18" charset="0"/>
                <a:cs typeface="Times New Roman" pitchFamily="18" charset="0"/>
              </a:rPr>
              <a:t> se </a:t>
            </a:r>
            <a:r>
              <a:rPr lang="en-US" altLang="zh-CN" sz="2400" dirty="0" err="1" smtClean="0">
                <a:solidFill>
                  <a:srgbClr val="262626"/>
                </a:solidFill>
                <a:latin typeface="Calibri" pitchFamily="18" charset="0"/>
                <a:cs typeface="Times New Roman" pitchFamily="18" charset="0"/>
              </a:rPr>
              <a:t>llevo</a:t>
            </a:r>
            <a:r>
              <a:rPr lang="en-US" altLang="zh-CN" sz="2400" dirty="0" smtClean="0">
                <a:solidFill>
                  <a:srgbClr val="262626"/>
                </a:solidFill>
                <a:latin typeface="Calibri" pitchFamily="18" charset="0"/>
                <a:cs typeface="Times New Roman" pitchFamily="18" charset="0"/>
              </a:rPr>
              <a:t> a </a:t>
            </a:r>
            <a:r>
              <a:rPr lang="en-US" altLang="zh-CN" sz="2400" dirty="0" err="1" smtClean="0">
                <a:solidFill>
                  <a:srgbClr val="262626"/>
                </a:solidFill>
                <a:latin typeface="Calibri" pitchFamily="18" charset="0"/>
                <a:cs typeface="Times New Roman" pitchFamily="18" charset="0"/>
              </a:rPr>
              <a:t>cabo</a:t>
            </a:r>
            <a:r>
              <a:rPr lang="en-US" altLang="zh-CN" sz="2400" dirty="0" smtClean="0">
                <a:solidFill>
                  <a:srgbClr val="262626"/>
                </a:solidFill>
                <a:latin typeface="Calibri" pitchFamily="18" charset="0"/>
                <a:cs typeface="Times New Roman" pitchFamily="18" charset="0"/>
              </a:rPr>
              <a:t> los </a:t>
            </a:r>
            <a:r>
              <a:rPr lang="en-US" altLang="zh-CN" sz="2400" dirty="0" err="1" smtClean="0">
                <a:solidFill>
                  <a:srgbClr val="262626"/>
                </a:solidFill>
                <a:latin typeface="Calibri" pitchFamily="18" charset="0"/>
                <a:cs typeface="Times New Roman" pitchFamily="18" charset="0"/>
              </a:rPr>
              <a:t>dias</a:t>
            </a:r>
            <a:r>
              <a:rPr lang="en-US" altLang="zh-CN" sz="2400" dirty="0" smtClean="0">
                <a:solidFill>
                  <a:srgbClr val="262626"/>
                </a:solidFill>
                <a:latin typeface="Calibri" pitchFamily="18" charset="0"/>
                <a:cs typeface="Times New Roman" pitchFamily="18" charset="0"/>
              </a:rPr>
              <a:t> 19 y</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20</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de</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mayo</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del 2016</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en</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la</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ciudad</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de</a:t>
            </a:r>
            <a:r>
              <a:rPr lang="en-US" altLang="zh-CN" sz="2400" dirty="0" smtClean="0">
                <a:latin typeface="Times New Roman" pitchFamily="18" charset="0"/>
                <a:cs typeface="Times New Roman" pitchFamily="18" charset="0"/>
              </a:rPr>
              <a:t> </a:t>
            </a:r>
          </a:p>
          <a:p>
            <a:pPr algn="ctr">
              <a:lnSpc>
                <a:spcPts val="2400"/>
              </a:lnSpc>
              <a:tabLst>
                <a:tab pos="228600" algn="l"/>
              </a:tabLst>
            </a:pPr>
            <a:r>
              <a:rPr lang="en-US" altLang="zh-CN" sz="2400" dirty="0" smtClean="0">
                <a:solidFill>
                  <a:srgbClr val="262626"/>
                </a:solidFill>
                <a:latin typeface="Calibri" pitchFamily="18" charset="0"/>
                <a:cs typeface="Calibri" pitchFamily="18" charset="0"/>
              </a:rPr>
              <a:t>Puerto</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Vallarta</a:t>
            </a:r>
            <a:r>
              <a:rPr lang="en-US" altLang="zh-CN" sz="2400" dirty="0" smtClean="0">
                <a:latin typeface="Times New Roman" pitchFamily="18" charset="0"/>
                <a:cs typeface="Times New Roman" pitchFamily="18" charset="0"/>
              </a:rPr>
              <a:t> </a:t>
            </a:r>
            <a:endParaRPr lang="en-US" altLang="zh-CN" sz="2400" dirty="0" smtClean="0">
              <a:solidFill>
                <a:srgbClr val="262626"/>
              </a:solidFill>
              <a:latin typeface="Calibri" pitchFamily="18" charset="0"/>
              <a:cs typeface="Calibri" pitchFamily="18" charset="0"/>
            </a:endParaRPr>
          </a:p>
        </p:txBody>
      </p:sp>
      <p:sp>
        <p:nvSpPr>
          <p:cNvPr id="11" name="TextBox 1"/>
          <p:cNvSpPr txBox="1"/>
          <p:nvPr/>
        </p:nvSpPr>
        <p:spPr>
          <a:xfrm>
            <a:off x="6731000" y="317500"/>
            <a:ext cx="1993900" cy="228600"/>
          </a:xfrm>
          <a:prstGeom prst="rect">
            <a:avLst/>
          </a:prstGeom>
          <a:noFill/>
        </p:spPr>
        <p:txBody>
          <a:bodyPr wrap="none" lIns="0" tIns="0" rIns="0" rtlCol="0">
            <a:spAutoFit/>
          </a:bodyPr>
          <a:lstStyle/>
          <a:p>
            <a:pPr>
              <a:lnSpc>
                <a:spcPts val="1800"/>
              </a:lnSpc>
              <a:tabLst/>
            </a:pPr>
            <a:r>
              <a:rPr lang="en-US" altLang="zh-CN" sz="2004" b="1" dirty="0" smtClean="0">
                <a:solidFill>
                  <a:srgbClr val="FFFFFF"/>
                </a:solidFill>
                <a:latin typeface="Times New Roman" pitchFamily="18" charset="0"/>
                <a:cs typeface="Times New Roman" pitchFamily="18" charset="0"/>
              </a:rPr>
              <a:t>PRESENTACIÓN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3"/>
          <p:cNvSpPr/>
          <p:nvPr/>
        </p:nvSpPr>
        <p:spPr>
          <a:xfrm>
            <a:off x="4427982" y="188595"/>
            <a:ext cx="4464558" cy="432054"/>
          </a:xfrm>
          <a:custGeom>
            <a:avLst/>
            <a:gdLst>
              <a:gd name="connsiteX0" fmla="*/ 0 w 4464558"/>
              <a:gd name="connsiteY0" fmla="*/ 72009 h 432054"/>
              <a:gd name="connsiteX1" fmla="*/ 72008 w 4464558"/>
              <a:gd name="connsiteY1" fmla="*/ 0 h 432054"/>
              <a:gd name="connsiteX2" fmla="*/ 72008 w 4464558"/>
              <a:gd name="connsiteY2" fmla="*/ 0 h 432054"/>
              <a:gd name="connsiteX3" fmla="*/ 72008 w 4464558"/>
              <a:gd name="connsiteY3" fmla="*/ 0 h 432054"/>
              <a:gd name="connsiteX4" fmla="*/ 4392549 w 4464558"/>
              <a:gd name="connsiteY4" fmla="*/ 0 h 432054"/>
              <a:gd name="connsiteX5" fmla="*/ 4392549 w 4464558"/>
              <a:gd name="connsiteY5" fmla="*/ 0 h 432054"/>
              <a:gd name="connsiteX6" fmla="*/ 4464558 w 4464558"/>
              <a:gd name="connsiteY6" fmla="*/ 72009 h 432054"/>
              <a:gd name="connsiteX7" fmla="*/ 4464558 w 4464558"/>
              <a:gd name="connsiteY7" fmla="*/ 72009 h 432054"/>
              <a:gd name="connsiteX8" fmla="*/ 4464558 w 4464558"/>
              <a:gd name="connsiteY8" fmla="*/ 72009 h 432054"/>
              <a:gd name="connsiteX9" fmla="*/ 4464558 w 4464558"/>
              <a:gd name="connsiteY9" fmla="*/ 360045 h 432054"/>
              <a:gd name="connsiteX10" fmla="*/ 4464558 w 4464558"/>
              <a:gd name="connsiteY10" fmla="*/ 360045 h 432054"/>
              <a:gd name="connsiteX11" fmla="*/ 4392549 w 4464558"/>
              <a:gd name="connsiteY11" fmla="*/ 432053 h 432054"/>
              <a:gd name="connsiteX12" fmla="*/ 4392549 w 4464558"/>
              <a:gd name="connsiteY12" fmla="*/ 432053 h 432054"/>
              <a:gd name="connsiteX13" fmla="*/ 4392549 w 4464558"/>
              <a:gd name="connsiteY13" fmla="*/ 432053 h 432054"/>
              <a:gd name="connsiteX14" fmla="*/ 72008 w 4464558"/>
              <a:gd name="connsiteY14" fmla="*/ 432053 h 432054"/>
              <a:gd name="connsiteX15" fmla="*/ 72008 w 4464558"/>
              <a:gd name="connsiteY15" fmla="*/ 432053 h 432054"/>
              <a:gd name="connsiteX16" fmla="*/ 0 w 4464558"/>
              <a:gd name="connsiteY16" fmla="*/ 360045 h 432054"/>
              <a:gd name="connsiteX17" fmla="*/ 0 w 4464558"/>
              <a:gd name="connsiteY17" fmla="*/ 360045 h 432054"/>
              <a:gd name="connsiteX18" fmla="*/ 0 w 4464558"/>
              <a:gd name="connsiteY18" fmla="*/ 72009 h 432054"/>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 ang="8">
                <a:pos x="connsiteX8" y="connsiteY8"/>
              </a:cxn>
              <a:cxn ang="9">
                <a:pos x="connsiteX9" y="connsiteY9"/>
              </a:cxn>
              <a:cxn ang="10">
                <a:pos x="connsiteX10" y="connsiteY10"/>
              </a:cxn>
              <a:cxn ang="11">
                <a:pos x="connsiteX11" y="connsiteY11"/>
              </a:cxn>
              <a:cxn ang="12">
                <a:pos x="connsiteX12" y="connsiteY12"/>
              </a:cxn>
              <a:cxn ang="13">
                <a:pos x="connsiteX13" y="connsiteY13"/>
              </a:cxn>
              <a:cxn ang="14">
                <a:pos x="connsiteX14" y="connsiteY14"/>
              </a:cxn>
              <a:cxn ang="15">
                <a:pos x="connsiteX15" y="connsiteY15"/>
              </a:cxn>
              <a:cxn ang="16">
                <a:pos x="connsiteX16" y="connsiteY16"/>
              </a:cxn>
              <a:cxn ang="17">
                <a:pos x="connsiteX17" y="connsiteY17"/>
              </a:cxn>
              <a:cxn ang="18">
                <a:pos x="connsiteX18" y="connsiteY18"/>
              </a:cxn>
            </a:cxnLst>
            <a:rect l="l" t="t" r="r" b="b"/>
            <a:pathLst>
              <a:path w="4464558" h="432054">
                <a:moveTo>
                  <a:pt x="0" y="72009"/>
                </a:moveTo>
                <a:cubicBezTo>
                  <a:pt x="0" y="32257"/>
                  <a:pt x="32258" y="0"/>
                  <a:pt x="72008" y="0"/>
                </a:cubicBezTo>
                <a:cubicBezTo>
                  <a:pt x="72008" y="0"/>
                  <a:pt x="72008" y="0"/>
                  <a:pt x="72008" y="0"/>
                </a:cubicBezTo>
                <a:lnTo>
                  <a:pt x="72008" y="0"/>
                </a:lnTo>
                <a:lnTo>
                  <a:pt x="4392549" y="0"/>
                </a:lnTo>
                <a:lnTo>
                  <a:pt x="4392549" y="0"/>
                </a:lnTo>
                <a:cubicBezTo>
                  <a:pt x="4432299" y="0"/>
                  <a:pt x="4464558" y="32257"/>
                  <a:pt x="4464558" y="72009"/>
                </a:cubicBezTo>
                <a:cubicBezTo>
                  <a:pt x="4464558" y="72009"/>
                  <a:pt x="4464558" y="72009"/>
                  <a:pt x="4464558" y="72009"/>
                </a:cubicBezTo>
                <a:lnTo>
                  <a:pt x="4464558" y="72009"/>
                </a:lnTo>
                <a:lnTo>
                  <a:pt x="4464558" y="360045"/>
                </a:lnTo>
                <a:lnTo>
                  <a:pt x="4464558" y="360045"/>
                </a:lnTo>
                <a:cubicBezTo>
                  <a:pt x="4464558" y="399796"/>
                  <a:pt x="4432299" y="432053"/>
                  <a:pt x="4392549" y="432053"/>
                </a:cubicBezTo>
                <a:cubicBezTo>
                  <a:pt x="4392549" y="432053"/>
                  <a:pt x="4392549" y="432053"/>
                  <a:pt x="4392549" y="432053"/>
                </a:cubicBezTo>
                <a:lnTo>
                  <a:pt x="4392549" y="432053"/>
                </a:lnTo>
                <a:lnTo>
                  <a:pt x="72008" y="432053"/>
                </a:lnTo>
                <a:lnTo>
                  <a:pt x="72008" y="432053"/>
                </a:lnTo>
                <a:cubicBezTo>
                  <a:pt x="32258" y="432053"/>
                  <a:pt x="0" y="399796"/>
                  <a:pt x="0" y="360045"/>
                </a:cubicBezTo>
                <a:cubicBezTo>
                  <a:pt x="0" y="360045"/>
                  <a:pt x="0" y="360045"/>
                  <a:pt x="0" y="360045"/>
                </a:cubicBezTo>
                <a:lnTo>
                  <a:pt x="0" y="72009"/>
                </a:lnTo>
              </a:path>
            </a:pathLst>
          </a:custGeom>
          <a:solidFill>
            <a:srgbClr val="BFBFB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3"/>
          <p:cNvSpPr/>
          <p:nvPr/>
        </p:nvSpPr>
        <p:spPr>
          <a:xfrm>
            <a:off x="173164" y="902335"/>
            <a:ext cx="3901122" cy="25400"/>
          </a:xfrm>
          <a:custGeom>
            <a:avLst/>
            <a:gdLst>
              <a:gd name="connsiteX0" fmla="*/ 6350 w 3901122"/>
              <a:gd name="connsiteY0" fmla="*/ 6350 h 25400"/>
              <a:gd name="connsiteX1" fmla="*/ 3894772 w 3901122"/>
              <a:gd name="connsiteY1" fmla="*/ 6350 h 25400"/>
            </a:gdLst>
            <a:ahLst/>
            <a:cxnLst>
              <a:cxn ang="0">
                <a:pos x="connsiteX0" y="connsiteY0"/>
              </a:cxn>
              <a:cxn ang="1">
                <a:pos x="connsiteX1" y="connsiteY1"/>
              </a:cxn>
            </a:cxnLst>
            <a:rect l="l" t="t" r="r" b="b"/>
            <a:pathLst>
              <a:path w="3901122" h="25400">
                <a:moveTo>
                  <a:pt x="6350" y="6350"/>
                </a:moveTo>
                <a:lnTo>
                  <a:pt x="3894772" y="6350"/>
                </a:lnTo>
              </a:path>
            </a:pathLst>
          </a:custGeom>
          <a:ln w="12700">
            <a:solidFill>
              <a:srgbClr val="D9D9D9">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5016500" y="152400"/>
            <a:ext cx="3924300" cy="457200"/>
          </a:xfrm>
          <a:prstGeom prst="rect">
            <a:avLst/>
          </a:prstGeom>
          <a:noFill/>
        </p:spPr>
      </p:pic>
      <p:pic>
        <p:nvPicPr>
          <p:cNvPr id="6" name="Picture 3"/>
          <p:cNvPicPr>
            <a:picLocks noChangeAspect="1" noChangeArrowheads="1"/>
          </p:cNvPicPr>
          <p:nvPr/>
        </p:nvPicPr>
        <p:blipFill>
          <a:blip r:embed="rId3"/>
          <a:srcRect/>
          <a:stretch>
            <a:fillRect/>
          </a:stretch>
        </p:blipFill>
        <p:spPr bwMode="auto">
          <a:xfrm>
            <a:off x="6324600" y="990600"/>
            <a:ext cx="2514600" cy="2489200"/>
          </a:xfrm>
          <a:prstGeom prst="rect">
            <a:avLst/>
          </a:prstGeom>
          <a:noFill/>
        </p:spPr>
      </p:pic>
      <p:pic>
        <p:nvPicPr>
          <p:cNvPr id="7" name="Picture 3"/>
          <p:cNvPicPr>
            <a:picLocks noChangeAspect="1" noChangeArrowheads="1"/>
          </p:cNvPicPr>
          <p:nvPr/>
        </p:nvPicPr>
        <p:blipFill>
          <a:blip r:embed="rId4"/>
          <a:srcRect/>
          <a:stretch>
            <a:fillRect/>
          </a:stretch>
        </p:blipFill>
        <p:spPr bwMode="auto">
          <a:xfrm>
            <a:off x="0" y="4330700"/>
            <a:ext cx="9144000" cy="2527300"/>
          </a:xfrm>
          <a:prstGeom prst="rect">
            <a:avLst/>
          </a:prstGeom>
          <a:noFill/>
        </p:spPr>
      </p:pic>
      <p:sp>
        <p:nvSpPr>
          <p:cNvPr id="2" name="TextBox 1"/>
          <p:cNvSpPr txBox="1"/>
          <p:nvPr/>
        </p:nvSpPr>
        <p:spPr>
          <a:xfrm>
            <a:off x="177800" y="6629400"/>
            <a:ext cx="1193800" cy="127000"/>
          </a:xfrm>
          <a:prstGeom prst="rect">
            <a:avLst/>
          </a:prstGeom>
          <a:noFill/>
        </p:spPr>
        <p:txBody>
          <a:bodyPr wrap="none" lIns="0" tIns="0" rIns="0" rtlCol="0">
            <a:spAutoFit/>
          </a:bodyPr>
          <a:lstStyle/>
          <a:p>
            <a:pPr>
              <a:lnSpc>
                <a:spcPts val="1000"/>
              </a:lnSpc>
              <a:tabLst/>
            </a:pPr>
            <a:r>
              <a:rPr lang="en-US" altLang="zh-CN" sz="1056" dirty="0" smtClean="0">
                <a:solidFill>
                  <a:srgbClr val="7F7F7F"/>
                </a:solidFill>
                <a:latin typeface="Calibri" pitchFamily="18" charset="0"/>
                <a:cs typeface="Calibri" pitchFamily="18" charset="0"/>
              </a:rPr>
              <a:t>www.conorevi.org.mx</a:t>
            </a:r>
          </a:p>
        </p:txBody>
      </p:sp>
      <p:sp>
        <p:nvSpPr>
          <p:cNvPr id="8" name="TextBox 1"/>
          <p:cNvSpPr txBox="1"/>
          <p:nvPr/>
        </p:nvSpPr>
        <p:spPr>
          <a:xfrm>
            <a:off x="266700" y="431800"/>
            <a:ext cx="8749190" cy="3329116"/>
          </a:xfrm>
          <a:prstGeom prst="rect">
            <a:avLst/>
          </a:prstGeom>
          <a:noFill/>
        </p:spPr>
        <p:txBody>
          <a:bodyPr wrap="none" lIns="0" tIns="0" rIns="0" rtlCol="0">
            <a:spAutoFit/>
          </a:bodyPr>
          <a:lstStyle/>
          <a:p>
            <a:pPr>
              <a:lnSpc>
                <a:spcPts val="1800"/>
              </a:lnSpc>
              <a:tabLst>
                <a:tab pos="215900" algn="l"/>
                <a:tab pos="342900" algn="l"/>
                <a:tab pos="4914900" algn="l"/>
              </a:tabLst>
            </a:pPr>
            <a:r>
              <a:rPr lang="en-US" altLang="zh-CN" dirty="0" smtClean="0"/>
              <a:t>			</a:t>
            </a:r>
            <a:r>
              <a:rPr lang="en-US" altLang="zh-CN" sz="2004" b="1" dirty="0" smtClean="0">
                <a:solidFill>
                  <a:srgbClr val="FFFFFF"/>
                </a:solidFill>
                <a:latin typeface="Times New Roman" pitchFamily="18" charset="0"/>
                <a:cs typeface="Times New Roman" pitchFamily="18" charset="0"/>
              </a:rPr>
              <a:t>XXXVIII</a:t>
            </a:r>
            <a:r>
              <a:rPr lang="en-US" altLang="zh-CN" sz="2004" dirty="0" smtClean="0">
                <a:latin typeface="Times New Roman" pitchFamily="18" charset="0"/>
                <a:cs typeface="Times New Roman" pitchFamily="18" charset="0"/>
              </a:rPr>
              <a:t> </a:t>
            </a:r>
            <a:r>
              <a:rPr lang="en-US" altLang="zh-CN" sz="2004" b="1" dirty="0" smtClean="0">
                <a:solidFill>
                  <a:srgbClr val="FFFFFF"/>
                </a:solidFill>
                <a:latin typeface="Times New Roman" pitchFamily="18" charset="0"/>
                <a:cs typeface="Times New Roman" pitchFamily="18" charset="0"/>
              </a:rPr>
              <a:t>REUNIÓN</a:t>
            </a:r>
            <a:r>
              <a:rPr lang="en-US" altLang="zh-CN" sz="2004" dirty="0" smtClean="0">
                <a:latin typeface="Times New Roman" pitchFamily="18" charset="0"/>
                <a:cs typeface="Times New Roman" pitchFamily="18" charset="0"/>
              </a:rPr>
              <a:t> </a:t>
            </a:r>
            <a:r>
              <a:rPr lang="en-US" altLang="zh-CN" sz="2004" b="1" dirty="0" smtClean="0">
                <a:solidFill>
                  <a:srgbClr val="FFFFFF"/>
                </a:solidFill>
                <a:latin typeface="Times New Roman" pitchFamily="18" charset="0"/>
                <a:cs typeface="Times New Roman" pitchFamily="18" charset="0"/>
              </a:rPr>
              <a:t>NACIONAL</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200"/>
              </a:lnSpc>
              <a:tabLst>
                <a:tab pos="215900" algn="l"/>
                <a:tab pos="342900" algn="l"/>
                <a:tab pos="4914900" algn="l"/>
              </a:tabLst>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500"/>
              </a:lnSpc>
              <a:tabLst>
                <a:tab pos="215900" algn="l"/>
                <a:tab pos="342900" algn="l"/>
                <a:tab pos="4914900" algn="l"/>
              </a:tabLst>
            </a:pPr>
            <a:r>
              <a:rPr lang="en-US" altLang="zh-CN" dirty="0" smtClean="0"/>
              <a:t>	</a:t>
            </a:r>
            <a:r>
              <a:rPr lang="en-US" altLang="zh-CN" sz="2400" dirty="0" smtClean="0">
                <a:solidFill>
                  <a:srgbClr val="262626"/>
                </a:solidFill>
                <a:latin typeface="Calibri" pitchFamily="18" charset="0"/>
                <a:cs typeface="Calibri" pitchFamily="18" charset="0"/>
              </a:rPr>
              <a:t>Con la </a:t>
            </a:r>
            <a:r>
              <a:rPr lang="en-US" altLang="zh-CN" sz="2400" dirty="0" err="1" smtClean="0">
                <a:solidFill>
                  <a:srgbClr val="262626"/>
                </a:solidFill>
                <a:latin typeface="Calibri" pitchFamily="18" charset="0"/>
                <a:cs typeface="Calibri" pitchFamily="18" charset="0"/>
              </a:rPr>
              <a:t>participación</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de</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30</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OREVIS</a:t>
            </a:r>
            <a:r>
              <a:rPr lang="en-US" altLang="zh-CN" sz="2400" dirty="0" smtClean="0">
                <a:latin typeface="Times New Roman" pitchFamily="18" charset="0"/>
                <a:cs typeface="Times New Roman" pitchFamily="18" charset="0"/>
              </a:rPr>
              <a:t> </a:t>
            </a:r>
            <a:r>
              <a:rPr lang="en-US" altLang="zh-CN" sz="2400" dirty="0" smtClean="0">
                <a:solidFill>
                  <a:srgbClr val="262626"/>
                </a:solidFill>
                <a:latin typeface="Calibri" pitchFamily="18" charset="0"/>
                <a:cs typeface="Calibri" pitchFamily="18" charset="0"/>
              </a:rPr>
              <a:t>asociados.</a:t>
            </a:r>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1000"/>
              </a:lnSpc>
            </a:pPr>
            <a:endParaRPr lang="en-US" altLang="zh-CN" dirty="0" smtClean="0"/>
          </a:p>
          <a:p>
            <a:pPr>
              <a:lnSpc>
                <a:spcPts val="2700"/>
              </a:lnSpc>
              <a:tabLst>
                <a:tab pos="215900" algn="l"/>
                <a:tab pos="342900" algn="l"/>
                <a:tab pos="4914900" algn="l"/>
              </a:tabLst>
            </a:pPr>
            <a:r>
              <a:rPr lang="en-US" altLang="zh-CN" dirty="0" smtClean="0"/>
              <a:t>	</a:t>
            </a:r>
            <a:r>
              <a:rPr lang="en-US" altLang="zh-CN" sz="2004" dirty="0" smtClean="0">
                <a:solidFill>
                  <a:srgbClr val="262626"/>
                </a:solidFill>
                <a:latin typeface="Calibri" pitchFamily="18" charset="0"/>
                <a:cs typeface="Calibri" pitchFamily="18" charset="0"/>
              </a:rPr>
              <a:t>Dichos</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asociados</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pertenecientes</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a</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5</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regiones</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del</a:t>
            </a:r>
          </a:p>
          <a:p>
            <a:pPr>
              <a:lnSpc>
                <a:spcPts val="2400"/>
              </a:lnSpc>
              <a:tabLst>
                <a:tab pos="215900" algn="l"/>
                <a:tab pos="342900" algn="l"/>
                <a:tab pos="4914900" algn="l"/>
              </a:tabLst>
            </a:pPr>
            <a:r>
              <a:rPr lang="en-US" altLang="zh-CN" dirty="0" smtClean="0"/>
              <a:t>	</a:t>
            </a:r>
            <a:r>
              <a:rPr lang="en-US" altLang="zh-CN" sz="2004" dirty="0" smtClean="0">
                <a:solidFill>
                  <a:srgbClr val="262626"/>
                </a:solidFill>
                <a:latin typeface="Calibri" pitchFamily="18" charset="0"/>
                <a:cs typeface="Calibri" pitchFamily="18" charset="0"/>
              </a:rPr>
              <a:t>país:</a:t>
            </a:r>
          </a:p>
        </p:txBody>
      </p:sp>
      <p:sp>
        <p:nvSpPr>
          <p:cNvPr id="9" name="TextBox 1"/>
          <p:cNvSpPr txBox="1"/>
          <p:nvPr/>
        </p:nvSpPr>
        <p:spPr>
          <a:xfrm>
            <a:off x="482600" y="4089400"/>
            <a:ext cx="215900" cy="1498600"/>
          </a:xfrm>
          <a:prstGeom prst="rect">
            <a:avLst/>
          </a:prstGeom>
          <a:noFill/>
        </p:spPr>
        <p:txBody>
          <a:bodyPr wrap="none" lIns="0" tIns="0" rIns="0" rtlCol="0">
            <a:spAutoFit/>
          </a:bodyPr>
          <a:lstStyle/>
          <a:p>
            <a:pPr>
              <a:lnSpc>
                <a:spcPts val="2200"/>
              </a:lnSpc>
              <a:tabLst/>
            </a:pPr>
            <a:r>
              <a:rPr lang="en-US" altLang="zh-CN" sz="2004" dirty="0" smtClean="0">
                <a:solidFill>
                  <a:srgbClr val="4F6228"/>
                </a:solidFill>
                <a:latin typeface="Wingdings" pitchFamily="18" charset="0"/>
                <a:cs typeface="Wingdings" pitchFamily="18" charset="0"/>
              </a:rPr>
              <a:t></a:t>
            </a:r>
          </a:p>
          <a:p>
            <a:pPr>
              <a:lnSpc>
                <a:spcPts val="2400"/>
              </a:lnSpc>
              <a:tabLst/>
            </a:pPr>
            <a:r>
              <a:rPr lang="en-US" altLang="zh-CN" sz="2004" dirty="0" smtClean="0">
                <a:solidFill>
                  <a:srgbClr val="4F6228"/>
                </a:solidFill>
                <a:latin typeface="Wingdings" pitchFamily="18" charset="0"/>
                <a:cs typeface="Wingdings" pitchFamily="18" charset="0"/>
              </a:rPr>
              <a:t></a:t>
            </a:r>
          </a:p>
          <a:p>
            <a:pPr>
              <a:lnSpc>
                <a:spcPts val="2400"/>
              </a:lnSpc>
              <a:tabLst/>
            </a:pPr>
            <a:r>
              <a:rPr lang="en-US" altLang="zh-CN" sz="2004" dirty="0" smtClean="0">
                <a:solidFill>
                  <a:srgbClr val="4F6228"/>
                </a:solidFill>
                <a:latin typeface="Wingdings" pitchFamily="18" charset="0"/>
                <a:cs typeface="Wingdings" pitchFamily="18" charset="0"/>
              </a:rPr>
              <a:t></a:t>
            </a:r>
          </a:p>
          <a:p>
            <a:pPr>
              <a:lnSpc>
                <a:spcPts val="2400"/>
              </a:lnSpc>
              <a:tabLst/>
            </a:pPr>
            <a:r>
              <a:rPr lang="en-US" altLang="zh-CN" sz="2004" dirty="0" smtClean="0">
                <a:solidFill>
                  <a:srgbClr val="4F6228"/>
                </a:solidFill>
                <a:latin typeface="Wingdings" pitchFamily="18" charset="0"/>
                <a:cs typeface="Wingdings" pitchFamily="18" charset="0"/>
              </a:rPr>
              <a:t></a:t>
            </a:r>
          </a:p>
          <a:p>
            <a:pPr>
              <a:lnSpc>
                <a:spcPts val="2400"/>
              </a:lnSpc>
              <a:tabLst/>
            </a:pPr>
            <a:r>
              <a:rPr lang="en-US" altLang="zh-CN" sz="2006" dirty="0" smtClean="0">
                <a:solidFill>
                  <a:srgbClr val="4F6228"/>
                </a:solidFill>
                <a:latin typeface="Wingdings" pitchFamily="18" charset="0"/>
                <a:cs typeface="Wingdings" pitchFamily="18" charset="0"/>
              </a:rPr>
              <a:t></a:t>
            </a:r>
          </a:p>
        </p:txBody>
      </p:sp>
      <p:sp>
        <p:nvSpPr>
          <p:cNvPr id="10" name="TextBox 1"/>
          <p:cNvSpPr txBox="1"/>
          <p:nvPr/>
        </p:nvSpPr>
        <p:spPr>
          <a:xfrm>
            <a:off x="825500" y="4127500"/>
            <a:ext cx="1549400" cy="1473200"/>
          </a:xfrm>
          <a:prstGeom prst="rect">
            <a:avLst/>
          </a:prstGeom>
          <a:noFill/>
        </p:spPr>
        <p:txBody>
          <a:bodyPr wrap="none" lIns="0" tIns="0" rIns="0" rtlCol="0">
            <a:spAutoFit/>
          </a:bodyPr>
          <a:lstStyle/>
          <a:p>
            <a:pPr>
              <a:lnSpc>
                <a:spcPts val="2000"/>
              </a:lnSpc>
              <a:tabLst/>
            </a:pPr>
            <a:r>
              <a:rPr lang="en-US" altLang="zh-CN" sz="2004" dirty="0" smtClean="0">
                <a:solidFill>
                  <a:srgbClr val="262626"/>
                </a:solidFill>
                <a:latin typeface="Calibri" pitchFamily="18" charset="0"/>
                <a:cs typeface="Calibri" pitchFamily="18" charset="0"/>
              </a:rPr>
              <a:t>Región</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Pacifico</a:t>
            </a:r>
          </a:p>
          <a:p>
            <a:pPr>
              <a:lnSpc>
                <a:spcPts val="2400"/>
              </a:lnSpc>
              <a:tabLst/>
            </a:pPr>
            <a:r>
              <a:rPr lang="en-US" altLang="zh-CN" sz="2004" dirty="0" smtClean="0">
                <a:solidFill>
                  <a:srgbClr val="262626"/>
                </a:solidFill>
                <a:latin typeface="Calibri" pitchFamily="18" charset="0"/>
                <a:cs typeface="Calibri" pitchFamily="18" charset="0"/>
              </a:rPr>
              <a:t>Región</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Bajío</a:t>
            </a:r>
          </a:p>
          <a:p>
            <a:pPr>
              <a:lnSpc>
                <a:spcPts val="2400"/>
              </a:lnSpc>
              <a:tabLst/>
            </a:pPr>
            <a:r>
              <a:rPr lang="en-US" altLang="zh-CN" sz="2004" dirty="0" smtClean="0">
                <a:solidFill>
                  <a:srgbClr val="262626"/>
                </a:solidFill>
                <a:latin typeface="Calibri" pitchFamily="18" charset="0"/>
                <a:cs typeface="Calibri" pitchFamily="18" charset="0"/>
              </a:rPr>
              <a:t>Región</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cetro</a:t>
            </a:r>
          </a:p>
          <a:p>
            <a:pPr>
              <a:lnSpc>
                <a:spcPts val="2400"/>
              </a:lnSpc>
              <a:tabLst/>
            </a:pPr>
            <a:r>
              <a:rPr lang="en-US" altLang="zh-CN" sz="2004" dirty="0" smtClean="0">
                <a:solidFill>
                  <a:srgbClr val="262626"/>
                </a:solidFill>
                <a:latin typeface="Calibri" pitchFamily="18" charset="0"/>
                <a:cs typeface="Calibri" pitchFamily="18" charset="0"/>
              </a:rPr>
              <a:t>Región</a:t>
            </a:r>
            <a:r>
              <a:rPr lang="en-US" altLang="zh-CN" sz="2004" dirty="0" smtClean="0">
                <a:latin typeface="Times New Roman" pitchFamily="18" charset="0"/>
                <a:cs typeface="Times New Roman" pitchFamily="18" charset="0"/>
              </a:rPr>
              <a:t> </a:t>
            </a:r>
            <a:r>
              <a:rPr lang="en-US" altLang="zh-CN" sz="2004" dirty="0" smtClean="0">
                <a:solidFill>
                  <a:srgbClr val="262626"/>
                </a:solidFill>
                <a:latin typeface="Calibri" pitchFamily="18" charset="0"/>
                <a:cs typeface="Calibri" pitchFamily="18" charset="0"/>
              </a:rPr>
              <a:t>Pacifico</a:t>
            </a:r>
          </a:p>
          <a:p>
            <a:pPr>
              <a:lnSpc>
                <a:spcPts val="2400"/>
              </a:lnSpc>
              <a:tabLst/>
            </a:pPr>
            <a:r>
              <a:rPr lang="en-US" altLang="zh-CN" sz="2006" dirty="0" smtClean="0">
                <a:solidFill>
                  <a:srgbClr val="262626"/>
                </a:solidFill>
                <a:latin typeface="Calibri" pitchFamily="18" charset="0"/>
                <a:cs typeface="Calibri" pitchFamily="18" charset="0"/>
              </a:rPr>
              <a:t>Región</a:t>
            </a:r>
            <a:r>
              <a:rPr lang="en-US" altLang="zh-CN" sz="2006" dirty="0" smtClean="0">
                <a:latin typeface="Times New Roman" pitchFamily="18" charset="0"/>
                <a:cs typeface="Times New Roman" pitchFamily="18" charset="0"/>
              </a:rPr>
              <a:t> </a:t>
            </a:r>
            <a:r>
              <a:rPr lang="en-US" altLang="zh-CN" sz="2006" dirty="0" smtClean="0">
                <a:solidFill>
                  <a:srgbClr val="262626"/>
                </a:solidFill>
                <a:latin typeface="Calibri" pitchFamily="18" charset="0"/>
                <a:cs typeface="Calibri" pitchFamily="18" charset="0"/>
              </a:rPr>
              <a:t>Sureste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0" y="0"/>
            <a:ext cx="9144000" cy="6858000"/>
          </a:xfrm>
          <a:custGeom>
            <a:avLst/>
            <a:gdLst>
              <a:gd name="connsiteX0" fmla="*/ 0 w 9144000"/>
              <a:gd name="connsiteY0" fmla="*/ 6858000 h 6858000"/>
              <a:gd name="connsiteX1" fmla="*/ 9144000 w 9144000"/>
              <a:gd name="connsiteY1" fmla="*/ 6858000 h 6858000"/>
              <a:gd name="connsiteX2" fmla="*/ 9144000 w 9144000"/>
              <a:gd name="connsiteY2" fmla="*/ 0 h 6858000"/>
              <a:gd name="connsiteX3" fmla="*/ 0 w 9144000"/>
              <a:gd name="connsiteY3" fmla="*/ 0 h 6858000"/>
              <a:gd name="connsiteX4" fmla="*/ 0 w 9144000"/>
              <a:gd name="connsiteY4" fmla="*/ 6858000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9144000" h="6858000">
                <a:moveTo>
                  <a:pt x="0" y="6858000"/>
                </a:moveTo>
                <a:lnTo>
                  <a:pt x="9144000" y="6858000"/>
                </a:lnTo>
                <a:lnTo>
                  <a:pt x="9144000" y="0"/>
                </a:lnTo>
                <a:lnTo>
                  <a:pt x="0" y="0"/>
                </a:lnTo>
                <a:lnTo>
                  <a:pt x="0" y="6858000"/>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7" name="Picture 3"/>
          <p:cNvPicPr>
            <a:picLocks noChangeAspect="1" noChangeArrowheads="1"/>
          </p:cNvPicPr>
          <p:nvPr/>
        </p:nvPicPr>
        <p:blipFill>
          <a:blip r:embed="rId2"/>
          <a:srcRect/>
          <a:stretch>
            <a:fillRect/>
          </a:stretch>
        </p:blipFill>
        <p:spPr bwMode="auto">
          <a:xfrm>
            <a:off x="0" y="0"/>
            <a:ext cx="2413000" cy="711200"/>
          </a:xfrm>
          <a:prstGeom prst="rect">
            <a:avLst/>
          </a:prstGeom>
          <a:noFill/>
        </p:spPr>
      </p:pic>
      <p:pic>
        <p:nvPicPr>
          <p:cNvPr id="3" name="Picture 3"/>
          <p:cNvPicPr>
            <a:picLocks noChangeAspect="1" noChangeArrowheads="1"/>
          </p:cNvPicPr>
          <p:nvPr/>
        </p:nvPicPr>
        <p:blipFill>
          <a:blip r:embed="rId3"/>
          <a:srcRect/>
          <a:stretch>
            <a:fillRect/>
          </a:stretch>
        </p:blipFill>
        <p:spPr bwMode="auto">
          <a:xfrm>
            <a:off x="1917700" y="914400"/>
            <a:ext cx="7226300" cy="317500"/>
          </a:xfrm>
          <a:prstGeom prst="rect">
            <a:avLst/>
          </a:prstGeom>
          <a:noFill/>
        </p:spPr>
      </p:pic>
      <p:pic>
        <p:nvPicPr>
          <p:cNvPr id="5" name="Picture 3"/>
          <p:cNvPicPr>
            <a:picLocks noChangeAspect="1" noChangeArrowheads="1"/>
          </p:cNvPicPr>
          <p:nvPr/>
        </p:nvPicPr>
        <p:blipFill>
          <a:blip r:embed="rId4"/>
          <a:srcRect/>
          <a:stretch>
            <a:fillRect/>
          </a:stretch>
        </p:blipFill>
        <p:spPr bwMode="auto">
          <a:xfrm>
            <a:off x="25400" y="2552700"/>
            <a:ext cx="2921000" cy="3886200"/>
          </a:xfrm>
          <a:prstGeom prst="rect">
            <a:avLst/>
          </a:prstGeom>
          <a:noFill/>
        </p:spPr>
      </p:pic>
      <p:pic>
        <p:nvPicPr>
          <p:cNvPr id="6" name="Picture 3"/>
          <p:cNvPicPr>
            <a:picLocks noChangeAspect="1" noChangeArrowheads="1"/>
          </p:cNvPicPr>
          <p:nvPr/>
        </p:nvPicPr>
        <p:blipFill>
          <a:blip r:embed="rId5"/>
          <a:srcRect/>
          <a:stretch>
            <a:fillRect/>
          </a:stretch>
        </p:blipFill>
        <p:spPr bwMode="auto">
          <a:xfrm>
            <a:off x="3048000" y="2552700"/>
            <a:ext cx="3022600" cy="4025900"/>
          </a:xfrm>
          <a:prstGeom prst="rect">
            <a:avLst/>
          </a:prstGeom>
          <a:noFill/>
        </p:spPr>
      </p:pic>
      <p:pic>
        <p:nvPicPr>
          <p:cNvPr id="7" name="Picture 3"/>
          <p:cNvPicPr>
            <a:picLocks noChangeAspect="1" noChangeArrowheads="1"/>
          </p:cNvPicPr>
          <p:nvPr/>
        </p:nvPicPr>
        <p:blipFill>
          <a:blip r:embed="rId6"/>
          <a:srcRect/>
          <a:stretch>
            <a:fillRect/>
          </a:stretch>
        </p:blipFill>
        <p:spPr bwMode="auto">
          <a:xfrm>
            <a:off x="6210300" y="2514600"/>
            <a:ext cx="2692400" cy="4025900"/>
          </a:xfrm>
          <a:prstGeom prst="rect">
            <a:avLst/>
          </a:prstGeom>
          <a:noFill/>
        </p:spPr>
      </p:pic>
      <p:pic>
        <p:nvPicPr>
          <p:cNvPr id="8" name="Picture 3"/>
          <p:cNvPicPr>
            <a:picLocks noChangeAspect="1" noChangeArrowheads="1"/>
          </p:cNvPicPr>
          <p:nvPr/>
        </p:nvPicPr>
        <p:blipFill>
          <a:blip r:embed="rId7"/>
          <a:srcRect/>
          <a:stretch>
            <a:fillRect/>
          </a:stretch>
        </p:blipFill>
        <p:spPr bwMode="auto">
          <a:xfrm>
            <a:off x="0" y="6705600"/>
            <a:ext cx="9144000" cy="152400"/>
          </a:xfrm>
          <a:prstGeom prst="rect">
            <a:avLst/>
          </a:prstGeom>
          <a:noFill/>
        </p:spPr>
      </p:pic>
      <p:sp>
        <p:nvSpPr>
          <p:cNvPr id="2" name="TextBox 1"/>
          <p:cNvSpPr txBox="1"/>
          <p:nvPr/>
        </p:nvSpPr>
        <p:spPr>
          <a:xfrm>
            <a:off x="3213100" y="419100"/>
            <a:ext cx="4660900" cy="228600"/>
          </a:xfrm>
          <a:prstGeom prst="rect">
            <a:avLst/>
          </a:prstGeom>
          <a:noFill/>
        </p:spPr>
        <p:txBody>
          <a:bodyPr wrap="none" lIns="0" tIns="0" rIns="0" rtlCol="0">
            <a:spAutoFit/>
          </a:bodyPr>
          <a:lstStyle/>
          <a:p>
            <a:pPr>
              <a:lnSpc>
                <a:spcPts val="1800"/>
              </a:lnSpc>
              <a:tabLst/>
            </a:pPr>
            <a:r>
              <a:rPr lang="en-US" altLang="zh-CN" sz="1800" b="1" dirty="0" smtClean="0">
                <a:solidFill>
                  <a:srgbClr val="000000"/>
                </a:solidFill>
                <a:latin typeface="Calibri" pitchFamily="18" charset="0"/>
                <a:cs typeface="Calibri" pitchFamily="18" charset="0"/>
              </a:rPr>
              <a:t>Reunión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deTrabajo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con</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Secretaria</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Rosario</a:t>
            </a:r>
            <a:r>
              <a:rPr lang="en-US" altLang="zh-CN" sz="1800" dirty="0" smtClean="0">
                <a:latin typeface="Times New Roman" pitchFamily="18" charset="0"/>
                <a:cs typeface="Times New Roman" pitchFamily="18" charset="0"/>
              </a:rPr>
              <a:t> </a:t>
            </a:r>
            <a:r>
              <a:rPr lang="en-US" altLang="zh-CN" sz="1800" b="1" dirty="0" smtClean="0">
                <a:solidFill>
                  <a:srgbClr val="000000"/>
                </a:solidFill>
                <a:latin typeface="Calibri" pitchFamily="18" charset="0"/>
                <a:cs typeface="Calibri" pitchFamily="18" charset="0"/>
              </a:rPr>
              <a:t>Robles</a:t>
            </a:r>
          </a:p>
        </p:txBody>
      </p:sp>
      <p:sp>
        <p:nvSpPr>
          <p:cNvPr id="9" name="TextBox 1"/>
          <p:cNvSpPr txBox="1"/>
          <p:nvPr/>
        </p:nvSpPr>
        <p:spPr>
          <a:xfrm>
            <a:off x="622300" y="1435100"/>
            <a:ext cx="7531100" cy="495300"/>
          </a:xfrm>
          <a:prstGeom prst="rect">
            <a:avLst/>
          </a:prstGeom>
          <a:noFill/>
        </p:spPr>
        <p:txBody>
          <a:bodyPr wrap="none" lIns="0" tIns="0" rIns="0" rtlCol="0">
            <a:spAutoFit/>
          </a:bodyPr>
          <a:lstStyle/>
          <a:p>
            <a:pPr>
              <a:lnSpc>
                <a:spcPts val="1800"/>
              </a:lnSpc>
              <a:tabLst/>
            </a:pPr>
            <a:r>
              <a:rPr lang="en-US" altLang="zh-CN" sz="1800" dirty="0" smtClean="0">
                <a:solidFill>
                  <a:srgbClr val="000000"/>
                </a:solidFill>
                <a:latin typeface="Calibri" pitchFamily="18" charset="0"/>
                <a:cs typeface="Calibri" pitchFamily="18" charset="0"/>
              </a:rPr>
              <a:t>*Reunión</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de</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Trabajo</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con</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al</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secretaria</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Rosario</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Robles</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SEDATU</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para</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gestionar</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más</a:t>
            </a:r>
          </a:p>
          <a:p>
            <a:pPr>
              <a:lnSpc>
                <a:spcPts val="2100"/>
              </a:lnSpc>
              <a:tabLst/>
            </a:pPr>
            <a:r>
              <a:rPr lang="en-US" altLang="zh-CN" sz="1800" dirty="0" smtClean="0">
                <a:solidFill>
                  <a:srgbClr val="000000"/>
                </a:solidFill>
                <a:latin typeface="Calibri" pitchFamily="18" charset="0"/>
                <a:cs typeface="Calibri" pitchFamily="18" charset="0"/>
              </a:rPr>
              <a:t>recursos</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para</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vivienda</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para</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los</a:t>
            </a:r>
            <a:r>
              <a:rPr lang="en-US" altLang="zh-CN" sz="1800" dirty="0" smtClean="0">
                <a:latin typeface="Times New Roman" pitchFamily="18" charset="0"/>
                <a:cs typeface="Times New Roman" pitchFamily="18" charset="0"/>
              </a:rPr>
              <a:t> </a:t>
            </a:r>
            <a:r>
              <a:rPr lang="en-US" altLang="zh-CN" sz="1800" dirty="0" smtClean="0">
                <a:solidFill>
                  <a:srgbClr val="000000"/>
                </a:solidFill>
                <a:latin typeface="Calibri" pitchFamily="18" charset="0"/>
                <a:cs typeface="Calibri" pitchFamily="18" charset="0"/>
              </a:rPr>
              <a:t>estados</a:t>
            </a:r>
          </a:p>
        </p:txBody>
      </p:sp>
      <p:sp>
        <p:nvSpPr>
          <p:cNvPr id="10" name="TextBox 1"/>
          <p:cNvSpPr txBox="1"/>
          <p:nvPr/>
        </p:nvSpPr>
        <p:spPr>
          <a:xfrm>
            <a:off x="622300" y="2247900"/>
            <a:ext cx="6819900" cy="228600"/>
          </a:xfrm>
          <a:prstGeom prst="rect">
            <a:avLst/>
          </a:prstGeom>
          <a:noFill/>
        </p:spPr>
        <p:txBody>
          <a:bodyPr wrap="none" lIns="0" tIns="0" rIns="0" rtlCol="0">
            <a:spAutoFit/>
          </a:bodyPr>
          <a:lstStyle/>
          <a:p>
            <a:pPr>
              <a:lnSpc>
                <a:spcPts val="1800"/>
              </a:lnSpc>
              <a:tabLst/>
            </a:pPr>
            <a:r>
              <a:rPr lang="en-US" altLang="zh-CN" sz="1802" dirty="0" smtClean="0">
                <a:solidFill>
                  <a:srgbClr val="000000"/>
                </a:solidFill>
                <a:latin typeface="Calibri" pitchFamily="18" charset="0"/>
                <a:cs typeface="Calibri" pitchFamily="18" charset="0"/>
              </a:rPr>
              <a:t>*Asimismo</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reunión</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con</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el</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Lic.</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Ángel</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Islava</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Director</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General</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del</a:t>
            </a:r>
            <a:r>
              <a:rPr lang="en-US" altLang="zh-CN" sz="1802" dirty="0" smtClean="0">
                <a:latin typeface="Times New Roman" pitchFamily="18" charset="0"/>
                <a:cs typeface="Times New Roman" pitchFamily="18" charset="0"/>
              </a:rPr>
              <a:t> </a:t>
            </a:r>
            <a:r>
              <a:rPr lang="en-US" altLang="zh-CN" sz="1802" dirty="0" smtClean="0">
                <a:solidFill>
                  <a:srgbClr val="000000"/>
                </a:solidFill>
                <a:latin typeface="Calibri" pitchFamily="18" charset="0"/>
                <a:cs typeface="Calibri" pitchFamily="18" charset="0"/>
              </a:rPr>
              <a:t>FONHAPO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63888" y="207803"/>
            <a:ext cx="5268148" cy="400110"/>
          </a:xfrm>
          <a:prstGeom prst="rect">
            <a:avLst/>
          </a:prstGeom>
          <a:noFill/>
        </p:spPr>
        <p:txBody>
          <a:bodyPr wrap="square" rtlCol="0">
            <a:spAutoFit/>
          </a:bodyPr>
          <a:lstStyle/>
          <a:p>
            <a:pPr algn="r"/>
            <a:r>
              <a:rPr lang="es-MX" sz="2000" b="1" dirty="0" smtClean="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rPr>
              <a:t>INFORME DEL DIRECTOR GENERAL</a:t>
            </a:r>
            <a:endParaRPr lang="es-MX" sz="2000" b="1" dirty="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endParaRPr>
          </a:p>
        </p:txBody>
      </p:sp>
      <p:sp>
        <p:nvSpPr>
          <p:cNvPr id="4" name="3 CuadroTexto"/>
          <p:cNvSpPr txBox="1"/>
          <p:nvPr/>
        </p:nvSpPr>
        <p:spPr>
          <a:xfrm>
            <a:off x="251520" y="181089"/>
            <a:ext cx="7200800" cy="1015663"/>
          </a:xfrm>
          <a:prstGeom prst="rect">
            <a:avLst/>
          </a:prstGeom>
          <a:noFill/>
        </p:spPr>
        <p:txBody>
          <a:bodyPr wrap="square" rtlCol="0">
            <a:spAutoFit/>
          </a:bodyPr>
          <a:lstStyle/>
          <a:p>
            <a:r>
              <a:rPr lang="es-MX" sz="2000" b="1" dirty="0" smtClean="0"/>
              <a:t>PROGRAMA VIVIENDA DIGNA 2015</a:t>
            </a:r>
            <a:endParaRPr lang="es-MX" sz="2000" dirty="0" smtClean="0"/>
          </a:p>
          <a:p>
            <a:r>
              <a:rPr lang="es-MX" sz="2000" b="1" dirty="0" smtClean="0"/>
              <a:t>ZAPOTLANEJO, JAL.</a:t>
            </a:r>
            <a:endParaRPr lang="es-MX" sz="2000" dirty="0" smtClean="0"/>
          </a:p>
          <a:p>
            <a:r>
              <a:rPr lang="es-MX" sz="2000" b="1" dirty="0" smtClean="0">
                <a:solidFill>
                  <a:schemeClr val="accent5">
                    <a:lumMod val="75000"/>
                  </a:schemeClr>
                </a:solidFill>
              </a:rPr>
              <a:t>:</a:t>
            </a:r>
            <a:endParaRPr lang="es-MX" sz="2000" b="1" dirty="0">
              <a:solidFill>
                <a:schemeClr val="accent5">
                  <a:lumMod val="75000"/>
                </a:schemeClr>
              </a:solidFill>
            </a:endParaRPr>
          </a:p>
        </p:txBody>
      </p:sp>
      <p:sp>
        <p:nvSpPr>
          <p:cNvPr id="5" name="4 CuadroTexto"/>
          <p:cNvSpPr txBox="1"/>
          <p:nvPr/>
        </p:nvSpPr>
        <p:spPr>
          <a:xfrm>
            <a:off x="107504" y="908720"/>
            <a:ext cx="9036496" cy="2554545"/>
          </a:xfrm>
          <a:prstGeom prst="rect">
            <a:avLst/>
          </a:prstGeom>
          <a:noFill/>
        </p:spPr>
        <p:txBody>
          <a:bodyPr wrap="square" rtlCol="0">
            <a:spAutoFit/>
          </a:bodyPr>
          <a:lstStyle/>
          <a:p>
            <a:pPr algn="just"/>
            <a:r>
              <a:rPr lang="es-MX" sz="2000" dirty="0" smtClean="0"/>
              <a:t>El objetivo del programa es contribuir a que los hogares mexicanos y en el Estado de Jalisco en situación de pobreza, con ingresos  por debajo de la línea de bienestar y con carencia por calidad y espacios de la vivienda mejoren su calidad de vida a través de acciones de vivienda digna, con servicios básicos, como el acceso al agua, higiene y saneamiento. Se edificaron 52 acciones de vivienda que les cambiará la vida a 52 familias del municipio del Municipio de </a:t>
            </a:r>
            <a:r>
              <a:rPr lang="es-MX" sz="2000" dirty="0" err="1" smtClean="0"/>
              <a:t>Zapotlanejo</a:t>
            </a:r>
            <a:r>
              <a:rPr lang="es-MX" sz="2000" dirty="0" smtClean="0"/>
              <a:t>, Jal.</a:t>
            </a:r>
            <a:r>
              <a:rPr lang="es-ES" sz="2000" dirty="0" smtClean="0"/>
              <a:t> </a:t>
            </a:r>
            <a:endParaRPr lang="es-MX" sz="2000" dirty="0" smtClean="0"/>
          </a:p>
          <a:p>
            <a:r>
              <a:rPr lang="es-MX" sz="2000" b="1" dirty="0" smtClean="0"/>
              <a:t>No. de acciones de Vivienda: 52</a:t>
            </a:r>
          </a:p>
          <a:p>
            <a:r>
              <a:rPr lang="es-MX" sz="2000" b="1" dirty="0" smtClean="0"/>
              <a:t>No. de Beneficiados: 208</a:t>
            </a:r>
            <a:endParaRPr lang="es-MX" sz="2000" b="1" dirty="0"/>
          </a:p>
        </p:txBody>
      </p:sp>
      <p:sp>
        <p:nvSpPr>
          <p:cNvPr id="229380" name="AutoShape 4"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9382" name="AutoShape 6"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260100" name="Picture 4" descr="011 zapotlanejo"/>
          <p:cNvPicPr>
            <a:picLocks noChangeAspect="1" noChangeArrowheads="1"/>
          </p:cNvPicPr>
          <p:nvPr/>
        </p:nvPicPr>
        <p:blipFill>
          <a:blip r:embed="rId2" cstate="print"/>
          <a:srcRect/>
          <a:stretch>
            <a:fillRect/>
          </a:stretch>
        </p:blipFill>
        <p:spPr bwMode="auto">
          <a:xfrm>
            <a:off x="144016" y="3429000"/>
            <a:ext cx="8820472" cy="3384376"/>
          </a:xfrm>
          <a:prstGeom prst="rect">
            <a:avLst/>
          </a:prstGeom>
          <a:noFill/>
        </p:spPr>
      </p:pic>
    </p:spTree>
    <p:extLst>
      <p:ext uri="{BB962C8B-B14F-4D97-AF65-F5344CB8AC3E}">
        <p14:creationId xmlns="" xmlns:p14="http://schemas.microsoft.com/office/powerpoint/2010/main" val="301695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63888" y="207803"/>
            <a:ext cx="5268148" cy="400110"/>
          </a:xfrm>
          <a:prstGeom prst="rect">
            <a:avLst/>
          </a:prstGeom>
          <a:noFill/>
        </p:spPr>
        <p:txBody>
          <a:bodyPr wrap="square" rtlCol="0">
            <a:spAutoFit/>
          </a:bodyPr>
          <a:lstStyle/>
          <a:p>
            <a:pPr algn="r"/>
            <a:r>
              <a:rPr lang="es-MX" sz="2000" b="1" dirty="0" smtClean="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rPr>
              <a:t>INFORME DEL DIRECTOR GENERAL GENERAL</a:t>
            </a:r>
            <a:endParaRPr lang="es-MX" sz="2000" b="1" dirty="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endParaRPr>
          </a:p>
        </p:txBody>
      </p:sp>
      <p:sp>
        <p:nvSpPr>
          <p:cNvPr id="4" name="3 CuadroTexto"/>
          <p:cNvSpPr txBox="1"/>
          <p:nvPr/>
        </p:nvSpPr>
        <p:spPr>
          <a:xfrm>
            <a:off x="251520" y="181089"/>
            <a:ext cx="7200800" cy="1015663"/>
          </a:xfrm>
          <a:prstGeom prst="rect">
            <a:avLst/>
          </a:prstGeom>
          <a:noFill/>
        </p:spPr>
        <p:txBody>
          <a:bodyPr wrap="square" rtlCol="0">
            <a:spAutoFit/>
          </a:bodyPr>
          <a:lstStyle/>
          <a:p>
            <a:r>
              <a:rPr lang="es-MX" sz="2000" b="1" dirty="0" smtClean="0"/>
              <a:t>PROGRAMA VIVIENDA DIGNA </a:t>
            </a:r>
            <a:endParaRPr lang="es-MX" sz="2000" dirty="0" smtClean="0"/>
          </a:p>
          <a:p>
            <a:r>
              <a:rPr lang="es-MX" sz="2000" b="1" dirty="0" smtClean="0"/>
              <a:t>ZAPOTLANEJO, JAL.</a:t>
            </a:r>
            <a:endParaRPr lang="es-MX" sz="2000" dirty="0" smtClean="0"/>
          </a:p>
          <a:p>
            <a:endParaRPr lang="es-MX" sz="2000" b="1" dirty="0">
              <a:solidFill>
                <a:schemeClr val="accent5">
                  <a:lumMod val="75000"/>
                </a:schemeClr>
              </a:solidFill>
            </a:endParaRPr>
          </a:p>
        </p:txBody>
      </p:sp>
      <p:sp>
        <p:nvSpPr>
          <p:cNvPr id="229380" name="AutoShape 4"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9382" name="AutoShape 6"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85697" name="Rectangle 1"/>
          <p:cNvSpPr>
            <a:spLocks noChangeArrowheads="1"/>
          </p:cNvSpPr>
          <p:nvPr/>
        </p:nvSpPr>
        <p:spPr bwMode="auto">
          <a:xfrm>
            <a:off x="395536" y="1052736"/>
            <a:ext cx="4979248" cy="181588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PARTICIPANTES: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MX"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Gobierno Federal (FONHAPO) como Instancia Normativa</a:t>
            </a:r>
            <a:endParaRPr kumimoji="0" lang="es-MX"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Gobierno Estatal (IJALVI) como Instancia Ejecutora</a:t>
            </a:r>
            <a:endParaRPr kumimoji="0" lang="es-MX"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SEDATU Delegación Jalisco como Instancia Auxiliar </a:t>
            </a:r>
            <a:endParaRPr kumimoji="0" lang="es-MX"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Fundación </a:t>
            </a:r>
            <a:r>
              <a:rPr kumimoji="0" lang="es-MX" sz="1600" b="1" i="0" u="none" strike="noStrike" cap="none" normalizeH="0" baseline="0" dirty="0" err="1" smtClean="0">
                <a:ln>
                  <a:noFill/>
                </a:ln>
                <a:solidFill>
                  <a:schemeClr val="tx1"/>
                </a:solidFill>
                <a:effectLst/>
                <a:ea typeface="Calibri" pitchFamily="34" charset="0"/>
                <a:cs typeface="Tahoma" pitchFamily="34" charset="0"/>
              </a:rPr>
              <a:t>Proviváh</a:t>
            </a:r>
            <a:r>
              <a:rPr kumimoji="0" lang="es-MX" sz="1600" b="1" i="0" u="none" strike="noStrike" cap="none" normalizeH="0" baseline="0" dirty="0" smtClean="0">
                <a:ln>
                  <a:noFill/>
                </a:ln>
                <a:solidFill>
                  <a:schemeClr val="tx1"/>
                </a:solidFill>
                <a:effectLst/>
                <a:ea typeface="Calibri" pitchFamily="34" charset="0"/>
                <a:cs typeface="Tahoma" pitchFamily="34" charset="0"/>
              </a:rPr>
              <a:t> como Co-inversionista donador</a:t>
            </a:r>
            <a:endParaRPr kumimoji="0" lang="es-MX" sz="16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ea typeface="Calibri" pitchFamily="34" charset="0"/>
                <a:cs typeface="Tahoma" pitchFamily="34" charset="0"/>
              </a:rPr>
              <a:t>Municipio de </a:t>
            </a:r>
            <a:r>
              <a:rPr kumimoji="0" lang="es-MX" sz="1600" b="1" i="0" u="none" strike="noStrike" cap="none" normalizeH="0" baseline="0" dirty="0" err="1" smtClean="0">
                <a:ln>
                  <a:noFill/>
                </a:ln>
                <a:solidFill>
                  <a:schemeClr val="tx1"/>
                </a:solidFill>
                <a:effectLst/>
                <a:ea typeface="Calibri" pitchFamily="34" charset="0"/>
                <a:cs typeface="Tahoma" pitchFamily="34" charset="0"/>
              </a:rPr>
              <a:t>Zapotlanejo</a:t>
            </a:r>
            <a:r>
              <a:rPr kumimoji="0" lang="es-MX" sz="1600" b="1" i="0" u="none" strike="noStrike" cap="none" normalizeH="0" baseline="0" dirty="0" smtClean="0">
                <a:ln>
                  <a:noFill/>
                </a:ln>
                <a:solidFill>
                  <a:schemeClr val="tx1"/>
                </a:solidFill>
                <a:effectLst/>
                <a:ea typeface="Calibri" pitchFamily="34" charset="0"/>
                <a:cs typeface="Tahoma" pitchFamily="34" charset="0"/>
              </a:rPr>
              <a:t> como colaborador. </a:t>
            </a:r>
            <a:endParaRPr kumimoji="0" lang="es-MX" sz="1600" b="1" i="0" u="none" strike="noStrike" cap="none" normalizeH="0" baseline="0" dirty="0" smtClean="0">
              <a:ln>
                <a:noFill/>
              </a:ln>
              <a:solidFill>
                <a:schemeClr val="tx1"/>
              </a:solidFill>
              <a:effectLst/>
              <a:cs typeface="Arial" pitchFamily="34" charset="0"/>
            </a:endParaRPr>
          </a:p>
        </p:txBody>
      </p:sp>
      <p:pic>
        <p:nvPicPr>
          <p:cNvPr id="285705" name="Picture 9" descr="https://scontent-lax3-1.xx.fbcdn.net/v/t1.0-9/13590471_944742468982129_5236632400647136133_n.jpg?oh=fb160cbdeed3aea300ddb98d230104ef&amp;oe=5875BB81"/>
          <p:cNvPicPr>
            <a:picLocks noChangeAspect="1" noChangeArrowheads="1"/>
          </p:cNvPicPr>
          <p:nvPr/>
        </p:nvPicPr>
        <p:blipFill>
          <a:blip r:embed="rId2" cstate="print"/>
          <a:srcRect/>
          <a:stretch>
            <a:fillRect/>
          </a:stretch>
        </p:blipFill>
        <p:spPr bwMode="auto">
          <a:xfrm>
            <a:off x="5303573" y="980728"/>
            <a:ext cx="3840427" cy="2880320"/>
          </a:xfrm>
          <a:prstGeom prst="rect">
            <a:avLst/>
          </a:prstGeom>
          <a:noFill/>
          <a:ln>
            <a:solidFill>
              <a:schemeClr val="accent2"/>
            </a:solidFill>
          </a:ln>
        </p:spPr>
      </p:pic>
      <p:pic>
        <p:nvPicPr>
          <p:cNvPr id="285709" name="Picture 13" descr="004 zapotlanejo11"/>
          <p:cNvPicPr>
            <a:picLocks noChangeAspect="1" noChangeArrowheads="1"/>
          </p:cNvPicPr>
          <p:nvPr/>
        </p:nvPicPr>
        <p:blipFill>
          <a:blip r:embed="rId3" cstate="print"/>
          <a:srcRect/>
          <a:stretch>
            <a:fillRect/>
          </a:stretch>
        </p:blipFill>
        <p:spPr bwMode="auto">
          <a:xfrm>
            <a:off x="179512" y="3001585"/>
            <a:ext cx="4464496" cy="3811791"/>
          </a:xfrm>
          <a:prstGeom prst="rect">
            <a:avLst/>
          </a:prstGeom>
          <a:noFill/>
          <a:ln>
            <a:solidFill>
              <a:schemeClr val="accent2"/>
            </a:solidFill>
          </a:ln>
        </p:spPr>
      </p:pic>
    </p:spTree>
    <p:extLst>
      <p:ext uri="{BB962C8B-B14F-4D97-AF65-F5344CB8AC3E}">
        <p14:creationId xmlns="" xmlns:p14="http://schemas.microsoft.com/office/powerpoint/2010/main" val="3016955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5364088" y="116632"/>
            <a:ext cx="3528392" cy="93610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5220072" y="188640"/>
            <a:ext cx="3683972" cy="707886"/>
          </a:xfrm>
          <a:prstGeom prst="rect">
            <a:avLst/>
          </a:prstGeom>
          <a:noFill/>
        </p:spPr>
        <p:txBody>
          <a:bodyPr wrap="square" rtlCol="0">
            <a:spAutoFit/>
          </a:bodyPr>
          <a:lstStyle/>
          <a:p>
            <a:pPr algn="r"/>
            <a:r>
              <a:rPr lang="es-MX" sz="2000" b="1" dirty="0" smtClean="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rPr>
              <a:t>15 VIVIENDAS  DE AUTOPRODUCCIÓN MUNCIPIO  AHUALULCO DE MERCADO</a:t>
            </a:r>
            <a:endParaRPr lang="es-MX" sz="2000" b="1" dirty="0">
              <a:solidFill>
                <a:schemeClr val="bg1"/>
              </a:solidFill>
              <a:effectLst>
                <a:outerShdw blurRad="38100" dist="38100" dir="2700000" algn="tl">
                  <a:srgbClr val="000000">
                    <a:alpha val="43137"/>
                  </a:srgbClr>
                </a:outerShdw>
              </a:effectLst>
              <a:latin typeface="Utsaah" panose="020B0604020202020204" pitchFamily="34" charset="0"/>
              <a:cs typeface="Utsaah" panose="020B0604020202020204" pitchFamily="34" charset="0"/>
            </a:endParaRPr>
          </a:p>
        </p:txBody>
      </p:sp>
      <p:sp>
        <p:nvSpPr>
          <p:cNvPr id="229380" name="AutoShape 4"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229382" name="AutoShape 6" descr="blob:https%3A//web.whatsapp.com/87b22af4-0342-46e8-8f8f-44f680d3150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244" t="18124" r="34239" b="21434"/>
          <a:stretch/>
        </p:blipFill>
        <p:spPr bwMode="auto">
          <a:xfrm>
            <a:off x="0" y="0"/>
            <a:ext cx="5327272" cy="6813376"/>
          </a:xfrm>
          <a:prstGeom prst="rect">
            <a:avLst/>
          </a:prstGeom>
          <a:noFill/>
          <a:ln>
            <a:solidFill>
              <a:srgbClr val="C00000"/>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2.jpeg"/>
          <p:cNvPicPr>
            <a:picLocks noChangeAspect="1" noChangeArrowheads="1"/>
          </p:cNvPicPr>
          <p:nvPr/>
        </p:nvPicPr>
        <p:blipFill>
          <a:blip r:embed="rId3" cstate="print"/>
          <a:srcRect/>
          <a:stretch>
            <a:fillRect/>
          </a:stretch>
        </p:blipFill>
        <p:spPr bwMode="auto">
          <a:xfrm>
            <a:off x="5652839" y="1196752"/>
            <a:ext cx="3095625" cy="2951163"/>
          </a:xfrm>
          <a:prstGeom prst="rect">
            <a:avLst/>
          </a:prstGeom>
          <a:noFill/>
          <a:ln w="9525">
            <a:solidFill>
              <a:srgbClr val="C00000"/>
            </a:solidFill>
            <a:miter lim="800000"/>
            <a:headEnd/>
            <a:tailEnd/>
          </a:ln>
        </p:spPr>
      </p:pic>
      <p:pic>
        <p:nvPicPr>
          <p:cNvPr id="13" name="Picture 3"/>
          <p:cNvPicPr>
            <a:picLocks noChangeAspect="1" noChangeArrowheads="1"/>
          </p:cNvPicPr>
          <p:nvPr/>
        </p:nvPicPr>
        <p:blipFill>
          <a:blip r:embed="rId4" cstate="print"/>
          <a:srcRect l="7304" t="16373" r="8549" b="69914"/>
          <a:stretch>
            <a:fillRect/>
          </a:stretch>
        </p:blipFill>
        <p:spPr bwMode="auto">
          <a:xfrm>
            <a:off x="5413375" y="4293096"/>
            <a:ext cx="3730625" cy="2519362"/>
          </a:xfrm>
          <a:prstGeom prst="rect">
            <a:avLst/>
          </a:prstGeom>
          <a:noFill/>
          <a:ln w="9525">
            <a:solidFill>
              <a:srgbClr val="C00000"/>
            </a:solidFill>
            <a:miter lim="800000"/>
            <a:headEnd/>
            <a:tailEnd/>
          </a:ln>
        </p:spPr>
      </p:pic>
    </p:spTree>
    <p:extLst>
      <p:ext uri="{BB962C8B-B14F-4D97-AF65-F5344CB8AC3E}">
        <p14:creationId xmlns="" xmlns:p14="http://schemas.microsoft.com/office/powerpoint/2010/main" val="3016955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19736</TotalTime>
  <Words>1262</Words>
  <Application>Microsoft Office PowerPoint</Application>
  <PresentationFormat>Presentación en pantalla (4:3)</PresentationFormat>
  <Paragraphs>397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PROGRAMA DE CONSOLIDACIÓN DE RESERVAS URBANAS 2016</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portatil</dc:creator>
  <cp:lastModifiedBy>Usuario</cp:lastModifiedBy>
  <cp:revision>1276</cp:revision>
  <cp:lastPrinted>2014-05-08T10:07:00Z</cp:lastPrinted>
  <dcterms:created xsi:type="dcterms:W3CDTF">2013-06-11T14:36:56Z</dcterms:created>
  <dcterms:modified xsi:type="dcterms:W3CDTF">2017-01-16T20:12:17Z</dcterms:modified>
</cp:coreProperties>
</file>