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272" r:id="rId3"/>
    <p:sldId id="257" r:id="rId4"/>
    <p:sldId id="278" r:id="rId5"/>
    <p:sldId id="305" r:id="rId6"/>
    <p:sldId id="306" r:id="rId7"/>
    <p:sldId id="307" r:id="rId8"/>
    <p:sldId id="271" r:id="rId9"/>
    <p:sldId id="275" r:id="rId10"/>
    <p:sldId id="258" r:id="rId11"/>
    <p:sldId id="273" r:id="rId12"/>
    <p:sldId id="274" r:id="rId13"/>
    <p:sldId id="259" r:id="rId14"/>
    <p:sldId id="309" r:id="rId15"/>
    <p:sldId id="260" r:id="rId16"/>
    <p:sldId id="310" r:id="rId17"/>
    <p:sldId id="261" r:id="rId18"/>
    <p:sldId id="316" r:id="rId19"/>
    <p:sldId id="262" r:id="rId20"/>
    <p:sldId id="277" r:id="rId21"/>
    <p:sldId id="314" r:id="rId22"/>
    <p:sldId id="290" r:id="rId23"/>
    <p:sldId id="291" r:id="rId24"/>
    <p:sldId id="301" r:id="rId25"/>
    <p:sldId id="293" r:id="rId26"/>
    <p:sldId id="321" r:id="rId27"/>
    <p:sldId id="263" r:id="rId28"/>
    <p:sldId id="315" r:id="rId29"/>
    <p:sldId id="264" r:id="rId30"/>
    <p:sldId id="289" r:id="rId31"/>
    <p:sldId id="320" r:id="rId32"/>
    <p:sldId id="265" r:id="rId33"/>
    <p:sldId id="312" r:id="rId34"/>
    <p:sldId id="295" r:id="rId35"/>
    <p:sldId id="323" r:id="rId36"/>
    <p:sldId id="324" r:id="rId37"/>
    <p:sldId id="266" r:id="rId38"/>
    <p:sldId id="267" r:id="rId39"/>
    <p:sldId id="276" r:id="rId40"/>
    <p:sldId id="325" r:id="rId41"/>
    <p:sldId id="326" r:id="rId42"/>
    <p:sldId id="297" r:id="rId43"/>
    <p:sldId id="332" r:id="rId44"/>
    <p:sldId id="333" r:id="rId45"/>
    <p:sldId id="334" r:id="rId46"/>
    <p:sldId id="335" r:id="rId47"/>
    <p:sldId id="340" r:id="rId48"/>
    <p:sldId id="313" r:id="rId49"/>
    <p:sldId id="302" r:id="rId50"/>
    <p:sldId id="283" r:id="rId51"/>
    <p:sldId id="308" r:id="rId52"/>
    <p:sldId id="318" r:id="rId53"/>
    <p:sldId id="336" r:id="rId54"/>
    <p:sldId id="337" r:id="rId55"/>
    <p:sldId id="341" r:id="rId56"/>
    <p:sldId id="338" r:id="rId57"/>
    <p:sldId id="339" r:id="rId58"/>
    <p:sldId id="342" r:id="rId59"/>
    <p:sldId id="343" r:id="rId60"/>
    <p:sldId id="304" r:id="rId61"/>
  </p:sldIdLst>
  <p:sldSz cx="9144000" cy="6858000" type="screen4x3"/>
  <p:notesSz cx="6950075" cy="92360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A10F"/>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90" d="100"/>
          <a:sy n="90" d="100"/>
        </p:scale>
        <p:origin x="-207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CRAM\Documents\GRAFICOS%20PARA%20INFORME%20ANUAL%2020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OCRAM\Documents\GRAFICOS%20PARA%20INFORME%20ANUAL%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a:pPr>
            <a:r>
              <a:rPr lang="es-MX" smtClean="0">
                <a:solidFill>
                  <a:srgbClr val="C00000"/>
                </a:solidFill>
              </a:rPr>
              <a:t>Beneficiarios</a:t>
            </a:r>
            <a:r>
              <a:rPr lang="es-MX" baseline="0" smtClean="0">
                <a:solidFill>
                  <a:srgbClr val="C00000"/>
                </a:solidFill>
              </a:rPr>
              <a:t> atendidos por mes</a:t>
            </a:r>
            <a:r>
              <a:rPr lang="es-MX" baseline="0" smtClean="0"/>
              <a:t>:</a:t>
            </a:r>
            <a:r>
              <a:rPr lang="es-MX" sz="2000" baseline="0" smtClean="0"/>
              <a:t> 1,348</a:t>
            </a:r>
            <a:endParaRPr lang="es-MX"/>
          </a:p>
        </c:rich>
      </c:tx>
      <c:layout/>
    </c:title>
    <c:view3D>
      <c:rotX val="30"/>
      <c:perspective val="30"/>
    </c:view3D>
    <c:plotArea>
      <c:layout/>
      <c:pie3DChart>
        <c:varyColors val="1"/>
        <c:ser>
          <c:idx val="0"/>
          <c:order val="0"/>
          <c:explosion val="25"/>
          <c:dLbls>
            <c:spPr>
              <a:noFill/>
              <a:ln>
                <a:noFill/>
              </a:ln>
              <a:effectLst/>
            </c:spPr>
            <c:txPr>
              <a:bodyPr/>
              <a:lstStyle/>
              <a:p>
                <a:pPr>
                  <a:defRPr sz="1600" b="1"/>
                </a:pPr>
                <a:endParaRPr lang="es-MX"/>
              </a:p>
            </c:txPr>
            <c:showVal val="1"/>
            <c:showLeaderLines val="1"/>
            <c:extLst>
              <c:ext xmlns:c15="http://schemas.microsoft.com/office/drawing/2012/chart" uri="{CE6537A1-D6FC-4f65-9D91-7224C49458BB}">
                <c15:layout/>
              </c:ext>
            </c:extLst>
          </c:dLbls>
          <c:cat>
            <c:strRef>
              <c:f>Hoja1!$A$2:$A$7</c:f>
              <c:strCache>
                <c:ptCount val="6"/>
                <c:pt idx="0">
                  <c:v>Programa Alimentario de Ayuda directa:</c:v>
                </c:pt>
                <c:pt idx="1">
                  <c:v>Desayunos Escolares modalidad caliente:</c:v>
                </c:pt>
                <c:pt idx="2">
                  <c:v>Desayunos Escolares modalidad fría:</c:v>
                </c:pt>
                <c:pt idx="3">
                  <c:v>Programa Alimentario para niños no escolarizados:</c:v>
                </c:pt>
                <c:pt idx="4">
                  <c:v>Unidad Regional de Rehabilitación:</c:v>
                </c:pt>
                <c:pt idx="5">
                  <c:v>Servicios PSC, TS, JR, CD, LN.</c:v>
                </c:pt>
              </c:strCache>
            </c:strRef>
          </c:cat>
          <c:val>
            <c:numRef>
              <c:f>Hoja1!$B$2:$B$7</c:f>
              <c:numCache>
                <c:formatCode>General</c:formatCode>
                <c:ptCount val="6"/>
                <c:pt idx="0">
                  <c:v>225</c:v>
                </c:pt>
                <c:pt idx="1">
                  <c:v>645</c:v>
                </c:pt>
                <c:pt idx="2">
                  <c:v>140</c:v>
                </c:pt>
                <c:pt idx="3">
                  <c:v>132</c:v>
                </c:pt>
                <c:pt idx="4">
                  <c:v>136</c:v>
                </c:pt>
                <c:pt idx="5">
                  <c:v>70</c:v>
                </c:pt>
              </c:numCache>
            </c:numRef>
          </c:val>
        </c:ser>
        <c:dLbls>
          <c:showPercent val="1"/>
        </c:dLbls>
      </c:pie3DChart>
    </c:plotArea>
    <c:legend>
      <c:legendPos val="r"/>
      <c:layout/>
      <c:txPr>
        <a:bodyPr/>
        <a:lstStyle/>
        <a:p>
          <a:pPr>
            <a:defRPr sz="1200"/>
          </a:pPr>
          <a:endParaRPr lang="es-MX"/>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MX"/>
  <c:chart>
    <c:autoTitleDeleted val="1"/>
    <c:view3D>
      <c:rotX val="30"/>
      <c:perspective val="30"/>
    </c:view3D>
    <c:plotArea>
      <c:layout/>
      <c:pie3DChart>
        <c:varyColors val="1"/>
        <c:ser>
          <c:idx val="0"/>
          <c:order val="0"/>
          <c:explosion val="25"/>
          <c:dLbls>
            <c:dLbl>
              <c:idx val="0"/>
              <c:layout/>
              <c:tx>
                <c:rich>
                  <a:bodyPr/>
                  <a:lstStyle/>
                  <a:p>
                    <a:r>
                      <a:rPr lang="en-US" sz="1600" smtClean="0"/>
                      <a:t>2</a:t>
                    </a:r>
                    <a:r>
                      <a:rPr lang="en-US" smtClean="0"/>
                      <a:t>,475</a:t>
                    </a:r>
                    <a:endParaRPr lang="en-US"/>
                  </a:p>
                </c:rich>
              </c:tx>
              <c:showVal val="1"/>
              <c:extLst>
                <c:ext xmlns:c15="http://schemas.microsoft.com/office/drawing/2012/chart" uri="{CE6537A1-D6FC-4f65-9D91-7224C49458BB}">
                  <c15:layout/>
                </c:ext>
              </c:extLst>
            </c:dLbl>
            <c:dLbl>
              <c:idx val="1"/>
              <c:layout/>
              <c:tx>
                <c:rich>
                  <a:bodyPr/>
                  <a:lstStyle/>
                  <a:p>
                    <a:r>
                      <a:rPr lang="en-US" sz="1600" smtClean="0"/>
                      <a:t>7</a:t>
                    </a:r>
                    <a:r>
                      <a:rPr lang="en-US" smtClean="0"/>
                      <a:t>,095</a:t>
                    </a:r>
                    <a:endParaRPr lang="en-US"/>
                  </a:p>
                </c:rich>
              </c:tx>
              <c:showVal val="1"/>
              <c:extLst>
                <c:ext xmlns:c15="http://schemas.microsoft.com/office/drawing/2012/chart" uri="{CE6537A1-D6FC-4f65-9D91-7224C49458BB}">
                  <c15:layout/>
                </c:ext>
              </c:extLst>
            </c:dLbl>
            <c:dLbl>
              <c:idx val="2"/>
              <c:layout/>
              <c:tx>
                <c:rich>
                  <a:bodyPr/>
                  <a:lstStyle/>
                  <a:p>
                    <a:r>
                      <a:rPr lang="en-US" sz="1600" smtClean="0"/>
                      <a:t>1</a:t>
                    </a:r>
                    <a:r>
                      <a:rPr lang="en-US" smtClean="0"/>
                      <a:t>,540</a:t>
                    </a:r>
                    <a:endParaRPr lang="en-US"/>
                  </a:p>
                </c:rich>
              </c:tx>
              <c:showVal val="1"/>
              <c:extLst>
                <c:ext xmlns:c15="http://schemas.microsoft.com/office/drawing/2012/chart" uri="{CE6537A1-D6FC-4f65-9D91-7224C49458BB}">
                  <c15:layout/>
                </c:ext>
              </c:extLst>
            </c:dLbl>
            <c:dLbl>
              <c:idx val="3"/>
              <c:layout/>
              <c:tx>
                <c:rich>
                  <a:bodyPr/>
                  <a:lstStyle/>
                  <a:p>
                    <a:r>
                      <a:rPr lang="en-US" sz="1600" smtClean="0"/>
                      <a:t>1</a:t>
                    </a:r>
                    <a:r>
                      <a:rPr lang="en-US" smtClean="0"/>
                      <a:t>,452</a:t>
                    </a:r>
                    <a:endParaRPr lang="en-US"/>
                  </a:p>
                </c:rich>
              </c:tx>
              <c:showVal val="1"/>
              <c:extLst>
                <c:ext xmlns:c15="http://schemas.microsoft.com/office/drawing/2012/chart" uri="{CE6537A1-D6FC-4f65-9D91-7224C49458BB}">
                  <c15:layout/>
                </c:ext>
              </c:extLst>
            </c:dLbl>
            <c:dLbl>
              <c:idx val="4"/>
              <c:layout/>
              <c:tx>
                <c:rich>
                  <a:bodyPr/>
                  <a:lstStyle/>
                  <a:p>
                    <a:r>
                      <a:rPr lang="en-US" sz="1600" smtClean="0"/>
                      <a:t>5</a:t>
                    </a:r>
                    <a:r>
                      <a:rPr lang="en-US" smtClean="0"/>
                      <a:t>,613</a:t>
                    </a:r>
                    <a:endParaRPr lang="en-US"/>
                  </a:p>
                </c:rich>
              </c:tx>
              <c:showVal val="1"/>
              <c:extLst>
                <c:ext xmlns:c15="http://schemas.microsoft.com/office/drawing/2012/chart" uri="{CE6537A1-D6FC-4f65-9D91-7224C49458BB}">
                  <c15:layout/>
                </c:ext>
              </c:extLst>
            </c:dLbl>
            <c:spPr>
              <a:noFill/>
              <a:ln>
                <a:noFill/>
              </a:ln>
              <a:effectLst/>
            </c:spPr>
            <c:txPr>
              <a:bodyPr/>
              <a:lstStyle/>
              <a:p>
                <a:pPr>
                  <a:defRPr sz="1600" b="1"/>
                </a:pPr>
                <a:endParaRPr lang="es-MX"/>
              </a:p>
            </c:txPr>
            <c:showVal val="1"/>
            <c:extLst>
              <c:ext xmlns:c15="http://schemas.microsoft.com/office/drawing/2012/chart" uri="{CE6537A1-D6FC-4f65-9D91-7224C49458BB}">
                <c15:layout/>
              </c:ext>
            </c:extLst>
          </c:dLbls>
          <c:cat>
            <c:strRef>
              <c:f>Hoja1!$A$21:$A$26</c:f>
              <c:strCache>
                <c:ptCount val="6"/>
                <c:pt idx="0">
                  <c:v>Programa Alimentario de Ayuda directa:</c:v>
                </c:pt>
                <c:pt idx="1">
                  <c:v>Desayunos Escolares modalidad caliente:</c:v>
                </c:pt>
                <c:pt idx="2">
                  <c:v>Desayunos Escolares modalidad fría:</c:v>
                </c:pt>
                <c:pt idx="3">
                  <c:v>Programa Alimentario para niños no escolarizados:</c:v>
                </c:pt>
                <c:pt idx="4">
                  <c:v>Unidad Regional de Rehabilitación:</c:v>
                </c:pt>
                <c:pt idx="5">
                  <c:v>Servicios PSC, TS, JR, CD, LN.</c:v>
                </c:pt>
              </c:strCache>
            </c:strRef>
          </c:cat>
          <c:val>
            <c:numRef>
              <c:f>Hoja1!$B$21:$B$26</c:f>
              <c:numCache>
                <c:formatCode>General</c:formatCode>
                <c:ptCount val="6"/>
                <c:pt idx="0">
                  <c:v>2475</c:v>
                </c:pt>
                <c:pt idx="1">
                  <c:v>7095</c:v>
                </c:pt>
                <c:pt idx="2">
                  <c:v>1540</c:v>
                </c:pt>
                <c:pt idx="3">
                  <c:v>1452</c:v>
                </c:pt>
                <c:pt idx="4">
                  <c:v>5613</c:v>
                </c:pt>
                <c:pt idx="5">
                  <c:v>770</c:v>
                </c:pt>
              </c:numCache>
            </c:numRef>
          </c:val>
        </c:ser>
      </c:pie3DChart>
    </c:plotArea>
    <c:legend>
      <c:legendPos val="r"/>
      <c:layout/>
      <c:txPr>
        <a:bodyPr/>
        <a:lstStyle/>
        <a:p>
          <a:pPr>
            <a:defRPr sz="1200"/>
          </a:pPr>
          <a:endParaRPr lang="es-MX"/>
        </a:p>
      </c:txPr>
    </c:legend>
    <c:plotVisOnly val="1"/>
    <c:dispBlanksAs val="zero"/>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r>
              <a:rPr lang="es-MX" smtClean="0"/>
              <a:t>Informe Enero - Marzo  016, SMDIF Mascota</a:t>
            </a:r>
            <a:endParaRPr lang="es-MX"/>
          </a:p>
        </p:txBody>
      </p:sp>
      <p:sp>
        <p:nvSpPr>
          <p:cNvPr id="3" name="2 Marcador de fecha"/>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52550614-D6E6-4C5A-A100-71EB91112166}" type="datetimeFigureOut">
              <a:rPr lang="es-MX" smtClean="0"/>
              <a:pPr/>
              <a:t>12/10/2016</a:t>
            </a:fld>
            <a:endParaRPr lang="es-MX"/>
          </a:p>
        </p:txBody>
      </p:sp>
      <p:sp>
        <p:nvSpPr>
          <p:cNvPr id="4" name="3 Marcador de pie de página"/>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F9FC19D4-8354-4F6B-9240-FADA5975BCC0}" type="slidenum">
              <a:rPr lang="es-MX" smtClean="0"/>
              <a:pPr/>
              <a:t>‹Nº›</a:t>
            </a:fld>
            <a:endParaRPr lang="es-MX"/>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r>
              <a:rPr lang="es-MX" smtClean="0"/>
              <a:t>Informe Enero - Marzo  016, SMDIF Mascota</a:t>
            </a:r>
            <a:endParaRPr lang="es-MX"/>
          </a:p>
        </p:txBody>
      </p:sp>
      <p:sp>
        <p:nvSpPr>
          <p:cNvPr id="3" name="2 Marcador de fecha"/>
          <p:cNvSpPr>
            <a:spLocks noGrp="1"/>
          </p:cNvSpPr>
          <p:nvPr>
            <p:ph type="dt" idx="1"/>
          </p:nvPr>
        </p:nvSpPr>
        <p:spPr>
          <a:xfrm>
            <a:off x="3937000" y="0"/>
            <a:ext cx="3011488" cy="461963"/>
          </a:xfrm>
          <a:prstGeom prst="rect">
            <a:avLst/>
          </a:prstGeom>
        </p:spPr>
        <p:txBody>
          <a:bodyPr vert="horz" lIns="91440" tIns="45720" rIns="91440" bIns="45720" rtlCol="0"/>
          <a:lstStyle>
            <a:lvl1pPr algn="r">
              <a:defRPr sz="1200"/>
            </a:lvl1pPr>
          </a:lstStyle>
          <a:p>
            <a:fld id="{CBD8EA1A-D94D-459A-976D-906B5998F85E}" type="datetimeFigureOut">
              <a:rPr lang="es-MX" smtClean="0"/>
              <a:pPr/>
              <a:t>12/10/2016</a:t>
            </a:fld>
            <a:endParaRPr lang="es-MX"/>
          </a:p>
        </p:txBody>
      </p:sp>
      <p:sp>
        <p:nvSpPr>
          <p:cNvPr id="4" name="3 Marcador de imagen de diapositiva"/>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95325" y="4387850"/>
            <a:ext cx="5559425" cy="4156075"/>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772525"/>
            <a:ext cx="3011488" cy="461963"/>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37000" y="8772525"/>
            <a:ext cx="3011488" cy="461963"/>
          </a:xfrm>
          <a:prstGeom prst="rect">
            <a:avLst/>
          </a:prstGeom>
        </p:spPr>
        <p:txBody>
          <a:bodyPr vert="horz" lIns="91440" tIns="45720" rIns="91440" bIns="45720" rtlCol="0" anchor="b"/>
          <a:lstStyle>
            <a:lvl1pPr algn="r">
              <a:defRPr sz="1200"/>
            </a:lvl1pPr>
          </a:lstStyle>
          <a:p>
            <a:fld id="{60F62055-1CCC-4C25-A71E-B0A33A27AF6C}" type="slidenum">
              <a:rPr lang="es-MX" smtClean="0"/>
              <a:pPr/>
              <a:t>‹Nº›</a:t>
            </a:fld>
            <a:endParaRPr lang="es-MX"/>
          </a:p>
        </p:txBody>
      </p:sp>
    </p:spTree>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5" name="4 Marcador de encabezado"/>
          <p:cNvSpPr>
            <a:spLocks noGrp="1"/>
          </p:cNvSpPr>
          <p:nvPr>
            <p:ph type="hdr" sz="quarter" idx="10"/>
          </p:nvPr>
        </p:nvSpPr>
        <p:spPr/>
        <p:txBody>
          <a:bodyPr/>
          <a:lstStyle/>
          <a:p>
            <a:r>
              <a:rPr lang="es-MX" smtClean="0"/>
              <a:t>Informe Enero - Marzo  016, SMDIF Mascota</a:t>
            </a:r>
            <a:endParaRPr 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encabezado"/>
          <p:cNvSpPr>
            <a:spLocks noGrp="1"/>
          </p:cNvSpPr>
          <p:nvPr>
            <p:ph type="hdr" sz="quarter" idx="10"/>
          </p:nvPr>
        </p:nvSpPr>
        <p:spPr/>
        <p:txBody>
          <a:bodyPr/>
          <a:lstStyle/>
          <a:p>
            <a:r>
              <a:rPr lang="es-MX" smtClean="0"/>
              <a:t>Informe Enero - Marzo  016, SMDIF Mascota</a:t>
            </a:r>
            <a:endParaRPr lang="es-MX"/>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encabezado"/>
          <p:cNvSpPr>
            <a:spLocks noGrp="1"/>
          </p:cNvSpPr>
          <p:nvPr>
            <p:ph type="hdr" sz="quarter" idx="10"/>
          </p:nvPr>
        </p:nvSpPr>
        <p:spPr/>
        <p:txBody>
          <a:bodyPr/>
          <a:lstStyle/>
          <a:p>
            <a:r>
              <a:rPr lang="es-MX" smtClean="0"/>
              <a:t>Informe Enero - Marzo  016, SMDIF Mascota</a:t>
            </a:r>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25205809-996F-40A1-AB22-B58B1F4AECD8}"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BDDB9BD-4F23-429F-8D93-237E541A5D60}"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9702F2A8-B886-49EB-9E44-965855A1FCBD}"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6B80D35-EC79-46DF-803C-13E5C9D15B42}"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5B9E9BA-9AA9-4FDB-BF42-4DF07B834169}"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88AD5D64-6B03-49D4-A1EA-60CBC660FCF1}" type="datetime1">
              <a:rPr lang="es-MX" smtClean="0"/>
              <a:pPr/>
              <a:t>12/10/2016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6E3E362A-379B-4ECB-9EDB-B9373936BD5E}" type="datetime1">
              <a:rPr lang="es-MX" smtClean="0"/>
              <a:pPr/>
              <a:t>12/10/2016</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2634D276-A83D-46FB-9404-A32D2E065E12}" type="datetime1">
              <a:rPr lang="es-MX" smtClean="0"/>
              <a:pPr/>
              <a:t>12/10/2016</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5CDA683-88EF-48ED-8211-7C09F2A382A3}" type="datetime1">
              <a:rPr lang="es-MX" smtClean="0"/>
              <a:pPr/>
              <a:t>12/10/2016</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6D9BA6B-3986-42E3-8EBF-F9CEDA05361A}" type="datetime1">
              <a:rPr lang="es-MX" smtClean="0"/>
              <a:pPr/>
              <a:t>12/10/2016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D734E61-79D4-4435-8424-DB0634C50416}" type="datetime1">
              <a:rPr lang="es-MX" smtClean="0"/>
              <a:pPr/>
              <a:t>12/10/2016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A5F71-1BE4-4222-BA83-E812DC97030B}" type="datetime1">
              <a:rPr lang="es-MX" smtClean="0"/>
              <a:pPr/>
              <a:t>12/10/2016</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7CC29-3F08-4D6D-9363-F60E8B0E7A53}"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hyperlink" Target="http://www.google.com.mx/url?sa=i&amp;rct=j&amp;q=&amp;esrc=s&amp;source=images&amp;cd=&amp;cad=rja&amp;uact=8&amp;ved=0CAcQjRxqFQoTCJnXzLqv8scCFcyigAodonwJ4A&amp;url=http://www.mascota.jalisco.gob.mx/conocenos/EscudoArmas.html&amp;bvm=bv.102537793,d.eXY&amp;psig=AFQjCNF4VPvJcRbXLtDA6bjRDi11tQrOWw&amp;ust=14421773424157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hyperlink" Target="http://www.google.com.mx/url?sa=i&amp;rct=j&amp;q=&amp;esrc=s&amp;source=images&amp;cd=&amp;cad=rja&amp;uact=8&amp;ved=0ahUKEwjLkoWZiJvKAhWJNSYKHZDqBVkQjRwIBw&amp;url=http://univermilenium.edu.mx/maestrias/psicologia-organizacional-2.html&amp;psig=AFQjCNHboro-wjZ2K7zQAik8i_xRIposdw&amp;ust=1452371562511972" TargetMode="External"/><Relationship Id="rId4" Type="http://schemas.openxmlformats.org/officeDocument/2006/relationships/hyperlink" Target="http://www.google.com.mx/url?sa=i&amp;rct=j&amp;q=&amp;esrc=s&amp;source=images&amp;cd=&amp;cad=rja&amp;uact=8&amp;ved=0ahUKEwjcq4PAh5vKAhXHRyYKHWaHA5kQjRwIBw&amp;url=http://www.medicinajoven.com/2015/09/psicologia.html&amp;psig=AFQjCNHhtP0d2pTiZwMEEdi6tpsSsmdycg&amp;ust=145237127209661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3.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2.png"/><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5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www.google.com.mx/url?sa=i&amp;rct=j&amp;q=&amp;esrc=s&amp;source=images&amp;cd=&amp;cad=rja&amp;uact=8&amp;ved=0ahUKEwjVvtnXhJvKAhWBKCYKHQLJD0MQjRwIBw&amp;url=http://www.navojoa.gob.mx/Gobs/index.php/atencion&amp;psig=AFQjCNFnzPv2Q1ic6MtxQb1mKeMbgVhkUA&amp;ust=145236960095613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228600" y="228600"/>
            <a:ext cx="914400" cy="6400800"/>
            <a:chOff x="228600" y="228600"/>
            <a:chExt cx="914400" cy="6400800"/>
          </a:xfrm>
        </p:grpSpPr>
        <p:sp>
          <p:nvSpPr>
            <p:cNvPr id="5" name="4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9" name="Picture 2" descr="http://www.mascota.jalisco.gob.mx/images/EscudoMpal.gif">
            <a:hlinkClick r:id="rId4"/>
          </p:cNvPr>
          <p:cNvPicPr>
            <a:picLocks noChangeAspect="1" noChangeArrowheads="1"/>
          </p:cNvPicPr>
          <p:nvPr/>
        </p:nvPicPr>
        <p:blipFill>
          <a:blip r:embed="rId5" cstate="print"/>
          <a:srcRect/>
          <a:stretch>
            <a:fillRect/>
          </a:stretch>
        </p:blipFill>
        <p:spPr bwMode="auto">
          <a:xfrm>
            <a:off x="1371600" y="381000"/>
            <a:ext cx="1037896" cy="1143000"/>
          </a:xfrm>
          <a:prstGeom prst="rect">
            <a:avLst/>
          </a:prstGeom>
          <a:noFill/>
          <a:ln w="22225">
            <a:noFill/>
            <a:prstDash val="dash"/>
          </a:ln>
        </p:spPr>
      </p:pic>
      <p:pic>
        <p:nvPicPr>
          <p:cNvPr id="10" name="Picture 2" descr="C:\Users\OCRAM\Desktop\DIF MASCOTA\logo DIF 15 18.png"/>
          <p:cNvPicPr>
            <a:picLocks noChangeAspect="1" noChangeArrowheads="1"/>
          </p:cNvPicPr>
          <p:nvPr/>
        </p:nvPicPr>
        <p:blipFill>
          <a:blip r:embed="rId6" cstate="print"/>
          <a:srcRect/>
          <a:stretch>
            <a:fillRect/>
          </a:stretch>
        </p:blipFill>
        <p:spPr bwMode="auto">
          <a:xfrm>
            <a:off x="1981200" y="2855606"/>
            <a:ext cx="5562600" cy="3164194"/>
          </a:xfrm>
          <a:prstGeom prst="rect">
            <a:avLst/>
          </a:prstGeom>
          <a:noFill/>
        </p:spPr>
      </p:pic>
      <p:pic>
        <p:nvPicPr>
          <p:cNvPr id="11" name="10 Imagen" descr="Macintosh HD:Users:TonyCamacho:Desktop:H. AYUNTAMIENTO:LOGOS:MascotaPueblMagicoLogo.png"/>
          <p:cNvPicPr/>
          <p:nvPr/>
        </p:nvPicPr>
        <p:blipFill>
          <a:blip r:embed="rId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7753350" y="457200"/>
            <a:ext cx="1009650" cy="981075"/>
          </a:xfrm>
          <a:prstGeom prst="rect">
            <a:avLst/>
          </a:prstGeom>
          <a:noFill/>
          <a:ln>
            <a:noFill/>
          </a:ln>
        </p:spPr>
      </p:pic>
    </p:spTree>
  </p:cSld>
  <p:clrMapOvr>
    <a:masterClrMapping/>
  </p:clrMapOvr>
  <p:transition>
    <p:dissolve/>
    <p:sndAc>
      <p:stSnd>
        <p:snd r:embed="rId3" name="camera.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6" name="15 Grupo"/>
          <p:cNvGrpSpPr/>
          <p:nvPr/>
        </p:nvGrpSpPr>
        <p:grpSpPr>
          <a:xfrm>
            <a:off x="990600" y="228600"/>
            <a:ext cx="3124200" cy="533400"/>
            <a:chOff x="3657600" y="2819400"/>
            <a:chExt cx="3124200" cy="990600"/>
          </a:xfrm>
        </p:grpSpPr>
        <p:sp>
          <p:nvSpPr>
            <p:cNvPr id="17" name="1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1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28" name="27 CuadroTexto"/>
          <p:cNvSpPr txBox="1"/>
          <p:nvPr/>
        </p:nvSpPr>
        <p:spPr>
          <a:xfrm>
            <a:off x="1143000" y="990600"/>
            <a:ext cx="7010400" cy="5786199"/>
          </a:xfrm>
          <a:prstGeom prst="rect">
            <a:avLst/>
          </a:prstGeom>
          <a:noFill/>
        </p:spPr>
        <p:txBody>
          <a:bodyPr wrap="square" rtlCol="0">
            <a:spAutoFit/>
          </a:bodyPr>
          <a:lstStyle/>
          <a:p>
            <a:r>
              <a:rPr lang="es-MX" b="1" u="sng" smtClean="0"/>
              <a:t>Tipo de programa: </a:t>
            </a:r>
            <a:r>
              <a:rPr lang="es-MX" b="1" smtClean="0">
                <a:solidFill>
                  <a:srgbClr val="C00000"/>
                </a:solidFill>
              </a:rPr>
              <a:t>DESAYUNOS ESCOLARES  CALIENTES.</a:t>
            </a:r>
          </a:p>
          <a:p>
            <a:endParaRPr lang="es-MX" smtClean="0"/>
          </a:p>
          <a:p>
            <a:r>
              <a:rPr lang="es-MX" b="1" u="sng" smtClean="0"/>
              <a:t>Modalidades: </a:t>
            </a:r>
            <a:r>
              <a:rPr lang="es-MX" smtClean="0"/>
              <a:t>Cocina MENUTRE y preparación en casa.</a:t>
            </a:r>
          </a:p>
          <a:p>
            <a:endParaRPr lang="es-MX" smtClean="0"/>
          </a:p>
          <a:p>
            <a:pPr algn="just"/>
            <a:r>
              <a:rPr lang="es-MX" b="1" u="sng" smtClean="0"/>
              <a:t>Característica(s</a:t>
            </a:r>
            <a:r>
              <a:rPr lang="es-MX" sz="1600" smtClean="0"/>
              <a:t>): Por cada  5 niños: 25 litros de leche, 500 ml Aceite de maíz, 500 gr de garbanzo, 1kg de arroz blanco, 300 gr de avena en ojuelas, 3 kg de harina de maíz nixtamalizado, 100 gr atún en agua, 500 gr de harina para hot cakes, 200 gr de pasta para sopa, 1 kg de frijol. </a:t>
            </a:r>
          </a:p>
          <a:p>
            <a:pPr algn="just"/>
            <a:endParaRPr lang="es-MX" smtClean="0"/>
          </a:p>
          <a:p>
            <a:r>
              <a:rPr lang="es-MX" b="1" u="sng" smtClean="0"/>
              <a:t>Número de beneficiarios: </a:t>
            </a:r>
            <a:r>
              <a:rPr lang="es-MX" b="1" smtClean="0"/>
              <a:t> </a:t>
            </a:r>
            <a:r>
              <a:rPr lang="es-MX" smtClean="0">
                <a:solidFill>
                  <a:srgbClr val="C00000"/>
                </a:solidFill>
                <a:latin typeface="Arial Black" pitchFamily="34" charset="0"/>
              </a:rPr>
              <a:t>645 niños por mes. </a:t>
            </a:r>
          </a:p>
          <a:p>
            <a:endParaRPr lang="es-MX" smtClean="0"/>
          </a:p>
          <a:p>
            <a:r>
              <a:rPr lang="es-MX" b="1" u="sng" smtClean="0"/>
              <a:t>Comunidad(es): </a:t>
            </a:r>
            <a:endParaRPr lang="es-MX" smtClean="0"/>
          </a:p>
          <a:p>
            <a:r>
              <a:rPr lang="es-MX" sz="1600" b="1" u="sng" smtClean="0"/>
              <a:t>Escuela:</a:t>
            </a:r>
            <a:r>
              <a:rPr lang="es-MX" sz="1600" smtClean="0"/>
              <a:t>				</a:t>
            </a:r>
            <a:r>
              <a:rPr lang="es-MX" sz="1600" b="1" u="sng" smtClean="0"/>
              <a:t>Localidad:</a:t>
            </a:r>
          </a:p>
          <a:p>
            <a:r>
              <a:rPr lang="es-MX" sz="1600" smtClean="0"/>
              <a:t>CONAFE 				El Agostadero</a:t>
            </a:r>
          </a:p>
          <a:p>
            <a:r>
              <a:rPr lang="es-MX" sz="1600" smtClean="0"/>
              <a:t>Primaria Francisco González Bocanegra	El Agostadero</a:t>
            </a:r>
          </a:p>
          <a:p>
            <a:r>
              <a:rPr lang="es-MX" sz="1600" smtClean="0"/>
              <a:t>Preescolar Sor Juana Inés de la Cruz	Cimarrón Chico</a:t>
            </a:r>
          </a:p>
          <a:p>
            <a:r>
              <a:rPr lang="es-MX" sz="1600" smtClean="0"/>
              <a:t>Primaria Unión, Paz y Progreso		Cimarrón Chico</a:t>
            </a:r>
          </a:p>
          <a:p>
            <a:r>
              <a:rPr lang="es-MX" sz="1600" smtClean="0"/>
              <a:t>Primaria Cuauhtemoc			Corrales</a:t>
            </a:r>
          </a:p>
          <a:p>
            <a:r>
              <a:rPr lang="es-MX" sz="1600" smtClean="0"/>
              <a:t>Primaria José María Morelos y Pavón	Chanrey</a:t>
            </a:r>
          </a:p>
          <a:p>
            <a:r>
              <a:rPr lang="es-MX" sz="1600" smtClean="0"/>
              <a:t>Primaria Club de Leones de Mascota 1	El Empedrado</a:t>
            </a:r>
          </a:p>
          <a:p>
            <a:r>
              <a:rPr lang="es-MX" sz="1600" smtClean="0"/>
              <a:t>Primaria Emiliano Zapara		Guayabitos</a:t>
            </a:r>
            <a:endParaRPr lang="es-MX" smtClean="0"/>
          </a:p>
          <a:p>
            <a:r>
              <a:rPr lang="es-MX" sz="1600" smtClean="0"/>
              <a:t>CONAFE Guayabitos			Guayabitos</a:t>
            </a:r>
          </a:p>
        </p:txBody>
      </p:sp>
      <p:sp>
        <p:nvSpPr>
          <p:cNvPr id="31" name="30 CuadroTexto"/>
          <p:cNvSpPr txBox="1"/>
          <p:nvPr/>
        </p:nvSpPr>
        <p:spPr>
          <a:xfrm>
            <a:off x="6553200" y="990600"/>
            <a:ext cx="508473" cy="369332"/>
          </a:xfrm>
          <a:prstGeom prst="rect">
            <a:avLst/>
          </a:prstGeom>
          <a:noFill/>
        </p:spPr>
        <p:txBody>
          <a:bodyPr wrap="none" rtlCol="0">
            <a:spAutoFit/>
          </a:bodyPr>
          <a:lstStyle/>
          <a:p>
            <a:r>
              <a:rPr lang="es-MX" smtClean="0"/>
              <a:t>1/3</a:t>
            </a:r>
            <a:endParaRPr lang="es-MX"/>
          </a:p>
        </p:txBody>
      </p:sp>
      <p:pic>
        <p:nvPicPr>
          <p:cNvPr id="7170" name="Picture 2" descr="C:\Users\OCRAM\Desktop\DIF MASCOTA\FOTOS DIF 2015\Nueva carpeta\20151229_172831.jpg"/>
          <p:cNvPicPr>
            <a:picLocks noChangeAspect="1" noChangeArrowheads="1"/>
          </p:cNvPicPr>
          <p:nvPr/>
        </p:nvPicPr>
        <p:blipFill>
          <a:blip r:embed="rId3" cstate="print"/>
          <a:srcRect/>
          <a:stretch>
            <a:fillRect/>
          </a:stretch>
        </p:blipFill>
        <p:spPr bwMode="auto">
          <a:xfrm rot="5400000">
            <a:off x="6057900" y="3695700"/>
            <a:ext cx="3429000" cy="2286000"/>
          </a:xfrm>
          <a:prstGeom prst="rect">
            <a:avLst/>
          </a:prstGeom>
          <a:noFill/>
        </p:spPr>
      </p:pic>
      <p:pic>
        <p:nvPicPr>
          <p:cNvPr id="13" name="12 Imagen" descr="Macintosh HD:Users:TonyCamacho:Desktop:H. AYUNTAMIENTO:LOGOS:MascotaPueblMagicoLogo.pn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5 CuadroTexto"/>
          <p:cNvSpPr txBox="1"/>
          <p:nvPr/>
        </p:nvSpPr>
        <p:spPr>
          <a:xfrm>
            <a:off x="1143000" y="304800"/>
            <a:ext cx="7010400" cy="6340197"/>
          </a:xfrm>
          <a:prstGeom prst="rect">
            <a:avLst/>
          </a:prstGeom>
          <a:noFill/>
        </p:spPr>
        <p:txBody>
          <a:bodyPr wrap="square" rtlCol="0">
            <a:spAutoFit/>
          </a:bodyPr>
          <a:lstStyle/>
          <a:p>
            <a:r>
              <a:rPr lang="es-MX" b="1" u="sng" smtClean="0"/>
              <a:t>Tipo de programa</a:t>
            </a:r>
            <a:r>
              <a:rPr lang="es-MX" u="sng" smtClean="0"/>
              <a:t>: </a:t>
            </a:r>
            <a:r>
              <a:rPr lang="es-MX" b="1" smtClean="0">
                <a:solidFill>
                  <a:srgbClr val="C00000"/>
                </a:solidFill>
              </a:rPr>
              <a:t>DESAYUNOS ESCOLARES  CALIENTES.</a:t>
            </a:r>
          </a:p>
          <a:p>
            <a:endParaRPr lang="es-MX" smtClean="0"/>
          </a:p>
          <a:p>
            <a:r>
              <a:rPr lang="es-MX" b="1" u="sng" smtClean="0"/>
              <a:t>Comunidad(es): </a:t>
            </a:r>
            <a:endParaRPr lang="es-MX" smtClean="0"/>
          </a:p>
          <a:p>
            <a:r>
              <a:rPr lang="es-MX" sz="1600" b="1" u="sng" smtClean="0"/>
              <a:t>Escuela:</a:t>
            </a:r>
            <a:r>
              <a:rPr lang="es-MX" sz="1600" smtClean="0"/>
              <a:t>				</a:t>
            </a:r>
            <a:r>
              <a:rPr lang="es-MX" sz="1600" b="1" u="sng" smtClean="0"/>
              <a:t>Localidad:</a:t>
            </a:r>
          </a:p>
          <a:p>
            <a:r>
              <a:rPr lang="es-MX" sz="1600" smtClean="0"/>
              <a:t>Primaria Pedro Moreno		La Huerta de Mirandillas</a:t>
            </a:r>
          </a:p>
          <a:p>
            <a:r>
              <a:rPr lang="es-MX" sz="1600" smtClean="0"/>
              <a:t>CONAFE El Jacal			El Jacal</a:t>
            </a:r>
          </a:p>
          <a:p>
            <a:r>
              <a:rPr lang="es-MX" sz="1600" smtClean="0"/>
              <a:t>Primaria Niños Héroes		Juanacatlán Grande</a:t>
            </a:r>
          </a:p>
          <a:p>
            <a:r>
              <a:rPr lang="es-MX" sz="1600" smtClean="0"/>
              <a:t>Preescolar Rosario Castellanos		Juanacatlán Grande</a:t>
            </a:r>
          </a:p>
          <a:p>
            <a:r>
              <a:rPr lang="es-MX" sz="1600" smtClean="0"/>
              <a:t>Primaria Justo Sierra			Malpaso</a:t>
            </a:r>
          </a:p>
          <a:p>
            <a:r>
              <a:rPr lang="es-MX" sz="1600" smtClean="0"/>
              <a:t>CONAFE Malpaso			Malpaso</a:t>
            </a:r>
          </a:p>
          <a:p>
            <a:r>
              <a:rPr lang="es-MX" sz="1600" smtClean="0"/>
              <a:t>CONAFE Mirandillas			Mirandillas</a:t>
            </a:r>
          </a:p>
          <a:p>
            <a:r>
              <a:rPr lang="es-MX" sz="1600" smtClean="0"/>
              <a:t>Primaria Guillermo Prieto		Mirandillas</a:t>
            </a:r>
          </a:p>
          <a:p>
            <a:r>
              <a:rPr lang="es-MX" sz="1600" smtClean="0"/>
              <a:t>CONAFE La Mora			Las Moras</a:t>
            </a:r>
          </a:p>
          <a:p>
            <a:r>
              <a:rPr lang="es-MX" sz="1600" smtClean="0"/>
              <a:t>Primaria Juan Escutia			San José del Mosco</a:t>
            </a:r>
          </a:p>
          <a:p>
            <a:r>
              <a:rPr lang="es-MX" sz="1600" smtClean="0"/>
              <a:t>CONAFE San José del Mosco		San José del Mosco</a:t>
            </a:r>
          </a:p>
          <a:p>
            <a:r>
              <a:rPr lang="es-MX" sz="1600" smtClean="0"/>
              <a:t>CONAFE La Palapa			La Palapa</a:t>
            </a:r>
          </a:p>
          <a:p>
            <a:r>
              <a:rPr lang="es-MX" sz="1600" smtClean="0"/>
              <a:t>Primaria Narciso Mendoza		La Palapa</a:t>
            </a:r>
          </a:p>
          <a:p>
            <a:r>
              <a:rPr lang="es-MX" sz="1600" smtClean="0"/>
              <a:t>Primaria José María Morelos y Pavón	La Plata</a:t>
            </a:r>
          </a:p>
          <a:p>
            <a:r>
              <a:rPr lang="es-MX" sz="1600" smtClean="0"/>
              <a:t>CONAFE La Plata			La Plata</a:t>
            </a:r>
          </a:p>
          <a:p>
            <a:r>
              <a:rPr lang="es-MX" sz="1600" smtClean="0"/>
              <a:t>Primaria Liberación Campecina		Santa Rosa</a:t>
            </a:r>
          </a:p>
          <a:p>
            <a:r>
              <a:rPr lang="es-MX" sz="1600" smtClean="0"/>
              <a:t>CONAFE Santa Rosa			Santa Rosa</a:t>
            </a:r>
          </a:p>
          <a:p>
            <a:r>
              <a:rPr lang="es-MX" sz="1600" smtClean="0"/>
              <a:t>CONAFE Puerta de En medio		Puerta de Enmedio</a:t>
            </a:r>
          </a:p>
          <a:p>
            <a:r>
              <a:rPr lang="es-MX" sz="1600" smtClean="0"/>
              <a:t>Primaria Rosa Dávalos Barajas		Puerta de Enmedio</a:t>
            </a:r>
          </a:p>
          <a:p>
            <a:r>
              <a:rPr lang="es-MX" sz="1600" smtClean="0"/>
              <a:t>Primaria Benito Juárez		Rincón de Mirandillas</a:t>
            </a:r>
          </a:p>
          <a:p>
            <a:r>
              <a:rPr lang="es-MX" sz="1600" smtClean="0"/>
              <a:t>Preescolar Guadalupe Victoria		Rincón de Mirandillas</a:t>
            </a:r>
          </a:p>
        </p:txBody>
      </p:sp>
      <p:sp>
        <p:nvSpPr>
          <p:cNvPr id="7" name="6 CuadroTexto"/>
          <p:cNvSpPr txBox="1"/>
          <p:nvPr/>
        </p:nvSpPr>
        <p:spPr>
          <a:xfrm>
            <a:off x="6553200" y="304800"/>
            <a:ext cx="508473" cy="369332"/>
          </a:xfrm>
          <a:prstGeom prst="rect">
            <a:avLst/>
          </a:prstGeom>
          <a:noFill/>
        </p:spPr>
        <p:txBody>
          <a:bodyPr wrap="none" rtlCol="0">
            <a:spAutoFit/>
          </a:bodyPr>
          <a:lstStyle/>
          <a:p>
            <a:r>
              <a:rPr lang="es-MX" smtClean="0"/>
              <a:t>2/3</a:t>
            </a:r>
            <a:endParaRPr lang="es-MX"/>
          </a:p>
        </p:txBody>
      </p:sp>
      <p:pic>
        <p:nvPicPr>
          <p:cNvPr id="8"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pic>
        <p:nvPicPr>
          <p:cNvPr id="9" name="8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3000" y="304800"/>
            <a:ext cx="7010400" cy="6340197"/>
          </a:xfrm>
          <a:prstGeom prst="rect">
            <a:avLst/>
          </a:prstGeom>
          <a:noFill/>
        </p:spPr>
        <p:txBody>
          <a:bodyPr wrap="square" rtlCol="0">
            <a:spAutoFit/>
          </a:bodyPr>
          <a:lstStyle/>
          <a:p>
            <a:r>
              <a:rPr lang="es-MX" b="1" u="sng" smtClean="0"/>
              <a:t>Tipo de programa: </a:t>
            </a:r>
            <a:r>
              <a:rPr lang="es-MX" b="1" smtClean="0">
                <a:solidFill>
                  <a:srgbClr val="C00000"/>
                </a:solidFill>
              </a:rPr>
              <a:t>DESAYUNOS ESCOLARES  CALIENTES.</a:t>
            </a:r>
          </a:p>
          <a:p>
            <a:endParaRPr lang="es-MX" smtClean="0"/>
          </a:p>
          <a:p>
            <a:r>
              <a:rPr lang="es-MX" b="1" u="sng" smtClean="0"/>
              <a:t>Comunidad(es): </a:t>
            </a:r>
            <a:endParaRPr lang="es-MX" smtClean="0"/>
          </a:p>
          <a:p>
            <a:r>
              <a:rPr lang="es-MX" sz="1600" b="1" u="sng" smtClean="0"/>
              <a:t>Escuela:</a:t>
            </a:r>
            <a:r>
              <a:rPr lang="es-MX" sz="1600" smtClean="0"/>
              <a:t>				</a:t>
            </a:r>
            <a:r>
              <a:rPr lang="es-MX" sz="1600" b="1" u="sng" smtClean="0"/>
              <a:t>Localidad:</a:t>
            </a:r>
          </a:p>
          <a:p>
            <a:r>
              <a:rPr lang="es-MX" sz="1600" smtClean="0"/>
              <a:t>Primaria 13 de Septiembre		Galope</a:t>
            </a:r>
          </a:p>
          <a:p>
            <a:r>
              <a:rPr lang="es-MX" sz="1600" smtClean="0"/>
              <a:t>Preescolar Juan Escutia		Galope</a:t>
            </a:r>
          </a:p>
          <a:p>
            <a:r>
              <a:rPr lang="es-MX" sz="1600" smtClean="0"/>
              <a:t>Primaria 5 de Mayo 			San Ignacio</a:t>
            </a:r>
          </a:p>
          <a:p>
            <a:r>
              <a:rPr lang="es-MX" sz="1600" smtClean="0"/>
              <a:t>CONAFE San Ignacio			San Ignacio</a:t>
            </a:r>
          </a:p>
          <a:p>
            <a:r>
              <a:rPr lang="es-MX" sz="1600" smtClean="0"/>
              <a:t>CONAFE San Miguel de Tovar		San Miguel de Tovar</a:t>
            </a:r>
          </a:p>
          <a:p>
            <a:r>
              <a:rPr lang="es-MX" sz="1600" smtClean="0"/>
              <a:t>Primaria Benito Juárez		San Miguel de Tovar</a:t>
            </a:r>
          </a:p>
          <a:p>
            <a:r>
              <a:rPr lang="es-MX" sz="1600" smtClean="0"/>
              <a:t>Primaria Benito Juárez		San Rafael</a:t>
            </a:r>
          </a:p>
          <a:p>
            <a:r>
              <a:rPr lang="es-MX" sz="1600" smtClean="0"/>
              <a:t>TeleSecundaria Ramón Guzmán		San Rafael</a:t>
            </a:r>
          </a:p>
          <a:p>
            <a:r>
              <a:rPr lang="es-MX" sz="1600" smtClean="0"/>
              <a:t>Primaria Haz de Luz			Santa Bárbara</a:t>
            </a:r>
          </a:p>
          <a:p>
            <a:r>
              <a:rPr lang="es-MX" sz="1600" smtClean="0"/>
              <a:t>CONAFE Los Sauces de Yerbabuena	Los Sauces de Yerbabuena</a:t>
            </a:r>
          </a:p>
          <a:p>
            <a:r>
              <a:rPr lang="es-MX" sz="1600" smtClean="0"/>
              <a:t>Primaria Sor Juana Inés de la Cruz	Tecuany</a:t>
            </a:r>
          </a:p>
          <a:p>
            <a:r>
              <a:rPr lang="es-MX" sz="1600" smtClean="0"/>
              <a:t>Preescolar Victoria Gil Cruz		Tecuany</a:t>
            </a:r>
          </a:p>
          <a:p>
            <a:r>
              <a:rPr lang="es-MX" sz="1600" smtClean="0"/>
              <a:t>Primaria Francisco I. Madero		Tierras Coloradas</a:t>
            </a:r>
          </a:p>
          <a:p>
            <a:r>
              <a:rPr lang="es-MX" sz="1600" smtClean="0"/>
              <a:t>CONAFE Tierras Coloradas		Tierras Coloradas</a:t>
            </a:r>
          </a:p>
          <a:p>
            <a:r>
              <a:rPr lang="es-MX" sz="1600" smtClean="0"/>
              <a:t>Preescolar Hilarión Romero Gil		Zacatonco</a:t>
            </a:r>
          </a:p>
          <a:p>
            <a:r>
              <a:rPr lang="es-MX" sz="1600" smtClean="0"/>
              <a:t>Primaria Redención 			Zacatongo</a:t>
            </a:r>
          </a:p>
          <a:p>
            <a:r>
              <a:rPr lang="es-MX" sz="1600" smtClean="0"/>
              <a:t>Primaria Tierra y Libertad		Zapotán</a:t>
            </a:r>
          </a:p>
          <a:p>
            <a:r>
              <a:rPr lang="es-MX" sz="1600" smtClean="0"/>
              <a:t>CAM 46 Teresa Barba Palomera		Mascota</a:t>
            </a:r>
          </a:p>
          <a:p>
            <a:endParaRPr lang="es-MX" sz="1600" smtClean="0"/>
          </a:p>
          <a:p>
            <a:r>
              <a:rPr lang="es-MX" sz="1600" b="1" smtClean="0"/>
              <a:t>Total Preescolares: 6, Total de Primarias: 24, Total de CONAFES: 15, Otros: 2</a:t>
            </a:r>
          </a:p>
          <a:p>
            <a:r>
              <a:rPr lang="es-MX" sz="1600" b="1" smtClean="0"/>
              <a:t>Total de Instituciones educativas atendidas</a:t>
            </a:r>
            <a:r>
              <a:rPr lang="es-MX" sz="1600" b="1" smtClean="0">
                <a:solidFill>
                  <a:srgbClr val="C00000"/>
                </a:solidFill>
                <a:latin typeface="Arial Black" pitchFamily="34" charset="0"/>
              </a:rPr>
              <a:t>: 47</a:t>
            </a:r>
          </a:p>
        </p:txBody>
      </p:sp>
      <p:grpSp>
        <p:nvGrpSpPr>
          <p:cNvPr id="3" name="2 Grupo"/>
          <p:cNvGrpSpPr/>
          <p:nvPr/>
        </p:nvGrpSpPr>
        <p:grpSpPr>
          <a:xfrm>
            <a:off x="152400" y="228600"/>
            <a:ext cx="685800" cy="6400800"/>
            <a:chOff x="228600" y="228600"/>
            <a:chExt cx="914400" cy="6400800"/>
          </a:xfrm>
        </p:grpSpPr>
        <p:sp>
          <p:nvSpPr>
            <p:cNvPr id="4" name="3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7" name="6 CuadroTexto"/>
          <p:cNvSpPr txBox="1"/>
          <p:nvPr/>
        </p:nvSpPr>
        <p:spPr>
          <a:xfrm>
            <a:off x="6629400" y="304800"/>
            <a:ext cx="508473" cy="369332"/>
          </a:xfrm>
          <a:prstGeom prst="rect">
            <a:avLst/>
          </a:prstGeom>
          <a:noFill/>
        </p:spPr>
        <p:txBody>
          <a:bodyPr wrap="none" rtlCol="0">
            <a:spAutoFit/>
          </a:bodyPr>
          <a:lstStyle/>
          <a:p>
            <a:r>
              <a:rPr lang="es-MX" smtClean="0"/>
              <a:t>3/3</a:t>
            </a:r>
            <a:endParaRPr lang="es-MX"/>
          </a:p>
        </p:txBody>
      </p:sp>
      <p:pic>
        <p:nvPicPr>
          <p:cNvPr id="8" name="Picture 2" descr="C:\Users\OCRAM\Desktop\DIF MASCOTA\logo DIF 15 18.png"/>
          <p:cNvPicPr>
            <a:picLocks noChangeAspect="1" noChangeArrowheads="1"/>
          </p:cNvPicPr>
          <p:nvPr/>
        </p:nvPicPr>
        <p:blipFill>
          <a:blip r:embed="rId2" cstate="print"/>
          <a:srcRect/>
          <a:stretch>
            <a:fillRect/>
          </a:stretch>
        </p:blipFill>
        <p:spPr bwMode="auto">
          <a:xfrm>
            <a:off x="7709775" y="5943600"/>
            <a:ext cx="1205625" cy="685800"/>
          </a:xfrm>
          <a:prstGeom prst="rect">
            <a:avLst/>
          </a:prstGeom>
          <a:noFill/>
        </p:spPr>
      </p:pic>
      <p:pic>
        <p:nvPicPr>
          <p:cNvPr id="9" name="8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6200" y="6096000"/>
            <a:ext cx="8901825" cy="685800"/>
            <a:chOff x="76200" y="6019800"/>
            <a:chExt cx="8901825" cy="685800"/>
          </a:xfrm>
        </p:grpSpPr>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8 CuadroTexto"/>
          <p:cNvSpPr txBox="1"/>
          <p:nvPr/>
        </p:nvSpPr>
        <p:spPr>
          <a:xfrm>
            <a:off x="762000" y="990600"/>
            <a:ext cx="7467600" cy="5355312"/>
          </a:xfrm>
          <a:prstGeom prst="rect">
            <a:avLst/>
          </a:prstGeom>
          <a:noFill/>
        </p:spPr>
        <p:txBody>
          <a:bodyPr wrap="square" rtlCol="0">
            <a:spAutoFit/>
          </a:bodyPr>
          <a:lstStyle/>
          <a:p>
            <a:r>
              <a:rPr lang="es-MX" b="1" u="sng" smtClean="0"/>
              <a:t>Tipo de programa: </a:t>
            </a:r>
            <a:r>
              <a:rPr lang="es-MX" b="1" smtClean="0">
                <a:solidFill>
                  <a:srgbClr val="C00000"/>
                </a:solidFill>
              </a:rPr>
              <a:t>DESAYUNOS ESCOLARES FRÍOS</a:t>
            </a:r>
            <a:endParaRPr lang="es-MX" smtClean="0">
              <a:solidFill>
                <a:srgbClr val="C00000"/>
              </a:solidFill>
            </a:endParaRPr>
          </a:p>
          <a:p>
            <a:endParaRPr lang="es-MX" smtClean="0"/>
          </a:p>
          <a:p>
            <a:r>
              <a:rPr lang="es-MX" b="1" u="sng" smtClean="0"/>
              <a:t>Característica(s): </a:t>
            </a:r>
            <a:r>
              <a:rPr lang="es-MX" smtClean="0"/>
              <a:t>Dotación de Leche (250 ml por día, por niño), fruta fresca (una por día, por niño), galleta y/o palanqueta (una por día por niño).</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a:t>
            </a:r>
            <a:r>
              <a:rPr lang="es-MX" smtClean="0">
                <a:solidFill>
                  <a:srgbClr val="C00000"/>
                </a:solidFill>
                <a:latin typeface="Arial Black" pitchFamily="34" charset="0"/>
              </a:rPr>
              <a:t>140 niños por mes.</a:t>
            </a:r>
          </a:p>
          <a:p>
            <a:endParaRPr lang="es-MX" smtClean="0"/>
          </a:p>
          <a:p>
            <a:r>
              <a:rPr lang="es-MX" b="1" u="sng" smtClean="0"/>
              <a:t>Comunidad(es) beneficiadas: </a:t>
            </a:r>
            <a:r>
              <a:rPr lang="es-MX" smtClean="0"/>
              <a:t>Mascota. </a:t>
            </a:r>
          </a:p>
          <a:p>
            <a:endParaRPr lang="es-MX" smtClean="0"/>
          </a:p>
          <a:p>
            <a:pPr marL="342900" indent="-342900">
              <a:buFont typeface="+mj-lt"/>
              <a:buAutoNum type="arabicPeriod"/>
            </a:pPr>
            <a:r>
              <a:rPr lang="es-MX" smtClean="0"/>
              <a:t>	Jardín de niños Benito Juárez</a:t>
            </a:r>
          </a:p>
          <a:p>
            <a:pPr marL="342900" indent="-342900">
              <a:buFont typeface="+mj-lt"/>
              <a:buAutoNum type="arabicPeriod"/>
            </a:pPr>
            <a:r>
              <a:rPr lang="es-MX" smtClean="0"/>
              <a:t>	Jardín de niños Hermelinda Pérez Curiel</a:t>
            </a:r>
          </a:p>
          <a:p>
            <a:pPr marL="342900" indent="-342900">
              <a:buFont typeface="+mj-lt"/>
              <a:buAutoNum type="arabicPeriod"/>
            </a:pPr>
            <a:r>
              <a:rPr lang="es-MX" smtClean="0"/>
              <a:t>	Jardín de niños María Esther Zuno de Echeverría</a:t>
            </a:r>
          </a:p>
          <a:p>
            <a:pPr marL="342900" indent="-342900">
              <a:buFont typeface="+mj-lt"/>
              <a:buAutoNum type="arabicPeriod"/>
            </a:pPr>
            <a:r>
              <a:rPr lang="es-MX" smtClean="0"/>
              <a:t>	Primaria Hermelinda Pérez Curiel</a:t>
            </a:r>
          </a:p>
          <a:p>
            <a:pPr marL="342900" indent="-342900">
              <a:buFont typeface="+mj-lt"/>
              <a:buAutoNum type="arabicPeriod"/>
            </a:pPr>
            <a:r>
              <a:rPr lang="es-MX" smtClean="0"/>
              <a:t>	Primaria José Manuel Núñez</a:t>
            </a:r>
          </a:p>
          <a:p>
            <a:pPr marL="342900" indent="-342900">
              <a:buFont typeface="+mj-lt"/>
              <a:buAutoNum type="arabicPeriod"/>
            </a:pPr>
            <a:r>
              <a:rPr lang="es-MX" smtClean="0"/>
              <a:t>	Primaria Rosa Dávalos Barajas</a:t>
            </a:r>
          </a:p>
          <a:p>
            <a:pPr marL="342900" indent="-342900">
              <a:buFont typeface="+mj-lt"/>
              <a:buAutoNum type="arabicPeriod"/>
            </a:pPr>
            <a:r>
              <a:rPr lang="es-MX" smtClean="0"/>
              <a:t>	Primaria Unión y Progreso</a:t>
            </a:r>
          </a:p>
          <a:p>
            <a:pPr marL="342900" indent="-342900">
              <a:buFont typeface="+mj-lt"/>
              <a:buAutoNum type="arabicPeriod"/>
            </a:pPr>
            <a:endParaRPr lang="es-MX" smtClean="0"/>
          </a:p>
          <a:p>
            <a:r>
              <a:rPr lang="es-MX" b="1" smtClean="0"/>
              <a:t>Total Preescolares: 3, Total de Primarias: 4</a:t>
            </a:r>
          </a:p>
          <a:p>
            <a:r>
              <a:rPr lang="es-MX" b="1" smtClean="0"/>
              <a:t>Total de Instituciones educativas atendidas: </a:t>
            </a:r>
            <a:r>
              <a:rPr lang="es-MX" b="1" smtClean="0">
                <a:solidFill>
                  <a:srgbClr val="C00000"/>
                </a:solidFill>
                <a:latin typeface="Arial Black" pitchFamily="34" charset="0"/>
              </a:rPr>
              <a:t>7</a:t>
            </a:r>
            <a:endParaRPr lang="es-MX">
              <a:solidFill>
                <a:srgbClr val="C00000"/>
              </a:solidFill>
              <a:latin typeface="Arial Black" pitchFamily="34" charset="0"/>
            </a:endParaRPr>
          </a:p>
        </p:txBody>
      </p:sp>
      <p:grpSp>
        <p:nvGrpSpPr>
          <p:cNvPr id="10" name="9 Grupo"/>
          <p:cNvGrpSpPr/>
          <p:nvPr/>
        </p:nvGrpSpPr>
        <p:grpSpPr>
          <a:xfrm>
            <a:off x="304800" y="228600"/>
            <a:ext cx="3124200" cy="533400"/>
            <a:chOff x="3657600" y="2819400"/>
            <a:chExt cx="3124200" cy="990600"/>
          </a:xfrm>
        </p:grpSpPr>
        <p:sp>
          <p:nvSpPr>
            <p:cNvPr id="11" name="10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pic>
        <p:nvPicPr>
          <p:cNvPr id="13" name="12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strips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5 CuadroTexto"/>
          <p:cNvSpPr txBox="1"/>
          <p:nvPr/>
        </p:nvSpPr>
        <p:spPr>
          <a:xfrm>
            <a:off x="990600" y="533400"/>
            <a:ext cx="7543800" cy="3877985"/>
          </a:xfrm>
          <a:prstGeom prst="rect">
            <a:avLst/>
          </a:prstGeom>
          <a:noFill/>
        </p:spPr>
        <p:txBody>
          <a:bodyPr wrap="square" rtlCol="0">
            <a:spAutoFit/>
          </a:bodyPr>
          <a:lstStyle/>
          <a:p>
            <a:r>
              <a:rPr lang="es-MX" b="1" smtClean="0"/>
              <a:t>PRODUCTOS QUE INTEGRAN LAS RACIONES:</a:t>
            </a:r>
          </a:p>
          <a:p>
            <a:r>
              <a:rPr lang="es-MX" b="1" smtClean="0"/>
              <a:t>( GALLETAS O PALANQUETAS FORTIFICADAS)</a:t>
            </a:r>
          </a:p>
          <a:p>
            <a:endParaRPr lang="es-MX" b="1" smtClean="0"/>
          </a:p>
          <a:p>
            <a:endParaRPr lang="es-MX" sz="1600" smtClean="0"/>
          </a:p>
          <a:p>
            <a:pPr>
              <a:buFont typeface="Wingdings" pitchFamily="2" charset="2"/>
              <a:buChar char="q"/>
            </a:pPr>
            <a:r>
              <a:rPr lang="es-MX" sz="1600" smtClean="0"/>
              <a:t>Galleta de cebada, avena, nuez y almendra</a:t>
            </a:r>
          </a:p>
          <a:p>
            <a:pPr>
              <a:buFont typeface="Wingdings" pitchFamily="2" charset="2"/>
              <a:buChar char="q"/>
            </a:pPr>
            <a:r>
              <a:rPr lang="es-MX" sz="1600" smtClean="0"/>
              <a:t>Galleta de avena y vainilla</a:t>
            </a:r>
          </a:p>
          <a:p>
            <a:pPr>
              <a:buFont typeface="Wingdings" pitchFamily="2" charset="2"/>
              <a:buChar char="q"/>
            </a:pPr>
            <a:r>
              <a:rPr lang="es-MX" sz="1600" smtClean="0"/>
              <a:t>Barra tipo panecillo de plátano</a:t>
            </a:r>
          </a:p>
          <a:p>
            <a:pPr>
              <a:buFont typeface="Wingdings" pitchFamily="2" charset="2"/>
              <a:buChar char="q"/>
            </a:pPr>
            <a:r>
              <a:rPr lang="es-MX" sz="1600" smtClean="0"/>
              <a:t>Galleta de amaranto con nuez</a:t>
            </a:r>
          </a:p>
          <a:p>
            <a:pPr>
              <a:buFont typeface="Wingdings" pitchFamily="2" charset="2"/>
              <a:buChar char="q"/>
            </a:pPr>
            <a:r>
              <a:rPr lang="es-MX" sz="1600" smtClean="0"/>
              <a:t>Barra de trigo integral con arándanos</a:t>
            </a:r>
          </a:p>
          <a:p>
            <a:pPr>
              <a:buFont typeface="Wingdings" pitchFamily="2" charset="2"/>
              <a:buChar char="q"/>
            </a:pPr>
            <a:r>
              <a:rPr lang="es-MX" sz="1600" smtClean="0"/>
              <a:t>Galleta de granola</a:t>
            </a:r>
          </a:p>
          <a:p>
            <a:pPr>
              <a:buFont typeface="Wingdings" pitchFamily="2" charset="2"/>
              <a:buChar char="q"/>
            </a:pPr>
            <a:r>
              <a:rPr lang="es-MX" sz="1600" smtClean="0"/>
              <a:t>Barra de arroz inflado con avena y pasas</a:t>
            </a:r>
          </a:p>
          <a:p>
            <a:pPr>
              <a:buFont typeface="Wingdings" pitchFamily="2" charset="2"/>
              <a:buChar char="q"/>
            </a:pPr>
            <a:r>
              <a:rPr lang="es-MX" sz="1600" smtClean="0"/>
              <a:t>Avena instantanea con  extracto de vainilla (30gr)</a:t>
            </a:r>
          </a:p>
          <a:p>
            <a:pPr>
              <a:buFont typeface="Wingdings" pitchFamily="2" charset="2"/>
              <a:buChar char="q"/>
            </a:pPr>
            <a:r>
              <a:rPr lang="es-MX" sz="1600" smtClean="0"/>
              <a:t>Avena instantanea con avena y nuez (30gr)</a:t>
            </a:r>
          </a:p>
          <a:p>
            <a:pPr>
              <a:buFont typeface="Wingdings" pitchFamily="2" charset="2"/>
              <a:buChar char="q"/>
            </a:pPr>
            <a:r>
              <a:rPr lang="es-MX" sz="1600" smtClean="0"/>
              <a:t>Cereal de trigo inflado con avena y vainilla</a:t>
            </a:r>
          </a:p>
          <a:p>
            <a:pPr>
              <a:buFont typeface="Wingdings" pitchFamily="2" charset="2"/>
              <a:buChar char="q"/>
            </a:pPr>
            <a:r>
              <a:rPr lang="es-MX" sz="1600" smtClean="0"/>
              <a:t>Cereal multigrano con pasas.</a:t>
            </a:r>
            <a:endParaRPr lang="es-MX" sz="1600"/>
          </a:p>
        </p:txBody>
      </p:sp>
      <p:pic>
        <p:nvPicPr>
          <p:cNvPr id="1026" name="Picture 2" descr="C:\Users\OCRAM\Desktop\DIF MASCOTA\FOTOS DIF 2015\DESAYUNOS FRÍOS2 016\20160309_113728.jpg"/>
          <p:cNvPicPr>
            <a:picLocks noChangeAspect="1" noChangeArrowheads="1"/>
          </p:cNvPicPr>
          <p:nvPr/>
        </p:nvPicPr>
        <p:blipFill>
          <a:blip r:embed="rId2" cstate="print"/>
          <a:srcRect/>
          <a:stretch>
            <a:fillRect/>
          </a:stretch>
        </p:blipFill>
        <p:spPr bwMode="auto">
          <a:xfrm>
            <a:off x="5470357" y="533400"/>
            <a:ext cx="3272591" cy="2590800"/>
          </a:xfrm>
          <a:prstGeom prst="rect">
            <a:avLst/>
          </a:prstGeom>
          <a:noFill/>
        </p:spPr>
      </p:pic>
      <p:grpSp>
        <p:nvGrpSpPr>
          <p:cNvPr id="12" name="11 Grupo"/>
          <p:cNvGrpSpPr/>
          <p:nvPr/>
        </p:nvGrpSpPr>
        <p:grpSpPr>
          <a:xfrm>
            <a:off x="1828800" y="3810000"/>
            <a:ext cx="6858000" cy="2743200"/>
            <a:chOff x="990600" y="3810000"/>
            <a:chExt cx="6858000" cy="2743200"/>
          </a:xfrm>
        </p:grpSpPr>
        <p:pic>
          <p:nvPicPr>
            <p:cNvPr id="1027" name="Picture 3" descr="C:\Users\OCRAM\Desktop\DIF MASCOTA\FOTOS DIF 2015\DESAYUNOS FRÍOS2 016\20160309_112532.jpg"/>
            <p:cNvPicPr>
              <a:picLocks noChangeAspect="1" noChangeArrowheads="1"/>
            </p:cNvPicPr>
            <p:nvPr/>
          </p:nvPicPr>
          <p:blipFill>
            <a:blip r:embed="rId3" cstate="print"/>
            <a:srcRect/>
            <a:stretch>
              <a:fillRect/>
            </a:stretch>
          </p:blipFill>
          <p:spPr bwMode="auto">
            <a:xfrm>
              <a:off x="990600" y="5181600"/>
              <a:ext cx="2286000" cy="1371600"/>
            </a:xfrm>
            <a:prstGeom prst="rect">
              <a:avLst/>
            </a:prstGeom>
            <a:noFill/>
          </p:spPr>
        </p:pic>
        <p:pic>
          <p:nvPicPr>
            <p:cNvPr id="1028" name="Picture 4" descr="C:\Users\OCRAM\Desktop\DIF MASCOTA\FOTOS DIF 2015\DESAYUNOS FRÍOS2 016\20160309_112703.jpg"/>
            <p:cNvPicPr>
              <a:picLocks noChangeAspect="1" noChangeArrowheads="1"/>
            </p:cNvPicPr>
            <p:nvPr/>
          </p:nvPicPr>
          <p:blipFill>
            <a:blip r:embed="rId4" cstate="print"/>
            <a:srcRect/>
            <a:stretch>
              <a:fillRect/>
            </a:stretch>
          </p:blipFill>
          <p:spPr bwMode="auto">
            <a:xfrm>
              <a:off x="3276600" y="5181600"/>
              <a:ext cx="2286000" cy="1371600"/>
            </a:xfrm>
            <a:prstGeom prst="rect">
              <a:avLst/>
            </a:prstGeom>
            <a:noFill/>
          </p:spPr>
        </p:pic>
        <p:pic>
          <p:nvPicPr>
            <p:cNvPr id="1029" name="Picture 5" descr="C:\Users\OCRAM\Desktop\DIF MASCOTA\FOTOS DIF 2015\DESAYUNOS FRÍOS2 016\20160309_113057.jpg"/>
            <p:cNvPicPr>
              <a:picLocks noChangeAspect="1" noChangeArrowheads="1"/>
            </p:cNvPicPr>
            <p:nvPr/>
          </p:nvPicPr>
          <p:blipFill>
            <a:blip r:embed="rId5" cstate="print"/>
            <a:srcRect/>
            <a:stretch>
              <a:fillRect/>
            </a:stretch>
          </p:blipFill>
          <p:spPr bwMode="auto">
            <a:xfrm>
              <a:off x="5562600" y="3810000"/>
              <a:ext cx="2286000" cy="1371600"/>
            </a:xfrm>
            <a:prstGeom prst="rect">
              <a:avLst/>
            </a:prstGeom>
            <a:noFill/>
          </p:spPr>
        </p:pic>
        <p:pic>
          <p:nvPicPr>
            <p:cNvPr id="1030" name="Picture 6" descr="C:\Users\OCRAM\Desktop\DIF MASCOTA\FOTOS DIF 2015\DESAYUNOS FRÍOS2 016\20160309_113347.jpg"/>
            <p:cNvPicPr>
              <a:picLocks noChangeAspect="1" noChangeArrowheads="1"/>
            </p:cNvPicPr>
            <p:nvPr/>
          </p:nvPicPr>
          <p:blipFill>
            <a:blip r:embed="rId6" cstate="print"/>
            <a:srcRect/>
            <a:stretch>
              <a:fillRect/>
            </a:stretch>
          </p:blipFill>
          <p:spPr bwMode="auto">
            <a:xfrm>
              <a:off x="5562600" y="5181600"/>
              <a:ext cx="2286000" cy="1371600"/>
            </a:xfrm>
            <a:prstGeom prst="rect">
              <a:avLst/>
            </a:prstGeom>
            <a:noFill/>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5 CuadroTexto"/>
          <p:cNvSpPr txBox="1"/>
          <p:nvPr/>
        </p:nvSpPr>
        <p:spPr>
          <a:xfrm>
            <a:off x="1066800" y="1137821"/>
            <a:ext cx="7620000" cy="5539978"/>
          </a:xfrm>
          <a:prstGeom prst="rect">
            <a:avLst/>
          </a:prstGeom>
          <a:noFill/>
        </p:spPr>
        <p:txBody>
          <a:bodyPr wrap="square" rtlCol="0">
            <a:spAutoFit/>
          </a:bodyPr>
          <a:lstStyle/>
          <a:p>
            <a:r>
              <a:rPr lang="es-MX" b="1" u="sng" smtClean="0"/>
              <a:t>Tipo de programa</a:t>
            </a:r>
            <a:r>
              <a:rPr lang="es-MX" b="1" smtClean="0">
                <a:solidFill>
                  <a:srgbClr val="C00000"/>
                </a:solidFill>
              </a:rPr>
              <a:t>: PROGRAMA ALIMENTARIO DE AYUDA DIRECTA (PAAD)</a:t>
            </a:r>
            <a:endParaRPr lang="es-MX" smtClean="0">
              <a:solidFill>
                <a:srgbClr val="C00000"/>
              </a:solidFill>
            </a:endParaRPr>
          </a:p>
          <a:p>
            <a:endParaRPr lang="es-MX" smtClean="0"/>
          </a:p>
          <a:p>
            <a:pPr algn="just"/>
            <a:r>
              <a:rPr lang="es-MX" b="1" u="sng" smtClean="0"/>
              <a:t>Característica(s):</a:t>
            </a:r>
            <a:r>
              <a:rPr lang="es-MX" smtClean="0"/>
              <a:t> </a:t>
            </a:r>
            <a:r>
              <a:rPr lang="es-MX" sz="1600" smtClean="0"/>
              <a:t>Dotación de una despensa que incluye: 1 lt de leche, 500 ml de aceite de maiz, 1kg de arroz blanco, 1 kg de avena de ojuela, 100 gr de atún en agua, 250 gr de cereal de trigo inflado, 1 kg de harina de maíz nixtamalizada, 500 gr de lenteja chica, 200 gr de pasta para sopa, 1.5 kg de frijol.</a:t>
            </a:r>
            <a:endParaRPr lang="es-MX" smtClean="0"/>
          </a:p>
          <a:p>
            <a:endParaRPr lang="es-MX" smtClean="0"/>
          </a:p>
          <a:p>
            <a:pPr algn="just"/>
            <a:r>
              <a:rPr lang="es-MX" b="1" u="sng" smtClean="0"/>
              <a:t>Número de beneficiarios: </a:t>
            </a:r>
            <a:r>
              <a:rPr lang="es-MX" smtClean="0">
                <a:solidFill>
                  <a:srgbClr val="C00000"/>
                </a:solidFill>
              </a:rPr>
              <a:t> </a:t>
            </a:r>
            <a:r>
              <a:rPr lang="es-MX" smtClean="0">
                <a:solidFill>
                  <a:srgbClr val="C00000"/>
                </a:solidFill>
                <a:latin typeface="Arial Black" pitchFamily="34" charset="0"/>
              </a:rPr>
              <a:t>225 familias por mes (48 localidades beneficiadas)</a:t>
            </a:r>
          </a:p>
          <a:p>
            <a:endParaRPr lang="es-MX" smtClean="0"/>
          </a:p>
          <a:p>
            <a:r>
              <a:rPr lang="es-MX" b="1" u="sng" smtClean="0"/>
              <a:t>Comunidad(es) beneficiadas:</a:t>
            </a:r>
          </a:p>
          <a:p>
            <a:pPr algn="just"/>
            <a:r>
              <a:rPr lang="es-MX" smtClean="0">
                <a:solidFill>
                  <a:srgbClr val="C00000"/>
                </a:solidFill>
              </a:rPr>
              <a:t>Amulco, Barandillas, Chanrey, Cimarrón Chico, Cruz de Romero, Cruz Verde, El Agostadero, El Aguacate, El Atajo, El Carrizo, El Colorado, El Copal, Crucedo de San Pedro, El Empedrado, El Jacal, El Mirador, El Parejo, El Refugio, El Troje, Gallineros, Galope, Guayabitos, Juanacatlán, La Huerta de Mirandillas, La Maravilla, La Palapa, La Plata, Laguna de Zacatoongo, Las Higueras, Las Moras, San José de los Corrales, Los Tanques, Malpaso, Mascota, Mirandillas, Navidad, Puerta de Enmedio,  Rincón de Ixcatán, Rincón de Mirandillas, San Ignacio, San José del Mosco, San Miguel del Tovar, San Rafael, Tecuany, Tierras Coloradas, Yerbabuena, Zacatongo, Zapotán.</a:t>
            </a:r>
            <a:endParaRPr lang="es-MX">
              <a:solidFill>
                <a:srgbClr val="C00000"/>
              </a:solidFill>
            </a:endParaRPr>
          </a:p>
        </p:txBody>
      </p:sp>
      <p:grpSp>
        <p:nvGrpSpPr>
          <p:cNvPr id="7" name="6 Grupo"/>
          <p:cNvGrpSpPr/>
          <p:nvPr/>
        </p:nvGrpSpPr>
        <p:grpSpPr>
          <a:xfrm>
            <a:off x="1143000" y="304800"/>
            <a:ext cx="3124200" cy="533400"/>
            <a:chOff x="3657600" y="2819400"/>
            <a:chExt cx="3124200" cy="990600"/>
          </a:xfrm>
        </p:grpSpPr>
        <p:sp>
          <p:nvSpPr>
            <p:cNvPr id="8" name="7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pic>
        <p:nvPicPr>
          <p:cNvPr id="10"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11" name="10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7" name="6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pic>
        <p:nvPicPr>
          <p:cNvPr id="1026" name="Picture 2" descr="C:\Users\OCRAM\Desktop\ENGREGA PAAD 23 FEB 16\IMG_2148.jpg"/>
          <p:cNvPicPr>
            <a:picLocks noChangeAspect="1" noChangeArrowheads="1"/>
          </p:cNvPicPr>
          <p:nvPr/>
        </p:nvPicPr>
        <p:blipFill>
          <a:blip r:embed="rId4" cstate="print"/>
          <a:srcRect/>
          <a:stretch>
            <a:fillRect/>
          </a:stretch>
        </p:blipFill>
        <p:spPr bwMode="auto">
          <a:xfrm>
            <a:off x="1143000" y="838200"/>
            <a:ext cx="3429000" cy="2286000"/>
          </a:xfrm>
          <a:prstGeom prst="rect">
            <a:avLst/>
          </a:prstGeom>
          <a:noFill/>
        </p:spPr>
      </p:pic>
      <p:pic>
        <p:nvPicPr>
          <p:cNvPr id="1027" name="Picture 3" descr="C:\Users\OCRAM\Desktop\ENGREGA PAAD 23 FEB 16\IMG_2244.jpg"/>
          <p:cNvPicPr>
            <a:picLocks noChangeAspect="1" noChangeArrowheads="1"/>
          </p:cNvPicPr>
          <p:nvPr/>
        </p:nvPicPr>
        <p:blipFill>
          <a:blip r:embed="rId5" cstate="print"/>
          <a:srcRect/>
          <a:stretch>
            <a:fillRect/>
          </a:stretch>
        </p:blipFill>
        <p:spPr bwMode="auto">
          <a:xfrm>
            <a:off x="4953000" y="3733800"/>
            <a:ext cx="3429000" cy="2286000"/>
          </a:xfrm>
          <a:prstGeom prst="rect">
            <a:avLst/>
          </a:prstGeom>
          <a:noFill/>
        </p:spPr>
      </p:pic>
      <p:pic>
        <p:nvPicPr>
          <p:cNvPr id="1028" name="Picture 4" descr="C:\Users\OCRAM\Desktop\ENGREGA PAAD 23 FEB 16\IMG_2144.jpg"/>
          <p:cNvPicPr>
            <a:picLocks noChangeAspect="1" noChangeArrowheads="1"/>
          </p:cNvPicPr>
          <p:nvPr/>
        </p:nvPicPr>
        <p:blipFill>
          <a:blip r:embed="rId6" cstate="print"/>
          <a:srcRect/>
          <a:stretch>
            <a:fillRect/>
          </a:stretch>
        </p:blipFill>
        <p:spPr bwMode="auto">
          <a:xfrm>
            <a:off x="1066800" y="3733800"/>
            <a:ext cx="3429000" cy="2286000"/>
          </a:xfrm>
          <a:prstGeom prst="rect">
            <a:avLst/>
          </a:prstGeom>
          <a:noFill/>
        </p:spPr>
      </p:pic>
      <p:pic>
        <p:nvPicPr>
          <p:cNvPr id="1029" name="Picture 5" descr="C:\Users\OCRAM\Desktop\ENGREGA PAAD 23 FEB 16\IMG_2262.jpg"/>
          <p:cNvPicPr>
            <a:picLocks noChangeAspect="1" noChangeArrowheads="1"/>
          </p:cNvPicPr>
          <p:nvPr/>
        </p:nvPicPr>
        <p:blipFill>
          <a:blip r:embed="rId7" cstate="print"/>
          <a:srcRect/>
          <a:stretch>
            <a:fillRect/>
          </a:stretch>
        </p:blipFill>
        <p:spPr bwMode="auto">
          <a:xfrm>
            <a:off x="4953000" y="914400"/>
            <a:ext cx="3429000" cy="2286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89775"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546975" y="2286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9" name="8 CuadroTexto"/>
          <p:cNvSpPr txBox="1"/>
          <p:nvPr/>
        </p:nvSpPr>
        <p:spPr>
          <a:xfrm>
            <a:off x="470775" y="951667"/>
            <a:ext cx="8229600" cy="5601533"/>
          </a:xfrm>
          <a:prstGeom prst="rect">
            <a:avLst/>
          </a:prstGeom>
          <a:noFill/>
        </p:spPr>
        <p:txBody>
          <a:bodyPr wrap="square" rtlCol="0">
            <a:spAutoFit/>
          </a:bodyPr>
          <a:lstStyle/>
          <a:p>
            <a:pPr algn="just"/>
            <a:r>
              <a:rPr lang="es-MX" b="1" u="sng" smtClean="0"/>
              <a:t>Tipo de programa</a:t>
            </a:r>
            <a:r>
              <a:rPr lang="es-MX" b="1" smtClean="0">
                <a:solidFill>
                  <a:srgbClr val="C00000"/>
                </a:solidFill>
              </a:rPr>
              <a:t>: PROGRAMA ALIMENTARIO A MENORES NO ESCOLARIZADOS (PROALIMNE)</a:t>
            </a:r>
            <a:endParaRPr lang="es-MX" smtClean="0">
              <a:solidFill>
                <a:srgbClr val="C00000"/>
              </a:solidFill>
            </a:endParaRPr>
          </a:p>
          <a:p>
            <a:endParaRPr lang="es-MX" smtClean="0"/>
          </a:p>
          <a:p>
            <a:pPr algn="just"/>
            <a:r>
              <a:rPr lang="es-MX" b="1" u="sng" smtClean="0"/>
              <a:t>Característica(s):</a:t>
            </a:r>
            <a:r>
              <a:rPr lang="es-MX" smtClean="0"/>
              <a:t> </a:t>
            </a:r>
            <a:r>
              <a:rPr lang="es-MX" sz="1600" smtClean="0"/>
              <a:t>Dotación de 8 litros de leche, 1 kg de harina de maíz nixtamalizada, 500 gr de garbanzo, 500 gr de frijol, 1 kg de avena en ojuela.</a:t>
            </a:r>
            <a:endParaRPr lang="es-MX" smtClean="0"/>
          </a:p>
          <a:p>
            <a:endParaRPr lang="es-MX" smtClean="0"/>
          </a:p>
          <a:p>
            <a:r>
              <a:rPr lang="es-MX" b="1" u="sng" smtClean="0"/>
              <a:t>Número de beneficiarios</a:t>
            </a:r>
            <a:r>
              <a:rPr lang="es-MX" b="1" u="sng" smtClean="0">
                <a:solidFill>
                  <a:srgbClr val="C00000"/>
                </a:solidFill>
                <a:latin typeface="Arial Black" pitchFamily="34" charset="0"/>
              </a:rPr>
              <a:t>: </a:t>
            </a:r>
            <a:r>
              <a:rPr lang="es-MX" smtClean="0">
                <a:solidFill>
                  <a:srgbClr val="C00000"/>
                </a:solidFill>
                <a:latin typeface="Arial Black" pitchFamily="34" charset="0"/>
              </a:rPr>
              <a:t> 132 familias por mes. ( 32 localidades )</a:t>
            </a:r>
          </a:p>
          <a:p>
            <a:endParaRPr lang="es-MX" smtClean="0">
              <a:solidFill>
                <a:srgbClr val="C00000"/>
              </a:solidFill>
            </a:endParaRPr>
          </a:p>
          <a:p>
            <a:endParaRPr lang="es-MX" smtClean="0">
              <a:solidFill>
                <a:srgbClr val="C00000"/>
              </a:solidFill>
            </a:endParaRPr>
          </a:p>
          <a:p>
            <a:endParaRPr lang="es-MX" smtClean="0">
              <a:solidFill>
                <a:srgbClr val="C00000"/>
              </a:solidFill>
            </a:endParaRPr>
          </a:p>
          <a:p>
            <a:endParaRPr lang="es-MX" smtClean="0">
              <a:solidFill>
                <a:srgbClr val="C00000"/>
              </a:solidFill>
            </a:endParaRPr>
          </a:p>
          <a:p>
            <a:endParaRPr lang="es-MX" smtClean="0"/>
          </a:p>
          <a:p>
            <a:r>
              <a:rPr lang="es-MX" b="1" u="sng" smtClean="0"/>
              <a:t>Comunidad(es) beneficiadas:</a:t>
            </a:r>
          </a:p>
          <a:p>
            <a:pPr algn="just"/>
            <a:r>
              <a:rPr lang="es-MX" smtClean="0">
                <a:solidFill>
                  <a:srgbClr val="C00000"/>
                </a:solidFill>
              </a:rPr>
              <a:t>Mascota,, Barandillas, San José de los Corrales, Chanrey, El Empedrado, El Agostadero, El Cabrito, El Carrizo, El Copal, Guayabitos, El Jacal, El Ranchito, El Refugio, El Tizate, Juanacatlán, Laguna de Zacatongo, Malpaso, Mirandillas, La Palapa, La Presa, La Soledad, Las Ánimas, Puerta de Enmedio, Rincón de Mirandillas, San Ignacio, San José del Mosco, San Miguel del Tovar, Tecuany, Tierras Coloradas, Yerbabuena, Zacatongo, Zapotán. </a:t>
            </a:r>
          </a:p>
          <a:p>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90775" y="152400"/>
            <a:ext cx="857250" cy="731520"/>
          </a:xfrm>
          <a:prstGeom prst="rect">
            <a:avLst/>
          </a:prstGeom>
          <a:noFill/>
          <a:ln>
            <a:noFill/>
          </a:ln>
        </p:spPr>
      </p:pic>
      <p:pic>
        <p:nvPicPr>
          <p:cNvPr id="11" name="Picture 4" descr="C:\Users\OCRAM\Desktop\DIF MASCOTA\FOTOS DIF 2015\Nueva carpeta\20151229_173129.jpg"/>
          <p:cNvPicPr>
            <a:picLocks noChangeAspect="1" noChangeArrowheads="1"/>
          </p:cNvPicPr>
          <p:nvPr/>
        </p:nvPicPr>
        <p:blipFill>
          <a:blip r:embed="rId4" cstate="print"/>
          <a:srcRect/>
          <a:stretch>
            <a:fillRect/>
          </a:stretch>
        </p:blipFill>
        <p:spPr bwMode="auto">
          <a:xfrm>
            <a:off x="5410200" y="2971800"/>
            <a:ext cx="3112375" cy="1455944"/>
          </a:xfrm>
          <a:prstGeom prst="rect">
            <a:avLst/>
          </a:prstGeom>
          <a:noFill/>
        </p:spPr>
      </p:pic>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6 Rectángulo redondeado"/>
          <p:cNvSpPr/>
          <p:nvPr/>
        </p:nvSpPr>
        <p:spPr>
          <a:xfrm>
            <a:off x="533400" y="228600"/>
            <a:ext cx="5791200" cy="533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533400" y="304800"/>
            <a:ext cx="5715000" cy="461665"/>
          </a:xfrm>
          <a:prstGeom prst="rect">
            <a:avLst/>
          </a:prstGeom>
          <a:noFill/>
        </p:spPr>
        <p:txBody>
          <a:bodyPr wrap="square" rtlCol="0">
            <a:spAutoFit/>
          </a:bodyPr>
          <a:lstStyle/>
          <a:p>
            <a:pPr algn="ctr"/>
            <a:r>
              <a:rPr lang="es-MX" sz="2400" smtClean="0">
                <a:latin typeface="Arial Black" pitchFamily="34" charset="0"/>
              </a:rPr>
              <a:t>Alimentaria / </a:t>
            </a:r>
            <a:r>
              <a:rPr lang="es-MX" sz="2400" smtClean="0"/>
              <a:t>PROALIMNE</a:t>
            </a:r>
            <a:endParaRPr lang="es-MX" sz="2400"/>
          </a:p>
        </p:txBody>
      </p:sp>
      <p:pic>
        <p:nvPicPr>
          <p:cNvPr id="10" name="9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pic>
        <p:nvPicPr>
          <p:cNvPr id="2050" name="Picture 2" descr="C:\Users\OCRAM\Desktop\ENGREGA PAAD 23 FEB 16\20160316_120141.jpg"/>
          <p:cNvPicPr>
            <a:picLocks noChangeAspect="1" noChangeArrowheads="1"/>
          </p:cNvPicPr>
          <p:nvPr/>
        </p:nvPicPr>
        <p:blipFill>
          <a:blip r:embed="rId4" cstate="print"/>
          <a:srcRect/>
          <a:stretch>
            <a:fillRect/>
          </a:stretch>
        </p:blipFill>
        <p:spPr bwMode="auto">
          <a:xfrm>
            <a:off x="609600" y="3581400"/>
            <a:ext cx="3810000" cy="2286000"/>
          </a:xfrm>
          <a:prstGeom prst="rect">
            <a:avLst/>
          </a:prstGeom>
          <a:noFill/>
        </p:spPr>
      </p:pic>
      <p:pic>
        <p:nvPicPr>
          <p:cNvPr id="2051" name="Picture 3" descr="C:\Users\OCRAM\Desktop\ENGREGA PAAD 23 FEB 16\20160316_120229.jpg"/>
          <p:cNvPicPr>
            <a:picLocks noChangeAspect="1" noChangeArrowheads="1"/>
          </p:cNvPicPr>
          <p:nvPr/>
        </p:nvPicPr>
        <p:blipFill>
          <a:blip r:embed="rId5" cstate="print"/>
          <a:srcRect/>
          <a:stretch>
            <a:fillRect/>
          </a:stretch>
        </p:blipFill>
        <p:spPr bwMode="auto">
          <a:xfrm>
            <a:off x="4800600" y="990600"/>
            <a:ext cx="3810000" cy="2286000"/>
          </a:xfrm>
          <a:prstGeom prst="rect">
            <a:avLst/>
          </a:prstGeom>
          <a:noFill/>
        </p:spPr>
      </p:pic>
      <p:pic>
        <p:nvPicPr>
          <p:cNvPr id="2052" name="Picture 4" descr="C:\Users\OCRAM\Desktop\ENGREGA PAAD 23 FEB 16\20160316_113948.jpg"/>
          <p:cNvPicPr>
            <a:picLocks noChangeAspect="1" noChangeArrowheads="1"/>
          </p:cNvPicPr>
          <p:nvPr/>
        </p:nvPicPr>
        <p:blipFill>
          <a:blip r:embed="rId6" cstate="print"/>
          <a:srcRect/>
          <a:stretch>
            <a:fillRect/>
          </a:stretch>
        </p:blipFill>
        <p:spPr bwMode="auto">
          <a:xfrm>
            <a:off x="609600" y="990600"/>
            <a:ext cx="3810000" cy="2286000"/>
          </a:xfrm>
          <a:prstGeom prst="rect">
            <a:avLst/>
          </a:prstGeom>
          <a:noFill/>
        </p:spPr>
      </p:pic>
      <p:pic>
        <p:nvPicPr>
          <p:cNvPr id="2053" name="Picture 5" descr="C:\Users\OCRAM\Desktop\ENGREGA PAAD 23 FEB 16\20160316_120301.jpg"/>
          <p:cNvPicPr>
            <a:picLocks noChangeAspect="1" noChangeArrowheads="1"/>
          </p:cNvPicPr>
          <p:nvPr/>
        </p:nvPicPr>
        <p:blipFill>
          <a:blip r:embed="rId7" cstate="print"/>
          <a:srcRect/>
          <a:stretch>
            <a:fillRect/>
          </a:stretch>
        </p:blipFill>
        <p:spPr bwMode="auto">
          <a:xfrm>
            <a:off x="4876800" y="3581400"/>
            <a:ext cx="3810000" cy="2286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295400" y="3048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9" name="8 CuadroTexto"/>
          <p:cNvSpPr txBox="1"/>
          <p:nvPr/>
        </p:nvSpPr>
        <p:spPr>
          <a:xfrm>
            <a:off x="1143000" y="1905000"/>
            <a:ext cx="7620000" cy="3108543"/>
          </a:xfrm>
          <a:prstGeom prst="rect">
            <a:avLst/>
          </a:prstGeom>
          <a:noFill/>
        </p:spPr>
        <p:txBody>
          <a:bodyPr wrap="square" rtlCol="0">
            <a:spAutoFit/>
          </a:bodyPr>
          <a:lstStyle/>
          <a:p>
            <a:pPr algn="just"/>
            <a:r>
              <a:rPr lang="es-MX" b="1" u="sng" smtClean="0"/>
              <a:t>Tipo de programa</a:t>
            </a:r>
            <a:r>
              <a:rPr lang="es-MX" b="1" smtClean="0">
                <a:solidFill>
                  <a:srgbClr val="C00000"/>
                </a:solidFill>
              </a:rPr>
              <a:t>: COMEDOR ASISTENCIAL</a:t>
            </a:r>
            <a:endParaRPr lang="es-MX" smtClean="0">
              <a:solidFill>
                <a:srgbClr val="C00000"/>
              </a:solidFill>
            </a:endParaRPr>
          </a:p>
          <a:p>
            <a:endParaRPr lang="es-MX" smtClean="0"/>
          </a:p>
          <a:p>
            <a:pPr algn="just"/>
            <a:r>
              <a:rPr lang="es-MX" b="1" u="sng" smtClean="0"/>
              <a:t>Característica(s):</a:t>
            </a:r>
            <a:r>
              <a:rPr lang="es-MX" smtClean="0"/>
              <a:t> </a:t>
            </a:r>
            <a:r>
              <a:rPr lang="es-MX" sz="1600" smtClean="0"/>
              <a:t>Brindar alimento (comida y cena) preparado a adultos mayores desportejidos en sus hogares o apoyo directo en Instalaciones del Sistema DIF Mascota.</a:t>
            </a:r>
            <a:endParaRPr lang="es-MX" smtClean="0"/>
          </a:p>
          <a:p>
            <a:endParaRPr lang="es-MX" smtClean="0"/>
          </a:p>
          <a:p>
            <a:r>
              <a:rPr lang="es-MX" b="1" u="sng" smtClean="0"/>
              <a:t>Número de beneficiarios: </a:t>
            </a:r>
            <a:r>
              <a:rPr lang="es-MX" smtClean="0">
                <a:solidFill>
                  <a:srgbClr val="C00000"/>
                </a:solidFill>
              </a:rPr>
              <a:t> 35 personas.</a:t>
            </a:r>
          </a:p>
          <a:p>
            <a:endParaRPr lang="es-MX" smtClean="0"/>
          </a:p>
          <a:p>
            <a:r>
              <a:rPr lang="es-MX" b="1" u="sng" smtClean="0"/>
              <a:t>Comunidad(es) beneficiadas: </a:t>
            </a:r>
            <a:r>
              <a:rPr lang="es-MX" smtClean="0"/>
              <a:t> </a:t>
            </a:r>
            <a:r>
              <a:rPr lang="es-MX" smtClean="0">
                <a:solidFill>
                  <a:srgbClr val="C00000"/>
                </a:solidFill>
              </a:rPr>
              <a:t>Mascota</a:t>
            </a:r>
          </a:p>
          <a:p>
            <a:endParaRPr lang="es-MX" smtClean="0"/>
          </a:p>
          <a:p>
            <a:r>
              <a:rPr lang="es-MX" b="1" u="sng" smtClean="0"/>
              <a:t>Raciones distribuidas de 01 de Octubre de 2015 a 31 de julio de 2016</a:t>
            </a:r>
            <a:r>
              <a:rPr lang="es-MX" b="1" smtClean="0">
                <a:solidFill>
                  <a:srgbClr val="C00000"/>
                </a:solidFill>
              </a:rPr>
              <a:t>. 19,930</a:t>
            </a:r>
            <a:endParaRPr lang="es-MX" smtClean="0">
              <a:solidFill>
                <a:srgbClr val="C00000"/>
              </a:solidFill>
            </a:endParaRPr>
          </a:p>
          <a:p>
            <a:endParaRPr lang="es-MX"/>
          </a:p>
        </p:txBody>
      </p:sp>
      <p:pic>
        <p:nvPicPr>
          <p:cNvPr id="10"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11" name="10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95400" y="2819400"/>
            <a:ext cx="7543800" cy="1446550"/>
          </a:xfrm>
          <a:prstGeom prst="rect">
            <a:avLst/>
          </a:prstGeom>
          <a:noFill/>
        </p:spPr>
        <p:txBody>
          <a:bodyPr wrap="square" rtlCol="0">
            <a:spAutoFit/>
          </a:bodyPr>
          <a:lstStyle/>
          <a:p>
            <a:pPr algn="ctr"/>
            <a:r>
              <a:rPr lang="es-MX" sz="3200" u="sng" smtClean="0">
                <a:solidFill>
                  <a:srgbClr val="C00000"/>
                </a:solidFill>
                <a:latin typeface="Arial Black" pitchFamily="34" charset="0"/>
              </a:rPr>
              <a:t>Informe anual de actividades </a:t>
            </a:r>
          </a:p>
          <a:p>
            <a:pPr algn="ctr"/>
            <a:endParaRPr lang="es-MX" sz="3200" u="sng" smtClean="0">
              <a:solidFill>
                <a:srgbClr val="C00000"/>
              </a:solidFill>
              <a:latin typeface="Franklin Gothic Demi Cond" pitchFamily="34" charset="0"/>
            </a:endParaRPr>
          </a:p>
          <a:p>
            <a:pPr algn="ctr"/>
            <a:r>
              <a:rPr lang="es-MX" sz="2400" b="1" u="sng" smtClean="0">
                <a:latin typeface="Elephant" pitchFamily="18" charset="0"/>
                <a:ea typeface="Dotum" pitchFamily="34" charset="-127"/>
              </a:rPr>
              <a:t>01 de octubre de 2015 </a:t>
            </a:r>
            <a:r>
              <a:rPr lang="es-MX" sz="2400" smtClean="0">
                <a:latin typeface="Elephant" pitchFamily="18" charset="0"/>
                <a:ea typeface="Dotum" pitchFamily="34" charset="-127"/>
              </a:rPr>
              <a:t>al</a:t>
            </a:r>
            <a:r>
              <a:rPr lang="es-MX" sz="2400" b="1" u="sng" smtClean="0">
                <a:latin typeface="Elephant" pitchFamily="18" charset="0"/>
                <a:ea typeface="Dotum" pitchFamily="34" charset="-127"/>
              </a:rPr>
              <a:t> 31  de agosto de 2016.</a:t>
            </a:r>
            <a:endParaRPr lang="es-MX" sz="2400" u="sng">
              <a:latin typeface="Elephant" pitchFamily="18" charset="0"/>
              <a:ea typeface="Dotum" pitchFamily="34" charset="-127"/>
            </a:endParaRPr>
          </a:p>
        </p:txBody>
      </p:sp>
      <p:grpSp>
        <p:nvGrpSpPr>
          <p:cNvPr id="3" name="2 Grupo"/>
          <p:cNvGrpSpPr/>
          <p:nvPr/>
        </p:nvGrpSpPr>
        <p:grpSpPr>
          <a:xfrm>
            <a:off x="228600" y="228600"/>
            <a:ext cx="914400" cy="6400800"/>
            <a:chOff x="228600" y="228600"/>
            <a:chExt cx="914400" cy="6400800"/>
          </a:xfrm>
        </p:grpSpPr>
        <p:sp>
          <p:nvSpPr>
            <p:cNvPr id="4" name="3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7" name="Picture 2" descr="C:\Users\OCRAM\Desktop\DIF MASCOTA\logo DIF 15 18.png"/>
          <p:cNvPicPr>
            <a:picLocks noChangeAspect="1" noChangeArrowheads="1"/>
          </p:cNvPicPr>
          <p:nvPr/>
        </p:nvPicPr>
        <p:blipFill>
          <a:blip r:embed="rId3" cstate="print"/>
          <a:srcRect/>
          <a:stretch>
            <a:fillRect/>
          </a:stretch>
        </p:blipFill>
        <p:spPr bwMode="auto">
          <a:xfrm>
            <a:off x="1211900" y="457200"/>
            <a:ext cx="1607500" cy="914400"/>
          </a:xfrm>
          <a:prstGeom prst="rect">
            <a:avLst/>
          </a:prstGeom>
          <a:noFill/>
        </p:spPr>
      </p:pic>
      <p:pic>
        <p:nvPicPr>
          <p:cNvPr id="8" name="7 Imagen" descr="Macintosh HD:Users:TonyCamacho:Desktop:H. AYUNTAMIENTO:LOGOS:MascotaPueblMagicoLogo.pn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7772400" y="5486400"/>
            <a:ext cx="1009650" cy="981075"/>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685800" y="2286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9" name="8 CuadroTexto"/>
          <p:cNvSpPr txBox="1"/>
          <p:nvPr/>
        </p:nvSpPr>
        <p:spPr>
          <a:xfrm>
            <a:off x="685800" y="971490"/>
            <a:ext cx="7848600" cy="400110"/>
          </a:xfrm>
          <a:prstGeom prst="rect">
            <a:avLst/>
          </a:prstGeom>
          <a:noFill/>
        </p:spPr>
        <p:txBody>
          <a:bodyPr wrap="square" rtlCol="0">
            <a:spAutoFit/>
          </a:bodyPr>
          <a:lstStyle/>
          <a:p>
            <a:pPr algn="ctr"/>
            <a:r>
              <a:rPr lang="es-MX" sz="2000" b="1" i="1" u="sng" smtClean="0">
                <a:solidFill>
                  <a:srgbClr val="C00000"/>
                </a:solidFill>
              </a:rPr>
              <a:t>Resumen de producto entregado, por programa.</a:t>
            </a:r>
            <a:endParaRPr lang="es-MX" sz="2000" b="1" i="1" u="sng">
              <a:solidFill>
                <a:srgbClr val="C00000"/>
              </a:solidFill>
            </a:endParaRPr>
          </a:p>
        </p:txBody>
      </p:sp>
      <p:sp>
        <p:nvSpPr>
          <p:cNvPr id="10" name="9 CuadroTexto"/>
          <p:cNvSpPr txBox="1"/>
          <p:nvPr/>
        </p:nvSpPr>
        <p:spPr>
          <a:xfrm>
            <a:off x="1219200" y="1447800"/>
            <a:ext cx="6553200" cy="4278094"/>
          </a:xfrm>
          <a:prstGeom prst="rect">
            <a:avLst/>
          </a:prstGeom>
          <a:noFill/>
        </p:spPr>
        <p:txBody>
          <a:bodyPr wrap="square" rtlCol="0">
            <a:spAutoFit/>
          </a:bodyPr>
          <a:lstStyle/>
          <a:p>
            <a:pPr>
              <a:buFont typeface="Wingdings" pitchFamily="2" charset="2"/>
              <a:buChar char="q"/>
            </a:pPr>
            <a:r>
              <a:rPr lang="es-MX" sz="1600" smtClean="0">
                <a:solidFill>
                  <a:srgbClr val="C00000"/>
                </a:solidFill>
              </a:rPr>
              <a:t>Total de despensas programas PAAD:			2,475</a:t>
            </a:r>
          </a:p>
          <a:p>
            <a:pPr>
              <a:buFont typeface="Wingdings" pitchFamily="2" charset="2"/>
              <a:buChar char="q"/>
            </a:pPr>
            <a:r>
              <a:rPr lang="es-MX" sz="1600" smtClean="0">
                <a:solidFill>
                  <a:srgbClr val="C00000"/>
                </a:solidFill>
              </a:rPr>
              <a:t>Llitros de leche despensas PAAD:			2,475</a:t>
            </a:r>
          </a:p>
          <a:p>
            <a:pPr>
              <a:buFont typeface="Wingdings" pitchFamily="2" charset="2"/>
              <a:buChar char="q"/>
            </a:pPr>
            <a:endParaRPr lang="es-MX" sz="1600" smtClean="0">
              <a:solidFill>
                <a:srgbClr val="C00000"/>
              </a:solidFill>
            </a:endParaRPr>
          </a:p>
          <a:p>
            <a:pPr>
              <a:buFont typeface="Wingdings" pitchFamily="2" charset="2"/>
              <a:buChar char="q"/>
            </a:pPr>
            <a:r>
              <a:rPr lang="es-MX" sz="1600" smtClean="0">
                <a:solidFill>
                  <a:srgbClr val="C00000"/>
                </a:solidFill>
              </a:rPr>
              <a:t>Despensas programa VIVE				111</a:t>
            </a:r>
          </a:p>
          <a:p>
            <a:pPr>
              <a:buFont typeface="Wingdings" pitchFamily="2" charset="2"/>
              <a:buChar char="q"/>
            </a:pPr>
            <a:endParaRPr lang="es-MX" sz="1600" smtClean="0"/>
          </a:p>
          <a:p>
            <a:pPr>
              <a:buFont typeface="Wingdings" pitchFamily="2" charset="2"/>
              <a:buChar char="q"/>
            </a:pPr>
            <a:r>
              <a:rPr lang="es-MX" sz="1600" smtClean="0"/>
              <a:t>Piezas de fruta fresca ( Desayunos fríos ):			24,920</a:t>
            </a:r>
          </a:p>
          <a:p>
            <a:pPr>
              <a:buFont typeface="Wingdings" pitchFamily="2" charset="2"/>
              <a:buChar char="q"/>
            </a:pPr>
            <a:r>
              <a:rPr lang="es-MX" sz="1600" smtClean="0"/>
              <a:t>Litros de leche ( Desayunos fríos ):			6,230</a:t>
            </a:r>
          </a:p>
          <a:p>
            <a:pPr>
              <a:buFont typeface="Wingdings" pitchFamily="2" charset="2"/>
              <a:buChar char="q"/>
            </a:pPr>
            <a:r>
              <a:rPr lang="es-MX" sz="1600" smtClean="0"/>
              <a:t>Galleta, palanqueta, o cereal ( Desayunos fríos):		24,920</a:t>
            </a:r>
          </a:p>
          <a:p>
            <a:pPr>
              <a:buFont typeface="Wingdings" pitchFamily="2" charset="2"/>
              <a:buChar char="q"/>
            </a:pPr>
            <a:endParaRPr lang="es-MX" sz="1600" smtClean="0"/>
          </a:p>
          <a:p>
            <a:pPr>
              <a:buFont typeface="Wingdings" pitchFamily="2" charset="2"/>
              <a:buChar char="q"/>
            </a:pPr>
            <a:r>
              <a:rPr lang="es-MX" sz="1600" smtClean="0">
                <a:solidFill>
                  <a:srgbClr val="C00000"/>
                </a:solidFill>
              </a:rPr>
              <a:t>Costalitos alimento ( Desayuno caliente ):			1,161</a:t>
            </a:r>
          </a:p>
          <a:p>
            <a:pPr>
              <a:buFont typeface="Wingdings" pitchFamily="2" charset="2"/>
              <a:buChar char="q"/>
            </a:pPr>
            <a:r>
              <a:rPr lang="es-MX" sz="1600" smtClean="0">
                <a:solidFill>
                  <a:srgbClr val="C00000"/>
                </a:solidFill>
              </a:rPr>
              <a:t>Litros de leche ( Desayuno caliente):			29,025</a:t>
            </a:r>
          </a:p>
          <a:p>
            <a:pPr>
              <a:buFont typeface="Wingdings" pitchFamily="2" charset="2"/>
              <a:buChar char="q"/>
            </a:pPr>
            <a:r>
              <a:rPr lang="es-MX" sz="1600" smtClean="0">
                <a:solidFill>
                  <a:srgbClr val="C00000"/>
                </a:solidFill>
              </a:rPr>
              <a:t>Kilos Harina de maíz nixtamalizado (Desayuno caliente):	3,483</a:t>
            </a:r>
          </a:p>
          <a:p>
            <a:pPr>
              <a:buFont typeface="Wingdings" pitchFamily="2" charset="2"/>
              <a:buChar char="q"/>
            </a:pPr>
            <a:r>
              <a:rPr lang="es-MX" sz="1600" smtClean="0">
                <a:solidFill>
                  <a:srgbClr val="C00000"/>
                </a:solidFill>
              </a:rPr>
              <a:t>Litros de aceite de maíz (Desayuno caliente):		580.5</a:t>
            </a:r>
          </a:p>
          <a:p>
            <a:pPr>
              <a:buFont typeface="Wingdings" pitchFamily="2" charset="2"/>
              <a:buChar char="q"/>
            </a:pPr>
            <a:endParaRPr lang="es-MX" sz="1600" smtClean="0"/>
          </a:p>
          <a:p>
            <a:pPr>
              <a:buFont typeface="Wingdings" pitchFamily="2" charset="2"/>
              <a:buChar char="q"/>
            </a:pPr>
            <a:r>
              <a:rPr lang="es-MX" sz="1600" smtClean="0">
                <a:solidFill>
                  <a:srgbClr val="C00000"/>
                </a:solidFill>
              </a:rPr>
              <a:t>Despensa PROALIMNE:				1,452</a:t>
            </a:r>
          </a:p>
          <a:p>
            <a:pPr>
              <a:buFont typeface="Wingdings" pitchFamily="2" charset="2"/>
              <a:buChar char="q"/>
            </a:pPr>
            <a:r>
              <a:rPr lang="es-MX" sz="1600" smtClean="0">
                <a:solidFill>
                  <a:srgbClr val="C00000"/>
                </a:solidFill>
              </a:rPr>
              <a:t>Litros de leche (PROALIMINE):				11,616</a:t>
            </a:r>
            <a:r>
              <a:rPr lang="es-MX" sz="1600" smtClean="0"/>
              <a:t>						</a:t>
            </a:r>
            <a:endParaRPr lang="es-MX" sz="1600"/>
          </a:p>
        </p:txBody>
      </p:sp>
      <p:pic>
        <p:nvPicPr>
          <p:cNvPr id="11" name="10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
        <p:nvSpPr>
          <p:cNvPr id="12" name="11 Estrella de 5 puntas"/>
          <p:cNvSpPr/>
          <p:nvPr/>
        </p:nvSpPr>
        <p:spPr>
          <a:xfrm>
            <a:off x="6172200" y="2286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6 Rectángulo redondeado"/>
          <p:cNvSpPr/>
          <p:nvPr/>
        </p:nvSpPr>
        <p:spPr>
          <a:xfrm>
            <a:off x="533401" y="228600"/>
            <a:ext cx="5029200" cy="83819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687659" y="284247"/>
            <a:ext cx="4722541" cy="707886"/>
          </a:xfrm>
          <a:prstGeom prst="rect">
            <a:avLst/>
          </a:prstGeom>
          <a:noFill/>
        </p:spPr>
        <p:txBody>
          <a:bodyPr wrap="square" rtlCol="0">
            <a:spAutoFit/>
          </a:bodyPr>
          <a:lstStyle/>
          <a:p>
            <a:pPr algn="ctr"/>
            <a:r>
              <a:rPr lang="es-MX" sz="2400" smtClean="0">
                <a:latin typeface="Arial Black" pitchFamily="34" charset="0"/>
              </a:rPr>
              <a:t>Alimentaria</a:t>
            </a:r>
          </a:p>
          <a:p>
            <a:pPr algn="ctr"/>
            <a:r>
              <a:rPr lang="es-MX" sz="1600" smtClean="0">
                <a:latin typeface="Arial" pitchFamily="34" charset="0"/>
                <a:cs typeface="Arial" pitchFamily="34" charset="0"/>
              </a:rPr>
              <a:t>Creación de 48 comités de contraloría social</a:t>
            </a:r>
            <a:endParaRPr lang="es-MX" sz="1400" smtClean="0">
              <a:latin typeface="Arial" pitchFamily="34" charset="0"/>
              <a:cs typeface="Arial" pitchFamily="34" charset="0"/>
            </a:endParaRPr>
          </a:p>
        </p:txBody>
      </p:sp>
      <p:pic>
        <p:nvPicPr>
          <p:cNvPr id="13" name="12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pic>
        <p:nvPicPr>
          <p:cNvPr id="56322" name="Picture 2" descr="C:\Users\OCRAM\Desktop\ENGREGA PAAD 23 FEB 16\IMG_2207.jpg"/>
          <p:cNvPicPr>
            <a:picLocks noChangeAspect="1" noChangeArrowheads="1"/>
          </p:cNvPicPr>
          <p:nvPr/>
        </p:nvPicPr>
        <p:blipFill>
          <a:blip r:embed="rId4" cstate="print"/>
          <a:srcRect/>
          <a:stretch>
            <a:fillRect/>
          </a:stretch>
        </p:blipFill>
        <p:spPr bwMode="auto">
          <a:xfrm>
            <a:off x="685800" y="1295400"/>
            <a:ext cx="3429276" cy="2286000"/>
          </a:xfrm>
          <a:prstGeom prst="rect">
            <a:avLst/>
          </a:prstGeom>
          <a:noFill/>
        </p:spPr>
      </p:pic>
      <p:pic>
        <p:nvPicPr>
          <p:cNvPr id="56323" name="Picture 3" descr="C:\Users\OCRAM\Desktop\ENGREGA PAAD 23 FEB 16\20160225_135302.jpg"/>
          <p:cNvPicPr>
            <a:picLocks noChangeAspect="1" noChangeArrowheads="1"/>
          </p:cNvPicPr>
          <p:nvPr/>
        </p:nvPicPr>
        <p:blipFill>
          <a:blip r:embed="rId5" cstate="print"/>
          <a:srcRect/>
          <a:stretch>
            <a:fillRect/>
          </a:stretch>
        </p:blipFill>
        <p:spPr bwMode="auto">
          <a:xfrm>
            <a:off x="4572000" y="1295400"/>
            <a:ext cx="3810000" cy="2286000"/>
          </a:xfrm>
          <a:prstGeom prst="rect">
            <a:avLst/>
          </a:prstGeom>
          <a:noFill/>
        </p:spPr>
      </p:pic>
      <p:pic>
        <p:nvPicPr>
          <p:cNvPr id="1026" name="Picture 2" descr="C:\Users\OCRAM\Desktop\ENGREGA PAAD 23 FEB 16\20160316_114301.jpg"/>
          <p:cNvPicPr>
            <a:picLocks noChangeAspect="1" noChangeArrowheads="1"/>
          </p:cNvPicPr>
          <p:nvPr/>
        </p:nvPicPr>
        <p:blipFill>
          <a:blip r:embed="rId6" cstate="print"/>
          <a:srcRect/>
          <a:stretch>
            <a:fillRect/>
          </a:stretch>
        </p:blipFill>
        <p:spPr bwMode="auto">
          <a:xfrm>
            <a:off x="2667000" y="3886200"/>
            <a:ext cx="3810000" cy="2286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76200" y="6172200"/>
            <a:ext cx="8901825" cy="609600"/>
            <a:chOff x="76200" y="6019800"/>
            <a:chExt cx="8901825" cy="685800"/>
          </a:xfrm>
        </p:grpSpPr>
        <p:pic>
          <p:nvPicPr>
            <p:cNvPr id="5"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6" name="5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7 Grupo"/>
          <p:cNvGrpSpPr/>
          <p:nvPr/>
        </p:nvGrpSpPr>
        <p:grpSpPr>
          <a:xfrm>
            <a:off x="533400" y="228600"/>
            <a:ext cx="3124200" cy="1066800"/>
            <a:chOff x="3657600" y="2819400"/>
            <a:chExt cx="3124200" cy="1304722"/>
          </a:xfrm>
        </p:grpSpPr>
        <p:sp>
          <p:nvSpPr>
            <p:cNvPr id="9" name="8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3733800" y="2923792"/>
              <a:ext cx="3048000" cy="1200330"/>
            </a:xfrm>
            <a:prstGeom prst="rect">
              <a:avLst/>
            </a:prstGeom>
            <a:noFill/>
          </p:spPr>
          <p:txBody>
            <a:bodyPr wrap="square" rtlCol="0">
              <a:spAutoFit/>
            </a:bodyPr>
            <a:lstStyle/>
            <a:p>
              <a:pPr algn="ctr"/>
              <a:r>
                <a:rPr lang="es-MX" sz="2400" smtClean="0">
                  <a:latin typeface="Arial Black" pitchFamily="34" charset="0"/>
                </a:rPr>
                <a:t>Alimentaria</a:t>
              </a:r>
            </a:p>
            <a:p>
              <a:pPr algn="ctr"/>
              <a:r>
                <a:rPr lang="es-MX" sz="1200" smtClean="0">
                  <a:latin typeface="Arial Black" pitchFamily="34" charset="0"/>
                </a:rPr>
                <a:t>Memoria fotográfica</a:t>
              </a:r>
              <a:endParaRPr lang="es-MX" sz="1200">
                <a:latin typeface="Arial Black" pitchFamily="34" charset="0"/>
              </a:endParaRPr>
            </a:p>
          </p:txBody>
        </p:sp>
      </p:grpSp>
      <p:pic>
        <p:nvPicPr>
          <p:cNvPr id="8194" name="Picture 2" descr="C:\Users\OCRAM\Desktop\DIF MASCOTA\FOTOS DIF 2015\descarga pad y leche octubre 2015\20151013_074818.jpg"/>
          <p:cNvPicPr>
            <a:picLocks noChangeAspect="1" noChangeArrowheads="1"/>
          </p:cNvPicPr>
          <p:nvPr/>
        </p:nvPicPr>
        <p:blipFill>
          <a:blip r:embed="rId3" cstate="print"/>
          <a:srcRect/>
          <a:stretch>
            <a:fillRect/>
          </a:stretch>
        </p:blipFill>
        <p:spPr bwMode="auto">
          <a:xfrm>
            <a:off x="533400" y="1219200"/>
            <a:ext cx="3810000" cy="2286000"/>
          </a:xfrm>
          <a:prstGeom prst="rect">
            <a:avLst/>
          </a:prstGeom>
          <a:noFill/>
        </p:spPr>
      </p:pic>
      <p:pic>
        <p:nvPicPr>
          <p:cNvPr id="8195" name="Picture 3" descr="C:\Users\OCRAM\Desktop\DIF MASCOTA\FOTOS DIF 2015\descarga pad y leche octubre 2015\20151013_082527.jpg"/>
          <p:cNvPicPr>
            <a:picLocks noChangeAspect="1" noChangeArrowheads="1"/>
          </p:cNvPicPr>
          <p:nvPr/>
        </p:nvPicPr>
        <p:blipFill>
          <a:blip r:embed="rId4" cstate="print"/>
          <a:srcRect/>
          <a:stretch>
            <a:fillRect/>
          </a:stretch>
        </p:blipFill>
        <p:spPr bwMode="auto">
          <a:xfrm>
            <a:off x="4876800" y="1219200"/>
            <a:ext cx="3810000" cy="2286000"/>
          </a:xfrm>
          <a:prstGeom prst="rect">
            <a:avLst/>
          </a:prstGeom>
          <a:noFill/>
        </p:spPr>
      </p:pic>
      <p:pic>
        <p:nvPicPr>
          <p:cNvPr id="8196" name="Picture 4" descr="C:\Users\OCRAM\Desktop\DIF MASCOTA\FOTOS DIF 2015\descarga pad y leche octubre 2015\20151013_083204.jpg"/>
          <p:cNvPicPr>
            <a:picLocks noChangeAspect="1" noChangeArrowheads="1"/>
          </p:cNvPicPr>
          <p:nvPr/>
        </p:nvPicPr>
        <p:blipFill>
          <a:blip r:embed="rId5" cstate="print"/>
          <a:srcRect/>
          <a:stretch>
            <a:fillRect/>
          </a:stretch>
        </p:blipFill>
        <p:spPr bwMode="auto">
          <a:xfrm>
            <a:off x="533400" y="3733800"/>
            <a:ext cx="3810000" cy="2286000"/>
          </a:xfrm>
          <a:prstGeom prst="rect">
            <a:avLst/>
          </a:prstGeom>
          <a:noFill/>
        </p:spPr>
      </p:pic>
      <p:pic>
        <p:nvPicPr>
          <p:cNvPr id="8197" name="Picture 5" descr="C:\Users\OCRAM\Desktop\DIF MASCOTA\FOTOS DIF 2015\descarga pad y leche octubre 2015\20151013_090329.jpg"/>
          <p:cNvPicPr>
            <a:picLocks noChangeAspect="1" noChangeArrowheads="1"/>
          </p:cNvPicPr>
          <p:nvPr/>
        </p:nvPicPr>
        <p:blipFill>
          <a:blip r:embed="rId6" cstate="print"/>
          <a:srcRect/>
          <a:stretch>
            <a:fillRect/>
          </a:stretch>
        </p:blipFill>
        <p:spPr bwMode="auto">
          <a:xfrm>
            <a:off x="4876800" y="3657600"/>
            <a:ext cx="3810000" cy="2286000"/>
          </a:xfrm>
          <a:prstGeom prst="rect">
            <a:avLst/>
          </a:prstGeom>
          <a:noFill/>
        </p:spPr>
      </p:pic>
      <p:pic>
        <p:nvPicPr>
          <p:cNvPr id="13" name="12 Imagen" descr="Macintosh HD:Users:TonyCamacho:Desktop:H. AYUNTAMIENTO:LOGOS:MascotaPueblMagicoLogo.png"/>
          <p:cNvPicPr/>
          <p:nvPr/>
        </p:nvPicPr>
        <p:blipFill>
          <a:blip r:embed="rId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76200" y="6172200"/>
            <a:ext cx="8901825" cy="609600"/>
            <a:chOff x="76200" y="6019800"/>
            <a:chExt cx="8901825" cy="685800"/>
          </a:xfrm>
        </p:grpSpPr>
        <p:pic>
          <p:nvPicPr>
            <p:cNvPr id="4"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5" name="4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218" name="Picture 2" descr="C:\Users\OCRAM\Desktop\DIF MASCOTA\FOTOS DIF 2015\descarga pad y leche octubre 2015\20151014_130515.jpg"/>
          <p:cNvPicPr>
            <a:picLocks noChangeAspect="1" noChangeArrowheads="1"/>
          </p:cNvPicPr>
          <p:nvPr/>
        </p:nvPicPr>
        <p:blipFill>
          <a:blip r:embed="rId3" cstate="print"/>
          <a:srcRect/>
          <a:stretch>
            <a:fillRect/>
          </a:stretch>
        </p:blipFill>
        <p:spPr bwMode="auto">
          <a:xfrm>
            <a:off x="762000" y="1066800"/>
            <a:ext cx="3810000" cy="2286000"/>
          </a:xfrm>
          <a:prstGeom prst="rect">
            <a:avLst/>
          </a:prstGeom>
          <a:noFill/>
        </p:spPr>
      </p:pic>
      <p:pic>
        <p:nvPicPr>
          <p:cNvPr id="9219" name="Picture 3" descr="C:\Users\OCRAM\Desktop\DIF MASCOTA\FOTOS DIF 2015\descarga pad y leche octubre 2015\20151014_130456.jpg"/>
          <p:cNvPicPr>
            <a:picLocks noChangeAspect="1" noChangeArrowheads="1"/>
          </p:cNvPicPr>
          <p:nvPr/>
        </p:nvPicPr>
        <p:blipFill>
          <a:blip r:embed="rId4" cstate="print"/>
          <a:srcRect/>
          <a:stretch>
            <a:fillRect/>
          </a:stretch>
        </p:blipFill>
        <p:spPr bwMode="auto">
          <a:xfrm>
            <a:off x="4876800" y="1066800"/>
            <a:ext cx="3810000" cy="2286000"/>
          </a:xfrm>
          <a:prstGeom prst="rect">
            <a:avLst/>
          </a:prstGeom>
          <a:noFill/>
        </p:spPr>
      </p:pic>
      <p:pic>
        <p:nvPicPr>
          <p:cNvPr id="9220" name="Picture 4" descr="C:\Users\OCRAM\Desktop\DIF MASCOTA\FOTOS DIF 2015\Nueva carpeta\20151210_085525.jpg"/>
          <p:cNvPicPr>
            <a:picLocks noChangeAspect="1" noChangeArrowheads="1"/>
          </p:cNvPicPr>
          <p:nvPr/>
        </p:nvPicPr>
        <p:blipFill>
          <a:blip r:embed="rId5" cstate="print"/>
          <a:srcRect/>
          <a:stretch>
            <a:fillRect/>
          </a:stretch>
        </p:blipFill>
        <p:spPr bwMode="auto">
          <a:xfrm>
            <a:off x="762000" y="3581400"/>
            <a:ext cx="3810000" cy="2286000"/>
          </a:xfrm>
          <a:prstGeom prst="rect">
            <a:avLst/>
          </a:prstGeom>
          <a:noFill/>
        </p:spPr>
      </p:pic>
      <p:pic>
        <p:nvPicPr>
          <p:cNvPr id="9221" name="Picture 5" descr="C:\Users\OCRAM\Desktop\DIF MASCOTA\FOTOS DIF 2015\Nueva carpeta\20151215_132432.jpg"/>
          <p:cNvPicPr>
            <a:picLocks noChangeAspect="1" noChangeArrowheads="1"/>
          </p:cNvPicPr>
          <p:nvPr/>
        </p:nvPicPr>
        <p:blipFill>
          <a:blip r:embed="rId6" cstate="print"/>
          <a:srcRect/>
          <a:stretch>
            <a:fillRect/>
          </a:stretch>
        </p:blipFill>
        <p:spPr bwMode="auto">
          <a:xfrm>
            <a:off x="4876800" y="3581400"/>
            <a:ext cx="38100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OCRAM\Desktop\DIF MASCOTA\FOTOS DIF 2015\Nueva carpeta\20151229_172354.jpg"/>
          <p:cNvPicPr>
            <a:picLocks noChangeAspect="1" noChangeArrowheads="1"/>
          </p:cNvPicPr>
          <p:nvPr/>
        </p:nvPicPr>
        <p:blipFill>
          <a:blip r:embed="rId2" cstate="print"/>
          <a:srcRect/>
          <a:stretch>
            <a:fillRect/>
          </a:stretch>
        </p:blipFill>
        <p:spPr bwMode="auto">
          <a:xfrm>
            <a:off x="685800" y="762000"/>
            <a:ext cx="3810000" cy="2286000"/>
          </a:xfrm>
          <a:prstGeom prst="rect">
            <a:avLst/>
          </a:prstGeom>
          <a:noFill/>
        </p:spPr>
      </p:pic>
      <p:pic>
        <p:nvPicPr>
          <p:cNvPr id="8195" name="Picture 3" descr="C:\Users\OCRAM\Desktop\DIF MASCOTA\FOTOS DIF 2015\Nueva carpeta\20151229_172759.jpg"/>
          <p:cNvPicPr>
            <a:picLocks noChangeAspect="1" noChangeArrowheads="1"/>
          </p:cNvPicPr>
          <p:nvPr/>
        </p:nvPicPr>
        <p:blipFill>
          <a:blip r:embed="rId3" cstate="print"/>
          <a:srcRect/>
          <a:stretch>
            <a:fillRect/>
          </a:stretch>
        </p:blipFill>
        <p:spPr bwMode="auto">
          <a:xfrm>
            <a:off x="4876800" y="2514600"/>
            <a:ext cx="3810000" cy="2286000"/>
          </a:xfrm>
          <a:prstGeom prst="rect">
            <a:avLst/>
          </a:prstGeom>
          <a:noFill/>
        </p:spPr>
      </p:pic>
      <p:pic>
        <p:nvPicPr>
          <p:cNvPr id="8196" name="Picture 4" descr="C:\Users\OCRAM\Desktop\DIF MASCOTA\FOTOS DIF 2015\Nueva carpeta\20151229_173129.jpg"/>
          <p:cNvPicPr>
            <a:picLocks noChangeAspect="1" noChangeArrowheads="1"/>
          </p:cNvPicPr>
          <p:nvPr/>
        </p:nvPicPr>
        <p:blipFill>
          <a:blip r:embed="rId4" cstate="print"/>
          <a:srcRect/>
          <a:stretch>
            <a:fillRect/>
          </a:stretch>
        </p:blipFill>
        <p:spPr bwMode="auto">
          <a:xfrm>
            <a:off x="685800" y="3810000"/>
            <a:ext cx="3810000" cy="2286000"/>
          </a:xfrm>
          <a:prstGeom prst="rect">
            <a:avLst/>
          </a:prstGeom>
          <a:noFill/>
        </p:spPr>
      </p:pic>
      <p:grpSp>
        <p:nvGrpSpPr>
          <p:cNvPr id="5" name="4 Grupo"/>
          <p:cNvGrpSpPr/>
          <p:nvPr/>
        </p:nvGrpSpPr>
        <p:grpSpPr>
          <a:xfrm>
            <a:off x="76200" y="6172200"/>
            <a:ext cx="8901825" cy="609600"/>
            <a:chOff x="76200" y="6019800"/>
            <a:chExt cx="8901825" cy="685800"/>
          </a:xfrm>
        </p:grpSpPr>
        <p:pic>
          <p:nvPicPr>
            <p:cNvPr id="6" name="Picture 2" descr="C:\Users\OCRAM\Desktop\DIF MASCOTA\logo DIF 15 18.png"/>
            <p:cNvPicPr>
              <a:picLocks noChangeAspect="1" noChangeArrowheads="1"/>
            </p:cNvPicPr>
            <p:nvPr/>
          </p:nvPicPr>
          <p:blipFill>
            <a:blip r:embed="rId5"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8 Imagen" descr="Macintosh HD:Users:TonyCamacho:Desktop:H. AYUNTAMIENTO:LOGOS:MascotaPueblMagicoLogo.png"/>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01000" y="152400"/>
            <a:ext cx="857250" cy="731520"/>
          </a:xfrm>
          <a:prstGeom prst="rect">
            <a:avLst/>
          </a:prstGeom>
          <a:noFill/>
          <a:ln>
            <a:noFill/>
          </a:ln>
        </p:spPr>
      </p:pic>
      <p:sp>
        <p:nvSpPr>
          <p:cNvPr id="10" name="9 CuadroTexto"/>
          <p:cNvSpPr txBox="1"/>
          <p:nvPr/>
        </p:nvSpPr>
        <p:spPr>
          <a:xfrm>
            <a:off x="1143000" y="381000"/>
            <a:ext cx="2743200" cy="369332"/>
          </a:xfrm>
          <a:prstGeom prst="rect">
            <a:avLst/>
          </a:prstGeom>
          <a:noFill/>
        </p:spPr>
        <p:txBody>
          <a:bodyPr wrap="square" rtlCol="0">
            <a:spAutoFit/>
          </a:bodyPr>
          <a:lstStyle/>
          <a:p>
            <a:pPr algn="ctr"/>
            <a:r>
              <a:rPr lang="es-MX" smtClean="0"/>
              <a:t>PROGRAMA </a:t>
            </a:r>
            <a:r>
              <a:rPr lang="es-MX" smtClean="0">
                <a:solidFill>
                  <a:srgbClr val="C00000"/>
                </a:solidFill>
              </a:rPr>
              <a:t>PAAD</a:t>
            </a:r>
            <a:endParaRPr lang="es-MX">
              <a:solidFill>
                <a:srgbClr val="C00000"/>
              </a:solidFill>
            </a:endParaRPr>
          </a:p>
        </p:txBody>
      </p:sp>
      <p:sp>
        <p:nvSpPr>
          <p:cNvPr id="11" name="10 CuadroTexto"/>
          <p:cNvSpPr txBox="1"/>
          <p:nvPr/>
        </p:nvSpPr>
        <p:spPr>
          <a:xfrm>
            <a:off x="1219200" y="3352800"/>
            <a:ext cx="2743200" cy="369332"/>
          </a:xfrm>
          <a:prstGeom prst="rect">
            <a:avLst/>
          </a:prstGeom>
          <a:noFill/>
        </p:spPr>
        <p:txBody>
          <a:bodyPr wrap="square" rtlCol="0">
            <a:spAutoFit/>
          </a:bodyPr>
          <a:lstStyle/>
          <a:p>
            <a:pPr algn="ctr"/>
            <a:r>
              <a:rPr lang="es-MX" smtClean="0"/>
              <a:t>PROGRAMA </a:t>
            </a:r>
            <a:r>
              <a:rPr lang="es-MX" smtClean="0">
                <a:solidFill>
                  <a:srgbClr val="C00000"/>
                </a:solidFill>
              </a:rPr>
              <a:t>PROALIMNE</a:t>
            </a:r>
            <a:endParaRPr lang="es-MX">
              <a:solidFill>
                <a:srgbClr val="C00000"/>
              </a:solidFill>
            </a:endParaRPr>
          </a:p>
        </p:txBody>
      </p:sp>
      <p:sp>
        <p:nvSpPr>
          <p:cNvPr id="12" name="11 CuadroTexto"/>
          <p:cNvSpPr txBox="1"/>
          <p:nvPr/>
        </p:nvSpPr>
        <p:spPr>
          <a:xfrm>
            <a:off x="4876800" y="2069068"/>
            <a:ext cx="3810000" cy="369332"/>
          </a:xfrm>
          <a:prstGeom prst="rect">
            <a:avLst/>
          </a:prstGeom>
          <a:noFill/>
        </p:spPr>
        <p:txBody>
          <a:bodyPr wrap="square" rtlCol="0">
            <a:spAutoFit/>
          </a:bodyPr>
          <a:lstStyle/>
          <a:p>
            <a:pPr algn="ctr"/>
            <a:r>
              <a:rPr lang="es-MX" smtClean="0"/>
              <a:t>PROGRAMA  </a:t>
            </a:r>
            <a:r>
              <a:rPr lang="es-MX" smtClean="0">
                <a:solidFill>
                  <a:srgbClr val="C00000"/>
                </a:solidFill>
              </a:rPr>
              <a:t>DESAYUNOS ESCOLARES</a:t>
            </a:r>
            <a:endParaRPr lang="es-MX">
              <a:solidFill>
                <a:srgbClr val="C00000"/>
              </a:solidFill>
            </a:endParaRPr>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266" name="Picture 2" descr="C:\Users\OCRAM\Desktop\DIF MASCOTA\FOTOS DIF 2015\Nueva carpeta\20151215_132612.jpg"/>
          <p:cNvPicPr>
            <a:picLocks noChangeAspect="1" noChangeArrowheads="1"/>
          </p:cNvPicPr>
          <p:nvPr/>
        </p:nvPicPr>
        <p:blipFill>
          <a:blip r:embed="rId3" cstate="print"/>
          <a:srcRect/>
          <a:stretch>
            <a:fillRect/>
          </a:stretch>
        </p:blipFill>
        <p:spPr bwMode="auto">
          <a:xfrm>
            <a:off x="762000" y="1143000"/>
            <a:ext cx="3810000" cy="2286000"/>
          </a:xfrm>
          <a:prstGeom prst="rect">
            <a:avLst/>
          </a:prstGeom>
          <a:noFill/>
        </p:spPr>
      </p:pic>
      <p:pic>
        <p:nvPicPr>
          <p:cNvPr id="11267" name="Picture 3" descr="C:\Users\OCRAM\Desktop\DIF MASCOTA\FOTOS DIF 2015\Nueva carpeta\20151215_174737.jpg"/>
          <p:cNvPicPr>
            <a:picLocks noChangeAspect="1" noChangeArrowheads="1"/>
          </p:cNvPicPr>
          <p:nvPr/>
        </p:nvPicPr>
        <p:blipFill>
          <a:blip r:embed="rId4" cstate="print"/>
          <a:srcRect/>
          <a:stretch>
            <a:fillRect/>
          </a:stretch>
        </p:blipFill>
        <p:spPr bwMode="auto">
          <a:xfrm>
            <a:off x="4800600" y="1143000"/>
            <a:ext cx="3810000" cy="2286000"/>
          </a:xfrm>
          <a:prstGeom prst="rect">
            <a:avLst/>
          </a:prstGeom>
          <a:noFill/>
        </p:spPr>
      </p:pic>
      <p:pic>
        <p:nvPicPr>
          <p:cNvPr id="11268" name="Picture 4" descr="C:\Users\OCRAM\Desktop\DIF MASCOTA\FOTOS DIF 2015\Nueva carpeta\20151215_174800.jpg"/>
          <p:cNvPicPr>
            <a:picLocks noChangeAspect="1" noChangeArrowheads="1"/>
          </p:cNvPicPr>
          <p:nvPr/>
        </p:nvPicPr>
        <p:blipFill>
          <a:blip r:embed="rId5" cstate="print"/>
          <a:srcRect/>
          <a:stretch>
            <a:fillRect/>
          </a:stretch>
        </p:blipFill>
        <p:spPr bwMode="auto">
          <a:xfrm>
            <a:off x="685800" y="3657600"/>
            <a:ext cx="3810000" cy="2286000"/>
          </a:xfrm>
          <a:prstGeom prst="rect">
            <a:avLst/>
          </a:prstGeom>
          <a:noFill/>
        </p:spPr>
      </p:pic>
      <p:pic>
        <p:nvPicPr>
          <p:cNvPr id="11269" name="Picture 5" descr="C:\Users\OCRAM\Desktop\DIF MASCOTA\FOTOS DIF 2015\Nueva carpeta\20151215_174815.jpg"/>
          <p:cNvPicPr>
            <a:picLocks noChangeAspect="1" noChangeArrowheads="1"/>
          </p:cNvPicPr>
          <p:nvPr/>
        </p:nvPicPr>
        <p:blipFill>
          <a:blip r:embed="rId6" cstate="print"/>
          <a:srcRect/>
          <a:stretch>
            <a:fillRect/>
          </a:stretch>
        </p:blipFill>
        <p:spPr bwMode="auto">
          <a:xfrm>
            <a:off x="4800600" y="3657600"/>
            <a:ext cx="38100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
        <p:nvSpPr>
          <p:cNvPr id="11" name="10 Rectángulo redondeado"/>
          <p:cNvSpPr/>
          <p:nvPr/>
        </p:nvSpPr>
        <p:spPr>
          <a:xfrm>
            <a:off x="533400" y="228600"/>
            <a:ext cx="5791200" cy="533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uadroTexto"/>
          <p:cNvSpPr txBox="1"/>
          <p:nvPr/>
        </p:nvSpPr>
        <p:spPr>
          <a:xfrm>
            <a:off x="533400" y="304800"/>
            <a:ext cx="5715000" cy="461665"/>
          </a:xfrm>
          <a:prstGeom prst="rect">
            <a:avLst/>
          </a:prstGeom>
          <a:noFill/>
        </p:spPr>
        <p:txBody>
          <a:bodyPr wrap="square" rtlCol="0">
            <a:spAutoFit/>
          </a:bodyPr>
          <a:lstStyle/>
          <a:p>
            <a:pPr algn="ctr"/>
            <a:r>
              <a:rPr lang="es-MX" sz="2400" smtClean="0">
                <a:latin typeface="Arial Black" pitchFamily="34" charset="0"/>
              </a:rPr>
              <a:t>Alimentaria / </a:t>
            </a:r>
            <a:r>
              <a:rPr lang="es-MX" sz="2400" smtClean="0"/>
              <a:t>PAAD</a:t>
            </a:r>
            <a:endParaRPr lang="es-MX" sz="2400"/>
          </a:p>
        </p:txBody>
      </p:sp>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Entrega de desayunos escolares DIF y toma de peso y talla\20151119_100525.jpg"/>
          <p:cNvPicPr>
            <a:picLocks noChangeAspect="1" noChangeArrowheads="1"/>
          </p:cNvPicPr>
          <p:nvPr/>
        </p:nvPicPr>
        <p:blipFill>
          <a:blip r:embed="rId2" cstate="print"/>
          <a:srcRect/>
          <a:stretch>
            <a:fillRect/>
          </a:stretch>
        </p:blipFill>
        <p:spPr bwMode="auto">
          <a:xfrm>
            <a:off x="533400" y="990600"/>
            <a:ext cx="4064000" cy="2286000"/>
          </a:xfrm>
          <a:prstGeom prst="rect">
            <a:avLst/>
          </a:prstGeom>
          <a:noFill/>
        </p:spPr>
      </p:pic>
      <p:pic>
        <p:nvPicPr>
          <p:cNvPr id="3" name="Picture 4" descr="G:\Entrega de desayunos escolares DIF y toma de peso y talla\20151119_100543.jpg"/>
          <p:cNvPicPr>
            <a:picLocks noChangeAspect="1" noChangeArrowheads="1"/>
          </p:cNvPicPr>
          <p:nvPr/>
        </p:nvPicPr>
        <p:blipFill>
          <a:blip r:embed="rId3" cstate="print"/>
          <a:srcRect/>
          <a:stretch>
            <a:fillRect/>
          </a:stretch>
        </p:blipFill>
        <p:spPr bwMode="auto">
          <a:xfrm>
            <a:off x="4800600" y="990600"/>
            <a:ext cx="4064000" cy="2286000"/>
          </a:xfrm>
          <a:prstGeom prst="rect">
            <a:avLst/>
          </a:prstGeom>
          <a:noFill/>
        </p:spPr>
      </p:pic>
      <p:grpSp>
        <p:nvGrpSpPr>
          <p:cNvPr id="4" name="3 Grupo"/>
          <p:cNvGrpSpPr/>
          <p:nvPr/>
        </p:nvGrpSpPr>
        <p:grpSpPr>
          <a:xfrm>
            <a:off x="76200" y="6172200"/>
            <a:ext cx="8901825" cy="609600"/>
            <a:chOff x="76200" y="6019800"/>
            <a:chExt cx="8901825" cy="685800"/>
          </a:xfrm>
        </p:grpSpPr>
        <p:pic>
          <p:nvPicPr>
            <p:cNvPr id="5" name="Picture 2" descr="C:\Users\OCRAM\Desktop\DIF MASCOTA\logo DIF 15 18.png"/>
            <p:cNvPicPr>
              <a:picLocks noChangeAspect="1" noChangeArrowheads="1"/>
            </p:cNvPicPr>
            <p:nvPr/>
          </p:nvPicPr>
          <p:blipFill>
            <a:blip r:embed="rId4" cstate="print"/>
            <a:srcRect/>
            <a:stretch>
              <a:fillRect/>
            </a:stretch>
          </p:blipFill>
          <p:spPr bwMode="auto">
            <a:xfrm>
              <a:off x="7772400" y="6019800"/>
              <a:ext cx="1205625" cy="685800"/>
            </a:xfrm>
            <a:prstGeom prst="rect">
              <a:avLst/>
            </a:prstGeom>
            <a:noFill/>
          </p:spPr>
        </p:pic>
        <p:cxnSp>
          <p:nvCxnSpPr>
            <p:cNvPr id="6" name="5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Picture 5" descr="G:\Entrega de desayunos escolares DIF y toma de peso y talla\20151119_111525.jpg"/>
          <p:cNvPicPr>
            <a:picLocks noChangeAspect="1" noChangeArrowheads="1"/>
          </p:cNvPicPr>
          <p:nvPr/>
        </p:nvPicPr>
        <p:blipFill>
          <a:blip r:embed="rId5" cstate="print"/>
          <a:srcRect/>
          <a:stretch>
            <a:fillRect/>
          </a:stretch>
        </p:blipFill>
        <p:spPr bwMode="auto">
          <a:xfrm>
            <a:off x="533400" y="3581400"/>
            <a:ext cx="4064000" cy="2286000"/>
          </a:xfrm>
          <a:prstGeom prst="rect">
            <a:avLst/>
          </a:prstGeom>
          <a:noFill/>
        </p:spPr>
      </p:pic>
      <p:pic>
        <p:nvPicPr>
          <p:cNvPr id="9" name="Picture 6" descr="G:\Entrega de desayunos escolares DIF y toma de peso y talla\20151119_121912.jpg"/>
          <p:cNvPicPr>
            <a:picLocks noChangeAspect="1" noChangeArrowheads="1"/>
          </p:cNvPicPr>
          <p:nvPr/>
        </p:nvPicPr>
        <p:blipFill>
          <a:blip r:embed="rId6" cstate="print"/>
          <a:srcRect/>
          <a:stretch>
            <a:fillRect/>
          </a:stretch>
        </p:blipFill>
        <p:spPr bwMode="auto">
          <a:xfrm>
            <a:off x="4800600" y="3581400"/>
            <a:ext cx="40640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
        <p:nvSpPr>
          <p:cNvPr id="11" name="10 Rectángulo redondeado"/>
          <p:cNvSpPr/>
          <p:nvPr/>
        </p:nvSpPr>
        <p:spPr>
          <a:xfrm>
            <a:off x="533400" y="228600"/>
            <a:ext cx="5791200" cy="533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uadroTexto"/>
          <p:cNvSpPr txBox="1"/>
          <p:nvPr/>
        </p:nvSpPr>
        <p:spPr>
          <a:xfrm>
            <a:off x="533400" y="304800"/>
            <a:ext cx="5715000" cy="461665"/>
          </a:xfrm>
          <a:prstGeom prst="rect">
            <a:avLst/>
          </a:prstGeom>
          <a:noFill/>
        </p:spPr>
        <p:txBody>
          <a:bodyPr wrap="square" rtlCol="0">
            <a:spAutoFit/>
          </a:bodyPr>
          <a:lstStyle/>
          <a:p>
            <a:pPr algn="ctr"/>
            <a:r>
              <a:rPr lang="es-MX" sz="2400" smtClean="0">
                <a:latin typeface="Arial Black" pitchFamily="34" charset="0"/>
              </a:rPr>
              <a:t>Alimentaria / </a:t>
            </a:r>
            <a:r>
              <a:rPr lang="es-MX" sz="2400" smtClean="0"/>
              <a:t>DESAYUNOS</a:t>
            </a:r>
            <a:endParaRPr lang="es-MX" sz="24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685800" y="3048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857378"/>
            </a:xfrm>
            <a:prstGeom prst="rect">
              <a:avLst/>
            </a:prstGeom>
            <a:noFill/>
          </p:spPr>
          <p:txBody>
            <a:bodyPr wrap="square" rtlCol="0">
              <a:spAutoFit/>
            </a:bodyPr>
            <a:lstStyle/>
            <a:p>
              <a:pPr algn="ctr"/>
              <a:r>
                <a:rPr lang="es-MX" sz="2400" smtClean="0">
                  <a:latin typeface="Arial Black" pitchFamily="34" charset="0"/>
                </a:rPr>
                <a:t>Psicología</a:t>
              </a:r>
              <a:endParaRPr lang="es-MX" sz="2400">
                <a:latin typeface="Arial Black" pitchFamily="34" charset="0"/>
              </a:endParaRPr>
            </a:p>
          </p:txBody>
        </p:sp>
      </p:grpSp>
      <p:sp>
        <p:nvSpPr>
          <p:cNvPr id="9" name="8 CuadroTexto"/>
          <p:cNvSpPr txBox="1"/>
          <p:nvPr/>
        </p:nvSpPr>
        <p:spPr>
          <a:xfrm>
            <a:off x="533400" y="1564481"/>
            <a:ext cx="8382000" cy="3970318"/>
          </a:xfrm>
          <a:prstGeom prst="rect">
            <a:avLst/>
          </a:prstGeom>
          <a:noFill/>
        </p:spPr>
        <p:txBody>
          <a:bodyPr wrap="square" rtlCol="0">
            <a:spAutoFit/>
          </a:bodyPr>
          <a:lstStyle/>
          <a:p>
            <a:r>
              <a:rPr lang="es-MX" b="1" u="sng" smtClean="0"/>
              <a:t>Tipo de programa</a:t>
            </a:r>
            <a:r>
              <a:rPr lang="es-MX" b="1" smtClean="0">
                <a:solidFill>
                  <a:srgbClr val="C00000"/>
                </a:solidFill>
              </a:rPr>
              <a:t>: PSICOLOGÍA</a:t>
            </a:r>
          </a:p>
          <a:p>
            <a:endParaRPr lang="es-MX" smtClean="0"/>
          </a:p>
          <a:p>
            <a:pPr algn="just"/>
            <a:r>
              <a:rPr lang="es-MX" b="1" u="sng" smtClean="0"/>
              <a:t>Característica(s): </a:t>
            </a:r>
            <a:r>
              <a:rPr lang="es-MX" smtClean="0"/>
              <a:t> Prevención, Atención, Seguimiento y Valoración Psicológica</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a:t>
            </a:r>
            <a:r>
              <a:rPr lang="es-MX" smtClean="0">
                <a:solidFill>
                  <a:srgbClr val="C00000"/>
                </a:solidFill>
                <a:latin typeface="Arial Black" pitchFamily="34" charset="0"/>
              </a:rPr>
              <a:t>231 personas.</a:t>
            </a: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Consulta Psicológica: </a:t>
            </a:r>
            <a:r>
              <a:rPr lang="es-MX" b="1" smtClean="0"/>
              <a:t>486 sesiones </a:t>
            </a:r>
          </a:p>
          <a:p>
            <a:r>
              <a:rPr lang="es-MX" smtClean="0"/>
              <a:t>			Apoyo a Juez de 1era. Instancia: </a:t>
            </a:r>
            <a:r>
              <a:rPr lang="es-MX" b="1" smtClean="0"/>
              <a:t>16 menores</a:t>
            </a:r>
          </a:p>
          <a:p>
            <a:r>
              <a:rPr lang="es-MX" smtClean="0"/>
              <a:t>			Cursos y talleres: </a:t>
            </a:r>
            <a:r>
              <a:rPr lang="es-MX" b="1" smtClean="0"/>
              <a:t>187 personas</a:t>
            </a:r>
          </a:p>
          <a:p>
            <a:r>
              <a:rPr lang="es-MX" b="1" smtClean="0"/>
              <a:t>			</a:t>
            </a:r>
            <a:r>
              <a:rPr lang="es-MX" smtClean="0"/>
              <a:t>Pláticas prematrimoniales: </a:t>
            </a:r>
            <a:r>
              <a:rPr lang="es-MX" b="1" smtClean="0"/>
              <a:t>55 parejas</a:t>
            </a:r>
          </a:p>
          <a:p>
            <a:endParaRPr lang="es-MX" smtClean="0"/>
          </a:p>
          <a:p>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
        <p:nvSpPr>
          <p:cNvPr id="21506" name="AutoShape 2" descr="data:image/jpeg;base64,/9j/4AAQSkZJRgABAQAAAQABAAD/2wCEAAkGBxMTERUUExMVFhUXGB4ZGBcYGR0fGhshGiAgHx8iICMeHighHR0lHhweIj0hJSkrLi4uGh8zODMvNygtLisBCgoKDg0OGxAQGy0mICYyLy0tLi0tLS4yLy8vLS0tLy01LS0tLS0tLy0tLy0vLS8vLy8wLS0tLS0tLy0tLy0tLf/AABEIAJsBRAMBEQACEQEDEQH/xAAbAAACAwEBAQAAAAAAAAAAAAAABQMEBgcCAf/EADsQAAICAAUCBAUCBAYBBAMAAAECAxEABBIhMQVBBhMiUTJSYXGRgaEUFULRByMzYrHB8CSSovFyguH/xAAbAQACAwEBAQAAAAAAAAAAAAAABAIDBQEGB//EADcRAAEDAgQDBwQCAQQCAwAAAAEAAhEDIQQSMUFRYfAFEyJxgaHBkbHh8TLRFAYjQnIVUhYzYv/aAAwDAQACEQMRAD8A4j57fM35OBCPPb5m/JwIR57fM35OBCPPb5m/JwIR57fM35OBCPPb5m/JwIR57fM35OBCPPb5m/JwIR57fM35OBCPPb5m/JwIR57fM35OBCPPb5m/JwIR57fM35OBCPPb5m/JwIR57fM35OBCPPb5m/JwIR57fM35OBCPPb5m/JwIR57fM35OBCPPb5m/JwIT3w10OTNamMhWNPia9/sP74orVu701WjgMAcSSSYAVnqnh/TGZIJjIo59V8fUYqp4kl2V4hN4rsljaRqUXSB5fCzPnt8zfk4cWGjz2+ZvycCEee3zN+TgQjz2+ZvycCEee3zN+TgQjz2+ZvycCEee3zN+TgQjz2+ZvycCEee3zN+TgQjz2+ZvycCEee3zN+TgQjz2+ZvycCEee3zN+TgQjz2+ZvycCEee3zN+TgQjz2+ZvycCEee3zN+TgQjz2+ZvycCEee3zN+TgQo8CEYEIwIRgQjAhGBCMCEYEIwIRgQjAhGBCMCEYEIwIV3o/TmzE6QoQGc1Z4Hck/YA4k1uYwovdlElO+teFBFCZYpHcKqsweMpauaDrZ9SWK9x398WPpQJBVNOvmdBELNQRM7BVFsxAA9ycUEgCSmQCTAWjfoUcOWkOaEkc/MQo0fYcEcg3ZBA3xKlUpPaYN1XVZWY8WskvSunvPII0BJPNCyB3NDc1zQxBzg0SmaFF1V4aF0TpfRzl8rJDKQFcDU18FhpIuuDYo0ecIPqZnSF6fD4QUqJpvNjr62P4UHT4crlojC02oytVA2d9tgoO9cDuSPcYmwGtUBdYBLVnswOFdTYczjMDW5tpwWK6z0SWA6mjZY2PoLdwSa/Wh+lj3w22qx5IaV5003tALgouidLbMzCNSF2LMx4VVFkn7DtjrnZRKnQomq8MCbdd8LiGEyxyMwUrqV4yjAPehgO6sBz9O3GIMqSYITOIwfdtzNdIWaxakUYEIwIRgQjAhGBCMCEYEIwIRgQjAhGBCMCEYEIwIRgQjAhGBCMCEYEIwIU0OUd/hRj9gaxNtNztAq31WM/kQFdj6BmCGOigoBOpgNm42u8WDD1Dsqji6Q39ipn8MZkEgoLF36h2AP5og19cd/xqij/m0ugq8nQ8wprymJ4paY7f/jeIuw9QCSFNuKouMByoyRMvxKRfFisVEEWKvDgRIXjHF1GBCMCFZyeQllDmONnCLqfSL0gdziLntbqVJrS7QLSQ+B3Zo6lXy3y/nmXSdK/7T9eN/vtthY4tom15iEx/jGdbRMpLkpMxlJIcwEZCfXGzL6WA2PPI/uPcYbZUGax0SlSlLYO6YdX8UmWExRQrCr15mlmbUAbCjUToWzdD2HYYufVzCAqadDKZJ9oS3w/1Q5bMJMBeg8fcV3B98LVGZ2wm6T8jpTzxr4sTOKiRxlVVmcliSxLb92ahZO3alqsVUaOQklWVqweAAknh/qIgmEjCwLugpb6aS4IU3XqAsC6xa9uYQu4SsKVQOPXX2W16n4vyypK0Sr5sp9bI0o1FdIvlTFYLEVfw74oFIkiVrVcbSY13dmZ5+Q2vpobLAZHNGORZKBKm6O4P3+mGHNkQsJrodK13i7xumagMUcbrrfW5Zr3AXiyaG3A0gUTR1bL0cOWOkpirXDmwFl+jdTfLyiVKJFgg8MCKII7gjDD25hCroVjSfmCadX8SGeLyIoRGjEFwGd2cqKXdiTQ9sQZTymSma+LNZoY0e8+nV038P+F0dS6lZI5Iiuph6kfg0Ppv9dsL1K7gY0grSwnZ1ItzSHAj1BUnWPCiJGhdljiiiOt1X1ux2G3cXXJ719cFOu4k8SjE9nU2saSYDRcgXJWEkjKmmBB9iKOHZXny0gwV5wLiMCEYEK3F02ZrqJ9uTpNC+LPAxNtJ7tAq31qbP5EK1D4ezDCwn/yX6fXn1D84sGGqcFScZSG/sVIvhnMmgEHq1V6lF6OeT2rHf8aoj/NpcfZU5ukzrzG36C/+MQNCoNlNuKon/kPt91TZSDRFH2OKyI1VwIIkL5ji6jAhGBCMCEYEIwIRgQjAhMOn9KaT1H0oNyxG9XRIHLVi6nQc8Tsl6uJZTOXdbzpnheOGaPRGJ43QkORq9iGoXQAs2BsN+2GiKVFuYpAPr4hxYP1xn5WlXwLHFCzZpzqIAoGq2qtmo+ok3e4rYb4xqvbNRz4pi3wD8j6Lbw/Y9LKMxv8AJj7FWcv0agL4qgCLbSCSoYnc6bA39vrip3a9YAAR1H5+vJNt7Bw7iXOm824a/j1HAqvNlNDFY3VXZlY2LLBWtge+67bWRZrFtDtaoTFT6qnE9hUgJpc7ddcSrMIjUIxpHSRpVDEnSH9B2AJAKkbN3q8M/wCe4lwa0uB/iQLac0oOzGtDc7g0geIE3ido42VyToEE0QCKpURNHGxp1HmXZAuyw3Nkjk9zhijihUhpud7cEpiMG6iS8EBv/GDqDpHoudeMfAQiJaGkFhURmtnpbZhXwi/f3GwGLThw/wDjr7KlmMLLPuPdZHpXh7M5iUxRRMzL8W2y8nc/YE1yaNXhGoRTs+y06X+4JZcKXrvhfNZSvPiKg8Ebjar/AE9Si+LNc4iyo1+hU3Mc3VbX/Cnp0TaZAuaSVdWqQD/07gkKFJrkEg1tx9MJ4smCDEe6bwwFon4WvzniFI8+uRMTWVvXtp+Enit1oVd7b+2Fe4dkzpkVWl+RIev9MindJJtVO6xxJRIXhgKA9IYDcg7gjf2vp5mDwp8YagQO91Nvn04HkuZ+IemDLzmIMDQHcE/WwPhvmtzRGHqbszZKwsXQFGoWAz17f0lmLEsmfh3ponnVDxuT+mKa9QsZIT3Z+GbiKwa7TVaOTpeVnizAjjaN8vfqOwJW9jv/ALe/FjFDHVGuGYzK1K1DDVqbxTblLLSsr0rpz5iVYkrU3c3Q+9A1vQv6jDT3hjZK8+xheYC2fU/8NZEiLxuWIsldr30aQdwFq3Ja6oDCrMZmMEJp+FgSCsBh1JowIXQfDXQY40hm1kSSPojZBrp2Vh2BFb3uNiu5IwnUe9xIGi9DhMLRpMbUcbnQ63g9eY1W0zmSkmheKKQJOVtGO17izsP0sDawe+KmNE3WhWe/uzk10B5qKJGyeVjXMzgygMXkAL6Fo01VbBSUG45+mJOaC6yppve2gTUNwNecrk/Xw0ubfTN/Ekn/AFQukNQ5rhQAPsKOHGQG6QvO4mXVf5Zja6sZvwXnY49bQMR3A3YfD255atvlbsLwCo02lDsJWaJLVU6L0Rp2W2EcbMF1tdbmvbi+/GGqdAuGY6LNq4lrDlFyuo9J8G5fLoomTS0qNC4NN6tY0ur/ANFhRtXccb4uhtMSAl2l1d4Zmifp1Nkzz0kSvL5ii2ZTVmz5VFdVA0AAbHscU/5JzS0EjT1Wi3sn/bDajmtqGTc/8QDOk8Jnkl3Uc0WCGN6ZneSQjcG/hWztV719KxE43Ky+vD7Jhn+nu9rwy9OB45BB0zERPOAeHNRZTL0NgoG+wUVvzQ7A4V/8jWm3Wv4+i2h/pbBZQHEk2vP/AF/ox/2O4ESDoayuDJZoDSBYUAACgARQG5//AGxI9pVQZAt18Jf/AONYdjC0uM8ecD5k+VjxUGf8MaI5NUYm1fBYsrv2PY0RvtuaGHsNjGYjw1NevudAvOdo9l1MGc9A+G/mNTtsABJNpKx/XfB4jC+W48wqWaI9vs39++JvwoN2fRKUseRap9VkpYipKsCCOQcJOaWmCtJrg4SNF4xxSRgQjAhGBCMCFovC/QDM6lgDuCEsAkdzv9AaHf7YuAp0m95V0t77nklnGrWcaNDWDfyGg59eXReiZGOJCk6qDI2iMSjU5ThRpF1R42Fj7DFVTHuFQmn4mAXjQHz3sr6XZbHUmiqclQmROpEcJsZT7wquXMkTRGOQRRhQKClSSbenXUB21Kb2YG8I4qrWcDTfIvpyta1k7Qw9EAPpQbC8anc8V88Y9bCzQk7xhfMNXvd6e47Dg3zxhehhwaTng3mEz32Ss2mRaJ+Otdldgyjyy21NlZIdnR6okiiNw119K3OINY0C6ce5xOXTr7FRr4dh8iCGSZ3MMhkV9gzaiSVN2a4736RiTqjbhcZRfZ3BT9SydGedg0i6DpihWn3Avi9VEEgD3OGaVc2a330B/rikq+FHic4crakfJnQ24XVKVzl8xIoj2eEuFL1q07JpRfUtEBbJBrYDFprANY6Y2+usnml24Zzi9pE7/TQAcrJfNnJXCa0KoIzISBRDEbpR35PBPYc1i6n2kAMsS7NlF9RxS1bsYkl05WZcxtodYjrdfOn5Rv4F/KEoYzKX0ipfLvsQ/AIFmtJAOxFnC2MeKtZxkGNOCvwdI0aDBBE6r5n+nq+UziHWmWKoYRMQdDabJW42oUbsFjufgIvC9Et7xp0nXqR1xV9bMKbt406grE9G6kenyvl83mJjDGrNHDCaDs1gavbnVvdGjewt3FYa+UDXUpXB4rMzMTEaBdCi8USHTE3kGY5T+Iu9q+Q9td/WtrrtjOh0aiJifwtI5Z0MxK531LxssdHKNJ609Yb0lGIbbYaX9ba7q9qsA0HadE6H9rh7RytgD8eyyspzGdmZgrSObOlbIUWTQsnSovYXi4llNtzCz3uqV3zqeuK1GR8IQnLBpCRIULMSwUIV3ogmze41AEeg3xvQazifDotangaPcy8GYmdgsbks48MgeNqZTscMuaHCCsmjWdRfmYnGb8SZnMjyVUAvsQinU3077fQe2KmUGsMp2v2lWrt7sCJ4bqLoeakyOaR5EdDtYYOuxI3pWUtXOkmiRRxKo0PbASTM1J3iELcdU8d5QRytBGBJPpaTa2Y6XVbDq0fopbWqOs0bBwq2g+QDoEy6uwAxqVkPCXR48wZGk9RWiIwyqTuLqyBW/uAOOSKYqvc2A1WYDD0qsuqXjYKv4g8PtDI3lBpIhw4H/l/f9dsdp1musTdRxfZ9Sk4lrTlVno/jSeCPywSwFAetgatdrvYaVKgLWnUTzjrqQJlco9oPptykT1/Vv7UmR8ZPZ88GRVjZYkU6QrnhzVWwqr53+9xdRtAVtLtIhxc8nSwG55/39Apst4lkd4Ey+qOVkMUzE6hKWrem7/3rjEqdAEwo4jtRwa1wMkAzIEcuo+oT3onQI8lmNeolgjqupDs44ItN13HrUrwdzZXE8aG0xAKo7DzV3lzm6Jn0eIebAR5ur1HMPIwZHBAu/hsBVoWtWeCTYSa5jphbr6dam0F5JJseHx6QF9yeaEGYlMYLF11AEf5ZAugLJJNPueOK4xrDFBtNs30B5ddSvMnsd+IxNQN8Jgvbb+em8xE895gCyuZDrDqG81SzaDKrMT6JDQ02PTQBPYkEDCz8QHze0xHLitGl2Q7DZDlvlzEmwDrCJH54q9lIG8yINDJ5csbujKQwjJAYMWFqQbNA0b7Yk+qQbcvZUYbBhzQHTfNrcjMLid5kwY1leouiRLl0hmkB0yM5KAAnU1lbO59NC8LPcHGStzDYepTpllMRt6bevHirWa6aryTZhWMkjIRHHelA2nSDsaNUKB7k+wxGxMqcVKcAEgDmer7pdnzJEgHpWUDWF+LTXzUa9+Car6YKdLM4NO67jcWW4d1UCI0nf0kK9kurJmMu60A+hW0mvTrGx32qwfqK44xFrTTfIOhST4xNOCNQDBg6id7fVIZM5ABv5bShVV5SrEUdjRIrejveNIYmqAfCTMx+lkO7Iwjy2agaGhoeI1Mm82ufykPXOipMnBDC9LCqAHFe4+n3++GG1aVZjWuPi00vPlwSGI7NxWGrVatJkUhLtfCWzaHE3PLX2XPc3lmjcqw3H4P1H0wq9hY7KVKlVbUbmaocQViMCEYEJl0Dp/nTKpKgWL1nSpPZbo0W4xdQp53dfRUYirkbbU9T6Lq+UycQeONlZfLLOoYarVfVQYVsD2+mIdo1awYWNbY2mb35KXZNCg54qOf4h4ssWtvPndWOkZH+JbzJHLIG1RtVG7BBU3wGBGhhtjMxOJFGaVIZbQR7fbcarVw+HNaKtYhxmWkSIGtuU7GYWqgyUSgBUUAGwPb1Ftr/ANxJ+mM51RzjJPWi0G02tEAJUuQLzq0SRTQf6citppO5K2bu/a8N0nODT1KrLAXAkWOh4eX2P4VvrUpRRl8tpRggOhK1qm4BVOW3BGwPGIOBcVa0wPL262WTyvScxmctG0SO8qztGznbUtg6iTRYJbD077VyMXtpNGypdWMCHcifU3+kK50PxAqSqqSmSBiEGq9aHgWT8WrSTfYmu2I1cO6m3MRB15EfEcFOhi213FgMjSdweB4zEg9DUZ7IZfzo5DF/myWqyenahZBNatwCAL79sQc7wReDztKMsPzWkcrwl8Zn/imieICOmKsCTQFVq7eqztzt3xU5jMsgmevsp06xJIPX7+FEuUAlZ1eVWGmjwtEggL771+SMdc7wCw9PuVU8DOZJJ56eQSXpfWcxJnXy81OAhYODdFDpO/BH1+v1w12hghQa0tdIKzuz8acRmBbBCy/U+ifxPW1hZiVbST8WwHIFqw+vGkkkWL2sp13dxmcb6IdQaKpDRbVbCVI1RiMplf4WKQxlGVvOoGMa/Ut8JZ2N6I+RZFBc6f5X/fX1VwaP/W36XL/H3REyedkij+DZlG+wbgbknb3s3+2H6L87ASkqrcroWy8CEp0qZ8uFbMFjzWx/p5+l1fJoYQxMGqA/RO0JFKW6qTMdPlzGQ0zJpzT38O3fYuF2F1R29sRYQyrLD4U0ynUr08psVjPEHhNsuhcG1s889qG3J+InYAAYep18xgqjGdmmg3O0yOvzKPBGejjklDMqM8elJGJAU2DRI3UMARqHF3iVYEhV4B7WuN4MW/aveO8/C0UcSurusjt6GZ1jRgAqam3bcX3q/rjlEHVWdoVGkBu/nO25WW6bkGmcInJ9/wDj7njfayMWveGiSkaFB1Z+Vq2vTfCvkToSxKnUOe/9IPsdPP1wjVrF7YhehwnZ4w9YOmRf8eyZ9LkzH8Y8ciL5HC8cX+SauweMVlrAwEapttXEOrua4eDZc56wqDMSiM2mttP2v/jGkycoleUxIaKrsukldC8OdJWKDLiNIDPmVZ/MnB0IoUjfmwdek1VhhsxG673EnWAFq4ag1lMHLmcf6/PL2VXxn09Jcq2aEapJHMUYoG0ODve6UedyCFssbJIx2k4gxKrx1BpYXAQRr1HR3spYJ3XJHMG5H0ajd79t/oOfyfrhaqXVa0OK1sKGYXBZmDafPr9K103PO8REqK24DaNqsEtsTyK2/TF1bDCjUDZSuD7RfjMOXlu8eia9Ky4GXLRCRqBKhxpatwBVbDb8YjUOZ/ij0T2Dc2nh/AXEXgO18vLhK8iZ1QtmcuzRBzG3lmi4IFFQwNizVfQ746wAEEKitiHva5jwImCdQRxhPJ40ykCQw+myQuthsWJNbChXFAfviepU8OwMZOsaDSSdB69BZEZKXNLMsavLOjAObpVDXpYaqAFgg7WaH1xY6iWm4jzSg7TFZhh0kGCG6a7A6xpME2VqZJoc44yoIjjbQ6P6Ywq0NTM1BSw9dk72avFRbfgmu+MNAdmMCRrwJjynqLa6SJZ4lkjSJjIo9bAH0EXtZCnY/v8Apga4i41XHtpus+7eGoP9qlFlI14A2oWdz6bAs96si8LuLtCmmU2jQddFVc90+NgdtzV7nehQB70L7YnTxL6ZkHrdUYjs2hiBD28DuJgQJi8Dgk+WAWR0sPtqCaeBsK4qjY2xo0qsObUpt1sb6nz891j4jDipSrYbF1RAh7YafABbTTSwaDbW6W+O+h64hLQEg3otu3+0CuABeNGpTNSnJHiHULyTKtOhXLabpYTqRBPONlzTGatZGBCMCFvPAyGIoR5luNR0aTYJGzatwtAG13xoMilRzHz6+FlvzYiuWN8h8/nkth1rzoUad0ViooeogqrCmAA2J+uMKvjHYh4aDA4eXPVemw3Z7MJTzxLuPny0VzoWZAiUD9fh+2+ja6oe+2+MWu9xqEn5+brVpMAYI+PhRZ7OTuheOYwBUWQPSlWvlCCLLHgBfbcb3jSwtOh3cuuZII4cD5dbLOxL63ew2zQAZ1nl58P0rXh7MwnMIzrJDO9jywCEY1ZJ2onY9xWIyI480wwcDBOov+kePMpB/Eo03xGJWhKKdYIJU2xdVChmXaiQTffGphWucwsazNvciPpqsfGvbTqNqOqFsWgTPGx0Fle6H4rUR7n1UL1MN6AB1b3zfvfIsnGWe8pvLCLzFtFsF1GtTFQERE7W6/VkjkzcmaeVstmIzCzqfKiPlyKWYEtIgQa7bckkj1XhytlDMrwc3PQ+V4+6Tw7X96H0yCyRcai+9p0nWFr+rtII1WPMJAbGvVVsn9WmxVj64UaQBEpyrJMgSFnsl4leYMqypJol8sxquiWRAASws9xtQA77jFTm5YzHVAcHSWN05pyciwjJJYn1ELI+wDG9yAaoC9uOML94S/L9guuaA2ZSo9QWNHl0voDBdZFg2dKkBRqcEnk4YNF85Tsl21GEZhuubeNI5Mj1JZxJrkJ1myL+1blF0kKN79LEVtT9Ad5SymyTrHu6mZND/iBkifOOSH8Teu7IjMg1HWVDVq1Gz3IY7ki8R7iqbEjzXe+pi4WC651R8zO80h9Tm+2w7DYAfrW5s98OMYGtgJV7i4yvfRuuT5VtULlb5HIP3GIVKLKn8lKnVczRaDpXjmYzh8w4I2A9K0u43PpLaaslUILUBeK/8drR4U/hcblf49OvVT+IPE+XOWMOWjC6yWYK0lDXeq2LA3YHoIK030x1lMl2Yq3E4umKXd09+fGeHPUHisNhhY6nXJyFNYRinzUa/OIl7QYm6uFCqWd4GmOMJh4X6t/DTq5vTw1athYs0GGo1dAmrxGozMIVuDr9zUk/PxqtP1jxTlvJcQoFeRvNbSWJ8wqDqOsEAKbUqveiDtiltIk30WlVxtJjSWHxG/G8fTYA+yzeY8U5p00GU0RRIABP6jFgoMBmEk/tPEObllJcXLPWt6F4tRIBBmYRLGpJQg6WWxXIo9zvvyPlGKH0jMtWnQxrMmSrNtCOuuSj8R+IDmIlhhgEOWVrAo7sSfUzG7J23O+x3rbEmUyPE5V4jFMqDu6YsdSdZ6+eK1XRY3gjii3lEqsyaTdaRbUw9Onv22I25tJ4LyTC38M4UWNYTM6fvTy/asDK+bIY/hA5BbTIOCGUKuki6B/S+2JlrmNznf1+qg2rTxFU0GmI1H8SOYEQRKYnOSRguzOrGVVDyEaFQ7HbuO9bcCjziLSDZXPBaTaRMR8qDp/V5pczIYs9FEyOFcFaRowfiFksSewX9TWLmCBdJVDmeW02yRqDf+oWi69lS5V1keMgEpIr6SD7k+2nUfbEmkSJ068lbWFQ0C2n/LhsTcQbG0xsl/RPFfkIYpZY3mss7xCrvYbkLrYBdyPfaxZxZWzC4BjaUlgadKoSxzml4uYiPa1t+G4CT9a6pBMpOYVvJOooR6tDDuVDrYq737gYtwzH5TUyyPcfCp7YxFA1G4YVS0wCYu0zpMXPLUDzlajK5ZMv06BJSxXylsqCGIY2uxsjYjbthZ+sp/BghsNMxab7D6pVmXDppjnMBFlVoAuoHAvYNxt7WfpiFEUyTmv8c1Z2h37WtNJ0bmBryE6E80mh6q+geZs2myPuSB9rABr74VrNaHkMMha2A7yrRY6qIcRJCMjIX1siqWJAJIrbvuOSfz+2LqVRzADKhicJTe5zS0EGx00tItfhr9k46rM3kEHVdcrpo8/Ff9PHG/743MFi+9MO1Xge3Oxv8SX0v4Hbh66nzMagXK451rK+XMwHB3H2O/8A/P0xTiGZKhCowlXvKQJ10VHFKZRgQur9OyqQy5YurpdHTKFqwANSHnSb24Ppxf2hJpEBL9kFvfAk63+qf9U/9TN5J1aVBckbUw0lLPYc89/tjDw1SnS8TwDMD0OpHP4Xo8ZSqVQG0yREm3EaA8vwkuRZomaNyNj6TqU7UT/SKACi7Jsk4pxlNjnF9LT1+TxV2DqPawMr6+nwOCu5CQuFeEtpMmmVVatP1oja+fTzfvijuo/krc2Y+HirT5jMw62QDzGcJHa6gF9zRsAnc/QYupZdJgb9QoPDgNATNup0Wi6jlst1GEwvIQ8R9MkfxRsRRG/KsLBU817jDuGxTqJkJPFYNlYXEjh5fKVN4MmTOZbMQvBpjZlddZC+XSqgUabDadV/Wjftd3rRRDQb6k8TMz8JdtN5xDnOHhIgAf8ArER6G+qu9B8PLlaeecTS3QYqFUFuSO5Y9yf0As3RiK4qOmITGEwppNgSfgax+yVU8R9SVSpmy49E2hGUhrBsAnbYV6hdffesKVGl4LAbi/XFWlzQQ4g8OuHNZk9DihYrlFlaVZkcliPTqYABTQ1Dn32uz2xx2IfWg1CAIIH3UKdAUneGZBBPXkusvH+w3wnlVgcsD1rqTZVmkV2LkXoJOpqrUDIg07qoG90Btj0tLAitTDmkabTHvf8AKwKnaJoVC14Oo1ifa34Wb8NuuciOazWmWTzBFTo8kUI0Xr8sHYyMu7bC9hROFKksOVv56CfZDxmd+FkvH3TI4MxGI08vXEjtHfwMbsbkkcXR9/e8MUHlzbpes0NdZMul+HMusYErGX+I8ny/LULJEHYAM2qwqFrSwGu1O1gYodWeT4RETroVe2iwC95j0Umd8OZfMRvJllmEywRsmTCrrq1TzCVvXYGsrpDEuG4OJsqOFncdVW9jTdv0WHzEDI7I6lXUlWU8gg0QfqDhoGUubLwBgQvmBC2+U8QQCOJmkceXFoMAGzmqv2+u/wD9ououJIjXdejpY+ixjXZjYRl4rEk4eXnSZK+YFxbHpPhtEy4nzaOgLoYnVgQwYb6tmCICVJc7i6onbFTnHRq0KFBoGapa468lP1Hp8b6hJAcq8zBtTeoBi7jQAQCAebXYCr25pzObcXhOmhSqAtcMhdBk3vJt82WQzMISUqQ4UNXqADUDR+l7fbDLDIlY1ZmR5An1XU5s5F5bOZUOTKtsZF0lfLpEWIesSa9yx32a+2NAwW8uvdZAkO//AF8z9oWf8L+J5ZFMUsrKgFGT1td6/iAOpiSw71UYFUThCnhQ8k7Lfd2w6i0AiT5/3N5/C3nQIb1jer+ZdP10qN1+oO2+2Fsc0B8CPefVaHYtVxpFxm5naNTMRfznfRQeLU/0Bp1AlgRY5Ubc/QMPucJR4SZW4yp/wiST7QT/AEsa2QyqhXWOWTzJ11WQHG/C7Che17n698MNqPJDXRYLMqYWk0Gq0E53crGdhbcrpXT86JIz5kaRJr0RqGFHSBVbdjtfup9jicyJ4q9jbljQbWv17JX1vwvmJkzCxTxN52hR5noKKCWfgEMWOnfb4awwKohoAAA63WU/BuZ3j5Jc4QNNNxYaRbRTZLwTDGV/iJVeNGbTEhsyKTaiViNwNzQvnnFhxJbmDDZ2vnxUKWANWnTFVniZMHaNQI5eg95h8R+KGdleB1dNflygLdcD7UB/1hQmdVssZ3YAYJAIB3j6H6pJmY5SG2a7AUqRuPc3thYtC1QXAmdBw3SieAiQop1m9yO5+t+3H6YAEy2qymyTb3OsTxjTyTJOn6Yzpclq1elhsw42F+9EnsMaDHUWUw2JJ1sdP7XlcRR7QxOJdUzEMEloBB8QsBoLTOswLFOEzSyADmnsGrrTyR9jf4xXgwe9Cv7eLf8ACeT0evxeFgf8SMh5U6bSC1O7gW1HkV/Sb++NPFmcpXh8BbM3yP1/SyGFFoIwIXRoVE8MSB4kOksztI1sTWld9koAbD2PubbxNQNZJaSDwExzSGBpudVLQ4NI0zGAeXNaTNQysy5UgyoFVHdWUvrrd2Gqyo7hhwLG+PNtpgDvNJkgX064L1zqsu7rWIBNtfv9VD1HpkLICk0Zmi8qIuBtEwFajqFFToAsAj4sNUqbgfEDBkxGqVqVWkS0iRAmdPNanocYkVgHyzy0C8kI/wAtmJZdRo2SAoB37Hi8KVW+OIIHApmm+KQeIMzcL7ksvKVkEq8OVU6SpYbbgH9d8VvaAbK2nVLm31uk2ZSQpmPK1xEAEjYOWHHHwrXav13OLGgCJUZOU5RBXnNeK3hmjLq/k6ak9N6WHckb87e3/V7MHVdS7wDyuqanaGHbXNIn20K85ySfyHWULOoYOjWAxsUAOAKJ59sLscCYBhX1WuyyRJHDrVX+jdNjYO48zS9a4pl2DJVsLu7tRY29PuMK13OsNxuOB2XKZBkn34qzkMwkjOEDI6EarGlt7o88EWPfFLmPpwVdma+QmGY6ukeXKA+v4bIVlDEE6WGrhqIxoYKgarwPwTzB5LLxtUU2lxj7j1hYx2sOp1KmljIhvy12tCABqHqFUv8ATd1tXrGSIuvKPAINgN7Lk3TerT5dtUErxn3U1jLfTa/+QW22o5uhRls7IcwsrSkSFgTK9tX+47EmvscccwZMsW4LrXHPMro8vUAjHNhy0bQUJ0iRTGVURkKxBkMheqQ6QA97gbJNYYyRedJ6+qcc4Tm5awmC9RTzXlLTMmXiljl0yBXllRDCdUeg+ZIwYESXQUb/AAkYmAAALXXAx75LQSBwXI+oLGJGEQcJfpEla6/3Vtf2w6NEk4QYWv8AD8QjyBlhjWScvpa+w2oc+xv/AOsJ1vE+HGAvQYAGlhu8pNzOKj8V+HpGCzRwn4NUunhdr3Pet9x2F4swgcQdwEr20KTXsIgOIuOvpzWMwysdbfwFkY2ikfQskgkVG9HmNHGwNuEOzeqh9AThii0ESlMQ4zAS3x1lI45YyqhJHjDSxgFQrEmjpO6Flpih3F4hWABsrMO4lpnitl0XKM2XyrRZfyjC7nTJKxdkIRmZQhTUSw0lTsLW9rpB1Rt1v0qZLWuAiOZ69FSmEkrMo85QH8yR2a2i81A5piu6DddK0bUb+qsQtE2TLSXHK2bGSeEieGm1lh/EOcE07Oru6sSQGFFbJOkbnYfTDNJuVsQsnG1hVqlwcSOe3JLcWJRbH/DxN5yL8xVUqBeoC9LGvgICsfi7gEcXhihoUpidRK1nTeqLlpyxDGJwaYpbubChdTaaBJ1b9x7b4qxlIvH5sm+ysQ2i8ggX4CSeWsAef6tOhldmLh1BtSD/AM0a2xiVHRYSOK91hGAgF0GDIIN/IqPKKjsyhSGj9W69j3F3iJa4CUz39Nz8kXHLjuFSzkZieFIw0jCQSFpOCVOo1Z4J9h+2GaZ1cVl1WF5bTEm8m/qfJTZnrk8RnL621KpQgDTHZIP/ACOfbF9Km6p/Eea5jMXSwjj3pgR4REyRr0SPhesjnp81Ejo5SSPY3w5HNj7f87Yi9uRxa5SoVv8AIoNq0jfcKx0bJguX8tlcgBmH+mzfStrBH6Xit6sokBxdlg7xomOVyMxnpkHklWJNEFSCAAD/AFXztjkCFF2KeK2Ufxjr6pa8fmSxCNss8Zb1QjSslsPU5vk16xx+pxexngkg+aSxFcsxGRrm/wDWRN943j09Utl6chVWgkEphtfRa0xZms2QdAvsaNAcXgLXAwd1bTq03DM0zlO2xnflx4qbKzv5epmUSMpRhsybH1D0n06hyQbAJrDeEhjyMpJ2t1osztgVMXh2VDVY1onMC4CSNhlmS7cTsOaxnj2cNOumgK1UGLAajuATvyDhrFwC1q8v2eS4OedyszhRaKMCFvfC2WDRxu6kKylAysNTEEAAKTV2vJ334w27vHUgaYE6X09kjTNFtdwquIGthedd1tcyqSNHPFELdvVKRZiIHrvsGoEC7skURYxljw0nUarv42AFpGxnU+0brZjNXbXot/lck3iNo0HvK+ZaX0EonkvmmOqQepvMViEDAr8JHIAAUnYVzSKsO8RzRpt626hMOoAtOQZZ13+9vypY0nhMav8A5U0eXYr5KDy2cmyrtuCdrI92233NNYNPivc6q+i8tBECI028wpP5hJOilvMlSSEUQDGY5d9S+muKCk87kA8jFmGYzNOYZgdHRBCoxdR7RlyHKRq25n49lQ6ZmpkMqTa1ZzqTzGJahxd79uOaGIYsUy6aenJW4B78gFXXmpc0yyrKtaHlQIWOpmFdgDYK12QgXZ5OLcLjRQplsSfSPXf7qjGdnOxFYPzQPWfTb7eqm6+0ceU02RpT0i/VUYG+xuhtZHFi9sUYOkatadt07jawpUeeyg8J+JDIY9E0mamIYyqwVVjQAbA7b2oI5G54vEsZhcsvaAGiwvMpTB4lrgKdQkkiSY060t5p4nVIjRijERnVmV5NlcoOLBNCzW9VZoXhQ4d5JzizYnS08kx3zBGV0l38db+qoFzNuqQsrIC7KGKbf7uL3vQDYrnfHpsHh+5ZlzSDcbELy2OxPevnLBFjzWJ8cZB4stSmUgGmDmyFX0gij6Va69yAdu+Gqv8A9ZypXDXrDMf2uc4zlsIwIT3o/inMQEAOxRY2RY7AQag1ErVMQzatxZrnFL6LXK9lZwt6LZ9fz80ccJhj85nALtRY7gHhfc3v/t+uEm02OJzGF6apWq0KbO5ZPHoceKznj7KKpiegGYGx+Pzv3xfhCbjZIdtsZLXjUrx/huQ2dSN5GRG5pqBPYHY/9fQ3sXW0WVHQ4LD/AM6thmzTdC2HT5WWRUDzjOCfTJESTEVN2u6celmDMOFIvcNhymAwAN04dffVZuJqPrOc+pc8ecDqNFg/HUaLn5xH8Ov689+QDz33vmzd4WqiHFN0SSwEpNl8w6HUjMre6kg/tiAcW3Cm5ocIIU2RmHno0hJGsFidzzZ++IVJLTxVlIAOHBdf6t0ueTMZabLOnkAWwAO98sNI9R0mhZFEe2Mek5rGkOHiWxmeHhzTZYz/ABF6oy5lYopmPleokMTpY1td71XP+44ewrZZLt0tisU/M0NOixJOHFnL5gQr/Q3YTqVuxvt/t3vb2q/0xdQMPVGJE0yunL02RI3kppY6AqYa2KjkrpJ1p6g3cmqw0RZZwdLo3XrpWaWJTp8io4vMk0k6ixPFVY2s1/SdPbGPisMS8Xlx+y9j2V2iwUSS0MptABMyc3lrxsr+bz4VZRFl2RxGC7HRYTfcUx1UCaGwGFWU3PgbEwPNa9TEUaRdUc7MWjMQNY9dNOrLOp4gjbNqFzBkh0nTq20XzfAobCztt9sOGh/taAHzn1WXhu0MuMu8lhvcRBO20wNzp5hP85Kqh1ZQyuhUgjY86bPYCzY77UebhhsR3UgiQU52x2YccGPY6HN0nSD5JP0dvLXSoNWT/VuSKAXUSaA/6r6UvdmdKcwtAYejkJnj9rSmHlnLlA8chULIdncqWbdSQvavbcHexWGx3dSmACBxnVefe7EUMU52V7h/wAki/Hhv1ChbrUjJGsuYkCvD/maUAZZCNkvTbDng3xvveFconwrZFRzWtLmgEjWdD5X/AGmeY8+BVlIVUEaHSqhXLaf9N9jooVZ22FAXxfma1uWEiKNSs9tQEAi5sJPmT6ac+UKAgj1LHAu4RxEoBD6wC9A1ujdgQNNkVuDZScC6XOP9KjFUnNomnTpC8Ei5za2GhEG4g87K0UCLo8sDXd+oBdZ3Kgje9u2GsP3jn94IINuFhus3tI4OlhxhnFzXtl1ocA4j+JJg+uw4rmfiqxmnUitNLV3W18/rjuKdNRZuBbFEHjJSjC6cRgQtF4VzK+qNiFuiGoXuQAAx+AaiCThzDOEFpWdjWGQ4LoORzcvmhI5mJhCqwXTpe2GslSaJ+tHvuMZuPpMpknc7njsPLktnsuu+s0TYCAAOG58+acS9UdJSBJDHE6NQGlJFLj0t77Ghtzv7DFOGwnfUs4N5+2v4V+MxzcPWyOFon66fZfOhqGhLDYszFgCdOpSQWAJ7kc4QxTDTqmnMwtPCObVoioBE/pesv1mDUbZo270SAd1UEjgklqB5IU+2KjhKxEgSPwSuf5VEeEmPPzj7r717MwSKFCOGsDzTe2ouvJsndQRdgg7Y0MFgKzneKwP4PvpyKysd2jSpAltyOHnf6aniOKX5npmagjkfzUYRoWvQQTttzsST+mH/APxVIuSo7aqBug80t6Flzmc5HKua8yMa0nhcFWVZFZdOkWpJU1q1bgWarDlPCMpCGevXnfhwSGIxtSuf9zkR9b8ja3HivPV/AT5OKNYplo6i85dIrJ2CtqetIXsGNnV7VidOlTczK4XF9FF1aq1+Zhsba7cPVX+k9IE+U9MisUVkADaobJ9RUnajRo17Yn3TWnvGi7omEsK9R3+082YTE21uvbZ9o5vKLOVV9SkuHy6xqlkO4N6gd7Y+klcSJXA2yhyy6YXhaBnUMwXzQXZL9Lilr0rtW7FQTgbA8lx4JM7rlviHpLZaYofhIDI3Zlbgi967b1xhCqzK6BotWjUzsBOu6WYrVqMCE86d4oniQINLqPh1i9P2xQ/DtcZWlQ7Uq0mZYB80v6p1OTMPrlazwPYfbFjGBggJSviH13ZnlVoZWVgykqw3BBoj7HscWAkXCXLQRBWnPj/PlPL84+wIHq/q4P6j/wBq/W7jiHckuMIyYv5ddeyyzc74oTJEWK1fgvoKTrLI6lwgPpUEsfSdgNNFjdim1AqNt7wvWe4EBq1uzsNSe1z6l4/ry+kGVN436HHFHHMilC9MYyFVl1i/UuqxWwpVoU1ncYKLnaOR2hQphoqUxE36v5WA4ys3l+s5hEKJNIqH+kMQMWGkwmSFmiq8CAVSZiTZ3J5OLFWvmBCMCF0Xwb0cQJ5k8SuJVBKurWigtRsbKDQN73YFCwS7RaGi+6zsS8uMDZPctrgErlJR/mRk6TbhV2ZYxfpVSaIK/wBVG8WaFUagKx0noa5qpnbZlcMdYLuGI0KUXaPSLBG24G2O67INtUp6pkHlzB/hpEMsbACMzL5jFSCAVdgWUmhQvEjRpMaGgaX4/pWUsZiqrjVe4+OWnbw6RaJ+d0y6z/h75MGY8qSMNO8TVVLCqWzKrAkkWQbKrsg7kYoFMOLoGqmapYG5jp72PqkXTUkdmhhzHnhY2k1lDRCkAhSTbbsTqIBOKH4FhvK16Hb2JY3KRMcdZv8Au906y2RfLOkzf56sNQpCNC2Dq0kaiQv25GKqmB/25arWf6gc+uG1LD7X10k2MW1sveb6vC6h7dA4DAWRdrr27cdx3xmuw9QGI6mF6aj2jhsgJePnQm/oPrbVLMkFmdtNqqEaaO97HVfNn3P/AFjpa6mL6qyi+linuIuBEc5AM+6YKjRSSSCZY/NRgA7CmcEepgx9TV/zh2hhzUYHE7rD7T7SZhsS6k1ujfciZ8gPdfOm555om8whTXxRgLYqtj9wd9u2KHANqZRe60aD3VsL3jrEiZ5R5jfmFT6hmkOXDF9SgGwyht1HqDA9/r9B777tFjGMtpr5cl89x2JrYiuC/UANBGp4EkannwXLJpCzFjyST+cZrjJJWs1uVoAXjHFJGBCs9OzPlyKxFjgj6H/y/wBMWUn5HAqmvT7xhaNdl0joEhSNZEbUB8QEmrYk0aHwi7qwdrrE8dhu+p2206/Sj2bi+4qQ6wPXl5m/umoZJlr0sjDgkqQDRqxvW422q6xgsq18PLWkjjv15r0lShh8Vlc8Axpt15FMpeqxwxhBovSdIulAABO+/wAw53Nkjisdw+FqYh59yUYrGUsKwfQAdcwmHUNEmSXOIoDImoXp3qwVJNAgnjj7izieBc/DYzuzcTB1+vXrokse1mJw2bSwINuuuaQNm58+YPU6Kyh7ib0aSdxKtjutA6jRvYg49RABBavKl5IdTdw/HXJbJIhN5kXZ4yqkvaWePSD6fUKJ52xB0jxKbIIycQuVZnqc2Vmlk8pYzFoEgWNUAYlgormRqZ7sk132GLs7GAki0X5+qh3bqxAmCCYH38uSv9U6+0iR/wATlxPBLGrgBqk9bMg0AbagVI08i71WbxU8tcLC1vfriFNrXAi95Mems8PoZ4LV5Hpq5Pp8ieU8qBXLRDZyjk2PS1ghW3o9ib74DAAaoszOeX7n9JFkViy2USXLiJXmJSASm1W9Vi/LV9TAkFWJXYb4iA0CFY4ucST69fPBM8znMxFOsUwSUSAtGxKg0GBCnSbJBUEgjT8OJFwNiFXkLRmBkddQsx4n8PedEwVlMkAC0qqCKXZTVD1bb9q29scqUw5kbhdo13MqSRY9ey5hjNWyjAhGBCMCEYEJ94SljWR9bKjlCI3YelW+uF8Q0kDhutbsqoxjnSQHRYnZe/F+bjdogrK8ipUsigaWPbjY1/3gw7SAeGyh2nVY97YILgLkbpf0brMuWbVGfawfoQdq3W9IFijXfFr2ByVw+JdRNl96t1ubMUJGsDet9zQBY2T6iAL+2BrA3RFfFPrfyS3E0sjAhGBCfeEOhnNTV/StFvrvxzYsA7gHgDvi6hTDnXS2Kqmmy2pXS8oyRQGcGKX0BFakRCUDIQapStEjS3pv6nDuVszqs7PUPhiFfzOZmieFc00TRzsFKOBqUuV0KAoIJ1cg7cb7bhcNYgLoYQcskn6o8PZeCDOSwxwSGVkuWa/SFWgtgKigtQOw5Jo4iGhpncqZc5zY2CT+KcpFlcx5wy4eeQl45XbTGpQauQbLirA243JFjE3BrnB0X66/pUUi5jC2TE/c9b24FUuo+JsyzplitO8ayBARY1JrUWaOoCvQd7oWe9jKtPQC5E/hdq4dxBJNgevvr7SmngzJM+WfMNCiqiBInRfJckkM59JCkoFG9bk884odFg0c+gmATdzvLzTTrmXeWGKRGmBRacK484ggfEwNC6DH0sd/h9rBcR8JZ3hfnHDYpJL1iTN5iLLyqi3GJSFI3BAYKL+nYCx77XhTGVBSpeEXP6Wx2Rh24jFA1DYf1PUX+69dTlGVns1oKjVvuPrQ/pr6WSAPfGXSw76lLOF6qv2rSw2LFN1gRJ4C5/o+wVfqcodSBpZW5s1x9gb4524xCnVqU5DTqncTg8Lii19RoJGhkj7G6+9HjLtpGyitTDZVA4A543P/AN4vwuHdUfJ0Wf2v2nTwtA02EZtABt9CI4WIIkELKeNs6AWRKtyCaYNsAO4q7r8AjGviagawNG/2XhsHSL6he7b7rH4zlrowIRgQjAhbLwJ4i8o+S59JOwOkL/uLGtRIA2HG5Hth3DVJ8BWdjKMeNvr1z3WozfS1epcuwANSeWbHPqBHdbq6IIvsMXVsO2o2IVGHxj6T7k259dcU8hz+XlQJIFiugyODVnbYgqaNC+xFbCzjzDqGMwzz3c33G+/PqV6ttXBYqmM8W47bdekplnvEqqiRZdCwC2aXStAbAAj4bq64vm7Bb7PwLzU72sP7J660Kze0MaxrO7onlbQDrrZIc/4qnETMUMKLEr6hQ0uD6l0nYg7DtzjegNvFurLBzOeQAbkx+Uq6V1t4pWK5by3lZSS40+lj2Vb02WO5qrHOJCD4YUHhzZeXAx0fTTRa7qGfyObWRc1GkojA1OdSGux1KRY5334xB1KxbNuCtZX8QcRfYqWF8nG8SRxorUzRM5LEBvi0s1hb+lY73Z32Ue9b/wAd1mur9Z/iUJV58tLD/qaTa6X42/qO3IG3/PYmwMek/hcz5YOWdYvH5Hyoun9QieAZLMvLHZV45LayCQqg29nWWI0CqAHBGIuF7KxjiGmQPTa3DSANePNfcxFDAgkOc810Q0N9BsvRamLBfSEOnb073eOuzG5XW5f4t66+yzvVv8Qi0bIikltizBfoATSjWasbj2oit1nYgA+FMswjnDx291gsJrQRgQjAhGBCMCEYEIwIRgQjAhGBCMCEYEJv4b68+UkLoAbH70a3q6BINCroC8W06mRU1qIqLoXR/FkGaZ43cxgghNlBXckGgoQUN2JJs6a7U3Te12iz6tFzLu6623VyFcrlnXMyZx5vLUGONSQWIjD+os5vVQk0GrO11tix2Yi5sP6XGuaHeEXPLn8JfNmZJpb8+eMSVIUQkBk7MC5Og1Z0XztQBBxMiYymPRLNcWk52gjz38t+S1EfXoJ4pTNEv8OpFCX1auexF2pHPO4xEsDrKbapb4tL2Cs5mDp7zI0kKvMql0DSOaF2TWrfeubxzu3FwM+SkKzWtcItvql/XPFeuINEiPGupXiIK6VUbgAD07Wdx2+t4mGBozKt1QveGaWss50PrUkL+XFC6Bg8qoQqh/SFX1C7rbiv3xGW5oA1UoeGAucDFt7E7pnmesZh2hmEPrCAuKok/wBanY7e17/bkUYigKjIi8JzBY00K2abTHmOK99R6tBmACCASKKOp1CxekgEXxxv9NqxjBuJpSxkweC9m1/ZmJirWLZHHXjcb78Qqh6ZrrQqIOdTgkk++kUP3A+lY0cDg3N8VX6LC7b7XoPPd4Ym2pBifL6/fWQUZ7qsOTgKoxJ+JnBGs6gaYWNLbgChQArgDGi4hgkrzbc9V3X7XKM9m2lkaR+WN/8AlbYy3vL3SVuU6YptDQoMQU0YEIwIRgQvqsQbHIx0GLhcIBEFb7wtmlaJpLYMGDECuVFbCyTsRyNhQ3xp0X5m5liYphpuDeuPkm+YyWpY3WbSqMpLmiGVKIHY2DqFex/TFjmGxlVU6ouIuZH1Wi6KFkEYLxOG3jIP+aAwZjrF7fDV+1+2K5uSFKCWgc/spoUcyurIQigmyjKBRqrbZ9twy7Y6HyuPpQoXhSNGWSq1ElpSoG5AG/AFkCyOAMGYaldDTYBUMxk6zBSQAF020n0mr2IrkCz/AODFjXTKre0SI2+f0q7wRqEgl8x1N1QLMABQoDsPpvv9cRedFKm0m4TTN5NIk1yAyErpZgtlgmxJHt/1jgdC4WlyV9dyNshUKQ4Okni69Nekjeu/sMcebqVLRVJson8PMrK6I0batdmmBChhbAk1ZNWuwJ7aoRNkzMeIbQuU4zVrowIRgQjAhGBCMCEYEIwIRgQjAhGBCMCEYEIwIWq8ARqZZCaLiMiP7kHvqUDihdiyPfDFAalK4k6Ba1en29LFaH06ZbF2QbFrYYLZ2oXX00thZ74iZunRykUARCpr4A1E6QxoWewJ2xZIAS2UvcZXvqmXjhiYtYCroACkgWAf3BGOF1lJrSTzVDL9MJSNmLs61Ruib2o2Bt23GLQdCq3AeIAWKtNJ5TUUj1SIXUqR6gtagQaOwPPGKS65G6ua2WhwNlb6ZkgFcqJBuSqv2G2y1dre+184GusuPaSVPk9QRnlGnTKEViGQMCVGqm9QALc/7T2xwOzWUnU8sFIut5YSTKscyJIG8xvLAOsEaSVPB9NjEgJAy66/CiHZS7MJGnz16qLyaU6nb01sCBWknTvwDpIB3q8WBpA1VJqNJsFzfxHnQ8hRdkQnbiz37n7fn3xnYmrmOUaD7rZwdHK3OdT9kowsnUYEIwIRgQjAhGBC0vgrMBGkuTRsKtSQeea4AJBqxeHMIdbrO7QEhtpW6nWNNMQmRJEorqIW2PJ3oEG+L7nDZcBaVmhjzcCy9ZvqEUJjWZxFLM8bFo1t4wpqte4rUGH6tdi7qLgCEy2m4tO4HUjryXvrHi7+GOnMzGR0mKtAigMUrUrlhp3og0Nidq7it1UNGiuZRLzAVzxPmIwP4by0JeNXJeRmYq/9Kk7qt8f8DtIQbKMEX0K85TNGSQySCib5I22AOkC+y83fNc4tlUFkTzS/qnTOoHPpLCssULKqNLFoLaCQTYO4IPvfuOaKzy5z+ATTGsbSmJIuB1y8vlaGLPkL5TwGaN5XjjOpNR5JDAkCviFg8Cq977G8wlwIlJevdSJaJgiMqs6SRKCXiNELtVEUSbrvtxiOumik0NEg6rJ9dzsKZNoy7SSSNqW79IAA5P2xyq8NYQd1ZQpudUBGyw2M9aqMCEYEIwIRgQjAhGBCMCEYEIwIRgQjAhGBCMCEz8OZqOPMo0wuMH1fr3/TnFtFwa6SqcQwvYQFvoOpeV5hiKy6pF0GQMUQlrGo8gXv+nasPHkssRbMthL1NUsmAShXWNZQyhSTTJeo3sT8QsbXtgsdTC4BGiR+Ksln5oZPIEvmO5WWKPQYmQjSKJptgoB23N7DFVaY8PkraAYXQ4TvPMER1y1Vzp8zJCqSKEmQAMhI2Iqt1Fe3Aq7FbYtY6WquoyHkhKM/nDrV3RCsYkBEh2KyWWHpPHe+2ng744+91Kk3KMoVrqXiVIP4csJITmRE8b+YZFjjNBiQ33O1EbA1YGKu8AIndW9yTMbfVeuoeIVXRLPmdSeYTAFiuKRKKlmAW9Vkg7mtq5xYXgDh7qruiXC1/pHuvfWQmj/VRQwDI5cC+6kC7obVt9e+LQRCWyPmNYVDqeaURBzIBqQtaqxBIG9f7T7Ed7xPNLZlV5IfELkuMZelRgQjAhGBCMCEYEIwIWp8E9O83zf9QCh61TUor4gfYkHb7H2w3hhY81n410EReNvPddFly0ctMyBgUZWL3Q01qVq3vbixwcNSCkAC080rmyymVBLFHLIkTzItFaKsD5Yp6/qDetWAJbatsVuAMCEwxxAJm26vdW8/NSQ+QFmSaTRJHPDHIsFC2s6Qy6RuPV6u2+K6jVZRfrwjZNuvRRS5grPk4jDSpDmVb/NoDcendQDY3rn6462nmN7KFWsabJbfiPnn5JRn8u8WeiGThs+W7FJG2YIwFlT8Fk0rXZ32rm1hEw4eqg9hLcwO+3V+Y+hBTKLxsxLp/BymWP41VlIX/wDI/wBI++Jd23Zy5J3+f6S6WB8xbSJ5QfdVjNMh3tga9b8b8Uxrk2ZbQFBzwHaKxMsYmih8tiZVLBwBQ2I5HBoVY4se+JByrLCRKwf+IuRVChUranRpAIIFWpJOxPO4OFsWJAcnezzDi31WLwitRGBCMCEYEIwIRgQjAhGBCMCEYEIwIRgQjAhGBClysYZ1UmgzAE+1nEmiSAovdlaSuu5bLRRZYzlRKKC2ikBgpOkkNww3398aoKwXAzHV1YOXRyxVX0yIA6tSgFtJBIIJDrQAo12xEXMhddLLHVMoOvTwrpfKvKqbeZEAP/ch+H7g1gyBx1Uw4QkXiLrE2byrzRZbTCgJMuoFyAaIUjYfU70Ae+OEU2gmZUg1xeG6en3mPoPUwmmV6RlpGj/9OGZQQ8cxYqe4a/hcckHvqPBsYryZ7lSNU03BoEzvw/J4KDrb5iXL5aWLKwJLE4y80axJK0AJGgxagVA0ke49Q9jikg2smQRe/wCVW8R6Gi8vMKMwYInm8xttwyroAiMe3rAu6OnjYEWubAuFRTqZneE30XlIdcZl0RzIyhV0+mSm2KV8PpYFQp4rkb4sB3VTgZg+am6h08FBCBIQEPwoSWrY0e1Ft8WNI0VL5BzRz+i41IhBIPINH9MZJEGCvQNIIkLzji6jAhGBCMCEYEIwIXU+h+GpoMqkqoJCYixj1MpLMPTek+vTfFjGkxoawDfX1WK+oalVx2mPROYMxNTUgeXUplVkKhwQdxXpDUAd+fb27FrBQzXubbflWVmR9E3ly6irDSpShfpNk1d8g/nHRK4S2TK9pOPK15b/ACfMALyAAyWpOzE2KG+33+tgaHGSgvLAA3RVYI26outZVj0FD5iGRC5W9QI20hgQQ9nt7HEcxgFswrg0ZiHgTG91D4dzeZ1ykzQlok9WpiVVfUaZgCBRBsgnYDfFkgySFS6m4ENa6PfzHHgsnlfFq5bM5nUC5kDI7Kdiwa7Bvcbn84odVph0GU03D1i0EQmWS8aZZtDSKheOyhIIZdWhW0kaV9Q1kAihoAJN2APYTYrho1ACCNVZHjtVjKicfAjaaFF9X+YtgsyqV4Nkgk0dgMSzs3IURTdFmnVYfxb4gOakpS/lKSUDGyNRurrgcDC1aqHWbonMNQLJc7X7BIMLptGBCMCEYEIwIRgQjAhGBCMCEYEIwIRgQjAhGBC+q1EEcjHQYMrhEiCuldB8fUo1ysknrLM3qB9ICKBVKtjnnc8WcPNqsdqsx2Hew2E+S9weLMv5bLLokDDWVbjUBZHpbjVQFBRQNgknHczY1H1URTcXSGn6L7N/iTGFnQKX8zUNYFc2AQDRG2+kliONRFVzvqQMlH+LWNhAHM39pCt/4e5t3hmWOSMQm3KE3MuwDencBWFb3z98TpOa50gKGJY9jBJgjgNfXZTw9PzGf8yb+JUCNgyaZGprUny2UUykEKSWHDmr2qT3knK1FOk1jcz4Jjf4lT5HxBKYtKMqPlxpki0ehydjd7tqIPqBHGIgAg8RqovLmuFrHRXs7JFHqPlSKBGFYxlSqiwxAs3sQO2JXF1DwElvFQSyNAumCKwHW2Y2W1D1EaeDsBdbnf78gi6kHA2XudZ8zWlfRp0qTcZiIPI0k69Q5FVsOKxIQCq7ubz48ly7xx0Zstmip3DgOCBtvsf3B/IwliWw/MN1qYGpmpZTqLLPYXTiMCEYEIwIRgQnHhvp/mSqzfAG5K6gWG4BFi+OLF8XvhjD0s5nqUpiq4ptjf44rpXQ88Y5I+YYQpLoCSpNGgAS2ntxz7nD3dGFk9+0k34/T8rV5NC2XEgGpnUvXuTuB/wMceYdCKTZbO5XL/DebzTOkkcryajZh0NQHLaR3ULZ9O+w+xjSPhzT6Qr64aXGnlg7GZ+v9FdLh6SVu6WzZVBtYLXvyQfSeLFH3x0FV5VWk6dpDV8TLRYj1H00DqG97A39NqxKVzeSqD5pMjlnZ5S0zAa5ECB1FNoJVqLiwRZsnVjhNpOisaJNteuiuK5ucySO5q2YtsABub4Gw/TGY4y4lbLG5WgKHEVJGBCMCEYEIwIRgQjAhGBCMCEYEIwIRgQjAhGBCMCEYEIwIRgQjAhGBCMCFv8A/C3r4iZoXJ0udlAjAN1qZ2NNSKCas8muN28M7bdI4tk32WwyOQPmuyODl2ACArtVhjQFKwZTWsb7b3hq5MpFxAblKbZbo6gVvR2IIFHntXfV+3bfASogFKfFuSlSDRHSqRTMAaA2G/YAseLuhibIcCN1W8Fjg86ddfdU/wDDTMyuZ4ndpUi0U7KQba7G+5+HvhcOuWzMeiaqMkB8RO0ymPWurmIyxQn16gQflJWyD3q6Pbk4uDc8JWRTJB4z6brKeJ8v/FQ7oFlBsHc6tuNRYn32r2N9scq0C9sdSrKGJFN87b+XFc3ZSDRFEcjGURC3QQRIXzAuowIRgQnPh7oEmZawjFB8WkgMRYvTq2J3xdTol1zol62IFOw161XQsjkBldSkekbnS3p8vUN2U7l6sbc/XGg3w6LHeTU11P1U8OWjMshXMrMH3WNaYoN7+HgVtvXA7nEg4iSVF9MECBHsnXhjraRE5WdljdD/AJZPpVlO4Av4WF/Cfv8AaL2ZxmbdSa4sMHTjwO88jqDpqDeJYxRQtnSdMdqgIrSd75CkWp3HqSvr2xQSdEy0CZG/v/a8dc6joiaXcRqpZitajvSqCdlvckn2+uJ7KB1Srw91pZpWiV3caNfrWnWiAQ3Y88/nEgeKgW6HYpL/AIpZEGDUK1CjVqCQDvtWphR96FYhVGZhhXYd2WoJ8lyTGctdGBCMCEYEIwIRgQjAhGBCMCEYEIwIRgQjAhGBCMCEYEIwIRgQjAhGBCMCEYEJn4chDZhLICg2SWVaA72wKj9djxi2iJcqa5hkcV3hlWCEtsFRb2AAAHJpRX12GNARosd06jVZ+bxGvmVl5JJGCs51KPLcJ8S1VqavfsavneDiRqrKbZHXXVlr5zG8bK6qwUjZqrcDueNmIvmjiMkGQpQCIKjzOey2Vi1OyRLV0L1E0Oxt2bgb2eBiTWOeVWXhoho8gOreZ9VhskxlDzyenzLpih1KqnSpkPBo1sNhv2BOLWuDTAVVSmXR/dp5cvupcmqKgjXMee5LFnRlBVa4DbiwSDXNX7YATEFD2gGYgJH4q8Hlw0ka1JZOxAXSBsDe5Yngjmq+1NeiKlxr90xhcS6kMpuPt+FzyaIqxVgQRsQecZ5BBgrYa4OEheMcXVcyEKtKoIsE8fpi2m0F4BVVdxbTJC6L0QA5aNyBq0/FQvYFAfvp2v2w8w2Cyqo8Z65/deOtSk5mNyfV5fxd9r/bYY442ldYJt1uqOY6lL/6j1/C7MNhYL0G3q9wcE+ElRc0d4wdbr14KyUcsebMihzqQ225v1G75snv3xVRcWkwmsToDwCY+FZGjnCoxAZbYWTdDbnFlVxJUaQBZK1GQmJLId0ZnVlIBBBskb9rJxAkrmUAqh4RiCCVl+IyaSSSTVg1vdbm/r3x0uJKMjQBAXjxhKXIRjalCSvbuP8Ag4mw2Kg9okea5n/L4/l/c/3xmrXX3+Xx/L+5/vgQj+Xx/L+5/vgQj+Xx/L+5/vgQj+Xx/L+5/vgQj+Xx/L+5/vgQj+Xx/L+5/vgQvn8vj+X9z/fAhff5fH8v7n++BCP5fH8v7n++BCP5fH8v7n++BCP5fH8v7n++BCP5fH8v7n++BCP5fH8v7n++BCP5fH8v7n++BCP5fH8v7n++BCP5fH8v7n++BCP5fH8v7n++BC8tkI/l/c/3wIVbPZVFUECrNcnAhVREPbAhHlD2wITboEhj8x0Oll0kEcjn+2GsNo70SWL1Z6/C7GM07IqsdQZaYEA2Cu92N7xbmKXLRKy3RPT59d5dBJ3Okb1ZvkgE+9C7rHXEk3XGtAFkzkz8n8PMwYhtZ3FdiFH/AMQBjhNwpNaIKpeGukwszM0YYgbFiTVj6nE31X8VXlExsst0P/KLBCQCtkXYsEEbHvYwlSe4GE9iWNcATxWhyreZBPr9Xrvf3Zhde11hlj3SUpUpNERwU/Rog8aahq0rpWzsApUrtxsRseRgY4kSuVmjMQkvirp8bEkoLXSARsaIvtzuSd/fFWJMslXYSzoCzf8ALYvl/c/3wjmK0V//2Q==">
            <a:hlinkClick r:id="rId4"/>
          </p:cNvPr>
          <p:cNvSpPr>
            <a:spLocks noChangeAspect="1" noChangeArrowheads="1"/>
          </p:cNvSpPr>
          <p:nvPr/>
        </p:nvSpPr>
        <p:spPr bwMode="auto">
          <a:xfrm>
            <a:off x="46038" y="-2057400"/>
            <a:ext cx="8334375" cy="40005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21509" name="Rectangle 5"/>
          <p:cNvSpPr>
            <a:spLocks noChangeArrowheads="1"/>
          </p:cNvSpPr>
          <p:nvPr/>
        </p:nvSpPr>
        <p:spPr bwMode="auto">
          <a:xfrm>
            <a:off x="0" y="0"/>
            <a:ext cx="9144000" cy="0"/>
          </a:xfrm>
          <a:prstGeom prst="rect">
            <a:avLst/>
          </a:prstGeom>
          <a:solidFill>
            <a:srgbClr val="2D89EF"/>
          </a:solidFill>
          <a:ln w="9525">
            <a:noFill/>
            <a:miter lim="800000"/>
            <a:headEnd/>
            <a:tailEnd/>
          </a:ln>
          <a:effectLst/>
        </p:spPr>
        <p:txBody>
          <a:bodyPr vert="horz" wrap="square" lIns="158700" tIns="0" rIns="15870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pic>
        <p:nvPicPr>
          <p:cNvPr id="21511" name="Picture 7" descr="http://univermilenium.edu.mx/wp-content/uploads/2014/05/psicologiaorg.jpg">
            <a:hlinkClick r:id="rId5"/>
          </p:cNvPr>
          <p:cNvPicPr>
            <a:picLocks noChangeAspect="1" noChangeArrowheads="1"/>
          </p:cNvPicPr>
          <p:nvPr/>
        </p:nvPicPr>
        <p:blipFill>
          <a:blip r:embed="rId6" cstate="print"/>
          <a:srcRect/>
          <a:stretch>
            <a:fillRect/>
          </a:stretch>
        </p:blipFill>
        <p:spPr bwMode="auto">
          <a:xfrm>
            <a:off x="685801" y="4191000"/>
            <a:ext cx="1828799" cy="1850833"/>
          </a:xfrm>
          <a:prstGeom prst="rect">
            <a:avLst/>
          </a:prstGeom>
          <a:noFill/>
        </p:spPr>
      </p:pic>
    </p:spTree>
  </p:cSld>
  <p:clrMapOvr>
    <a:masterClrMapping/>
  </p:clrMapOvr>
  <p:transition>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6 Rectángulo redondeado"/>
          <p:cNvSpPr/>
          <p:nvPr/>
        </p:nvSpPr>
        <p:spPr>
          <a:xfrm>
            <a:off x="685800" y="304800"/>
            <a:ext cx="6170341" cy="762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685800" y="381000"/>
            <a:ext cx="6170341" cy="707886"/>
          </a:xfrm>
          <a:prstGeom prst="rect">
            <a:avLst/>
          </a:prstGeom>
          <a:noFill/>
        </p:spPr>
        <p:txBody>
          <a:bodyPr wrap="square" rtlCol="0">
            <a:spAutoFit/>
          </a:bodyPr>
          <a:lstStyle/>
          <a:p>
            <a:pPr algn="ctr"/>
            <a:r>
              <a:rPr lang="es-MX" sz="2000" smtClean="0">
                <a:latin typeface="Arial Black" pitchFamily="34" charset="0"/>
              </a:rPr>
              <a:t>Consejo Municipal de personas con discapacidad</a:t>
            </a:r>
            <a:endParaRPr lang="es-MX" sz="2000">
              <a:latin typeface="Arial Black" pitchFamily="34" charset="0"/>
            </a:endParaRPr>
          </a:p>
        </p:txBody>
      </p:sp>
      <p:pic>
        <p:nvPicPr>
          <p:cNvPr id="10" name="9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259080"/>
            <a:ext cx="857250" cy="731520"/>
          </a:xfrm>
          <a:prstGeom prst="rect">
            <a:avLst/>
          </a:prstGeom>
          <a:noFill/>
          <a:ln>
            <a:noFill/>
          </a:ln>
        </p:spPr>
      </p:pic>
      <p:sp>
        <p:nvSpPr>
          <p:cNvPr id="11" name="Rectangle 5"/>
          <p:cNvSpPr>
            <a:spLocks noChangeArrowheads="1"/>
          </p:cNvSpPr>
          <p:nvPr/>
        </p:nvSpPr>
        <p:spPr bwMode="auto">
          <a:xfrm>
            <a:off x="0" y="0"/>
            <a:ext cx="9144000" cy="0"/>
          </a:xfrm>
          <a:prstGeom prst="rect">
            <a:avLst/>
          </a:prstGeom>
          <a:solidFill>
            <a:srgbClr val="2D89EF"/>
          </a:solidFill>
          <a:ln w="9525">
            <a:noFill/>
            <a:miter lim="800000"/>
            <a:headEnd/>
            <a:tailEnd/>
          </a:ln>
          <a:effectLst/>
        </p:spPr>
        <p:txBody>
          <a:bodyPr vert="horz" wrap="square" lIns="158700" tIns="0" rIns="15870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pic>
        <p:nvPicPr>
          <p:cNvPr id="57346" name="Picture 2" descr="C:\Users\OCRAM\Desktop\ENGREGA PAAD 23 FEB 16\FB_IMG_1459641280443.jpg"/>
          <p:cNvPicPr>
            <a:picLocks noChangeAspect="1" noChangeArrowheads="1"/>
          </p:cNvPicPr>
          <p:nvPr/>
        </p:nvPicPr>
        <p:blipFill>
          <a:blip r:embed="rId4" cstate="print"/>
          <a:srcRect/>
          <a:stretch>
            <a:fillRect/>
          </a:stretch>
        </p:blipFill>
        <p:spPr bwMode="auto">
          <a:xfrm>
            <a:off x="7010400" y="304800"/>
            <a:ext cx="762000" cy="762000"/>
          </a:xfrm>
          <a:prstGeom prst="rect">
            <a:avLst/>
          </a:prstGeom>
          <a:noFill/>
        </p:spPr>
      </p:pic>
      <p:pic>
        <p:nvPicPr>
          <p:cNvPr id="57347" name="Picture 3" descr="C:\Users\OCRAM\Desktop\ENGREGA PAAD 23 FEB 16\FB_IMG_1459641238903.jpg"/>
          <p:cNvPicPr>
            <a:picLocks noChangeAspect="1" noChangeArrowheads="1"/>
          </p:cNvPicPr>
          <p:nvPr/>
        </p:nvPicPr>
        <p:blipFill>
          <a:blip r:embed="rId5" cstate="print"/>
          <a:srcRect/>
          <a:stretch>
            <a:fillRect/>
          </a:stretch>
        </p:blipFill>
        <p:spPr bwMode="auto">
          <a:xfrm>
            <a:off x="609600" y="1447800"/>
            <a:ext cx="4064000" cy="2286000"/>
          </a:xfrm>
          <a:prstGeom prst="rect">
            <a:avLst/>
          </a:prstGeom>
          <a:noFill/>
        </p:spPr>
      </p:pic>
      <p:pic>
        <p:nvPicPr>
          <p:cNvPr id="57348" name="Picture 4" descr="C:\Users\OCRAM\Desktop\ENGREGA PAAD 23 FEB 16\FB_IMG_1459641243719.jpg"/>
          <p:cNvPicPr>
            <a:picLocks noChangeAspect="1" noChangeArrowheads="1"/>
          </p:cNvPicPr>
          <p:nvPr/>
        </p:nvPicPr>
        <p:blipFill>
          <a:blip r:embed="rId6" cstate="print"/>
          <a:srcRect/>
          <a:stretch>
            <a:fillRect/>
          </a:stretch>
        </p:blipFill>
        <p:spPr bwMode="auto">
          <a:xfrm>
            <a:off x="4876800" y="1447800"/>
            <a:ext cx="4064000" cy="2286000"/>
          </a:xfrm>
          <a:prstGeom prst="rect">
            <a:avLst/>
          </a:prstGeom>
          <a:noFill/>
        </p:spPr>
      </p:pic>
      <p:pic>
        <p:nvPicPr>
          <p:cNvPr id="57349" name="Picture 5" descr="C:\Users\OCRAM\Desktop\ENGREGA PAAD 23 FEB 16\FB_IMG_1459641250368.jpg"/>
          <p:cNvPicPr>
            <a:picLocks noChangeAspect="1" noChangeArrowheads="1"/>
          </p:cNvPicPr>
          <p:nvPr/>
        </p:nvPicPr>
        <p:blipFill>
          <a:blip r:embed="rId7" cstate="print"/>
          <a:srcRect/>
          <a:stretch>
            <a:fillRect/>
          </a:stretch>
        </p:blipFill>
        <p:spPr bwMode="auto">
          <a:xfrm>
            <a:off x="609600" y="3886200"/>
            <a:ext cx="4064000" cy="2286000"/>
          </a:xfrm>
          <a:prstGeom prst="rect">
            <a:avLst/>
          </a:prstGeom>
          <a:noFill/>
        </p:spPr>
      </p:pic>
      <p:sp>
        <p:nvSpPr>
          <p:cNvPr id="14" name="13 CuadroTexto"/>
          <p:cNvSpPr txBox="1"/>
          <p:nvPr/>
        </p:nvSpPr>
        <p:spPr>
          <a:xfrm>
            <a:off x="4953000" y="4191000"/>
            <a:ext cx="3962400" cy="1754326"/>
          </a:xfrm>
          <a:prstGeom prst="rect">
            <a:avLst/>
          </a:prstGeom>
          <a:noFill/>
        </p:spPr>
        <p:txBody>
          <a:bodyPr wrap="square" rtlCol="0">
            <a:spAutoFit/>
          </a:bodyPr>
          <a:lstStyle/>
          <a:p>
            <a:r>
              <a:rPr lang="es-MX" smtClean="0"/>
              <a:t>Creación de Consejo  Municipal de Personas con Discapacidad</a:t>
            </a:r>
          </a:p>
          <a:p>
            <a:r>
              <a:rPr lang="es-MX" smtClean="0"/>
              <a:t>Elaboración de credenciales:  9</a:t>
            </a:r>
          </a:p>
          <a:p>
            <a:r>
              <a:rPr lang="es-MX" smtClean="0"/>
              <a:t>Expedición de constancias de discapacidad: 12.</a:t>
            </a:r>
          </a:p>
          <a:p>
            <a:r>
              <a:rPr lang="es-MX" smtClean="0"/>
              <a:t>En proceso espacios azules ( 47 )</a:t>
            </a:r>
            <a:endParaRPr lang="es-MX"/>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219200" y="3048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857378"/>
            </a:xfrm>
            <a:prstGeom prst="rect">
              <a:avLst/>
            </a:prstGeom>
            <a:noFill/>
          </p:spPr>
          <p:txBody>
            <a:bodyPr wrap="square" rtlCol="0">
              <a:spAutoFit/>
            </a:bodyPr>
            <a:lstStyle/>
            <a:p>
              <a:pPr algn="ctr"/>
              <a:r>
                <a:rPr lang="es-MX" sz="2400" smtClean="0">
                  <a:latin typeface="Arial Black" pitchFamily="34" charset="0"/>
                </a:rPr>
                <a:t>Nutrición.</a:t>
              </a:r>
              <a:endParaRPr lang="es-MX" sz="2400">
                <a:latin typeface="Arial Black" pitchFamily="34" charset="0"/>
              </a:endParaRPr>
            </a:p>
          </p:txBody>
        </p:sp>
      </p:grpSp>
      <p:sp>
        <p:nvSpPr>
          <p:cNvPr id="10" name="9 CuadroTexto"/>
          <p:cNvSpPr txBox="1"/>
          <p:nvPr/>
        </p:nvSpPr>
        <p:spPr>
          <a:xfrm>
            <a:off x="1066800" y="1419285"/>
            <a:ext cx="7696200" cy="5078313"/>
          </a:xfrm>
          <a:prstGeom prst="rect">
            <a:avLst/>
          </a:prstGeom>
          <a:noFill/>
        </p:spPr>
        <p:txBody>
          <a:bodyPr wrap="square" rtlCol="0">
            <a:spAutoFit/>
          </a:bodyPr>
          <a:lstStyle/>
          <a:p>
            <a:r>
              <a:rPr lang="es-MX" b="1" u="sng" smtClean="0"/>
              <a:t>Tipo de programa</a:t>
            </a:r>
            <a:r>
              <a:rPr lang="es-MX" b="1" smtClean="0">
                <a:solidFill>
                  <a:srgbClr val="C00000"/>
                </a:solidFill>
              </a:rPr>
              <a:t>: NUTRICIÓN</a:t>
            </a:r>
          </a:p>
          <a:p>
            <a:endParaRPr lang="es-MX" smtClean="0"/>
          </a:p>
          <a:p>
            <a:pPr algn="just"/>
            <a:r>
              <a:rPr lang="es-MX" b="1" u="sng" smtClean="0"/>
              <a:t>Característica(s):</a:t>
            </a:r>
            <a:r>
              <a:rPr lang="es-MX" smtClean="0"/>
              <a:t> Asesoría nutricional a pacientes con trastornos alimenticios, regulación de peso y masa coorporal, pacientes con alguna enfermedad crónico degenerativa, y de seguimiento y capacitación a los beneficiarios de los programas alimentarios de DIF y Deportes.</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a:t>
            </a:r>
            <a:r>
              <a:rPr lang="es-MX" smtClean="0">
                <a:solidFill>
                  <a:srgbClr val="C00000"/>
                </a:solidFill>
                <a:latin typeface="Arial Black" pitchFamily="34" charset="0"/>
              </a:rPr>
              <a:t>1,320</a:t>
            </a: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a:t>
            </a:r>
          </a:p>
          <a:p>
            <a:pPr>
              <a:buFont typeface="Wingdings" pitchFamily="2" charset="2"/>
              <a:buChar char="ü"/>
            </a:pPr>
            <a:r>
              <a:rPr lang="es-MX" smtClean="0"/>
              <a:t>Asesoría Nutricional: </a:t>
            </a:r>
            <a:r>
              <a:rPr lang="es-MX" b="1" smtClean="0"/>
              <a:t>122</a:t>
            </a:r>
          </a:p>
          <a:p>
            <a:pPr>
              <a:buFont typeface="Wingdings" pitchFamily="2" charset="2"/>
              <a:buChar char="ü"/>
            </a:pPr>
            <a:r>
              <a:rPr lang="es-MX" smtClean="0"/>
              <a:t>Cursos programas  externos:</a:t>
            </a:r>
            <a:r>
              <a:rPr lang="es-MX" b="1" smtClean="0"/>
              <a:t> 76</a:t>
            </a:r>
          </a:p>
          <a:p>
            <a:pPr>
              <a:buFont typeface="Wingdings" pitchFamily="2" charset="2"/>
              <a:buChar char="ü"/>
            </a:pPr>
            <a:r>
              <a:rPr lang="es-MX" smtClean="0"/>
              <a:t>Pláticas a beneficiarios de programas: </a:t>
            </a:r>
            <a:r>
              <a:rPr lang="es-MX" b="1" smtClean="0"/>
              <a:t>20 pláticas ( 357 personas)</a:t>
            </a:r>
          </a:p>
          <a:p>
            <a:pPr>
              <a:buFont typeface="Wingdings" pitchFamily="2" charset="2"/>
              <a:buChar char="ü"/>
            </a:pPr>
            <a:r>
              <a:rPr lang="es-MX" smtClean="0"/>
              <a:t>Medición de peso y talla</a:t>
            </a:r>
            <a:r>
              <a:rPr lang="es-MX" b="1" smtClean="0"/>
              <a:t>: 1,770</a:t>
            </a:r>
          </a:p>
          <a:p>
            <a:endParaRPr lang="es-MX" smtClean="0"/>
          </a:p>
          <a:p>
            <a:endParaRPr lang="es-MX"/>
          </a:p>
        </p:txBody>
      </p:sp>
      <p:pic>
        <p:nvPicPr>
          <p:cNvPr id="11"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12" name="11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plu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89775" y="6096000"/>
            <a:ext cx="8901825" cy="685800"/>
            <a:chOff x="76200" y="6019800"/>
            <a:chExt cx="8901825" cy="685800"/>
          </a:xfrm>
        </p:grpSpPr>
        <p:pic>
          <p:nvPicPr>
            <p:cNvPr id="5"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8" name="7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6" name="115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81000" y="990600"/>
            <a:ext cx="781050" cy="685800"/>
          </a:xfrm>
          <a:prstGeom prst="rect">
            <a:avLst/>
          </a:prstGeom>
          <a:noFill/>
          <a:ln>
            <a:noFill/>
          </a:ln>
        </p:spPr>
      </p:pic>
      <p:sp>
        <p:nvSpPr>
          <p:cNvPr id="219" name="218 CuadroTexto"/>
          <p:cNvSpPr txBox="1"/>
          <p:nvPr/>
        </p:nvSpPr>
        <p:spPr>
          <a:xfrm>
            <a:off x="685800" y="381000"/>
            <a:ext cx="6858000" cy="584775"/>
          </a:xfrm>
          <a:prstGeom prst="rect">
            <a:avLst/>
          </a:prstGeom>
          <a:noFill/>
        </p:spPr>
        <p:txBody>
          <a:bodyPr wrap="square" rtlCol="0">
            <a:spAutoFit/>
          </a:bodyPr>
          <a:lstStyle/>
          <a:p>
            <a:pPr algn="ctr"/>
            <a:r>
              <a:rPr lang="es-MX" sz="1600" b="1" smtClean="0">
                <a:solidFill>
                  <a:srgbClr val="C00000"/>
                </a:solidFill>
              </a:rPr>
              <a:t>Organigrama Sistema para el Desarrollo Integral de la Familia Mascota, Jalisco</a:t>
            </a:r>
          </a:p>
          <a:p>
            <a:pPr algn="ctr"/>
            <a:r>
              <a:rPr lang="es-MX" sz="1600" b="1" smtClean="0">
                <a:solidFill>
                  <a:srgbClr val="C00000"/>
                </a:solidFill>
              </a:rPr>
              <a:t>Administración 2015-1018</a:t>
            </a:r>
            <a:endParaRPr lang="es-MX" sz="1600" b="1">
              <a:solidFill>
                <a:srgbClr val="C00000"/>
              </a:solidFill>
            </a:endParaRPr>
          </a:p>
        </p:txBody>
      </p:sp>
      <p:pic>
        <p:nvPicPr>
          <p:cNvPr id="220" name="Picture 2" descr="C:\Users\OCRAM\Desktop\logo DIF 15 18.png"/>
          <p:cNvPicPr>
            <a:picLocks noChangeAspect="1" noChangeArrowheads="1"/>
          </p:cNvPicPr>
          <p:nvPr/>
        </p:nvPicPr>
        <p:blipFill>
          <a:blip r:embed="rId4" cstate="print"/>
          <a:srcRect/>
          <a:stretch>
            <a:fillRect/>
          </a:stretch>
        </p:blipFill>
        <p:spPr bwMode="auto">
          <a:xfrm>
            <a:off x="7543800" y="914400"/>
            <a:ext cx="1345452" cy="762000"/>
          </a:xfrm>
          <a:prstGeom prst="rect">
            <a:avLst/>
          </a:prstGeom>
          <a:noFill/>
        </p:spPr>
      </p:pic>
      <p:sp>
        <p:nvSpPr>
          <p:cNvPr id="222" name="221 CuadroTexto"/>
          <p:cNvSpPr txBox="1"/>
          <p:nvPr/>
        </p:nvSpPr>
        <p:spPr>
          <a:xfrm>
            <a:off x="838200" y="4806222"/>
            <a:ext cx="3276600" cy="369332"/>
          </a:xfrm>
          <a:prstGeom prst="rect">
            <a:avLst/>
          </a:prstGeom>
          <a:noFill/>
        </p:spPr>
        <p:txBody>
          <a:bodyPr wrap="square" rtlCol="0">
            <a:spAutoFit/>
          </a:bodyPr>
          <a:lstStyle/>
          <a:p>
            <a:endParaRPr lang="es-MX"/>
          </a:p>
        </p:txBody>
      </p:sp>
      <p:grpSp>
        <p:nvGrpSpPr>
          <p:cNvPr id="223" name="222 Grupo"/>
          <p:cNvGrpSpPr/>
          <p:nvPr/>
        </p:nvGrpSpPr>
        <p:grpSpPr>
          <a:xfrm>
            <a:off x="3352800" y="1219200"/>
            <a:ext cx="2209800" cy="228600"/>
            <a:chOff x="3352800" y="1371600"/>
            <a:chExt cx="2209800" cy="381000"/>
          </a:xfrm>
        </p:grpSpPr>
        <p:sp>
          <p:nvSpPr>
            <p:cNvPr id="224" name="223 Rectángulo"/>
            <p:cNvSpPr/>
            <p:nvPr/>
          </p:nvSpPr>
          <p:spPr>
            <a:xfrm>
              <a:off x="3352800" y="1371600"/>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5" name="224 CuadroTexto"/>
            <p:cNvSpPr txBox="1"/>
            <p:nvPr/>
          </p:nvSpPr>
          <p:spPr>
            <a:xfrm>
              <a:off x="3352800" y="1414790"/>
              <a:ext cx="2209800" cy="307777"/>
            </a:xfrm>
            <a:prstGeom prst="rect">
              <a:avLst/>
            </a:prstGeom>
            <a:noFill/>
          </p:spPr>
          <p:txBody>
            <a:bodyPr wrap="square" rtlCol="0">
              <a:spAutoFit/>
            </a:bodyPr>
            <a:lstStyle/>
            <a:p>
              <a:pPr algn="ctr"/>
              <a:r>
                <a:rPr lang="es-MX" sz="600" b="1" smtClean="0"/>
                <a:t>Patronato</a:t>
              </a:r>
              <a:endParaRPr lang="es-MX" sz="600" b="1"/>
            </a:p>
          </p:txBody>
        </p:sp>
      </p:grpSp>
      <p:grpSp>
        <p:nvGrpSpPr>
          <p:cNvPr id="226" name="225 Grupo"/>
          <p:cNvGrpSpPr/>
          <p:nvPr/>
        </p:nvGrpSpPr>
        <p:grpSpPr>
          <a:xfrm>
            <a:off x="3352800" y="1676400"/>
            <a:ext cx="2209800" cy="386623"/>
            <a:chOff x="3352800" y="1421487"/>
            <a:chExt cx="2209800" cy="381000"/>
          </a:xfrm>
        </p:grpSpPr>
        <p:sp>
          <p:nvSpPr>
            <p:cNvPr id="227" name="226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8" name="227 CuadroTexto"/>
            <p:cNvSpPr txBox="1"/>
            <p:nvPr/>
          </p:nvSpPr>
          <p:spPr>
            <a:xfrm>
              <a:off x="3352800" y="1479322"/>
              <a:ext cx="2209800" cy="272970"/>
            </a:xfrm>
            <a:prstGeom prst="rect">
              <a:avLst/>
            </a:prstGeom>
            <a:noFill/>
          </p:spPr>
          <p:txBody>
            <a:bodyPr wrap="square" rtlCol="0">
              <a:spAutoFit/>
            </a:bodyPr>
            <a:lstStyle/>
            <a:p>
              <a:pPr algn="ctr"/>
              <a:r>
                <a:rPr lang="es-MX" sz="600" b="1" u="sng" smtClean="0"/>
                <a:t>Dirección General y Encargado del Desapacho de Presidencia</a:t>
              </a:r>
            </a:p>
            <a:p>
              <a:pPr algn="ctr"/>
              <a:r>
                <a:rPr lang="es-MX" sz="600" smtClean="0"/>
                <a:t>Psic. José Raúl Fregoso Dueñas</a:t>
              </a:r>
              <a:endParaRPr lang="es-MX" sz="600"/>
            </a:p>
          </p:txBody>
        </p:sp>
      </p:grpSp>
      <p:grpSp>
        <p:nvGrpSpPr>
          <p:cNvPr id="229" name="228 Grupo"/>
          <p:cNvGrpSpPr/>
          <p:nvPr/>
        </p:nvGrpSpPr>
        <p:grpSpPr>
          <a:xfrm>
            <a:off x="1752600" y="3124200"/>
            <a:ext cx="1295400" cy="369334"/>
            <a:chOff x="3352800" y="1421487"/>
            <a:chExt cx="2209800" cy="461668"/>
          </a:xfrm>
        </p:grpSpPr>
        <p:sp>
          <p:nvSpPr>
            <p:cNvPr id="230" name="229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31" name="230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Atención ciudadana</a:t>
              </a:r>
            </a:p>
            <a:p>
              <a:pPr algn="ctr"/>
              <a:r>
                <a:rPr lang="es-MX" sz="600" smtClean="0"/>
                <a:t>María Guadalupe Ortiz Ortega</a:t>
              </a:r>
            </a:p>
            <a:p>
              <a:pPr algn="ctr"/>
              <a:endParaRPr lang="es-MX" sz="600"/>
            </a:p>
          </p:txBody>
        </p:sp>
      </p:grpSp>
      <p:cxnSp>
        <p:nvCxnSpPr>
          <p:cNvPr id="232" name="231 Conector recto"/>
          <p:cNvCxnSpPr/>
          <p:nvPr/>
        </p:nvCxnSpPr>
        <p:spPr>
          <a:xfrm>
            <a:off x="4419600" y="14478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232 Conector recto"/>
          <p:cNvCxnSpPr/>
          <p:nvPr/>
        </p:nvCxnSpPr>
        <p:spPr>
          <a:xfrm>
            <a:off x="4419600" y="2667000"/>
            <a:ext cx="1752600" cy="5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233 Conector recto"/>
          <p:cNvCxnSpPr/>
          <p:nvPr/>
        </p:nvCxnSpPr>
        <p:spPr>
          <a:xfrm>
            <a:off x="4419600" y="2063023"/>
            <a:ext cx="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234 Conector recto"/>
          <p:cNvCxnSpPr>
            <a:endCxn id="238" idx="1"/>
          </p:cNvCxnSpPr>
          <p:nvPr/>
        </p:nvCxnSpPr>
        <p:spPr>
          <a:xfrm flipV="1">
            <a:off x="4419600" y="2247691"/>
            <a:ext cx="2819400" cy="439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36" name="235 Grupo"/>
          <p:cNvGrpSpPr/>
          <p:nvPr/>
        </p:nvGrpSpPr>
        <p:grpSpPr>
          <a:xfrm>
            <a:off x="7239000" y="2063022"/>
            <a:ext cx="1295400" cy="369334"/>
            <a:chOff x="3352800" y="1421487"/>
            <a:chExt cx="2209800" cy="461668"/>
          </a:xfrm>
        </p:grpSpPr>
        <p:sp>
          <p:nvSpPr>
            <p:cNvPr id="237" name="236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38" name="237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Promotora Comunitaria</a:t>
              </a:r>
            </a:p>
            <a:p>
              <a:pPr algn="ctr"/>
              <a:r>
                <a:rPr lang="es-MX" sz="600" smtClean="0"/>
                <a:t>Lucia Guadalupe López López </a:t>
              </a:r>
            </a:p>
            <a:p>
              <a:pPr algn="ctr"/>
              <a:endParaRPr lang="es-MX" sz="600"/>
            </a:p>
          </p:txBody>
        </p:sp>
      </p:grpSp>
      <p:grpSp>
        <p:nvGrpSpPr>
          <p:cNvPr id="239" name="238 Grupo"/>
          <p:cNvGrpSpPr/>
          <p:nvPr/>
        </p:nvGrpSpPr>
        <p:grpSpPr>
          <a:xfrm>
            <a:off x="6172200" y="2520222"/>
            <a:ext cx="1295400" cy="369334"/>
            <a:chOff x="3352800" y="1421487"/>
            <a:chExt cx="2209800" cy="461668"/>
          </a:xfrm>
        </p:grpSpPr>
        <p:sp>
          <p:nvSpPr>
            <p:cNvPr id="240" name="239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41" name="240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Intendencia</a:t>
              </a:r>
            </a:p>
            <a:p>
              <a:pPr algn="ctr"/>
              <a:r>
                <a:rPr lang="es-MX" sz="600" smtClean="0"/>
                <a:t>Rosa Hilda Gaviño Castillón</a:t>
              </a:r>
            </a:p>
            <a:p>
              <a:pPr algn="ctr"/>
              <a:endParaRPr lang="es-MX" sz="600"/>
            </a:p>
          </p:txBody>
        </p:sp>
      </p:grpSp>
      <p:grpSp>
        <p:nvGrpSpPr>
          <p:cNvPr id="242" name="241 Grupo"/>
          <p:cNvGrpSpPr/>
          <p:nvPr/>
        </p:nvGrpSpPr>
        <p:grpSpPr>
          <a:xfrm>
            <a:off x="1295400" y="4196621"/>
            <a:ext cx="1295400" cy="369334"/>
            <a:chOff x="3352800" y="1421487"/>
            <a:chExt cx="2209800" cy="461668"/>
          </a:xfrm>
        </p:grpSpPr>
        <p:sp>
          <p:nvSpPr>
            <p:cNvPr id="243" name="242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44" name="243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Responsable de Alimentaria</a:t>
              </a:r>
            </a:p>
            <a:p>
              <a:pPr algn="ctr"/>
              <a:r>
                <a:rPr lang="es-MX" sz="600" smtClean="0"/>
                <a:t>Marcelo Arteaga Topete</a:t>
              </a:r>
            </a:p>
            <a:p>
              <a:pPr algn="ctr"/>
              <a:endParaRPr lang="es-MX" sz="600"/>
            </a:p>
          </p:txBody>
        </p:sp>
      </p:grpSp>
      <p:grpSp>
        <p:nvGrpSpPr>
          <p:cNvPr id="245" name="244 Grupo"/>
          <p:cNvGrpSpPr/>
          <p:nvPr/>
        </p:nvGrpSpPr>
        <p:grpSpPr>
          <a:xfrm>
            <a:off x="685800" y="5034827"/>
            <a:ext cx="1066800" cy="299173"/>
            <a:chOff x="3352800" y="1421485"/>
            <a:chExt cx="2209800" cy="380999"/>
          </a:xfrm>
        </p:grpSpPr>
        <p:sp>
          <p:nvSpPr>
            <p:cNvPr id="246" name="245 Rectángulo"/>
            <p:cNvSpPr/>
            <p:nvPr/>
          </p:nvSpPr>
          <p:spPr>
            <a:xfrm>
              <a:off x="3352800" y="1421485"/>
              <a:ext cx="2209800" cy="3809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47" name="246 CuadroTexto"/>
            <p:cNvSpPr txBox="1"/>
            <p:nvPr/>
          </p:nvSpPr>
          <p:spPr>
            <a:xfrm>
              <a:off x="3352800" y="1421486"/>
              <a:ext cx="2209800" cy="235014"/>
            </a:xfrm>
            <a:prstGeom prst="rect">
              <a:avLst/>
            </a:prstGeom>
            <a:noFill/>
          </p:spPr>
          <p:txBody>
            <a:bodyPr wrap="square" rtlCol="0">
              <a:spAutoFit/>
            </a:bodyPr>
            <a:lstStyle/>
            <a:p>
              <a:pPr algn="ctr"/>
              <a:r>
                <a:rPr lang="es-MX" sz="600" b="1" u="sng" smtClean="0"/>
                <a:t>Auxiliar  de Alimentaria</a:t>
              </a:r>
            </a:p>
            <a:p>
              <a:pPr algn="ctr"/>
              <a:r>
                <a:rPr lang="es-MX" sz="600" smtClean="0"/>
                <a:t>Bertha Alicia Péna Rguez.</a:t>
              </a:r>
            </a:p>
          </p:txBody>
        </p:sp>
      </p:grpSp>
      <p:sp>
        <p:nvSpPr>
          <p:cNvPr id="248" name="247 Rectángulo"/>
          <p:cNvSpPr/>
          <p:nvPr/>
        </p:nvSpPr>
        <p:spPr>
          <a:xfrm>
            <a:off x="1828800" y="5034822"/>
            <a:ext cx="10668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grpSp>
        <p:nvGrpSpPr>
          <p:cNvPr id="249" name="248 Grupo"/>
          <p:cNvGrpSpPr/>
          <p:nvPr/>
        </p:nvGrpSpPr>
        <p:grpSpPr>
          <a:xfrm>
            <a:off x="3124200" y="4196624"/>
            <a:ext cx="990600" cy="369333"/>
            <a:chOff x="3352800" y="1421487"/>
            <a:chExt cx="2209800" cy="461666"/>
          </a:xfrm>
        </p:grpSpPr>
        <p:sp>
          <p:nvSpPr>
            <p:cNvPr id="250" name="249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51" name="250 CuadroTexto"/>
            <p:cNvSpPr txBox="1"/>
            <p:nvPr/>
          </p:nvSpPr>
          <p:spPr>
            <a:xfrm>
              <a:off x="3352800" y="1421488"/>
              <a:ext cx="2209800" cy="461665"/>
            </a:xfrm>
            <a:prstGeom prst="rect">
              <a:avLst/>
            </a:prstGeom>
            <a:noFill/>
          </p:spPr>
          <p:txBody>
            <a:bodyPr wrap="square" rtlCol="0">
              <a:spAutoFit/>
            </a:bodyPr>
            <a:lstStyle/>
            <a:p>
              <a:pPr algn="ctr"/>
              <a:r>
                <a:rPr lang="es-MX" sz="600" b="1" u="sng" smtClean="0"/>
                <a:t>Nutriologa</a:t>
              </a:r>
            </a:p>
            <a:p>
              <a:pPr algn="ctr"/>
              <a:r>
                <a:rPr lang="es-MX" sz="600" smtClean="0"/>
                <a:t>Lizbeth Rodríguez Ponce</a:t>
              </a:r>
            </a:p>
            <a:p>
              <a:pPr algn="ctr"/>
              <a:endParaRPr lang="es-MX" sz="600"/>
            </a:p>
          </p:txBody>
        </p:sp>
      </p:grpSp>
      <p:grpSp>
        <p:nvGrpSpPr>
          <p:cNvPr id="252" name="251 Grupo"/>
          <p:cNvGrpSpPr/>
          <p:nvPr/>
        </p:nvGrpSpPr>
        <p:grpSpPr>
          <a:xfrm>
            <a:off x="4191000" y="4196622"/>
            <a:ext cx="990600" cy="369334"/>
            <a:chOff x="3352800" y="1421487"/>
            <a:chExt cx="2209800" cy="461668"/>
          </a:xfrm>
        </p:grpSpPr>
        <p:sp>
          <p:nvSpPr>
            <p:cNvPr id="253" name="252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54" name="253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Psicóloga</a:t>
              </a:r>
            </a:p>
            <a:p>
              <a:pPr algn="ctr"/>
              <a:r>
                <a:rPr lang="es-MX" sz="600" smtClean="0"/>
                <a:t>Erika Manuela Torres</a:t>
              </a:r>
            </a:p>
            <a:p>
              <a:pPr algn="ctr"/>
              <a:endParaRPr lang="es-MX" sz="600"/>
            </a:p>
          </p:txBody>
        </p:sp>
      </p:grpSp>
      <p:grpSp>
        <p:nvGrpSpPr>
          <p:cNvPr id="255" name="254 Grupo"/>
          <p:cNvGrpSpPr/>
          <p:nvPr/>
        </p:nvGrpSpPr>
        <p:grpSpPr>
          <a:xfrm>
            <a:off x="5257800" y="4196622"/>
            <a:ext cx="1066800" cy="369334"/>
            <a:chOff x="3352800" y="1421487"/>
            <a:chExt cx="2209800" cy="461668"/>
          </a:xfrm>
        </p:grpSpPr>
        <p:sp>
          <p:nvSpPr>
            <p:cNvPr id="256" name="255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57" name="256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Trabajo Social</a:t>
              </a:r>
            </a:p>
            <a:p>
              <a:pPr algn="ctr"/>
              <a:r>
                <a:rPr lang="es-MX" sz="600" smtClean="0"/>
                <a:t>María Gpe. Cibrián Bravo</a:t>
              </a:r>
            </a:p>
            <a:p>
              <a:pPr algn="ctr"/>
              <a:endParaRPr lang="es-MX" sz="600"/>
            </a:p>
          </p:txBody>
        </p:sp>
      </p:grpSp>
      <p:grpSp>
        <p:nvGrpSpPr>
          <p:cNvPr id="258" name="257 Grupo"/>
          <p:cNvGrpSpPr/>
          <p:nvPr/>
        </p:nvGrpSpPr>
        <p:grpSpPr>
          <a:xfrm>
            <a:off x="8001000" y="4196622"/>
            <a:ext cx="1066800" cy="461666"/>
            <a:chOff x="3352800" y="1421485"/>
            <a:chExt cx="2209800" cy="577083"/>
          </a:xfrm>
        </p:grpSpPr>
        <p:sp>
          <p:nvSpPr>
            <p:cNvPr id="259" name="258 Rectángulo"/>
            <p:cNvSpPr/>
            <p:nvPr/>
          </p:nvSpPr>
          <p:spPr>
            <a:xfrm>
              <a:off x="3352800" y="1421485"/>
              <a:ext cx="2209800" cy="4762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60" name="259 CuadroTexto"/>
            <p:cNvSpPr txBox="1"/>
            <p:nvPr/>
          </p:nvSpPr>
          <p:spPr>
            <a:xfrm>
              <a:off x="3352800" y="1421487"/>
              <a:ext cx="2209800" cy="577081"/>
            </a:xfrm>
            <a:prstGeom prst="rect">
              <a:avLst/>
            </a:prstGeom>
            <a:noFill/>
          </p:spPr>
          <p:txBody>
            <a:bodyPr wrap="square" rtlCol="0">
              <a:spAutoFit/>
            </a:bodyPr>
            <a:lstStyle/>
            <a:p>
              <a:pPr algn="ctr"/>
              <a:r>
                <a:rPr lang="es-MX" sz="600" b="1" u="sng" smtClean="0"/>
                <a:t>Auxiliar Contable</a:t>
              </a:r>
            </a:p>
            <a:p>
              <a:pPr algn="ctr"/>
              <a:r>
                <a:rPr lang="es-MX" sz="600" smtClean="0"/>
                <a:t>María Teresa Topete R.</a:t>
              </a:r>
            </a:p>
            <a:p>
              <a:pPr algn="ctr"/>
              <a:r>
                <a:rPr lang="es-MX" sz="600" smtClean="0"/>
                <a:t>Laura l. Rodríguez Núñez</a:t>
              </a:r>
            </a:p>
            <a:p>
              <a:pPr algn="ctr"/>
              <a:endParaRPr lang="es-MX" sz="600"/>
            </a:p>
          </p:txBody>
        </p:sp>
      </p:grpSp>
      <p:cxnSp>
        <p:nvCxnSpPr>
          <p:cNvPr id="261" name="260 Conector recto"/>
          <p:cNvCxnSpPr/>
          <p:nvPr/>
        </p:nvCxnSpPr>
        <p:spPr>
          <a:xfrm>
            <a:off x="1981200" y="3891822"/>
            <a:ext cx="6477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261 Conector recto"/>
          <p:cNvCxnSpPr/>
          <p:nvPr/>
        </p:nvCxnSpPr>
        <p:spPr>
          <a:xfrm>
            <a:off x="4419600" y="2672623"/>
            <a:ext cx="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262 Conector recto"/>
          <p:cNvCxnSpPr/>
          <p:nvPr/>
        </p:nvCxnSpPr>
        <p:spPr>
          <a:xfrm>
            <a:off x="1981200" y="38918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263 Conector recto"/>
          <p:cNvCxnSpPr/>
          <p:nvPr/>
        </p:nvCxnSpPr>
        <p:spPr>
          <a:xfrm>
            <a:off x="3581400" y="38918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264 Conector recto"/>
          <p:cNvCxnSpPr/>
          <p:nvPr/>
        </p:nvCxnSpPr>
        <p:spPr>
          <a:xfrm>
            <a:off x="4648200" y="38918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265 Conector recto"/>
          <p:cNvCxnSpPr/>
          <p:nvPr/>
        </p:nvCxnSpPr>
        <p:spPr>
          <a:xfrm>
            <a:off x="5791200" y="38918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266 Conector recto"/>
          <p:cNvCxnSpPr/>
          <p:nvPr/>
        </p:nvCxnSpPr>
        <p:spPr>
          <a:xfrm>
            <a:off x="7086600" y="38918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267 Conector recto"/>
          <p:cNvCxnSpPr/>
          <p:nvPr/>
        </p:nvCxnSpPr>
        <p:spPr>
          <a:xfrm flipV="1">
            <a:off x="1219200" y="4724400"/>
            <a:ext cx="1143000" cy="5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268 Conector recto"/>
          <p:cNvCxnSpPr/>
          <p:nvPr/>
        </p:nvCxnSpPr>
        <p:spPr>
          <a:xfrm>
            <a:off x="2362200" y="47300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269 Conector recto"/>
          <p:cNvCxnSpPr/>
          <p:nvPr/>
        </p:nvCxnSpPr>
        <p:spPr>
          <a:xfrm>
            <a:off x="1219200" y="47300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270 Conector recto"/>
          <p:cNvCxnSpPr/>
          <p:nvPr/>
        </p:nvCxnSpPr>
        <p:spPr>
          <a:xfrm>
            <a:off x="1828800" y="45014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2" name="271 Grupo"/>
          <p:cNvGrpSpPr/>
          <p:nvPr/>
        </p:nvGrpSpPr>
        <p:grpSpPr>
          <a:xfrm>
            <a:off x="6400800" y="4196622"/>
            <a:ext cx="1371600" cy="369334"/>
            <a:chOff x="3352800" y="1421487"/>
            <a:chExt cx="2209800" cy="461668"/>
          </a:xfrm>
        </p:grpSpPr>
        <p:sp>
          <p:nvSpPr>
            <p:cNvPr id="273" name="272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74" name="273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Coordinador URR</a:t>
              </a:r>
            </a:p>
            <a:p>
              <a:pPr algn="ctr"/>
              <a:r>
                <a:rPr lang="es-MX" sz="600" smtClean="0"/>
                <a:t>Homero Cruz Castañeda</a:t>
              </a:r>
            </a:p>
            <a:p>
              <a:pPr algn="ctr"/>
              <a:endParaRPr lang="es-MX" sz="600"/>
            </a:p>
          </p:txBody>
        </p:sp>
      </p:grpSp>
      <p:grpSp>
        <p:nvGrpSpPr>
          <p:cNvPr id="275" name="274 Grupo"/>
          <p:cNvGrpSpPr/>
          <p:nvPr/>
        </p:nvGrpSpPr>
        <p:grpSpPr>
          <a:xfrm>
            <a:off x="5867400" y="5034825"/>
            <a:ext cx="1066800" cy="461665"/>
            <a:chOff x="3352800" y="1421491"/>
            <a:chExt cx="2209800" cy="577082"/>
          </a:xfrm>
        </p:grpSpPr>
        <p:sp>
          <p:nvSpPr>
            <p:cNvPr id="276" name="275 Rectángulo"/>
            <p:cNvSpPr/>
            <p:nvPr/>
          </p:nvSpPr>
          <p:spPr>
            <a:xfrm>
              <a:off x="3352800" y="1421491"/>
              <a:ext cx="2209800" cy="5714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77" name="276 CuadroTexto"/>
            <p:cNvSpPr txBox="1"/>
            <p:nvPr/>
          </p:nvSpPr>
          <p:spPr>
            <a:xfrm>
              <a:off x="3352800" y="1421491"/>
              <a:ext cx="2209800" cy="577082"/>
            </a:xfrm>
            <a:prstGeom prst="rect">
              <a:avLst/>
            </a:prstGeom>
            <a:noFill/>
          </p:spPr>
          <p:txBody>
            <a:bodyPr wrap="square" rtlCol="0">
              <a:spAutoFit/>
            </a:bodyPr>
            <a:lstStyle/>
            <a:p>
              <a:pPr algn="ctr"/>
              <a:r>
                <a:rPr lang="es-MX" sz="600" b="1" u="sng" smtClean="0"/>
                <a:t>Auxiliar  Administrativo</a:t>
              </a:r>
            </a:p>
            <a:p>
              <a:pPr algn="ctr"/>
              <a:r>
                <a:rPr lang="es-MX" sz="600" smtClean="0"/>
                <a:t>Verónica Martínez Preciado</a:t>
              </a:r>
            </a:p>
            <a:p>
              <a:pPr algn="ctr"/>
              <a:r>
                <a:rPr lang="es-MX" sz="600" smtClean="0"/>
                <a:t>Ma. Trinidad Pérez Torres</a:t>
              </a:r>
            </a:p>
            <a:p>
              <a:pPr algn="ctr"/>
              <a:endParaRPr lang="es-MX" sz="600"/>
            </a:p>
          </p:txBody>
        </p:sp>
      </p:grpSp>
      <p:grpSp>
        <p:nvGrpSpPr>
          <p:cNvPr id="278" name="277 Grupo"/>
          <p:cNvGrpSpPr/>
          <p:nvPr/>
        </p:nvGrpSpPr>
        <p:grpSpPr>
          <a:xfrm>
            <a:off x="7010400" y="5034821"/>
            <a:ext cx="1066800" cy="984979"/>
            <a:chOff x="3352800" y="1421485"/>
            <a:chExt cx="2209800" cy="2539154"/>
          </a:xfrm>
        </p:grpSpPr>
        <p:sp>
          <p:nvSpPr>
            <p:cNvPr id="279" name="278 Rectángulo"/>
            <p:cNvSpPr/>
            <p:nvPr/>
          </p:nvSpPr>
          <p:spPr>
            <a:xfrm>
              <a:off x="3352800" y="1421485"/>
              <a:ext cx="2209800" cy="20954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80" name="279 CuadroTexto"/>
            <p:cNvSpPr txBox="1"/>
            <p:nvPr/>
          </p:nvSpPr>
          <p:spPr>
            <a:xfrm>
              <a:off x="3352800" y="1421487"/>
              <a:ext cx="2209800" cy="2539152"/>
            </a:xfrm>
            <a:prstGeom prst="rect">
              <a:avLst/>
            </a:prstGeom>
            <a:noFill/>
          </p:spPr>
          <p:txBody>
            <a:bodyPr wrap="square" rtlCol="0">
              <a:spAutoFit/>
            </a:bodyPr>
            <a:lstStyle/>
            <a:p>
              <a:pPr algn="ctr"/>
              <a:r>
                <a:rPr lang="es-MX" sz="600" b="1" u="sng" smtClean="0"/>
                <a:t>Auxiliares  de Fisioterapia</a:t>
              </a:r>
            </a:p>
            <a:p>
              <a:pPr algn="ctr"/>
              <a:r>
                <a:rPr lang="es-MX" sz="600" smtClean="0"/>
                <a:t>Luz María Rico Benítez</a:t>
              </a:r>
            </a:p>
            <a:p>
              <a:pPr algn="ctr"/>
              <a:r>
                <a:rPr lang="es-MX" sz="600" smtClean="0"/>
                <a:t>Araceli Sustaita Gómez</a:t>
              </a:r>
            </a:p>
            <a:p>
              <a:pPr algn="ctr"/>
              <a:r>
                <a:rPr lang="es-MX" sz="600" smtClean="0"/>
                <a:t>Gisela V. Talavera de la C</a:t>
              </a:r>
            </a:p>
            <a:p>
              <a:pPr algn="ctr"/>
              <a:r>
                <a:rPr lang="es-MX" sz="600" smtClean="0"/>
                <a:t>Karen Andrea Jiménez M.</a:t>
              </a:r>
            </a:p>
            <a:p>
              <a:pPr algn="ctr"/>
              <a:r>
                <a:rPr lang="es-MX" sz="600" smtClean="0"/>
                <a:t>Dalia G. Morales Morales</a:t>
              </a:r>
            </a:p>
            <a:p>
              <a:pPr algn="ctr"/>
              <a:r>
                <a:rPr lang="es-MX" sz="600" smtClean="0"/>
                <a:t>Ignacio de J. Andrade S.</a:t>
              </a:r>
            </a:p>
            <a:p>
              <a:pPr algn="ctr"/>
              <a:r>
                <a:rPr lang="es-MX" sz="600" smtClean="0"/>
                <a:t>José Alejandre Zárate S.</a:t>
              </a:r>
            </a:p>
            <a:p>
              <a:endParaRPr lang="es-MX" sz="600" smtClean="0"/>
            </a:p>
            <a:p>
              <a:pPr algn="ctr"/>
              <a:endParaRPr lang="es-MX" sz="600" smtClean="0"/>
            </a:p>
            <a:p>
              <a:pPr algn="ctr"/>
              <a:r>
                <a:rPr lang="es-MX" sz="600" smtClean="0"/>
                <a:t> </a:t>
              </a:r>
            </a:p>
            <a:p>
              <a:pPr algn="ctr"/>
              <a:endParaRPr lang="es-MX" sz="600"/>
            </a:p>
          </p:txBody>
        </p:sp>
      </p:grpSp>
      <p:cxnSp>
        <p:nvCxnSpPr>
          <p:cNvPr id="281" name="280 Conector recto"/>
          <p:cNvCxnSpPr/>
          <p:nvPr/>
        </p:nvCxnSpPr>
        <p:spPr>
          <a:xfrm>
            <a:off x="5410200" y="4730022"/>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281 Conector recto"/>
          <p:cNvCxnSpPr/>
          <p:nvPr/>
        </p:nvCxnSpPr>
        <p:spPr>
          <a:xfrm>
            <a:off x="7620000" y="47300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282 Conector recto"/>
          <p:cNvCxnSpPr/>
          <p:nvPr/>
        </p:nvCxnSpPr>
        <p:spPr>
          <a:xfrm>
            <a:off x="6477000" y="47300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283 Conector recto"/>
          <p:cNvCxnSpPr/>
          <p:nvPr/>
        </p:nvCxnSpPr>
        <p:spPr>
          <a:xfrm>
            <a:off x="7086600" y="45014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5" name="284 Grupo"/>
          <p:cNvGrpSpPr/>
          <p:nvPr/>
        </p:nvGrpSpPr>
        <p:grpSpPr>
          <a:xfrm>
            <a:off x="4800600" y="5046488"/>
            <a:ext cx="990600" cy="369334"/>
            <a:chOff x="3352800" y="1421487"/>
            <a:chExt cx="2209800" cy="461668"/>
          </a:xfrm>
        </p:grpSpPr>
        <p:sp>
          <p:nvSpPr>
            <p:cNvPr id="286" name="285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87" name="286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Psicóloga de Lenguaje</a:t>
              </a:r>
            </a:p>
            <a:p>
              <a:pPr algn="ctr"/>
              <a:r>
                <a:rPr lang="es-MX" sz="600" smtClean="0"/>
                <a:t>Margarita Delgadillo Arce</a:t>
              </a:r>
            </a:p>
            <a:p>
              <a:pPr algn="ctr"/>
              <a:endParaRPr lang="es-MX" sz="600"/>
            </a:p>
          </p:txBody>
        </p:sp>
      </p:grpSp>
      <p:cxnSp>
        <p:nvCxnSpPr>
          <p:cNvPr id="288" name="287 Conector recto"/>
          <p:cNvCxnSpPr/>
          <p:nvPr/>
        </p:nvCxnSpPr>
        <p:spPr>
          <a:xfrm>
            <a:off x="5410200" y="47300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9" name="288 Grupo"/>
          <p:cNvGrpSpPr/>
          <p:nvPr/>
        </p:nvGrpSpPr>
        <p:grpSpPr>
          <a:xfrm>
            <a:off x="8153400" y="5034823"/>
            <a:ext cx="838200" cy="369333"/>
            <a:chOff x="3352800" y="1421487"/>
            <a:chExt cx="2209800" cy="461666"/>
          </a:xfrm>
        </p:grpSpPr>
        <p:sp>
          <p:nvSpPr>
            <p:cNvPr id="290" name="289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91" name="290 CuadroTexto"/>
            <p:cNvSpPr txBox="1"/>
            <p:nvPr/>
          </p:nvSpPr>
          <p:spPr>
            <a:xfrm>
              <a:off x="3352800" y="1421488"/>
              <a:ext cx="2209800" cy="461665"/>
            </a:xfrm>
            <a:prstGeom prst="rect">
              <a:avLst/>
            </a:prstGeom>
            <a:noFill/>
          </p:spPr>
          <p:txBody>
            <a:bodyPr wrap="square" rtlCol="0">
              <a:spAutoFit/>
            </a:bodyPr>
            <a:lstStyle/>
            <a:p>
              <a:pPr algn="ctr"/>
              <a:r>
                <a:rPr lang="es-MX" sz="600" b="1" u="sng" smtClean="0"/>
                <a:t>Velador</a:t>
              </a:r>
            </a:p>
            <a:p>
              <a:pPr algn="ctr"/>
              <a:r>
                <a:rPr lang="es-MX" sz="600" smtClean="0"/>
                <a:t>Raúl Escobar Flores</a:t>
              </a:r>
            </a:p>
            <a:p>
              <a:pPr algn="ctr"/>
              <a:endParaRPr lang="es-MX" sz="600"/>
            </a:p>
          </p:txBody>
        </p:sp>
      </p:grpSp>
      <p:cxnSp>
        <p:nvCxnSpPr>
          <p:cNvPr id="292" name="291 Conector recto"/>
          <p:cNvCxnSpPr/>
          <p:nvPr/>
        </p:nvCxnSpPr>
        <p:spPr>
          <a:xfrm>
            <a:off x="8534400" y="47300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292 Conector recto"/>
          <p:cNvCxnSpPr/>
          <p:nvPr/>
        </p:nvCxnSpPr>
        <p:spPr>
          <a:xfrm>
            <a:off x="8458200" y="389182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4" name="293 Grupo"/>
          <p:cNvGrpSpPr/>
          <p:nvPr/>
        </p:nvGrpSpPr>
        <p:grpSpPr>
          <a:xfrm>
            <a:off x="685800" y="2209800"/>
            <a:ext cx="2362200" cy="304800"/>
            <a:chOff x="3092824" y="1897738"/>
            <a:chExt cx="2209800" cy="388478"/>
          </a:xfrm>
        </p:grpSpPr>
        <p:sp>
          <p:nvSpPr>
            <p:cNvPr id="295" name="294 Rectángulo"/>
            <p:cNvSpPr/>
            <p:nvPr/>
          </p:nvSpPr>
          <p:spPr>
            <a:xfrm>
              <a:off x="3092824" y="1897738"/>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96" name="295 CuadroTexto"/>
            <p:cNvSpPr txBox="1"/>
            <p:nvPr/>
          </p:nvSpPr>
          <p:spPr>
            <a:xfrm>
              <a:off x="3092824" y="1897738"/>
              <a:ext cx="2209800" cy="388478"/>
            </a:xfrm>
            <a:prstGeom prst="rect">
              <a:avLst/>
            </a:prstGeom>
            <a:noFill/>
          </p:spPr>
          <p:txBody>
            <a:bodyPr wrap="square" rtlCol="0">
              <a:spAutoFit/>
            </a:bodyPr>
            <a:lstStyle/>
            <a:p>
              <a:pPr algn="ctr"/>
              <a:r>
                <a:rPr lang="es-MX" sz="600" b="1" u="sng" smtClean="0"/>
                <a:t>Coord. del Consejo Mpal. Para personas con capacidades diferentes</a:t>
              </a:r>
            </a:p>
            <a:p>
              <a:pPr algn="ctr"/>
              <a:r>
                <a:rPr lang="es-MX" sz="600" smtClean="0"/>
                <a:t>Ramiro Delgadillo</a:t>
              </a:r>
            </a:p>
            <a:p>
              <a:pPr algn="ctr"/>
              <a:endParaRPr lang="es-MX" sz="600"/>
            </a:p>
          </p:txBody>
        </p:sp>
      </p:grpSp>
      <p:grpSp>
        <p:nvGrpSpPr>
          <p:cNvPr id="297" name="296 Grupo"/>
          <p:cNvGrpSpPr/>
          <p:nvPr/>
        </p:nvGrpSpPr>
        <p:grpSpPr>
          <a:xfrm>
            <a:off x="6172200" y="2895600"/>
            <a:ext cx="1295400" cy="369334"/>
            <a:chOff x="3352800" y="1421487"/>
            <a:chExt cx="2209800" cy="461668"/>
          </a:xfrm>
        </p:grpSpPr>
        <p:sp>
          <p:nvSpPr>
            <p:cNvPr id="298" name="297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299" name="298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Ayudante general</a:t>
              </a:r>
            </a:p>
            <a:p>
              <a:pPr algn="ctr"/>
              <a:r>
                <a:rPr lang="es-MX" sz="600" smtClean="0"/>
                <a:t>Rafael Cibrián  López</a:t>
              </a:r>
            </a:p>
            <a:p>
              <a:pPr algn="ctr"/>
              <a:endParaRPr lang="es-MX" sz="600"/>
            </a:p>
          </p:txBody>
        </p:sp>
      </p:grpSp>
      <p:sp>
        <p:nvSpPr>
          <p:cNvPr id="300" name="299 CuadroTexto"/>
          <p:cNvSpPr txBox="1"/>
          <p:nvPr/>
        </p:nvSpPr>
        <p:spPr>
          <a:xfrm>
            <a:off x="1828800" y="5029200"/>
            <a:ext cx="1066800" cy="369332"/>
          </a:xfrm>
          <a:prstGeom prst="rect">
            <a:avLst/>
          </a:prstGeom>
          <a:noFill/>
        </p:spPr>
        <p:txBody>
          <a:bodyPr wrap="square" rtlCol="0">
            <a:spAutoFit/>
          </a:bodyPr>
          <a:lstStyle/>
          <a:p>
            <a:pPr algn="ctr"/>
            <a:r>
              <a:rPr lang="es-MX" sz="600" b="1" u="sng" smtClean="0"/>
              <a:t>Responsable de Comedor </a:t>
            </a:r>
          </a:p>
          <a:p>
            <a:pPr algn="ctr"/>
            <a:r>
              <a:rPr lang="es-MX" sz="600" smtClean="0"/>
              <a:t>Ma Isabel Ramos Hernández</a:t>
            </a:r>
          </a:p>
          <a:p>
            <a:pPr algn="ctr"/>
            <a:endParaRPr lang="es-MX" sz="600"/>
          </a:p>
        </p:txBody>
      </p:sp>
      <p:grpSp>
        <p:nvGrpSpPr>
          <p:cNvPr id="301" name="300 Grupo"/>
          <p:cNvGrpSpPr/>
          <p:nvPr/>
        </p:nvGrpSpPr>
        <p:grpSpPr>
          <a:xfrm>
            <a:off x="6172200" y="3276600"/>
            <a:ext cx="1295400" cy="369334"/>
            <a:chOff x="3352800" y="1421487"/>
            <a:chExt cx="2209800" cy="461668"/>
          </a:xfrm>
        </p:grpSpPr>
        <p:sp>
          <p:nvSpPr>
            <p:cNvPr id="302" name="301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303" name="302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Chofer</a:t>
              </a:r>
            </a:p>
            <a:p>
              <a:pPr algn="ctr"/>
              <a:r>
                <a:rPr lang="es-MX" sz="600" smtClean="0"/>
                <a:t>Gilberto Santiago Flores</a:t>
              </a:r>
            </a:p>
            <a:p>
              <a:pPr algn="ctr"/>
              <a:endParaRPr lang="es-MX" sz="600"/>
            </a:p>
          </p:txBody>
        </p:sp>
      </p:grpSp>
      <p:grpSp>
        <p:nvGrpSpPr>
          <p:cNvPr id="304" name="303 Grupo"/>
          <p:cNvGrpSpPr/>
          <p:nvPr/>
        </p:nvGrpSpPr>
        <p:grpSpPr>
          <a:xfrm>
            <a:off x="4419600" y="3048000"/>
            <a:ext cx="1676400" cy="304800"/>
            <a:chOff x="4419600" y="3048000"/>
            <a:chExt cx="1676400" cy="304800"/>
          </a:xfrm>
        </p:grpSpPr>
        <p:cxnSp>
          <p:nvCxnSpPr>
            <p:cNvPr id="305" name="304 Conector recto"/>
            <p:cNvCxnSpPr/>
            <p:nvPr/>
          </p:nvCxnSpPr>
          <p:spPr>
            <a:xfrm flipV="1">
              <a:off x="4419600" y="3200400"/>
              <a:ext cx="1371600" cy="5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305 Conector recto"/>
            <p:cNvCxnSpPr/>
            <p:nvPr/>
          </p:nvCxnSpPr>
          <p:spPr>
            <a:xfrm>
              <a:off x="5791200" y="30480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306 Conector recto"/>
            <p:cNvCxnSpPr/>
            <p:nvPr/>
          </p:nvCxnSpPr>
          <p:spPr>
            <a:xfrm>
              <a:off x="5791200" y="30480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307 Conector recto"/>
            <p:cNvCxnSpPr/>
            <p:nvPr/>
          </p:nvCxnSpPr>
          <p:spPr>
            <a:xfrm>
              <a:off x="5791200" y="3352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 name="308 Grupo"/>
          <p:cNvGrpSpPr/>
          <p:nvPr/>
        </p:nvGrpSpPr>
        <p:grpSpPr>
          <a:xfrm>
            <a:off x="1752600" y="3516866"/>
            <a:ext cx="1295400" cy="369334"/>
            <a:chOff x="3352800" y="1421487"/>
            <a:chExt cx="2209800" cy="461668"/>
          </a:xfrm>
        </p:grpSpPr>
        <p:sp>
          <p:nvSpPr>
            <p:cNvPr id="310" name="309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311" name="310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Atención  Adultos Mayores</a:t>
              </a:r>
            </a:p>
            <a:p>
              <a:pPr algn="ctr"/>
              <a:r>
                <a:rPr lang="es-MX" sz="600" smtClean="0"/>
                <a:t>Hortencia Cisneros Jiménez</a:t>
              </a:r>
            </a:p>
            <a:p>
              <a:pPr algn="ctr"/>
              <a:endParaRPr lang="es-MX" sz="600"/>
            </a:p>
          </p:txBody>
        </p:sp>
      </p:grpSp>
      <p:grpSp>
        <p:nvGrpSpPr>
          <p:cNvPr id="312" name="311 Grupo"/>
          <p:cNvGrpSpPr/>
          <p:nvPr/>
        </p:nvGrpSpPr>
        <p:grpSpPr>
          <a:xfrm rot="10800000">
            <a:off x="3124200" y="3276600"/>
            <a:ext cx="1295400" cy="304800"/>
            <a:chOff x="4419600" y="3048000"/>
            <a:chExt cx="1676400" cy="304800"/>
          </a:xfrm>
        </p:grpSpPr>
        <p:cxnSp>
          <p:nvCxnSpPr>
            <p:cNvPr id="313" name="312 Conector recto"/>
            <p:cNvCxnSpPr/>
            <p:nvPr/>
          </p:nvCxnSpPr>
          <p:spPr>
            <a:xfrm flipV="1">
              <a:off x="4419600" y="3200400"/>
              <a:ext cx="1371600" cy="5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313 Conector recto"/>
            <p:cNvCxnSpPr/>
            <p:nvPr/>
          </p:nvCxnSpPr>
          <p:spPr>
            <a:xfrm>
              <a:off x="5791200" y="30480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314 Conector recto"/>
            <p:cNvCxnSpPr/>
            <p:nvPr/>
          </p:nvCxnSpPr>
          <p:spPr>
            <a:xfrm>
              <a:off x="5791200" y="30480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315 Conector recto"/>
            <p:cNvCxnSpPr/>
            <p:nvPr/>
          </p:nvCxnSpPr>
          <p:spPr>
            <a:xfrm>
              <a:off x="5791200" y="3352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7" name="316 CuadroTexto"/>
          <p:cNvSpPr txBox="1"/>
          <p:nvPr/>
        </p:nvSpPr>
        <p:spPr>
          <a:xfrm>
            <a:off x="609600" y="6477000"/>
            <a:ext cx="4191000" cy="261610"/>
          </a:xfrm>
          <a:prstGeom prst="rect">
            <a:avLst/>
          </a:prstGeom>
          <a:noFill/>
        </p:spPr>
        <p:txBody>
          <a:bodyPr wrap="square" rtlCol="0">
            <a:spAutoFit/>
          </a:bodyPr>
          <a:lstStyle/>
          <a:p>
            <a:r>
              <a:rPr lang="es-MX" sz="1100" b="1" i="1" smtClean="0">
                <a:solidFill>
                  <a:srgbClr val="009A46"/>
                </a:solidFill>
              </a:rPr>
              <a:t>Mascota, Jalisco; 01 de abril de 2016</a:t>
            </a:r>
            <a:r>
              <a:rPr lang="es-MX" sz="1100" b="1" i="1" smtClean="0">
                <a:solidFill>
                  <a:srgbClr val="00B050"/>
                </a:solidFill>
              </a:rPr>
              <a:t>.</a:t>
            </a:r>
            <a:endParaRPr lang="es-MX" sz="1100" b="1" i="1">
              <a:solidFill>
                <a:srgbClr val="00B050"/>
              </a:solidFill>
            </a:endParaRPr>
          </a:p>
        </p:txBody>
      </p:sp>
      <p:grpSp>
        <p:nvGrpSpPr>
          <p:cNvPr id="318" name="317 Grupo"/>
          <p:cNvGrpSpPr/>
          <p:nvPr/>
        </p:nvGrpSpPr>
        <p:grpSpPr>
          <a:xfrm>
            <a:off x="1752600" y="2754866"/>
            <a:ext cx="1295400" cy="369334"/>
            <a:chOff x="3352800" y="1421487"/>
            <a:chExt cx="2209800" cy="461668"/>
          </a:xfrm>
        </p:grpSpPr>
        <p:sp>
          <p:nvSpPr>
            <p:cNvPr id="319" name="31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320" name="319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Asesoría Jurídica</a:t>
              </a:r>
            </a:p>
            <a:p>
              <a:pPr algn="ctr"/>
              <a:r>
                <a:rPr lang="es-MX" sz="600" smtClean="0"/>
                <a:t>Julián Enrique Yanes Arias</a:t>
              </a:r>
            </a:p>
            <a:p>
              <a:pPr algn="ctr"/>
              <a:endParaRPr lang="es-MX" sz="600"/>
            </a:p>
          </p:txBody>
        </p:sp>
      </p:grpSp>
      <p:cxnSp>
        <p:nvCxnSpPr>
          <p:cNvPr id="321" name="320 Conector recto"/>
          <p:cNvCxnSpPr/>
          <p:nvPr/>
        </p:nvCxnSpPr>
        <p:spPr>
          <a:xfrm>
            <a:off x="3124200" y="2895600"/>
            <a:ext cx="1295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321 Conector recto"/>
          <p:cNvCxnSpPr/>
          <p:nvPr/>
        </p:nvCxnSpPr>
        <p:spPr>
          <a:xfrm>
            <a:off x="3124200" y="2362200"/>
            <a:ext cx="1295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5334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7056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9 CuadroTexto"/>
          <p:cNvSpPr txBox="1"/>
          <p:nvPr/>
        </p:nvSpPr>
        <p:spPr>
          <a:xfrm>
            <a:off x="304800" y="609600"/>
            <a:ext cx="4495800" cy="369332"/>
          </a:xfrm>
          <a:prstGeom prst="rect">
            <a:avLst/>
          </a:prstGeom>
          <a:noFill/>
        </p:spPr>
        <p:txBody>
          <a:bodyPr wrap="square" rtlCol="0">
            <a:spAutoFit/>
          </a:bodyPr>
          <a:lstStyle/>
          <a:p>
            <a:r>
              <a:rPr lang="es-MX" smtClean="0">
                <a:solidFill>
                  <a:srgbClr val="C00000"/>
                </a:solidFill>
              </a:rPr>
              <a:t>Plática a beneficiarios programas Alimentaria</a:t>
            </a:r>
            <a:endParaRPr lang="es-MX">
              <a:solidFill>
                <a:srgbClr val="C00000"/>
              </a:solidFill>
            </a:endParaRPr>
          </a:p>
        </p:txBody>
      </p:sp>
      <p:pic>
        <p:nvPicPr>
          <p:cNvPr id="12" name="11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pic>
        <p:nvPicPr>
          <p:cNvPr id="2050" name="Picture 2" descr="C:\Users\OCRAM\Desktop\ENGREGA PAAD 23 FEB 16\IMG_2189.jpg"/>
          <p:cNvPicPr>
            <a:picLocks noChangeAspect="1" noChangeArrowheads="1"/>
          </p:cNvPicPr>
          <p:nvPr/>
        </p:nvPicPr>
        <p:blipFill>
          <a:blip r:embed="rId4" cstate="print"/>
          <a:srcRect/>
          <a:stretch>
            <a:fillRect/>
          </a:stretch>
        </p:blipFill>
        <p:spPr bwMode="auto">
          <a:xfrm>
            <a:off x="609600" y="1143000"/>
            <a:ext cx="3429000" cy="2286000"/>
          </a:xfrm>
          <a:prstGeom prst="rect">
            <a:avLst/>
          </a:prstGeom>
          <a:noFill/>
        </p:spPr>
      </p:pic>
      <p:pic>
        <p:nvPicPr>
          <p:cNvPr id="1026" name="Picture 2" descr="G:\IMG_2209.jpg"/>
          <p:cNvPicPr>
            <a:picLocks noChangeAspect="1" noChangeArrowheads="1"/>
          </p:cNvPicPr>
          <p:nvPr/>
        </p:nvPicPr>
        <p:blipFill>
          <a:blip r:embed="rId5" cstate="print"/>
          <a:srcRect/>
          <a:stretch>
            <a:fillRect/>
          </a:stretch>
        </p:blipFill>
        <p:spPr bwMode="auto">
          <a:xfrm>
            <a:off x="4495800" y="1143000"/>
            <a:ext cx="3429276" cy="2286000"/>
          </a:xfrm>
          <a:prstGeom prst="rect">
            <a:avLst/>
          </a:prstGeom>
          <a:noFill/>
        </p:spPr>
      </p:pic>
      <p:pic>
        <p:nvPicPr>
          <p:cNvPr id="13" name="Picture 3" descr="C:\Users\OCRAM\Desktop\ENGREGA PAAD 23 FEB 16\IMG_2244.jpg"/>
          <p:cNvPicPr>
            <a:picLocks noChangeAspect="1" noChangeArrowheads="1"/>
          </p:cNvPicPr>
          <p:nvPr/>
        </p:nvPicPr>
        <p:blipFill>
          <a:blip r:embed="rId6" cstate="print"/>
          <a:srcRect/>
          <a:stretch>
            <a:fillRect/>
          </a:stretch>
        </p:blipFill>
        <p:spPr bwMode="auto">
          <a:xfrm>
            <a:off x="4495800" y="3733800"/>
            <a:ext cx="3429000" cy="2286000"/>
          </a:xfrm>
          <a:prstGeom prst="rect">
            <a:avLst/>
          </a:prstGeom>
          <a:noFill/>
        </p:spPr>
      </p:pic>
      <p:pic>
        <p:nvPicPr>
          <p:cNvPr id="14" name="Picture 4" descr="C:\Users\OCRAM\Desktop\ENGREGA PAAD 23 FEB 16\IMG_2144.jpg"/>
          <p:cNvPicPr>
            <a:picLocks noChangeAspect="1" noChangeArrowheads="1"/>
          </p:cNvPicPr>
          <p:nvPr/>
        </p:nvPicPr>
        <p:blipFill>
          <a:blip r:embed="rId7" cstate="print"/>
          <a:srcRect/>
          <a:stretch>
            <a:fillRect/>
          </a:stretch>
        </p:blipFill>
        <p:spPr bwMode="auto">
          <a:xfrm>
            <a:off x="609600" y="3733800"/>
            <a:ext cx="3429000" cy="2286000"/>
          </a:xfrm>
          <a:prstGeom prst="rect">
            <a:avLst/>
          </a:prstGeom>
          <a:noFill/>
        </p:spPr>
      </p:pic>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5334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7056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2" descr="C:\Users\OCRAM\Desktop\DIF MASCOTA\FOTOS DIF 2015\Proalimne 271115\20151127_113653.jpg"/>
          <p:cNvPicPr>
            <a:picLocks noChangeAspect="1" noChangeArrowheads="1"/>
          </p:cNvPicPr>
          <p:nvPr/>
        </p:nvPicPr>
        <p:blipFill>
          <a:blip r:embed="rId3" cstate="print"/>
          <a:srcRect/>
          <a:stretch>
            <a:fillRect/>
          </a:stretch>
        </p:blipFill>
        <p:spPr bwMode="auto">
          <a:xfrm>
            <a:off x="304800" y="457200"/>
            <a:ext cx="4267200" cy="2560320"/>
          </a:xfrm>
          <a:prstGeom prst="rect">
            <a:avLst/>
          </a:prstGeom>
          <a:noFill/>
        </p:spPr>
      </p:pic>
      <p:pic>
        <p:nvPicPr>
          <p:cNvPr id="7" name="Picture 3" descr="G:\Entrega de desayunos escolares DIF y toma de peso y talla\20151119_102325.jpg"/>
          <p:cNvPicPr>
            <a:picLocks noChangeAspect="1" noChangeArrowheads="1"/>
          </p:cNvPicPr>
          <p:nvPr/>
        </p:nvPicPr>
        <p:blipFill>
          <a:blip r:embed="rId4" cstate="print"/>
          <a:srcRect/>
          <a:stretch>
            <a:fillRect/>
          </a:stretch>
        </p:blipFill>
        <p:spPr bwMode="auto">
          <a:xfrm>
            <a:off x="5133975" y="1066800"/>
            <a:ext cx="3248025" cy="4724400"/>
          </a:xfrm>
          <a:prstGeom prst="rect">
            <a:avLst/>
          </a:prstGeom>
          <a:noFill/>
        </p:spPr>
      </p:pic>
      <p:pic>
        <p:nvPicPr>
          <p:cNvPr id="8" name="Picture 10" descr="C:\Users\OCRAM\Desktop\FOTOS VARIAS\IMG-20151224-WA0010.jpg"/>
          <p:cNvPicPr>
            <a:picLocks noChangeAspect="1" noChangeArrowheads="1"/>
          </p:cNvPicPr>
          <p:nvPr/>
        </p:nvPicPr>
        <p:blipFill>
          <a:blip r:embed="rId5" cstate="print"/>
          <a:srcRect/>
          <a:stretch>
            <a:fillRect/>
          </a:stretch>
        </p:blipFill>
        <p:spPr bwMode="auto">
          <a:xfrm>
            <a:off x="304800" y="3505200"/>
            <a:ext cx="4267200" cy="2286000"/>
          </a:xfrm>
          <a:prstGeom prst="rect">
            <a:avLst/>
          </a:prstGeom>
          <a:noFill/>
        </p:spPr>
      </p:pic>
      <p:sp>
        <p:nvSpPr>
          <p:cNvPr id="9" name="8 CuadroTexto"/>
          <p:cNvSpPr txBox="1"/>
          <p:nvPr/>
        </p:nvSpPr>
        <p:spPr>
          <a:xfrm>
            <a:off x="609600" y="5867400"/>
            <a:ext cx="3886200" cy="369332"/>
          </a:xfrm>
          <a:prstGeom prst="rect">
            <a:avLst/>
          </a:prstGeom>
          <a:noFill/>
        </p:spPr>
        <p:txBody>
          <a:bodyPr wrap="square" rtlCol="0">
            <a:spAutoFit/>
          </a:bodyPr>
          <a:lstStyle/>
          <a:p>
            <a:r>
              <a:rPr lang="es-MX" smtClean="0">
                <a:solidFill>
                  <a:srgbClr val="C00000"/>
                </a:solidFill>
              </a:rPr>
              <a:t>Platica sobre nutrición grupo deportes</a:t>
            </a:r>
            <a:endParaRPr lang="es-MX">
              <a:solidFill>
                <a:srgbClr val="C00000"/>
              </a:solidFill>
            </a:endParaRPr>
          </a:p>
        </p:txBody>
      </p:sp>
      <p:sp>
        <p:nvSpPr>
          <p:cNvPr id="10" name="9 CuadroTexto"/>
          <p:cNvSpPr txBox="1"/>
          <p:nvPr/>
        </p:nvSpPr>
        <p:spPr>
          <a:xfrm>
            <a:off x="152400" y="3048000"/>
            <a:ext cx="4495800" cy="369332"/>
          </a:xfrm>
          <a:prstGeom prst="rect">
            <a:avLst/>
          </a:prstGeom>
          <a:noFill/>
        </p:spPr>
        <p:txBody>
          <a:bodyPr wrap="square" rtlCol="0">
            <a:spAutoFit/>
          </a:bodyPr>
          <a:lstStyle/>
          <a:p>
            <a:r>
              <a:rPr lang="es-MX" smtClean="0">
                <a:solidFill>
                  <a:srgbClr val="C00000"/>
                </a:solidFill>
              </a:rPr>
              <a:t>Plática a beneficiarios programas Alimentaria</a:t>
            </a:r>
            <a:endParaRPr lang="es-MX">
              <a:solidFill>
                <a:srgbClr val="C00000"/>
              </a:solidFill>
            </a:endParaRPr>
          </a:p>
        </p:txBody>
      </p:sp>
      <p:sp>
        <p:nvSpPr>
          <p:cNvPr id="11" name="10 CuadroTexto"/>
          <p:cNvSpPr txBox="1"/>
          <p:nvPr/>
        </p:nvSpPr>
        <p:spPr>
          <a:xfrm>
            <a:off x="4876800" y="5867400"/>
            <a:ext cx="4038600" cy="369332"/>
          </a:xfrm>
          <a:prstGeom prst="rect">
            <a:avLst/>
          </a:prstGeom>
          <a:noFill/>
        </p:spPr>
        <p:txBody>
          <a:bodyPr wrap="square" rtlCol="0">
            <a:spAutoFit/>
          </a:bodyPr>
          <a:lstStyle/>
          <a:p>
            <a:pPr algn="ctr"/>
            <a:r>
              <a:rPr lang="es-MX" smtClean="0">
                <a:solidFill>
                  <a:srgbClr val="C00000"/>
                </a:solidFill>
              </a:rPr>
              <a:t>Medición de peso y talla</a:t>
            </a:r>
            <a:endParaRPr lang="es-MX">
              <a:solidFill>
                <a:srgbClr val="C00000"/>
              </a:solidFill>
            </a:endParaRPr>
          </a:p>
        </p:txBody>
      </p:sp>
      <p:pic>
        <p:nvPicPr>
          <p:cNvPr id="12" name="11 Imagen" descr="Macintosh HD:Users:TonyCamacho:Desktop:H. AYUNTAMIENTO:LOGOS:MascotaPueblMagicoLogo.png"/>
          <p:cNvPicPr/>
          <p:nvPr/>
        </p:nvPicPr>
        <p:blipFill>
          <a:blip r:embed="rId6"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304800" y="2286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857378"/>
            </a:xfrm>
            <a:prstGeom prst="rect">
              <a:avLst/>
            </a:prstGeom>
            <a:noFill/>
          </p:spPr>
          <p:txBody>
            <a:bodyPr wrap="square" rtlCol="0">
              <a:spAutoFit/>
            </a:bodyPr>
            <a:lstStyle/>
            <a:p>
              <a:pPr algn="ctr"/>
              <a:r>
                <a:rPr lang="es-MX" sz="2400" smtClean="0">
                  <a:latin typeface="Arial Black" pitchFamily="34" charset="0"/>
                </a:rPr>
                <a:t>Trabajo Social</a:t>
              </a:r>
              <a:endParaRPr lang="es-MX" sz="2400">
                <a:latin typeface="Arial Black" pitchFamily="34" charset="0"/>
              </a:endParaRPr>
            </a:p>
          </p:txBody>
        </p:sp>
      </p:grpSp>
      <p:sp>
        <p:nvSpPr>
          <p:cNvPr id="9" name="8 CuadroTexto"/>
          <p:cNvSpPr txBox="1"/>
          <p:nvPr/>
        </p:nvSpPr>
        <p:spPr>
          <a:xfrm>
            <a:off x="533399" y="838200"/>
            <a:ext cx="7906407" cy="5724644"/>
          </a:xfrm>
          <a:prstGeom prst="rect">
            <a:avLst/>
          </a:prstGeom>
          <a:noFill/>
        </p:spPr>
        <p:txBody>
          <a:bodyPr wrap="square" rtlCol="0">
            <a:spAutoFit/>
          </a:bodyPr>
          <a:lstStyle/>
          <a:p>
            <a:r>
              <a:rPr lang="es-MX" b="1" u="sng" smtClean="0"/>
              <a:t>Tipo de programa</a:t>
            </a:r>
            <a:r>
              <a:rPr lang="es-MX" b="1" smtClean="0">
                <a:solidFill>
                  <a:srgbClr val="C00000"/>
                </a:solidFill>
              </a:rPr>
              <a:t>: ATENCIÓN, ORIENTACIÓN Y SEGUIMIENTO.</a:t>
            </a:r>
          </a:p>
          <a:p>
            <a:endParaRPr lang="es-MX" smtClean="0"/>
          </a:p>
          <a:p>
            <a:pPr algn="just"/>
            <a:r>
              <a:rPr lang="es-MX" b="1" u="sng" smtClean="0"/>
              <a:t>Característica(s):</a:t>
            </a:r>
            <a:r>
              <a:rPr lang="es-MX" smtClean="0"/>
              <a:t> Primer contacto de los ciudadanos con el Sistema Dif Mascota, para su atención, evaluación, derivación y seguimiento de programas de asistencia social.</a:t>
            </a:r>
          </a:p>
          <a:p>
            <a:endParaRPr lang="es-MX" sz="1000" smtClean="0"/>
          </a:p>
          <a:p>
            <a:r>
              <a:rPr lang="es-MX" b="1" u="sng" smtClean="0"/>
              <a:t>Número de beneficiarios:</a:t>
            </a:r>
            <a:r>
              <a:rPr lang="es-MX" b="1" u="sng" smtClean="0">
                <a:solidFill>
                  <a:srgbClr val="C00000"/>
                </a:solidFill>
              </a:rPr>
              <a:t> </a:t>
            </a:r>
            <a:r>
              <a:rPr lang="es-MX" smtClean="0">
                <a:solidFill>
                  <a:srgbClr val="C00000"/>
                </a:solidFill>
              </a:rPr>
              <a:t> </a:t>
            </a:r>
            <a:r>
              <a:rPr lang="es-MX" smtClean="0">
                <a:solidFill>
                  <a:srgbClr val="C00000"/>
                </a:solidFill>
                <a:latin typeface="Arial Black" pitchFamily="34" charset="0"/>
              </a:rPr>
              <a:t>490</a:t>
            </a:r>
          </a:p>
          <a:p>
            <a:endParaRPr lang="es-MX" sz="700" smtClean="0"/>
          </a:p>
          <a:p>
            <a:r>
              <a:rPr lang="es-MX" b="1" u="sng" smtClean="0"/>
              <a:t>Comunidad(es) beneficiadas: </a:t>
            </a:r>
            <a:r>
              <a:rPr lang="es-MX" smtClean="0"/>
              <a:t> Mascota y localidades.</a:t>
            </a:r>
          </a:p>
          <a:p>
            <a:endParaRPr lang="es-MX" sz="1100" smtClean="0"/>
          </a:p>
          <a:p>
            <a:r>
              <a:rPr lang="es-MX" b="1" u="sng" smtClean="0"/>
              <a:t>Actividades realizadas: </a:t>
            </a:r>
            <a:r>
              <a:rPr lang="es-MX" smtClean="0"/>
              <a:t> </a:t>
            </a:r>
          </a:p>
          <a:p>
            <a:r>
              <a:rPr lang="es-MX" sz="1600" smtClean="0"/>
              <a:t>Asesorías	</a:t>
            </a:r>
            <a:r>
              <a:rPr lang="es-MX" sz="1600" b="1" smtClean="0"/>
              <a:t>: 251</a:t>
            </a:r>
          </a:p>
          <a:p>
            <a:r>
              <a:rPr lang="es-MX" sz="1600" smtClean="0"/>
              <a:t>Entrevistas orientación:</a:t>
            </a:r>
            <a:r>
              <a:rPr lang="es-MX" sz="1600" b="1" smtClean="0"/>
              <a:t> 141</a:t>
            </a:r>
          </a:p>
          <a:p>
            <a:r>
              <a:rPr lang="es-MX" sz="1600" smtClean="0"/>
              <a:t>Apoyo con gasolina para traslados a médicos</a:t>
            </a:r>
            <a:r>
              <a:rPr lang="es-MX" sz="1600" b="1" smtClean="0"/>
              <a:t>: 10 personas con $ 4,520.00</a:t>
            </a:r>
          </a:p>
          <a:p>
            <a:r>
              <a:rPr lang="es-MX" sz="1600" smtClean="0"/>
              <a:t>Apoyo para traslados casos de violencia: </a:t>
            </a:r>
            <a:r>
              <a:rPr lang="es-MX" sz="1600" b="1" smtClean="0"/>
              <a:t>2</a:t>
            </a:r>
            <a:r>
              <a:rPr lang="es-MX" sz="1600" smtClean="0"/>
              <a:t>  </a:t>
            </a:r>
            <a:r>
              <a:rPr lang="es-MX" sz="1600" b="1" smtClean="0"/>
              <a:t>beneficiarios con $900.00</a:t>
            </a:r>
          </a:p>
          <a:p>
            <a:r>
              <a:rPr lang="es-MX" sz="1600" smtClean="0"/>
              <a:t>Apoyo con medicamentos</a:t>
            </a:r>
            <a:r>
              <a:rPr lang="es-MX" sz="1600" b="1" smtClean="0"/>
              <a:t>: 18 personas </a:t>
            </a:r>
          </a:p>
          <a:p>
            <a:r>
              <a:rPr lang="es-MX" sz="1600" smtClean="0"/>
              <a:t>Apoyo con dotación de pañales:</a:t>
            </a:r>
            <a:r>
              <a:rPr lang="es-MX" sz="1600" b="1" smtClean="0"/>
              <a:t> 10 personas con 220 paquetes.</a:t>
            </a:r>
          </a:p>
          <a:p>
            <a:r>
              <a:rPr lang="es-MX" sz="1600" smtClean="0"/>
              <a:t>Trámite de créditos  FOJAL convenio DIF</a:t>
            </a:r>
            <a:r>
              <a:rPr lang="es-MX" sz="1600" b="1" smtClean="0"/>
              <a:t>: 30 personas </a:t>
            </a:r>
          </a:p>
          <a:p>
            <a:r>
              <a:rPr lang="es-MX" sz="1600" smtClean="0"/>
              <a:t>Entrega de despensas convenido DIF Fojal:</a:t>
            </a:r>
            <a:r>
              <a:rPr lang="es-MX" sz="1600" b="1" smtClean="0"/>
              <a:t> 16 beneficiarios, por $16, 47.77</a:t>
            </a:r>
          </a:p>
          <a:p>
            <a:r>
              <a:rPr lang="es-MX" sz="1600" smtClean="0"/>
              <a:t>Cartas de descuento para transporte o Rehabilitación: </a:t>
            </a:r>
            <a:r>
              <a:rPr lang="es-MX" sz="1600" b="1" smtClean="0"/>
              <a:t>135 beneficiarios</a:t>
            </a:r>
          </a:p>
          <a:p>
            <a:r>
              <a:rPr lang="es-MX" sz="1600" smtClean="0"/>
              <a:t>Porgama de becas escolares</a:t>
            </a:r>
            <a:r>
              <a:rPr lang="es-MX" sz="1600" b="1" smtClean="0"/>
              <a:t>: 11 personas por $ 38,500</a:t>
            </a:r>
          </a:p>
          <a:p>
            <a:r>
              <a:rPr lang="es-MX" sz="1600" smtClean="0"/>
              <a:t>Visitas domiciliarias: </a:t>
            </a:r>
            <a:r>
              <a:rPr lang="es-MX" sz="1600" b="1" smtClean="0"/>
              <a:t>48.</a:t>
            </a:r>
            <a:endParaRPr lang="es-MX" b="1" smtClean="0"/>
          </a:p>
          <a:p>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304800" y="228600"/>
            <a:ext cx="6934200" cy="762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381000" y="304800"/>
            <a:ext cx="6839415" cy="677108"/>
          </a:xfrm>
          <a:prstGeom prst="rect">
            <a:avLst/>
          </a:prstGeom>
          <a:noFill/>
        </p:spPr>
        <p:txBody>
          <a:bodyPr wrap="square" rtlCol="0">
            <a:spAutoFit/>
          </a:bodyPr>
          <a:lstStyle/>
          <a:p>
            <a:pPr algn="ctr"/>
            <a:r>
              <a:rPr lang="es-MX" sz="2400" smtClean="0">
                <a:latin typeface="Arial Black" pitchFamily="34" charset="0"/>
              </a:rPr>
              <a:t>Trabajo Social</a:t>
            </a:r>
          </a:p>
          <a:p>
            <a:pPr algn="ctr"/>
            <a:r>
              <a:rPr lang="es-MX" sz="1400" smtClean="0">
                <a:latin typeface="Arial Black" pitchFamily="34" charset="0"/>
              </a:rPr>
              <a:t>Entrega de despensas y leche a Beneficiari@s creditos DIF - FOJAL</a:t>
            </a:r>
          </a:p>
        </p:txBody>
      </p:sp>
      <p:grpSp>
        <p:nvGrpSpPr>
          <p:cNvPr id="5" name="4 Grupo"/>
          <p:cNvGrpSpPr/>
          <p:nvPr/>
        </p:nvGrpSpPr>
        <p:grpSpPr>
          <a:xfrm>
            <a:off x="76200" y="6096000"/>
            <a:ext cx="8901825" cy="685800"/>
            <a:chOff x="76200" y="6019800"/>
            <a:chExt cx="8901825" cy="685800"/>
          </a:xfrm>
        </p:grpSpPr>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8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pic>
        <p:nvPicPr>
          <p:cNvPr id="54274" name="Picture 2" descr="https://z-1-scontent-mia1-1.xx.fbcdn.net/hphotos-xpa1/t31.0-8/12719312_1539137019749117_6883914906417183835_o.jpg?_nc_eui=ARgt0ThNmo_JgAzolMikQCe4xIAFa4x2FCEk7hgH-GqWaXJalF-_PUqyK6pI"/>
          <p:cNvPicPr>
            <a:picLocks noChangeAspect="1" noChangeArrowheads="1"/>
          </p:cNvPicPr>
          <p:nvPr/>
        </p:nvPicPr>
        <p:blipFill>
          <a:blip r:embed="rId4" cstate="print"/>
          <a:srcRect/>
          <a:stretch>
            <a:fillRect/>
          </a:stretch>
        </p:blipFill>
        <p:spPr bwMode="auto">
          <a:xfrm>
            <a:off x="4343400" y="1295400"/>
            <a:ext cx="3429837" cy="2286000"/>
          </a:xfrm>
          <a:prstGeom prst="rect">
            <a:avLst/>
          </a:prstGeom>
          <a:noFill/>
        </p:spPr>
      </p:pic>
      <p:pic>
        <p:nvPicPr>
          <p:cNvPr id="54276" name="Picture 4" descr="https://z-1-scontent-mia1-1.xx.fbcdn.net/hphotos-xtf1/t31.0-8/12697457_1539137196415766_1370287597939411956_o.jpg?_nc_eui=ARi04WYrMAIvXMqUAwWWFN12TRkq55LRllnqudW3BNXltMti91_hVbZz7A1n"/>
          <p:cNvPicPr>
            <a:picLocks noChangeAspect="1" noChangeArrowheads="1"/>
          </p:cNvPicPr>
          <p:nvPr/>
        </p:nvPicPr>
        <p:blipFill>
          <a:blip r:embed="rId5" cstate="print"/>
          <a:srcRect/>
          <a:stretch>
            <a:fillRect/>
          </a:stretch>
        </p:blipFill>
        <p:spPr bwMode="auto">
          <a:xfrm>
            <a:off x="4343400" y="3810000"/>
            <a:ext cx="3429837" cy="2286000"/>
          </a:xfrm>
          <a:prstGeom prst="rect">
            <a:avLst/>
          </a:prstGeom>
          <a:noFill/>
        </p:spPr>
      </p:pic>
      <p:pic>
        <p:nvPicPr>
          <p:cNvPr id="54278" name="Picture 6" descr="https://z-1-scontent-mia1-1.xx.fbcdn.net/hphotos-xpf1/t31.0-8/12698191_1539136876415798_8604665979428035978_o.jpg?_nc_eui=ARgAyObSXspeIAoUdsf_EojF55cD-A3l7mfgE09E6roKyFK__mto68b0H9Tp"/>
          <p:cNvPicPr>
            <a:picLocks noChangeAspect="1" noChangeArrowheads="1"/>
          </p:cNvPicPr>
          <p:nvPr/>
        </p:nvPicPr>
        <p:blipFill>
          <a:blip r:embed="rId6" cstate="print"/>
          <a:srcRect/>
          <a:stretch>
            <a:fillRect/>
          </a:stretch>
        </p:blipFill>
        <p:spPr bwMode="auto">
          <a:xfrm>
            <a:off x="533400" y="3810000"/>
            <a:ext cx="3429837" cy="2286000"/>
          </a:xfrm>
          <a:prstGeom prst="rect">
            <a:avLst/>
          </a:prstGeom>
          <a:noFill/>
        </p:spPr>
      </p:pic>
      <p:sp>
        <p:nvSpPr>
          <p:cNvPr id="13" name="12 CuadroTexto"/>
          <p:cNvSpPr txBox="1"/>
          <p:nvPr/>
        </p:nvSpPr>
        <p:spPr>
          <a:xfrm>
            <a:off x="533400" y="1447800"/>
            <a:ext cx="3352800" cy="1631216"/>
          </a:xfrm>
          <a:prstGeom prst="rect">
            <a:avLst/>
          </a:prstGeom>
          <a:noFill/>
        </p:spPr>
        <p:txBody>
          <a:bodyPr wrap="square" rtlCol="0">
            <a:spAutoFit/>
          </a:bodyPr>
          <a:lstStyle/>
          <a:p>
            <a:pPr algn="just"/>
            <a:r>
              <a:rPr lang="es-MX" sz="2000" smtClean="0"/>
              <a:t>Estílulo a Trabajo Social con </a:t>
            </a:r>
            <a:r>
              <a:rPr lang="es-MX" sz="2000" smtClean="0">
                <a:solidFill>
                  <a:srgbClr val="C00000"/>
                </a:solidFill>
              </a:rPr>
              <a:t>81 </a:t>
            </a:r>
            <a:r>
              <a:rPr lang="es-MX" sz="2000" smtClean="0"/>
              <a:t>despensas y  </a:t>
            </a:r>
            <a:r>
              <a:rPr lang="es-MX" sz="2000" b="1" smtClean="0"/>
              <a:t>243</a:t>
            </a:r>
            <a:r>
              <a:rPr lang="es-MX" sz="2000" smtClean="0"/>
              <a:t> litros de leche para entrega a 16 familias que solicitaron crédito DIF – FOJAL.</a:t>
            </a:r>
            <a:endParaRPr lang="es-MX" sz="20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OCRAM\Desktop\DIF MASCOTA\FOTOS DIF 2015\pañales nov 2015\20151106_105922.jpg"/>
          <p:cNvPicPr>
            <a:picLocks noChangeAspect="1" noChangeArrowheads="1"/>
          </p:cNvPicPr>
          <p:nvPr/>
        </p:nvPicPr>
        <p:blipFill>
          <a:blip r:embed="rId3" cstate="print"/>
          <a:srcRect/>
          <a:stretch>
            <a:fillRect/>
          </a:stretch>
        </p:blipFill>
        <p:spPr bwMode="auto">
          <a:xfrm>
            <a:off x="609600" y="762000"/>
            <a:ext cx="3810000" cy="2286000"/>
          </a:xfrm>
          <a:prstGeom prst="rect">
            <a:avLst/>
          </a:prstGeom>
          <a:noFill/>
        </p:spPr>
      </p:pic>
      <p:pic>
        <p:nvPicPr>
          <p:cNvPr id="1027" name="Picture 3" descr="C:\Users\OCRAM\Desktop\DIF MASCOTA\FOTOS DIF 2015\pañales nov 2015\20151112_133521.jpg"/>
          <p:cNvPicPr>
            <a:picLocks noChangeAspect="1" noChangeArrowheads="1"/>
          </p:cNvPicPr>
          <p:nvPr/>
        </p:nvPicPr>
        <p:blipFill>
          <a:blip r:embed="rId4" cstate="print"/>
          <a:srcRect/>
          <a:stretch>
            <a:fillRect/>
          </a:stretch>
        </p:blipFill>
        <p:spPr bwMode="auto">
          <a:xfrm>
            <a:off x="5334000" y="1066800"/>
            <a:ext cx="2743200" cy="4572000"/>
          </a:xfrm>
          <a:prstGeom prst="rect">
            <a:avLst/>
          </a:prstGeom>
          <a:noFill/>
        </p:spPr>
      </p:pic>
      <p:pic>
        <p:nvPicPr>
          <p:cNvPr id="1028" name="Picture 4" descr="C:\Users\OCRAM\Desktop\DIF MASCOTA\FOTOS DIF 2015\Nueva carpeta\20151208_092919.jpg"/>
          <p:cNvPicPr>
            <a:picLocks noChangeAspect="1" noChangeArrowheads="1"/>
          </p:cNvPicPr>
          <p:nvPr/>
        </p:nvPicPr>
        <p:blipFill>
          <a:blip r:embed="rId5" cstate="print"/>
          <a:srcRect/>
          <a:stretch>
            <a:fillRect/>
          </a:stretch>
        </p:blipFill>
        <p:spPr bwMode="auto">
          <a:xfrm>
            <a:off x="609600" y="3505200"/>
            <a:ext cx="3810000" cy="2286000"/>
          </a:xfrm>
          <a:prstGeom prst="rect">
            <a:avLst/>
          </a:prstGeom>
          <a:noFill/>
        </p:spPr>
      </p:pic>
      <p:sp>
        <p:nvSpPr>
          <p:cNvPr id="9" name="8 CuadroTexto"/>
          <p:cNvSpPr txBox="1"/>
          <p:nvPr/>
        </p:nvSpPr>
        <p:spPr>
          <a:xfrm>
            <a:off x="609600" y="228600"/>
            <a:ext cx="2667000" cy="369332"/>
          </a:xfrm>
          <a:prstGeom prst="rect">
            <a:avLst/>
          </a:prstGeom>
          <a:noFill/>
        </p:spPr>
        <p:txBody>
          <a:bodyPr wrap="square" rtlCol="0">
            <a:spAutoFit/>
          </a:bodyPr>
          <a:lstStyle/>
          <a:p>
            <a:r>
              <a:rPr lang="es-MX" smtClean="0">
                <a:solidFill>
                  <a:srgbClr val="C00000"/>
                </a:solidFill>
              </a:rPr>
              <a:t>Entrega de pañales </a:t>
            </a:r>
            <a:endParaRPr lang="es-MX">
              <a:solidFill>
                <a:srgbClr val="C00000"/>
              </a:solidFill>
            </a:endParaRPr>
          </a:p>
        </p:txBody>
      </p:sp>
      <p:pic>
        <p:nvPicPr>
          <p:cNvPr id="10" name="9 Imagen" descr="Macintosh HD:Users:TonyCamacho:Desktop:H. AYUNTAMIENTO:LOGOS:MascotaPueblMagicoLogo.png"/>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5 CuadroTexto"/>
          <p:cNvSpPr txBox="1"/>
          <p:nvPr/>
        </p:nvSpPr>
        <p:spPr>
          <a:xfrm>
            <a:off x="685800" y="240268"/>
            <a:ext cx="3733800" cy="369332"/>
          </a:xfrm>
          <a:prstGeom prst="rect">
            <a:avLst/>
          </a:prstGeom>
          <a:noFill/>
        </p:spPr>
        <p:txBody>
          <a:bodyPr wrap="square" rtlCol="0">
            <a:spAutoFit/>
          </a:bodyPr>
          <a:lstStyle/>
          <a:p>
            <a:r>
              <a:rPr lang="es-MX" smtClean="0">
                <a:solidFill>
                  <a:srgbClr val="C00000"/>
                </a:solidFill>
              </a:rPr>
              <a:t>Entrega de becas escolares</a:t>
            </a:r>
            <a:endParaRPr lang="es-MX">
              <a:solidFill>
                <a:srgbClr val="C00000"/>
              </a:solidFill>
            </a:endParaRPr>
          </a:p>
        </p:txBody>
      </p:sp>
      <p:pic>
        <p:nvPicPr>
          <p:cNvPr id="7" name="Picture 2" descr="C:\Users\OCRAM\Desktop\DIF MASCOTA\FOTOS DIF 2015\Nueva carpeta\IMG-20151230-WA0034.jpg"/>
          <p:cNvPicPr>
            <a:picLocks noChangeAspect="1" noChangeArrowheads="1"/>
          </p:cNvPicPr>
          <p:nvPr/>
        </p:nvPicPr>
        <p:blipFill>
          <a:blip r:embed="rId3" cstate="print"/>
          <a:srcRect/>
          <a:stretch>
            <a:fillRect/>
          </a:stretch>
        </p:blipFill>
        <p:spPr bwMode="auto">
          <a:xfrm>
            <a:off x="685800" y="1143000"/>
            <a:ext cx="3429000" cy="4343400"/>
          </a:xfrm>
          <a:prstGeom prst="rect">
            <a:avLst/>
          </a:prstGeom>
          <a:noFill/>
        </p:spPr>
      </p:pic>
      <p:pic>
        <p:nvPicPr>
          <p:cNvPr id="8" name="Picture 3" descr="C:\Users\OCRAM\Desktop\DIF MASCOTA\FOTOS DIF 2015\Nueva carpeta\IMG-20151230-WA0032.jpg"/>
          <p:cNvPicPr>
            <a:picLocks noChangeAspect="1" noChangeArrowheads="1"/>
          </p:cNvPicPr>
          <p:nvPr/>
        </p:nvPicPr>
        <p:blipFill>
          <a:blip r:embed="rId4" cstate="print"/>
          <a:srcRect/>
          <a:stretch>
            <a:fillRect/>
          </a:stretch>
        </p:blipFill>
        <p:spPr bwMode="auto">
          <a:xfrm>
            <a:off x="4724400" y="1143000"/>
            <a:ext cx="3429000" cy="4343400"/>
          </a:xfrm>
          <a:prstGeom prst="rect">
            <a:avLst/>
          </a:prstGeom>
          <a:noFill/>
        </p:spPr>
      </p:pic>
      <p:pic>
        <p:nvPicPr>
          <p:cNvPr id="9" name="8 Imagen" descr="Macintosh HD:Users:TonyCamacho:Desktop:H. AYUNTAMIENTO:LOGOS:MascotaPueblMagicoLogo.png"/>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2" descr="C:\Users\OCRAM\Desktop\DIF MASCOTA\FOTOS DIF 2015\Nueva carpeta\IMG-20151230-WA0027.jpg"/>
          <p:cNvPicPr>
            <a:picLocks noChangeAspect="1" noChangeArrowheads="1"/>
          </p:cNvPicPr>
          <p:nvPr/>
        </p:nvPicPr>
        <p:blipFill>
          <a:blip r:embed="rId3" cstate="print"/>
          <a:srcRect/>
          <a:stretch>
            <a:fillRect/>
          </a:stretch>
        </p:blipFill>
        <p:spPr bwMode="auto">
          <a:xfrm>
            <a:off x="762000" y="990600"/>
            <a:ext cx="3429000" cy="4419600"/>
          </a:xfrm>
          <a:prstGeom prst="rect">
            <a:avLst/>
          </a:prstGeom>
          <a:noFill/>
        </p:spPr>
      </p:pic>
      <p:pic>
        <p:nvPicPr>
          <p:cNvPr id="7" name="Picture 3" descr="C:\Users\OCRAM\Desktop\DIF MASCOTA\FOTOS DIF 2015\Nueva carpeta\IMG-20151230-WA0031.jpg"/>
          <p:cNvPicPr>
            <a:picLocks noChangeAspect="1" noChangeArrowheads="1"/>
          </p:cNvPicPr>
          <p:nvPr/>
        </p:nvPicPr>
        <p:blipFill>
          <a:blip r:embed="rId4" cstate="print"/>
          <a:srcRect/>
          <a:stretch>
            <a:fillRect/>
          </a:stretch>
        </p:blipFill>
        <p:spPr bwMode="auto">
          <a:xfrm>
            <a:off x="4800600" y="990600"/>
            <a:ext cx="3429000" cy="4419600"/>
          </a:xfrm>
          <a:prstGeom prst="rect">
            <a:avLst/>
          </a:prstGeom>
          <a:noFill/>
        </p:spPr>
      </p:pic>
      <p:sp>
        <p:nvSpPr>
          <p:cNvPr id="8" name="7 CuadroTexto"/>
          <p:cNvSpPr txBox="1"/>
          <p:nvPr/>
        </p:nvSpPr>
        <p:spPr>
          <a:xfrm>
            <a:off x="762000" y="240268"/>
            <a:ext cx="3733800" cy="369332"/>
          </a:xfrm>
          <a:prstGeom prst="rect">
            <a:avLst/>
          </a:prstGeom>
          <a:noFill/>
        </p:spPr>
        <p:txBody>
          <a:bodyPr wrap="square" rtlCol="0">
            <a:spAutoFit/>
          </a:bodyPr>
          <a:lstStyle/>
          <a:p>
            <a:r>
              <a:rPr lang="es-MX" smtClean="0">
                <a:solidFill>
                  <a:srgbClr val="C00000"/>
                </a:solidFill>
              </a:rPr>
              <a:t>Entrega de becas escolares</a:t>
            </a:r>
            <a:endParaRPr lang="es-MX">
              <a:solidFill>
                <a:srgbClr val="C00000"/>
              </a:solidFill>
            </a:endParaRPr>
          </a:p>
        </p:txBody>
      </p:sp>
      <p:pic>
        <p:nvPicPr>
          <p:cNvPr id="9" name="8 Imagen" descr="Macintosh HD:Users:TonyCamacho:Desktop:H. AYUNTAMIENTO:LOGOS:MascotaPueblMagicoLogo.png"/>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295400" y="381000"/>
            <a:ext cx="6477000" cy="1295400"/>
            <a:chOff x="3657600" y="2819400"/>
            <a:chExt cx="3124200" cy="2333574"/>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2229182"/>
            </a:xfrm>
            <a:prstGeom prst="rect">
              <a:avLst/>
            </a:prstGeom>
            <a:noFill/>
          </p:spPr>
          <p:txBody>
            <a:bodyPr wrap="square" rtlCol="0">
              <a:spAutoFit/>
            </a:bodyPr>
            <a:lstStyle/>
            <a:p>
              <a:pPr algn="ctr"/>
              <a:r>
                <a:rPr lang="es-MX" sz="2400" smtClean="0">
                  <a:latin typeface="Arial Black" pitchFamily="34" charset="0"/>
                </a:rPr>
                <a:t>Unidad Regional de Rehabilitación</a:t>
              </a:r>
              <a:endParaRPr lang="es-MX" sz="2400">
                <a:latin typeface="Arial Black" pitchFamily="34" charset="0"/>
              </a:endParaRPr>
            </a:p>
          </p:txBody>
        </p:sp>
      </p:grpSp>
      <p:sp>
        <p:nvSpPr>
          <p:cNvPr id="9" name="8 CuadroTexto"/>
          <p:cNvSpPr txBox="1"/>
          <p:nvPr/>
        </p:nvSpPr>
        <p:spPr>
          <a:xfrm>
            <a:off x="1085194" y="1335881"/>
            <a:ext cx="7373006" cy="4247317"/>
          </a:xfrm>
          <a:prstGeom prst="rect">
            <a:avLst/>
          </a:prstGeom>
          <a:noFill/>
        </p:spPr>
        <p:txBody>
          <a:bodyPr wrap="square" rtlCol="0">
            <a:spAutoFit/>
          </a:bodyPr>
          <a:lstStyle/>
          <a:p>
            <a:r>
              <a:rPr lang="es-MX" b="1" u="sng" smtClean="0"/>
              <a:t>Tipo de programa</a:t>
            </a:r>
            <a:r>
              <a:rPr lang="es-MX" b="1" smtClean="0">
                <a:solidFill>
                  <a:srgbClr val="C00000"/>
                </a:solidFill>
              </a:rPr>
              <a:t>: REHABILITACIÓN FÍSICA Y DE LENGUAJE</a:t>
            </a:r>
          </a:p>
          <a:p>
            <a:endParaRPr lang="es-MX" smtClean="0"/>
          </a:p>
          <a:p>
            <a:pPr algn="just"/>
            <a:r>
              <a:rPr lang="es-MX" b="1" u="sng" smtClean="0"/>
              <a:t>Característica(s):</a:t>
            </a:r>
            <a:r>
              <a:rPr lang="es-MX" b="1" smtClean="0"/>
              <a:t> </a:t>
            </a:r>
            <a:r>
              <a:rPr lang="es-MX" smtClean="0"/>
              <a:t>Rehabilitación física y de lenguaje, previa consulta de especialistas ( Audiólogo y Doctora en rehabilitación Física )</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a:t>
            </a:r>
            <a:r>
              <a:rPr lang="es-MX" b="1" smtClean="0">
                <a:solidFill>
                  <a:srgbClr val="C00000"/>
                </a:solidFill>
              </a:rPr>
              <a:t>1,468</a:t>
            </a:r>
          </a:p>
          <a:p>
            <a:endParaRPr lang="es-MX" smtClean="0"/>
          </a:p>
          <a:p>
            <a:pPr algn="just"/>
            <a:r>
              <a:rPr lang="es-MX" b="1" u="sng" smtClean="0"/>
              <a:t>Comunidad(es) beneficiadas: </a:t>
            </a:r>
            <a:r>
              <a:rPr lang="es-MX" smtClean="0"/>
              <a:t> Mascota, Atenguillo, Talpa de Allende, San Sebastián del Oeste, Mixtlán, y localidades de Mascota, Jalisco.</a:t>
            </a:r>
          </a:p>
          <a:p>
            <a:endParaRPr lang="es-MX" smtClean="0"/>
          </a:p>
          <a:p>
            <a:r>
              <a:rPr lang="es-MX" b="1" u="sng" smtClean="0"/>
              <a:t>Actividades realizadas: </a:t>
            </a:r>
            <a:r>
              <a:rPr lang="es-MX" smtClean="0"/>
              <a:t> </a:t>
            </a:r>
          </a:p>
          <a:p>
            <a:r>
              <a:rPr lang="es-MX" smtClean="0"/>
              <a:t>Terapia de rehabilitación Física</a:t>
            </a:r>
            <a:r>
              <a:rPr lang="es-MX" b="1" smtClean="0"/>
              <a:t>: 6,302</a:t>
            </a:r>
          </a:p>
          <a:p>
            <a:r>
              <a:rPr lang="es-MX" b="1" smtClean="0"/>
              <a:t>(Mecanoterapia, Hidroterapia y Electroterapia, Robótica)</a:t>
            </a:r>
          </a:p>
          <a:p>
            <a:r>
              <a:rPr lang="es-MX" smtClean="0"/>
              <a:t>Sesiones de Terápia de rehabilitación de lenguaje: </a:t>
            </a:r>
            <a:r>
              <a:rPr lang="es-MX" b="1" smtClean="0"/>
              <a:t>318</a:t>
            </a:r>
          </a:p>
          <a:p>
            <a:r>
              <a:rPr lang="es-MX" smtClean="0"/>
              <a:t>Transporte en DUCATO: </a:t>
            </a:r>
            <a:r>
              <a:rPr lang="es-MX" b="1" smtClean="0"/>
              <a:t>119 servicios</a:t>
            </a:r>
            <a:endParaRPr lang="es-MX" b="1"/>
          </a:p>
        </p:txBody>
      </p:sp>
      <p:pic>
        <p:nvPicPr>
          <p:cNvPr id="10" name="9 Imagen"/>
          <p:cNvPicPr/>
          <p:nvPr/>
        </p:nvPicPr>
        <p:blipFill>
          <a:blip r:embed="rId2" cstate="print"/>
          <a:stretch>
            <a:fillRect/>
          </a:stretch>
        </p:blipFill>
        <p:spPr>
          <a:xfrm>
            <a:off x="6400800" y="5257800"/>
            <a:ext cx="2438400" cy="1333390"/>
          </a:xfrm>
          <a:prstGeom prst="rect">
            <a:avLst/>
          </a:prstGeom>
          <a:ln w="38100">
            <a:solidFill>
              <a:srgbClr val="C00000"/>
            </a:solidFill>
          </a:ln>
        </p:spPr>
      </p:pic>
      <p:pic>
        <p:nvPicPr>
          <p:cNvPr id="11" name="Picture 2" descr="C:\Users\OCRAM\Desktop\DIF MASCOTA\logo DIF 15 18.png"/>
          <p:cNvPicPr>
            <a:picLocks noChangeAspect="1" noChangeArrowheads="1"/>
          </p:cNvPicPr>
          <p:nvPr/>
        </p:nvPicPr>
        <p:blipFill>
          <a:blip r:embed="rId3" cstate="print"/>
          <a:srcRect/>
          <a:stretch>
            <a:fillRect/>
          </a:stretch>
        </p:blipFill>
        <p:spPr bwMode="auto">
          <a:xfrm>
            <a:off x="838200" y="5943600"/>
            <a:ext cx="1205625" cy="685800"/>
          </a:xfrm>
          <a:prstGeom prst="rect">
            <a:avLst/>
          </a:prstGeom>
          <a:noFill/>
        </p:spPr>
      </p:pic>
      <p:pic>
        <p:nvPicPr>
          <p:cNvPr id="12" name="11 Imagen" descr="Macintosh HD:Users:TonyCamacho:Desktop:H. AYUNTAMIENTO:LOGOS:MascotaPueblMagicoLogo.pn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amon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304800"/>
            <a:ext cx="3429000" cy="549896"/>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831658"/>
            </a:xfrm>
            <a:prstGeom prst="rect">
              <a:avLst/>
            </a:prstGeom>
            <a:noFill/>
          </p:spPr>
          <p:txBody>
            <a:bodyPr wrap="square" rtlCol="0">
              <a:spAutoFit/>
            </a:bodyPr>
            <a:lstStyle/>
            <a:p>
              <a:pPr algn="ctr"/>
              <a:r>
                <a:rPr lang="es-MX" sz="2400" smtClean="0">
                  <a:latin typeface="Arial Black" pitchFamily="34" charset="0"/>
                </a:rPr>
                <a:t>Adultos Mayores</a:t>
              </a:r>
              <a:endParaRPr lang="es-MX" sz="2400">
                <a:latin typeface="Arial Black" pitchFamily="34" charset="0"/>
              </a:endParaRPr>
            </a:p>
          </p:txBody>
        </p:sp>
      </p:grpSp>
      <p:sp>
        <p:nvSpPr>
          <p:cNvPr id="9" name="8 CuadroTexto"/>
          <p:cNvSpPr txBox="1"/>
          <p:nvPr/>
        </p:nvSpPr>
        <p:spPr>
          <a:xfrm>
            <a:off x="609600" y="1564481"/>
            <a:ext cx="7848600" cy="3693319"/>
          </a:xfrm>
          <a:prstGeom prst="rect">
            <a:avLst/>
          </a:prstGeom>
          <a:noFill/>
        </p:spPr>
        <p:txBody>
          <a:bodyPr wrap="square" rtlCol="0">
            <a:spAutoFit/>
          </a:bodyPr>
          <a:lstStyle/>
          <a:p>
            <a:r>
              <a:rPr lang="es-MX" b="1" u="sng" smtClean="0"/>
              <a:t>Tipo de programa</a:t>
            </a:r>
            <a:r>
              <a:rPr lang="es-MX" b="1" smtClean="0">
                <a:solidFill>
                  <a:srgbClr val="C00000"/>
                </a:solidFill>
              </a:rPr>
              <a:t>: ATENCIÓN AL ADULTO MAYOR</a:t>
            </a:r>
          </a:p>
          <a:p>
            <a:endParaRPr lang="es-MX" smtClean="0"/>
          </a:p>
          <a:p>
            <a:pPr algn="just"/>
            <a:r>
              <a:rPr lang="es-MX" b="1" u="sng" smtClean="0"/>
              <a:t>Característica(s):</a:t>
            </a:r>
            <a:r>
              <a:rPr lang="es-MX" smtClean="0"/>
              <a:t> Programas de atención y seguimiento al adulto mayor en las instalaciones de DIF Mascota, docimilio de los adultos y espacios públicos.</a:t>
            </a:r>
          </a:p>
          <a:p>
            <a:endParaRPr lang="es-MX" smtClean="0"/>
          </a:p>
          <a:p>
            <a:r>
              <a:rPr lang="es-MX" b="1" u="sng" smtClean="0"/>
              <a:t>Número de beneficiarios:</a:t>
            </a:r>
            <a:r>
              <a:rPr lang="es-MX" b="1" smtClean="0"/>
              <a:t> 470</a:t>
            </a:r>
            <a:endParaRPr lang="es-MX" smtClean="0">
              <a:solidFill>
                <a:srgbClr val="C00000"/>
              </a:solidFill>
            </a:endParaRP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a:t>
            </a:r>
          </a:p>
          <a:p>
            <a:r>
              <a:rPr lang="es-MX" smtClean="0"/>
              <a:t>Club de la alegría (Hidalgo 160): </a:t>
            </a:r>
            <a:r>
              <a:rPr lang="es-MX" b="1" smtClean="0"/>
              <a:t>35 adultos</a:t>
            </a:r>
          </a:p>
          <a:p>
            <a:r>
              <a:rPr lang="es-MX" smtClean="0"/>
              <a:t>Comedor asistencial: </a:t>
            </a:r>
            <a:r>
              <a:rPr lang="es-MX" b="1" smtClean="0"/>
              <a:t>35 adultos</a:t>
            </a:r>
          </a:p>
          <a:p>
            <a:endParaRPr lang="es-MX" b="1"/>
          </a:p>
        </p:txBody>
      </p:sp>
      <p:pic>
        <p:nvPicPr>
          <p:cNvPr id="10" name="9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6200" y="6172200"/>
            <a:ext cx="8901825" cy="609600"/>
            <a:chOff x="76200" y="6019800"/>
            <a:chExt cx="8901825" cy="685800"/>
          </a:xfrm>
        </p:grpSpPr>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75" name="Picture 3" descr="C:\Users\OCRAM\Desktop\DIF MASCOTA\FOTOS DIF 2015\adultos mayores octubre 2015\20151007_170457.jpg"/>
          <p:cNvPicPr>
            <a:picLocks noChangeAspect="1" noChangeArrowheads="1"/>
          </p:cNvPicPr>
          <p:nvPr/>
        </p:nvPicPr>
        <p:blipFill>
          <a:blip r:embed="rId3" cstate="print"/>
          <a:srcRect/>
          <a:stretch>
            <a:fillRect/>
          </a:stretch>
        </p:blipFill>
        <p:spPr bwMode="auto">
          <a:xfrm>
            <a:off x="1066800" y="1371600"/>
            <a:ext cx="7366000" cy="4419600"/>
          </a:xfrm>
          <a:prstGeom prst="rect">
            <a:avLst/>
          </a:prstGeom>
          <a:noFill/>
        </p:spPr>
      </p:pic>
      <p:sp>
        <p:nvSpPr>
          <p:cNvPr id="11" name="10 CuadroTexto"/>
          <p:cNvSpPr txBox="1"/>
          <p:nvPr/>
        </p:nvSpPr>
        <p:spPr>
          <a:xfrm>
            <a:off x="990600" y="533400"/>
            <a:ext cx="5715000" cy="369332"/>
          </a:xfrm>
          <a:prstGeom prst="rect">
            <a:avLst/>
          </a:prstGeom>
          <a:noFill/>
        </p:spPr>
        <p:txBody>
          <a:bodyPr wrap="square" rtlCol="0">
            <a:spAutoFit/>
          </a:bodyPr>
          <a:lstStyle/>
          <a:p>
            <a:r>
              <a:rPr lang="es-MX" smtClean="0"/>
              <a:t>Grupo de la Alegría , Hidalgo 160. Mascota</a:t>
            </a:r>
            <a:endParaRPr lang="es-MX"/>
          </a:p>
        </p:txBody>
      </p:sp>
      <p:pic>
        <p:nvPicPr>
          <p:cNvPr id="9" name="8 Imagen" descr="Macintosh HD:Users:TonyCamacho:Desktop:H. AYUNTAMIENTO:LOGOS:MascotaPueblMagicoLogo.pn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28600" y="228600"/>
            <a:ext cx="9144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524000" y="304800"/>
            <a:ext cx="48768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885182"/>
              <a:ext cx="3048000" cy="857378"/>
            </a:xfrm>
            <a:prstGeom prst="rect">
              <a:avLst/>
            </a:prstGeom>
            <a:noFill/>
          </p:spPr>
          <p:txBody>
            <a:bodyPr wrap="square" rtlCol="0">
              <a:spAutoFit/>
            </a:bodyPr>
            <a:lstStyle/>
            <a:p>
              <a:pPr algn="ctr"/>
              <a:r>
                <a:rPr lang="es-MX" sz="2400" smtClean="0">
                  <a:latin typeface="Arial Black" pitchFamily="34" charset="0"/>
                </a:rPr>
                <a:t>Filosofía Organizacional</a:t>
              </a:r>
              <a:endParaRPr lang="es-MX" sz="2400">
                <a:latin typeface="Arial Black" pitchFamily="34" charset="0"/>
              </a:endParaRPr>
            </a:p>
          </p:txBody>
        </p:sp>
      </p:grpSp>
      <p:pic>
        <p:nvPicPr>
          <p:cNvPr id="13" name="12 Imagen" descr="Macintosh HD:Users:TonyCamacho:Desktop:H. AYUNTAMIENTO:LOGOS:MascotaPueblMagicoLogo.pn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grpSp>
        <p:nvGrpSpPr>
          <p:cNvPr id="18" name="17 Grupo"/>
          <p:cNvGrpSpPr/>
          <p:nvPr/>
        </p:nvGrpSpPr>
        <p:grpSpPr>
          <a:xfrm>
            <a:off x="1600200" y="2050971"/>
            <a:ext cx="7162800" cy="3816429"/>
            <a:chOff x="1524000" y="1746171"/>
            <a:chExt cx="7162800" cy="3816429"/>
          </a:xfrm>
        </p:grpSpPr>
        <p:sp>
          <p:nvSpPr>
            <p:cNvPr id="12" name="11 Rectángulo"/>
            <p:cNvSpPr/>
            <p:nvPr/>
          </p:nvSpPr>
          <p:spPr>
            <a:xfrm>
              <a:off x="1524000" y="1746171"/>
              <a:ext cx="3581400" cy="3816429"/>
            </a:xfrm>
            <a:prstGeom prst="rect">
              <a:avLst/>
            </a:prstGeom>
            <a:solidFill>
              <a:srgbClr val="C00000"/>
            </a:solidFill>
            <a:ln w="25400">
              <a:solidFill>
                <a:srgbClr val="C00000"/>
              </a:solidFill>
            </a:ln>
          </p:spPr>
          <p:txBody>
            <a:bodyPr wrap="square">
              <a:spAutoFit/>
            </a:bodyPr>
            <a:lstStyle/>
            <a:p>
              <a:r>
                <a:rPr lang="es-MX" sz="1600" smtClean="0">
                  <a:solidFill>
                    <a:schemeClr val="bg1"/>
                  </a:solidFill>
                  <a:latin typeface="Arial Black" pitchFamily="34" charset="0"/>
                </a:rPr>
                <a:t>Misión:</a:t>
              </a:r>
            </a:p>
            <a:p>
              <a:endParaRPr lang="es-MX" sz="1600" smtClean="0">
                <a:solidFill>
                  <a:schemeClr val="bg1"/>
                </a:solidFill>
                <a:latin typeface="Arial Black" pitchFamily="34" charset="0"/>
              </a:endParaRPr>
            </a:p>
            <a:p>
              <a:pPr algn="just"/>
              <a:r>
                <a:rPr lang="es-MX" sz="1600" smtClean="0">
                  <a:solidFill>
                    <a:schemeClr val="bg1"/>
                  </a:solidFill>
                  <a:latin typeface="Arial Black" pitchFamily="34" charset="0"/>
                </a:rPr>
                <a:t>	Ser un Organismo responsable de brindar Asistencia Social de calidad, mediante un equipo multidisciplinario con respeto a los derechos humanos; poniendo especial interés en los grupos de personas en situación de vulnerabilidad, priorizando la calidez en el servicio, la inclusión y la atención oportuna.</a:t>
              </a:r>
            </a:p>
            <a:p>
              <a:pPr algn="just"/>
              <a:endParaRPr lang="es-MX" sz="1600">
                <a:solidFill>
                  <a:schemeClr val="bg1"/>
                </a:solidFill>
              </a:endParaRPr>
            </a:p>
          </p:txBody>
        </p:sp>
        <p:grpSp>
          <p:nvGrpSpPr>
            <p:cNvPr id="16" name="15 Grupo"/>
            <p:cNvGrpSpPr/>
            <p:nvPr/>
          </p:nvGrpSpPr>
          <p:grpSpPr>
            <a:xfrm>
              <a:off x="5105400" y="1746171"/>
              <a:ext cx="3581400" cy="3810000"/>
              <a:chOff x="4953000" y="1524000"/>
              <a:chExt cx="3581400" cy="3810000"/>
            </a:xfrm>
          </p:grpSpPr>
          <p:sp>
            <p:nvSpPr>
              <p:cNvPr id="14" name="13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2" descr="C:\Users\OCRAM\Desktop\DIF MASCOTA\logo DIF 15 18.png"/>
              <p:cNvPicPr>
                <a:picLocks noChangeAspect="1" noChangeArrowheads="1"/>
              </p:cNvPicPr>
              <p:nvPr/>
            </p:nvPicPr>
            <p:blipFill>
              <a:blip r:embed="rId3" cstate="print"/>
              <a:srcRect/>
              <a:stretch>
                <a:fillRect/>
              </a:stretch>
            </p:blipFill>
            <p:spPr bwMode="auto">
              <a:xfrm>
                <a:off x="5181600" y="2362200"/>
                <a:ext cx="3081042" cy="1752600"/>
              </a:xfrm>
              <a:prstGeom prst="rect">
                <a:avLst/>
              </a:prstGeom>
              <a:noFill/>
            </p:spPr>
          </p:pic>
        </p:grpSp>
      </p:grpSp>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2" descr="C:\Users\OCRAM\Desktop\DIF MASCOTA\FOTOS DIF 2015\jornada deportiva y cultural 22 octubre\IMG_3288.jpg"/>
          <p:cNvPicPr>
            <a:picLocks noChangeAspect="1" noChangeArrowheads="1"/>
          </p:cNvPicPr>
          <p:nvPr/>
        </p:nvPicPr>
        <p:blipFill>
          <a:blip r:embed="rId3" cstate="print"/>
          <a:srcRect/>
          <a:stretch>
            <a:fillRect/>
          </a:stretch>
        </p:blipFill>
        <p:spPr bwMode="auto">
          <a:xfrm>
            <a:off x="304800" y="914400"/>
            <a:ext cx="4114800" cy="2362200"/>
          </a:xfrm>
          <a:prstGeom prst="rect">
            <a:avLst/>
          </a:prstGeom>
          <a:noFill/>
        </p:spPr>
      </p:pic>
      <p:pic>
        <p:nvPicPr>
          <p:cNvPr id="7" name="Picture 3" descr="C:\Users\OCRAM\Desktop\DIF MASCOTA\FOTOS DIF 2015\jornada deportiva y cultural 22 octubre\IMG_3396.jpg"/>
          <p:cNvPicPr>
            <a:picLocks noChangeAspect="1" noChangeArrowheads="1"/>
          </p:cNvPicPr>
          <p:nvPr/>
        </p:nvPicPr>
        <p:blipFill>
          <a:blip r:embed="rId4" cstate="print"/>
          <a:srcRect/>
          <a:stretch>
            <a:fillRect/>
          </a:stretch>
        </p:blipFill>
        <p:spPr bwMode="auto">
          <a:xfrm>
            <a:off x="4724400" y="990600"/>
            <a:ext cx="4114402" cy="2286000"/>
          </a:xfrm>
          <a:prstGeom prst="rect">
            <a:avLst/>
          </a:prstGeom>
          <a:noFill/>
        </p:spPr>
      </p:pic>
      <p:pic>
        <p:nvPicPr>
          <p:cNvPr id="8" name="Picture 4" descr="C:\Users\OCRAM\Desktop\DIF MASCOTA\FOTOS DIF 2015\jornada deportiva y cultural 22 octubre\IMG_3358.jpg"/>
          <p:cNvPicPr>
            <a:picLocks noChangeAspect="1" noChangeArrowheads="1"/>
          </p:cNvPicPr>
          <p:nvPr/>
        </p:nvPicPr>
        <p:blipFill>
          <a:blip r:embed="rId5" cstate="print"/>
          <a:srcRect/>
          <a:stretch>
            <a:fillRect/>
          </a:stretch>
        </p:blipFill>
        <p:spPr bwMode="auto">
          <a:xfrm>
            <a:off x="304800" y="3810000"/>
            <a:ext cx="4114341" cy="2362200"/>
          </a:xfrm>
          <a:prstGeom prst="rect">
            <a:avLst/>
          </a:prstGeom>
          <a:noFill/>
        </p:spPr>
      </p:pic>
      <p:pic>
        <p:nvPicPr>
          <p:cNvPr id="9" name="Picture 5" descr="C:\Users\OCRAM\Desktop\DIF MASCOTA\FOTOS DIF 2015\jornada deportiva y cultural 22 octubre\DSC_0095.jpg"/>
          <p:cNvPicPr>
            <a:picLocks noChangeAspect="1" noChangeArrowheads="1"/>
          </p:cNvPicPr>
          <p:nvPr/>
        </p:nvPicPr>
        <p:blipFill>
          <a:blip r:embed="rId6" cstate="print"/>
          <a:srcRect/>
          <a:stretch>
            <a:fillRect/>
          </a:stretch>
        </p:blipFill>
        <p:spPr bwMode="auto">
          <a:xfrm>
            <a:off x="4724400" y="3886200"/>
            <a:ext cx="4114800" cy="2286000"/>
          </a:xfrm>
          <a:prstGeom prst="rect">
            <a:avLst/>
          </a:prstGeom>
          <a:noFill/>
        </p:spPr>
      </p:pic>
      <p:sp>
        <p:nvSpPr>
          <p:cNvPr id="10" name="9 CuadroTexto"/>
          <p:cNvSpPr txBox="1"/>
          <p:nvPr/>
        </p:nvSpPr>
        <p:spPr>
          <a:xfrm>
            <a:off x="228600" y="152400"/>
            <a:ext cx="5715000" cy="369332"/>
          </a:xfrm>
          <a:prstGeom prst="rect">
            <a:avLst/>
          </a:prstGeom>
          <a:noFill/>
        </p:spPr>
        <p:txBody>
          <a:bodyPr wrap="square" rtlCol="0">
            <a:spAutoFit/>
          </a:bodyPr>
          <a:lstStyle/>
          <a:p>
            <a:r>
              <a:rPr lang="es-MX" smtClean="0"/>
              <a:t>Jornada Regional Cultural y Deportiva , Octubre 2015</a:t>
            </a:r>
            <a:endParaRPr lang="es-MX"/>
          </a:p>
        </p:txBody>
      </p:sp>
      <p:pic>
        <p:nvPicPr>
          <p:cNvPr id="11" name="10 Imagen" descr="Macintosh HD:Users:TonyCamacho:Desktop:H. AYUNTAMIENTO:LOGOS:MascotaPueblMagicoLogo.png"/>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2" descr="C:\Users\OCRAM\Desktop\DIF MASCOTA\FOTOS DIF 2015\jornada deportiva y cultural 22 octubre\DSC_0111.jpg"/>
          <p:cNvPicPr>
            <a:picLocks noChangeAspect="1" noChangeArrowheads="1"/>
          </p:cNvPicPr>
          <p:nvPr/>
        </p:nvPicPr>
        <p:blipFill>
          <a:blip r:embed="rId3" cstate="print"/>
          <a:srcRect/>
          <a:stretch>
            <a:fillRect/>
          </a:stretch>
        </p:blipFill>
        <p:spPr bwMode="auto">
          <a:xfrm>
            <a:off x="304800" y="457200"/>
            <a:ext cx="4114800" cy="2743200"/>
          </a:xfrm>
          <a:prstGeom prst="rect">
            <a:avLst/>
          </a:prstGeom>
          <a:noFill/>
        </p:spPr>
      </p:pic>
      <p:pic>
        <p:nvPicPr>
          <p:cNvPr id="7" name="Picture 3" descr="C:\Users\OCRAM\Desktop\DIF MASCOTA\FOTOS DIF 2015\jornada deportiva y cultural 22 octubre\DSC_0072.jpg"/>
          <p:cNvPicPr>
            <a:picLocks noChangeAspect="1" noChangeArrowheads="1"/>
          </p:cNvPicPr>
          <p:nvPr/>
        </p:nvPicPr>
        <p:blipFill>
          <a:blip r:embed="rId4" cstate="print"/>
          <a:srcRect/>
          <a:stretch>
            <a:fillRect/>
          </a:stretch>
        </p:blipFill>
        <p:spPr bwMode="auto">
          <a:xfrm>
            <a:off x="4724400" y="3352800"/>
            <a:ext cx="4114800" cy="2743200"/>
          </a:xfrm>
          <a:prstGeom prst="rect">
            <a:avLst/>
          </a:prstGeom>
          <a:noFill/>
        </p:spPr>
      </p:pic>
      <p:pic>
        <p:nvPicPr>
          <p:cNvPr id="8" name="Picture 4" descr="C:\Users\OCRAM\Desktop\DIF MASCOTA\FOTOS DIF 2015\jornada deportiva y cultural 22 octubre\DSC_0150.jpg"/>
          <p:cNvPicPr>
            <a:picLocks noChangeAspect="1" noChangeArrowheads="1"/>
          </p:cNvPicPr>
          <p:nvPr/>
        </p:nvPicPr>
        <p:blipFill>
          <a:blip r:embed="rId5" cstate="print"/>
          <a:srcRect/>
          <a:stretch>
            <a:fillRect/>
          </a:stretch>
        </p:blipFill>
        <p:spPr bwMode="auto">
          <a:xfrm>
            <a:off x="4724400" y="457200"/>
            <a:ext cx="4114800" cy="2743200"/>
          </a:xfrm>
          <a:prstGeom prst="rect">
            <a:avLst/>
          </a:prstGeom>
          <a:noFill/>
        </p:spPr>
      </p:pic>
      <p:pic>
        <p:nvPicPr>
          <p:cNvPr id="9" name="Picture 5" descr="C:\Users\OCRAM\Desktop\DIF MASCOTA\FOTOS DIF 2015\jornada deportiva y cultural 22 octubre\DSC_0082.jpg"/>
          <p:cNvPicPr>
            <a:picLocks noChangeAspect="1" noChangeArrowheads="1"/>
          </p:cNvPicPr>
          <p:nvPr/>
        </p:nvPicPr>
        <p:blipFill>
          <a:blip r:embed="rId6" cstate="print"/>
          <a:srcRect/>
          <a:stretch>
            <a:fillRect/>
          </a:stretch>
        </p:blipFill>
        <p:spPr bwMode="auto">
          <a:xfrm>
            <a:off x="304800" y="3352800"/>
            <a:ext cx="4114800" cy="2743200"/>
          </a:xfrm>
          <a:prstGeom prst="rect">
            <a:avLst/>
          </a:prstGeom>
          <a:noFill/>
        </p:spPr>
      </p:pic>
      <p:sp>
        <p:nvSpPr>
          <p:cNvPr id="10" name="9 CuadroTexto"/>
          <p:cNvSpPr txBox="1"/>
          <p:nvPr/>
        </p:nvSpPr>
        <p:spPr>
          <a:xfrm>
            <a:off x="3124200" y="76200"/>
            <a:ext cx="5715000" cy="369332"/>
          </a:xfrm>
          <a:prstGeom prst="rect">
            <a:avLst/>
          </a:prstGeom>
          <a:noFill/>
        </p:spPr>
        <p:txBody>
          <a:bodyPr wrap="square" rtlCol="0">
            <a:spAutoFit/>
          </a:bodyPr>
          <a:lstStyle/>
          <a:p>
            <a:pPr algn="r"/>
            <a:r>
              <a:rPr lang="es-MX" smtClean="0"/>
              <a:t>Jornada Regional Cultural y Deportiva , Octubre 2015</a:t>
            </a:r>
            <a:endParaRPr lang="es-MX"/>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1600200" y="3200400"/>
            <a:ext cx="5943600" cy="685799"/>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462004"/>
            </a:xfrm>
            <a:prstGeom prst="rect">
              <a:avLst/>
            </a:prstGeom>
            <a:noFill/>
          </p:spPr>
          <p:txBody>
            <a:bodyPr wrap="square" rtlCol="0">
              <a:spAutoFit/>
            </a:bodyPr>
            <a:lstStyle/>
            <a:p>
              <a:pPr algn="ctr"/>
              <a:r>
                <a:rPr lang="es-MX" sz="2400" smtClean="0">
                  <a:latin typeface="Arial Black" pitchFamily="34" charset="0"/>
                </a:rPr>
                <a:t>Otros eventos o actividades</a:t>
              </a:r>
              <a:endParaRPr lang="es-MX" sz="2400">
                <a:latin typeface="Arial Black" pitchFamily="34" charset="0"/>
              </a:endParaRPr>
            </a:p>
          </p:txBody>
        </p:sp>
      </p:grpSp>
      <p:pic>
        <p:nvPicPr>
          <p:cNvPr id="9" name="8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57200" y="304800"/>
            <a:ext cx="781050" cy="76200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5 CuadroTexto"/>
          <p:cNvSpPr txBox="1"/>
          <p:nvPr/>
        </p:nvSpPr>
        <p:spPr>
          <a:xfrm>
            <a:off x="609600" y="1516082"/>
            <a:ext cx="7848600" cy="3970318"/>
          </a:xfrm>
          <a:prstGeom prst="rect">
            <a:avLst/>
          </a:prstGeom>
          <a:noFill/>
        </p:spPr>
        <p:txBody>
          <a:bodyPr wrap="square" rtlCol="0">
            <a:spAutoFit/>
          </a:bodyPr>
          <a:lstStyle/>
          <a:p>
            <a:r>
              <a:rPr lang="es-MX" b="1" u="sng" smtClean="0"/>
              <a:t>Tipo de programa</a:t>
            </a:r>
            <a:r>
              <a:rPr lang="es-MX" b="1" smtClean="0">
                <a:solidFill>
                  <a:srgbClr val="C00000"/>
                </a:solidFill>
              </a:rPr>
              <a:t>: ATENCIÓN A CONTINGENCIA POR HURACÁN PATRICIA</a:t>
            </a:r>
          </a:p>
          <a:p>
            <a:endParaRPr lang="es-MX" smtClean="0"/>
          </a:p>
          <a:p>
            <a:pPr algn="just"/>
            <a:r>
              <a:rPr lang="es-MX" b="1" u="sng" smtClean="0"/>
              <a:t>Característica(s):</a:t>
            </a:r>
            <a:r>
              <a:rPr lang="es-MX" smtClean="0"/>
              <a:t> Coordinación en apertura y atención de albergues, recepción de víveres, coordinación en armado y distribución de despensas</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600</a:t>
            </a:r>
          </a:p>
          <a:p>
            <a:endParaRPr lang="es-MX" smtClean="0"/>
          </a:p>
          <a:p>
            <a:r>
              <a:rPr lang="es-MX" b="1" u="sng" smtClean="0"/>
              <a:t>Comunidad(es) beneficiadas: </a:t>
            </a:r>
            <a:r>
              <a:rPr lang="es-MX" smtClean="0"/>
              <a:t> Mascota, y localidades.</a:t>
            </a:r>
          </a:p>
          <a:p>
            <a:endParaRPr lang="es-MX" smtClean="0"/>
          </a:p>
          <a:p>
            <a:pPr algn="just">
              <a:buFont typeface="Arial" pitchFamily="34" charset="0"/>
              <a:buChar char="•"/>
            </a:pPr>
            <a:r>
              <a:rPr lang="es-MX" b="1" u="sng" smtClean="0"/>
              <a:t>Actividades realizadas:</a:t>
            </a:r>
          </a:p>
          <a:p>
            <a:pPr algn="just">
              <a:buFont typeface="Arial" pitchFamily="34" charset="0"/>
              <a:buChar char="•"/>
            </a:pPr>
            <a:r>
              <a:rPr lang="es-MX" smtClean="0"/>
              <a:t>Preparación y distribución de </a:t>
            </a:r>
            <a:r>
              <a:rPr lang="es-MX" b="1" smtClean="0"/>
              <a:t>12,000 raciones</a:t>
            </a:r>
            <a:r>
              <a:rPr lang="es-MX" smtClean="0"/>
              <a:t> de alimento caliente aprox.</a:t>
            </a:r>
          </a:p>
          <a:p>
            <a:pPr algn="just">
              <a:buFont typeface="Arial" pitchFamily="34" charset="0"/>
              <a:buChar char="•"/>
            </a:pPr>
            <a:r>
              <a:rPr lang="es-MX" smtClean="0"/>
              <a:t>Recepción de víveres y coordinación de armado de </a:t>
            </a:r>
            <a:r>
              <a:rPr lang="es-MX" b="1" smtClean="0"/>
              <a:t>1,400 despensas </a:t>
            </a:r>
          </a:p>
          <a:p>
            <a:pPr algn="just">
              <a:buFont typeface="Arial" pitchFamily="34" charset="0"/>
              <a:buChar char="•"/>
            </a:pPr>
            <a:r>
              <a:rPr lang="es-MX" smtClean="0"/>
              <a:t>Recepción y entrega de colchonetas, catres y cobijas.</a:t>
            </a:r>
          </a:p>
          <a:p>
            <a:endParaRPr lang="es-MX" b="1"/>
          </a:p>
        </p:txBody>
      </p:sp>
      <p:grpSp>
        <p:nvGrpSpPr>
          <p:cNvPr id="7" name="7 Grupo"/>
          <p:cNvGrpSpPr/>
          <p:nvPr/>
        </p:nvGrpSpPr>
        <p:grpSpPr>
          <a:xfrm>
            <a:off x="304800" y="304801"/>
            <a:ext cx="6096000" cy="609600"/>
            <a:chOff x="3657600" y="2819400"/>
            <a:chExt cx="3124200" cy="990600"/>
          </a:xfrm>
        </p:grpSpPr>
        <p:sp>
          <p:nvSpPr>
            <p:cNvPr id="9" name="8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3733800" y="2923791"/>
              <a:ext cx="3048000" cy="462004"/>
            </a:xfrm>
            <a:prstGeom prst="rect">
              <a:avLst/>
            </a:prstGeom>
            <a:noFill/>
          </p:spPr>
          <p:txBody>
            <a:bodyPr wrap="square" rtlCol="0">
              <a:spAutoFit/>
            </a:bodyPr>
            <a:lstStyle/>
            <a:p>
              <a:pPr algn="ctr"/>
              <a:r>
                <a:rPr lang="es-MX" sz="2400" smtClean="0">
                  <a:latin typeface="Arial Black" pitchFamily="34" charset="0"/>
                </a:rPr>
                <a:t>Contingencia Huracán Patricia</a:t>
              </a:r>
              <a:endParaRPr lang="es-MX" sz="2400">
                <a:latin typeface="Arial Black" pitchFamily="34" charset="0"/>
              </a:endParaRPr>
            </a:p>
          </p:txBody>
        </p:sp>
      </p:grpSp>
      <p:pic>
        <p:nvPicPr>
          <p:cNvPr id="11" name="10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pull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42" name="Picture 2" descr="C:\Users\OCRAM\Desktop\DIF MASCOTA\FOTOS DIF 2015\Albergue y apoyos para afectados del Huracán Patricia Octubre 2015\20151024_141843.jpg"/>
          <p:cNvPicPr>
            <a:picLocks noChangeAspect="1" noChangeArrowheads="1"/>
          </p:cNvPicPr>
          <p:nvPr/>
        </p:nvPicPr>
        <p:blipFill>
          <a:blip r:embed="rId3" cstate="print"/>
          <a:srcRect/>
          <a:stretch>
            <a:fillRect/>
          </a:stretch>
        </p:blipFill>
        <p:spPr bwMode="auto">
          <a:xfrm>
            <a:off x="304800" y="1143000"/>
            <a:ext cx="4064000" cy="2286000"/>
          </a:xfrm>
          <a:prstGeom prst="rect">
            <a:avLst/>
          </a:prstGeom>
          <a:noFill/>
        </p:spPr>
      </p:pic>
      <p:pic>
        <p:nvPicPr>
          <p:cNvPr id="10243" name="Picture 3" descr="C:\Users\OCRAM\Desktop\DIF MASCOTA\FOTOS DIF 2015\Albergue y apoyos para afectados del Huracán Patricia Octubre 2015\20151024_141850.jpg"/>
          <p:cNvPicPr>
            <a:picLocks noChangeAspect="1" noChangeArrowheads="1"/>
          </p:cNvPicPr>
          <p:nvPr/>
        </p:nvPicPr>
        <p:blipFill>
          <a:blip r:embed="rId4" cstate="print"/>
          <a:srcRect/>
          <a:stretch>
            <a:fillRect/>
          </a:stretch>
        </p:blipFill>
        <p:spPr bwMode="auto">
          <a:xfrm>
            <a:off x="4648200" y="1143000"/>
            <a:ext cx="4064000" cy="2286000"/>
          </a:xfrm>
          <a:prstGeom prst="rect">
            <a:avLst/>
          </a:prstGeom>
          <a:noFill/>
        </p:spPr>
      </p:pic>
      <p:pic>
        <p:nvPicPr>
          <p:cNvPr id="10244" name="Picture 4" descr="C:\Users\OCRAM\Desktop\DIF MASCOTA\FOTOS DIF 2015\Albergue y apoyos para afectados del Huracán Patricia Octubre 2015\20151024_093917.jpg"/>
          <p:cNvPicPr>
            <a:picLocks noChangeAspect="1" noChangeArrowheads="1"/>
          </p:cNvPicPr>
          <p:nvPr/>
        </p:nvPicPr>
        <p:blipFill>
          <a:blip r:embed="rId5" cstate="print"/>
          <a:srcRect/>
          <a:stretch>
            <a:fillRect/>
          </a:stretch>
        </p:blipFill>
        <p:spPr bwMode="auto">
          <a:xfrm>
            <a:off x="228600" y="3733800"/>
            <a:ext cx="4064000" cy="2286000"/>
          </a:xfrm>
          <a:prstGeom prst="rect">
            <a:avLst/>
          </a:prstGeom>
          <a:noFill/>
        </p:spPr>
      </p:pic>
      <p:pic>
        <p:nvPicPr>
          <p:cNvPr id="4098" name="Picture 2" descr="https://scontent-lax3-1.xx.fbcdn.net/hphotos-xtp1/v/t1.0-9/12042914_1488862061443280_2150310649586130284_n.jpg?oh=c81f8aa690f13cbd04ea91c3a452ec96&amp;oe=570792F5"/>
          <p:cNvPicPr>
            <a:picLocks noChangeAspect="1" noChangeArrowheads="1"/>
          </p:cNvPicPr>
          <p:nvPr/>
        </p:nvPicPr>
        <p:blipFill>
          <a:blip r:embed="rId6" cstate="print"/>
          <a:srcRect/>
          <a:stretch>
            <a:fillRect/>
          </a:stretch>
        </p:blipFill>
        <p:spPr bwMode="auto">
          <a:xfrm>
            <a:off x="4648200" y="3733800"/>
            <a:ext cx="41148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scontent-lax3-1.xx.fbcdn.net/hphotos-xpl1/v/t1.0-9/12191809_1488864431443043_8158016082429580414_n.jpg?oh=eeee3f0f726c8f5af7849da21912150c&amp;oe=571B6228"/>
          <p:cNvPicPr>
            <a:picLocks noChangeAspect="1" noChangeArrowheads="1"/>
          </p:cNvPicPr>
          <p:nvPr/>
        </p:nvPicPr>
        <p:blipFill>
          <a:blip r:embed="rId2" cstate="print"/>
          <a:srcRect/>
          <a:stretch>
            <a:fillRect/>
          </a:stretch>
        </p:blipFill>
        <p:spPr bwMode="auto">
          <a:xfrm>
            <a:off x="762001" y="1066800"/>
            <a:ext cx="3428999" cy="2286000"/>
          </a:xfrm>
          <a:prstGeom prst="rect">
            <a:avLst/>
          </a:prstGeom>
          <a:noFill/>
        </p:spPr>
      </p:pic>
      <p:pic>
        <p:nvPicPr>
          <p:cNvPr id="55300" name="Picture 4" descr="https://scontent-lax3-1.xx.fbcdn.net/hphotos-xat1/v/t1.0-9/11229894_1488868398109313_4313031571326413291_n.jpg?oh=582503910fff8d3944cb2a52016b7dda&amp;oe=5703529D"/>
          <p:cNvPicPr>
            <a:picLocks noChangeAspect="1" noChangeArrowheads="1"/>
          </p:cNvPicPr>
          <p:nvPr/>
        </p:nvPicPr>
        <p:blipFill>
          <a:blip r:embed="rId3" cstate="print"/>
          <a:srcRect/>
          <a:stretch>
            <a:fillRect/>
          </a:stretch>
        </p:blipFill>
        <p:spPr bwMode="auto">
          <a:xfrm>
            <a:off x="685801" y="3810000"/>
            <a:ext cx="3428999" cy="2286000"/>
          </a:xfrm>
          <a:prstGeom prst="rect">
            <a:avLst/>
          </a:prstGeom>
          <a:noFill/>
        </p:spPr>
      </p:pic>
      <p:pic>
        <p:nvPicPr>
          <p:cNvPr id="55302" name="Picture 6" descr="https://scontent-lax3-1.xx.fbcdn.net/hphotos-xpf1/v/t1.0-9/12004677_1488868908109262_3622464904970987257_n.jpg?oh=047c7007cfb01e6f3d80923925a61277&amp;oe=570B9093"/>
          <p:cNvPicPr>
            <a:picLocks noChangeAspect="1" noChangeArrowheads="1"/>
          </p:cNvPicPr>
          <p:nvPr/>
        </p:nvPicPr>
        <p:blipFill>
          <a:blip r:embed="rId4" cstate="print"/>
          <a:srcRect/>
          <a:stretch>
            <a:fillRect/>
          </a:stretch>
        </p:blipFill>
        <p:spPr bwMode="auto">
          <a:xfrm>
            <a:off x="4773169" y="1048512"/>
            <a:ext cx="3456431" cy="2304288"/>
          </a:xfrm>
          <a:prstGeom prst="rect">
            <a:avLst/>
          </a:prstGeom>
          <a:noFill/>
        </p:spPr>
      </p:pic>
      <p:grpSp>
        <p:nvGrpSpPr>
          <p:cNvPr id="2" name="4 Grupo"/>
          <p:cNvGrpSpPr/>
          <p:nvPr/>
        </p:nvGrpSpPr>
        <p:grpSpPr>
          <a:xfrm>
            <a:off x="76200" y="6172200"/>
            <a:ext cx="8901825" cy="609600"/>
            <a:chOff x="76200" y="6019800"/>
            <a:chExt cx="8901825" cy="685800"/>
          </a:xfrm>
        </p:grpSpPr>
        <p:pic>
          <p:nvPicPr>
            <p:cNvPr id="6" name="Picture 2" descr="C:\Users\OCRAM\Desktop\DIF MASCOTA\logo DIF 15 18.png"/>
            <p:cNvPicPr>
              <a:picLocks noChangeAspect="1" noChangeArrowheads="1"/>
            </p:cNvPicPr>
            <p:nvPr/>
          </p:nvPicPr>
          <p:blipFill>
            <a:blip r:embed="rId5"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5304" name="Picture 8" descr="https://fbcdn-sphotos-h-a.akamaihd.net/hphotos-ak-xpt1/v/t1.0-9/12106860_1488869974775822_1800143535208736692_n.jpg?oh=f56c1b858cea66e34ed06e94517c1043&amp;oe=570C9058&amp;__gda__=1461582296_9ee12be43fc7c7bab355525c8119b134"/>
          <p:cNvPicPr>
            <a:picLocks noChangeAspect="1" noChangeArrowheads="1"/>
          </p:cNvPicPr>
          <p:nvPr/>
        </p:nvPicPr>
        <p:blipFill>
          <a:blip r:embed="rId6" cstate="print"/>
          <a:srcRect/>
          <a:stretch>
            <a:fillRect/>
          </a:stretch>
        </p:blipFill>
        <p:spPr bwMode="auto">
          <a:xfrm>
            <a:off x="4800600" y="3733800"/>
            <a:ext cx="3428999"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152400"/>
            <a:ext cx="4648200" cy="685799"/>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462004"/>
            </a:xfrm>
            <a:prstGeom prst="rect">
              <a:avLst/>
            </a:prstGeom>
            <a:noFill/>
          </p:spPr>
          <p:txBody>
            <a:bodyPr wrap="square" rtlCol="0">
              <a:spAutoFit/>
            </a:bodyPr>
            <a:lstStyle/>
            <a:p>
              <a:pPr algn="ctr"/>
              <a:r>
                <a:rPr lang="es-MX" sz="2400" smtClean="0">
                  <a:latin typeface="Arial Black" pitchFamily="34" charset="0"/>
                </a:rPr>
                <a:t>Campaña de limpieza</a:t>
              </a:r>
              <a:endParaRPr lang="es-MX" sz="2400">
                <a:latin typeface="Arial Black" pitchFamily="34" charset="0"/>
              </a:endParaRPr>
            </a:p>
          </p:txBody>
        </p:sp>
      </p:grpSp>
      <p:pic>
        <p:nvPicPr>
          <p:cNvPr id="2050" name="Picture 2" descr="C:\Users\OCRAM\Desktop\DIF MASCOTA\FOTOS DIF 2015\campaña limpieza oct 2015\20151017_105413.jpg"/>
          <p:cNvPicPr>
            <a:picLocks noChangeAspect="1" noChangeArrowheads="1"/>
          </p:cNvPicPr>
          <p:nvPr/>
        </p:nvPicPr>
        <p:blipFill>
          <a:blip r:embed="rId3" cstate="print"/>
          <a:srcRect/>
          <a:stretch>
            <a:fillRect/>
          </a:stretch>
        </p:blipFill>
        <p:spPr bwMode="auto">
          <a:xfrm>
            <a:off x="381000" y="1219200"/>
            <a:ext cx="3810000" cy="2286000"/>
          </a:xfrm>
          <a:prstGeom prst="rect">
            <a:avLst/>
          </a:prstGeom>
          <a:noFill/>
        </p:spPr>
      </p:pic>
      <p:pic>
        <p:nvPicPr>
          <p:cNvPr id="2051" name="Picture 3" descr="C:\Users\OCRAM\Desktop\DIF MASCOTA\FOTOS DIF 2015\campaña limpieza oct 2015\20151017_105328.jpg"/>
          <p:cNvPicPr>
            <a:picLocks noChangeAspect="1" noChangeArrowheads="1"/>
          </p:cNvPicPr>
          <p:nvPr/>
        </p:nvPicPr>
        <p:blipFill>
          <a:blip r:embed="rId4" cstate="print"/>
          <a:srcRect/>
          <a:stretch>
            <a:fillRect/>
          </a:stretch>
        </p:blipFill>
        <p:spPr bwMode="auto">
          <a:xfrm>
            <a:off x="4572000" y="1219200"/>
            <a:ext cx="3810000" cy="2286000"/>
          </a:xfrm>
          <a:prstGeom prst="rect">
            <a:avLst/>
          </a:prstGeom>
          <a:noFill/>
        </p:spPr>
      </p:pic>
      <p:pic>
        <p:nvPicPr>
          <p:cNvPr id="2052" name="Picture 4" descr="C:\Users\OCRAM\Desktop\DIF MASCOTA\FOTOS DIF 2015\campaña limpieza oct 2015\20151017_105246.jpg"/>
          <p:cNvPicPr>
            <a:picLocks noChangeAspect="1" noChangeArrowheads="1"/>
          </p:cNvPicPr>
          <p:nvPr/>
        </p:nvPicPr>
        <p:blipFill>
          <a:blip r:embed="rId5" cstate="print"/>
          <a:srcRect/>
          <a:stretch>
            <a:fillRect/>
          </a:stretch>
        </p:blipFill>
        <p:spPr bwMode="auto">
          <a:xfrm>
            <a:off x="2514600" y="3733800"/>
            <a:ext cx="3810000" cy="2286000"/>
          </a:xfrm>
          <a:prstGeom prst="rect">
            <a:avLst/>
          </a:prstGeom>
          <a:noFill/>
        </p:spPr>
      </p:pic>
      <p:pic>
        <p:nvPicPr>
          <p:cNvPr id="12" name="11 Imagen" descr="Macintosh HD:Users:TonyCamacho:Desktop:H. AYUNTAMIENTO:LOGOS:MascotaPueblMagicoLogo.png"/>
          <p:cNvPicPr/>
          <p:nvPr/>
        </p:nvPicPr>
        <p:blipFill>
          <a:blip r:embed="rId6"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152400"/>
            <a:ext cx="4648200" cy="685799"/>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462004"/>
            </a:xfrm>
            <a:prstGeom prst="rect">
              <a:avLst/>
            </a:prstGeom>
            <a:noFill/>
          </p:spPr>
          <p:txBody>
            <a:bodyPr wrap="square" rtlCol="0">
              <a:spAutoFit/>
            </a:bodyPr>
            <a:lstStyle/>
            <a:p>
              <a:pPr algn="ctr"/>
              <a:r>
                <a:rPr lang="es-MX" sz="2400" smtClean="0">
                  <a:latin typeface="Arial Black" pitchFamily="34" charset="0"/>
                </a:rPr>
                <a:t>Campaña de limpieza</a:t>
              </a:r>
              <a:endParaRPr lang="es-MX" sz="2400">
                <a:latin typeface="Arial Black" pitchFamily="34" charset="0"/>
              </a:endParaRPr>
            </a:p>
          </p:txBody>
        </p:sp>
      </p:grpSp>
      <p:pic>
        <p:nvPicPr>
          <p:cNvPr id="9" name="8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1"/>
            <a:ext cx="781050" cy="762000"/>
          </a:xfrm>
          <a:prstGeom prst="rect">
            <a:avLst/>
          </a:prstGeom>
          <a:noFill/>
          <a:ln>
            <a:noFill/>
          </a:ln>
        </p:spPr>
      </p:pic>
      <p:pic>
        <p:nvPicPr>
          <p:cNvPr id="10" name="Picture 2" descr="https://z-1-scontent-mia1-1.xx.fbcdn.net/hphotos-xaf1/t31.0-8/12771464_1547617012234451_6201513117734482848_o.jpg?_nc_eui=ARg7L_8qhXsbCFqWgLe9Su9yTh41v5zU1bhfLkuLMgWiAxzGWJ03ZNfHzVag"/>
          <p:cNvPicPr>
            <a:picLocks noChangeAspect="1" noChangeArrowheads="1"/>
          </p:cNvPicPr>
          <p:nvPr/>
        </p:nvPicPr>
        <p:blipFill>
          <a:blip r:embed="rId4" cstate="print"/>
          <a:srcRect/>
          <a:stretch>
            <a:fillRect/>
          </a:stretch>
        </p:blipFill>
        <p:spPr bwMode="auto">
          <a:xfrm>
            <a:off x="533400" y="1143000"/>
            <a:ext cx="3429837" cy="2286000"/>
          </a:xfrm>
          <a:prstGeom prst="rect">
            <a:avLst/>
          </a:prstGeom>
          <a:noFill/>
        </p:spPr>
      </p:pic>
      <p:pic>
        <p:nvPicPr>
          <p:cNvPr id="11" name="Picture 4" descr="https://z-1-scontent-mia1-1.xx.fbcdn.net/hphotos-xpt1/t31.0-8/12792280_1547617112234441_2312800527905189794_o.jpg?_nc_eui=ARhqEi3nDjgLjCEa5r2d3znzHbAYgwgxOw7sAqulSOoKV2WjlpTc3-Q2L60_"/>
          <p:cNvPicPr>
            <a:picLocks noChangeAspect="1" noChangeArrowheads="1"/>
          </p:cNvPicPr>
          <p:nvPr/>
        </p:nvPicPr>
        <p:blipFill>
          <a:blip r:embed="rId5" cstate="print"/>
          <a:srcRect/>
          <a:stretch>
            <a:fillRect/>
          </a:stretch>
        </p:blipFill>
        <p:spPr bwMode="auto">
          <a:xfrm>
            <a:off x="4420437" y="1143000"/>
            <a:ext cx="3429837" cy="2286000"/>
          </a:xfrm>
          <a:prstGeom prst="rect">
            <a:avLst/>
          </a:prstGeom>
          <a:noFill/>
        </p:spPr>
      </p:pic>
      <p:pic>
        <p:nvPicPr>
          <p:cNvPr id="12" name="Picture 6" descr="https://z-1-scontent-mia1-1.xx.fbcdn.net/hphotos-xft1/t31.0-8/12828526_1547617665567719_1489856359085306732_o.jpg?_nc_eui=ARi0w4Zh6xVGjPlm5K71SkHKomPpfEF6yDGxHvYQQQTs3gRp9nDr0ItJ-idX"/>
          <p:cNvPicPr>
            <a:picLocks noChangeAspect="1" noChangeArrowheads="1"/>
          </p:cNvPicPr>
          <p:nvPr/>
        </p:nvPicPr>
        <p:blipFill>
          <a:blip r:embed="rId6" cstate="print"/>
          <a:srcRect/>
          <a:stretch>
            <a:fillRect/>
          </a:stretch>
        </p:blipFill>
        <p:spPr bwMode="auto">
          <a:xfrm>
            <a:off x="534237" y="3810000"/>
            <a:ext cx="3429837" cy="2286000"/>
          </a:xfrm>
          <a:prstGeom prst="rect">
            <a:avLst/>
          </a:prstGeom>
          <a:noFill/>
        </p:spPr>
      </p:pic>
      <p:pic>
        <p:nvPicPr>
          <p:cNvPr id="13" name="Picture 8" descr="https://z-1-scontent-mia1-1.xx.fbcdn.net/hphotos-xfp1/t31.0-8/12828387_1547620045567481_7858018366148459589_o.jpg?_nc_eui=ARjIN2qe_Gyr-jjhOQ5zxbmHvRsTnXWwsQATbb9RJp-m_LhHc5mnIq3cPdTp"/>
          <p:cNvPicPr>
            <a:picLocks noChangeAspect="1" noChangeArrowheads="1"/>
          </p:cNvPicPr>
          <p:nvPr/>
        </p:nvPicPr>
        <p:blipFill>
          <a:blip r:embed="rId7" cstate="print"/>
          <a:srcRect/>
          <a:stretch>
            <a:fillRect/>
          </a:stretch>
        </p:blipFill>
        <p:spPr bwMode="auto">
          <a:xfrm>
            <a:off x="4420437" y="3810000"/>
            <a:ext cx="3429837" cy="2286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8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153400" y="228600"/>
            <a:ext cx="781050" cy="762000"/>
          </a:xfrm>
          <a:prstGeom prst="rect">
            <a:avLst/>
          </a:prstGeom>
          <a:noFill/>
          <a:ln>
            <a:noFill/>
          </a:ln>
        </p:spPr>
      </p:pic>
      <p:grpSp>
        <p:nvGrpSpPr>
          <p:cNvPr id="10" name="9 Grupo"/>
          <p:cNvGrpSpPr/>
          <p:nvPr/>
        </p:nvGrpSpPr>
        <p:grpSpPr>
          <a:xfrm>
            <a:off x="304800" y="304801"/>
            <a:ext cx="6096000" cy="609600"/>
            <a:chOff x="3657600" y="2819400"/>
            <a:chExt cx="3124200" cy="990600"/>
          </a:xfrm>
        </p:grpSpPr>
        <p:sp>
          <p:nvSpPr>
            <p:cNvPr id="11" name="10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uadroTexto"/>
            <p:cNvSpPr txBox="1"/>
            <p:nvPr/>
          </p:nvSpPr>
          <p:spPr>
            <a:xfrm>
              <a:off x="3733800" y="2923792"/>
              <a:ext cx="3048000" cy="750206"/>
            </a:xfrm>
            <a:prstGeom prst="rect">
              <a:avLst/>
            </a:prstGeom>
            <a:noFill/>
          </p:spPr>
          <p:txBody>
            <a:bodyPr wrap="square" rtlCol="0">
              <a:spAutoFit/>
            </a:bodyPr>
            <a:lstStyle/>
            <a:p>
              <a:pPr algn="ctr"/>
              <a:r>
                <a:rPr lang="es-MX" sz="2400" smtClean="0">
                  <a:latin typeface="Arial Black" pitchFamily="34" charset="0"/>
                </a:rPr>
                <a:t>Evento Día de Reyes</a:t>
              </a:r>
              <a:endParaRPr lang="es-MX" sz="2400">
                <a:latin typeface="Arial Black" pitchFamily="34" charset="0"/>
              </a:endParaRPr>
            </a:p>
          </p:txBody>
        </p:sp>
      </p:grpSp>
      <p:sp>
        <p:nvSpPr>
          <p:cNvPr id="55298" name="AutoShape 2" descr="https://z-1-scontent-mia1-1.xx.fbcdn.net/hphotos-xtl1/t31.0-8/12471700_1520068421655977_1144710250845680367_o.jpg?_nc_eui=ARi9MlIL-l_3QX5KiLQpP96MKpI0rOjpMkBzAEPhxrKC-MdnXP5GyeL4vYpE"/>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55300" name="AutoShape 4" descr="https://z-1-scontent-mia1-1.xx.fbcdn.net/hphotos-xtl1/t31.0-8/12471700_1520068421655977_1144710250845680367_o.jpg?_nc_eui=ARi9MlIL-l_3QX5KiLQpP96MKpI0rOjpMkBzAEPhxrKC-MdnXP5GyeL4vYpE"/>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55302" name="Picture 6" descr="https://z-1-scontent-mia1-1.xx.fbcdn.net/hphotos-xap1/t31.0-8/12471344_1520067824989370_4522313621020669768_o.jpg?_nc_eui=ARgqb9CSZ6RKPltZJmHM5ev2TpwWIX6tWFNXMAJxHyTjfMQw_5tk4QL-lCXz"/>
          <p:cNvPicPr>
            <a:picLocks noChangeAspect="1" noChangeArrowheads="1"/>
          </p:cNvPicPr>
          <p:nvPr/>
        </p:nvPicPr>
        <p:blipFill>
          <a:blip r:embed="rId4" cstate="print"/>
          <a:srcRect/>
          <a:stretch>
            <a:fillRect/>
          </a:stretch>
        </p:blipFill>
        <p:spPr bwMode="auto">
          <a:xfrm>
            <a:off x="4800600" y="1295400"/>
            <a:ext cx="3429837" cy="2286000"/>
          </a:xfrm>
          <a:prstGeom prst="rect">
            <a:avLst/>
          </a:prstGeom>
          <a:noFill/>
        </p:spPr>
      </p:pic>
      <p:pic>
        <p:nvPicPr>
          <p:cNvPr id="55304" name="Picture 8" descr="https://z-1-scontent-mia1-1.xx.fbcdn.net/hphotos-xtl1/t31.0-8/12471700_1520068421655977_1144710250845680367_o.jpg?_nc_eui=ARi9MlIL-l_3QX5KiLQpP96MKpI0rOjpMkBzAEPhxrKC-MdnXP5GyeL4vYpE"/>
          <p:cNvPicPr>
            <a:picLocks noChangeAspect="1" noChangeArrowheads="1"/>
          </p:cNvPicPr>
          <p:nvPr/>
        </p:nvPicPr>
        <p:blipFill>
          <a:blip r:embed="rId5" cstate="print"/>
          <a:srcRect/>
          <a:stretch>
            <a:fillRect/>
          </a:stretch>
        </p:blipFill>
        <p:spPr bwMode="auto">
          <a:xfrm>
            <a:off x="4800600" y="3810000"/>
            <a:ext cx="3429837" cy="2286000"/>
          </a:xfrm>
          <a:prstGeom prst="rect">
            <a:avLst/>
          </a:prstGeom>
          <a:noFill/>
        </p:spPr>
      </p:pic>
      <p:pic>
        <p:nvPicPr>
          <p:cNvPr id="55305" name="Picture 9" descr="C:\Users\OCRAM\Desktop\ENGREGA PAAD 23 FEB 16\20160106_163412.jpg"/>
          <p:cNvPicPr>
            <a:picLocks noChangeAspect="1" noChangeArrowheads="1"/>
          </p:cNvPicPr>
          <p:nvPr/>
        </p:nvPicPr>
        <p:blipFill>
          <a:blip r:embed="rId6" cstate="print"/>
          <a:srcRect/>
          <a:stretch>
            <a:fillRect/>
          </a:stretch>
        </p:blipFill>
        <p:spPr bwMode="auto">
          <a:xfrm>
            <a:off x="609600" y="1295400"/>
            <a:ext cx="3810000" cy="2286000"/>
          </a:xfrm>
          <a:prstGeom prst="rect">
            <a:avLst/>
          </a:prstGeom>
          <a:noFill/>
        </p:spPr>
      </p:pic>
      <p:pic>
        <p:nvPicPr>
          <p:cNvPr id="55306" name="Picture 10" descr="C:\Users\OCRAM\Desktop\ENGREGA PAAD 23 FEB 16\20160106_173105.jpg"/>
          <p:cNvPicPr>
            <a:picLocks noChangeAspect="1" noChangeArrowheads="1"/>
          </p:cNvPicPr>
          <p:nvPr/>
        </p:nvPicPr>
        <p:blipFill>
          <a:blip r:embed="rId7" cstate="print"/>
          <a:srcRect/>
          <a:stretch>
            <a:fillRect/>
          </a:stretch>
        </p:blipFill>
        <p:spPr bwMode="auto">
          <a:xfrm>
            <a:off x="609600" y="3810000"/>
            <a:ext cx="3810000" cy="2286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5 CuadroTexto"/>
          <p:cNvSpPr txBox="1"/>
          <p:nvPr/>
        </p:nvSpPr>
        <p:spPr>
          <a:xfrm>
            <a:off x="152400" y="1371600"/>
            <a:ext cx="4419600" cy="4524315"/>
          </a:xfrm>
          <a:prstGeom prst="rect">
            <a:avLst/>
          </a:prstGeom>
          <a:noFill/>
        </p:spPr>
        <p:txBody>
          <a:bodyPr wrap="square" rtlCol="0">
            <a:spAutoFit/>
          </a:bodyPr>
          <a:lstStyle/>
          <a:p>
            <a:r>
              <a:rPr lang="es-MX" b="1" u="sng" smtClean="0"/>
              <a:t>Tipo de programa</a:t>
            </a:r>
            <a:r>
              <a:rPr lang="es-MX" b="1" smtClean="0">
                <a:solidFill>
                  <a:srgbClr val="C00000"/>
                </a:solidFill>
              </a:rPr>
              <a:t>: ESCUELA PARA PADRES</a:t>
            </a:r>
          </a:p>
          <a:p>
            <a:endParaRPr lang="es-MX" smtClean="0"/>
          </a:p>
          <a:p>
            <a:pPr algn="just"/>
            <a:r>
              <a:rPr lang="es-MX" b="1" u="sng" smtClean="0"/>
              <a:t>Característica(s):</a:t>
            </a:r>
            <a:r>
              <a:rPr lang="es-MX" smtClean="0"/>
              <a:t> Reuniones de evaluación y dotación de herramientas a padres de familia en los niveles de educación básica</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En proceso de establecimiento (capacitación a facilitadores)</a:t>
            </a:r>
          </a:p>
          <a:p>
            <a:endParaRPr lang="es-MX" smtClean="0"/>
          </a:p>
          <a:p>
            <a:r>
              <a:rPr lang="es-MX" b="1" u="sng" smtClean="0"/>
              <a:t>Comunidad(es) beneficiadas: </a:t>
            </a:r>
            <a:r>
              <a:rPr lang="es-MX" smtClean="0"/>
              <a:t> Mascota, y localidades.</a:t>
            </a:r>
          </a:p>
          <a:p>
            <a:endParaRPr lang="es-MX" smtClean="0"/>
          </a:p>
          <a:p>
            <a:pPr algn="just">
              <a:buFont typeface="Arial" pitchFamily="34" charset="0"/>
              <a:buChar char="•"/>
            </a:pPr>
            <a:r>
              <a:rPr lang="es-MX" b="1" u="sng" smtClean="0"/>
              <a:t>Actividades realizadas</a:t>
            </a:r>
            <a:r>
              <a:rPr lang="es-MX" smtClean="0"/>
              <a:t>: Reunión con voluntarios y Directivos de las escuelas de  la cabecera municipal.</a:t>
            </a:r>
          </a:p>
          <a:p>
            <a:endParaRPr lang="es-MX" b="1"/>
          </a:p>
        </p:txBody>
      </p:sp>
      <p:grpSp>
        <p:nvGrpSpPr>
          <p:cNvPr id="8" name="7 Grupo"/>
          <p:cNvGrpSpPr/>
          <p:nvPr/>
        </p:nvGrpSpPr>
        <p:grpSpPr>
          <a:xfrm>
            <a:off x="304800" y="304801"/>
            <a:ext cx="6096000" cy="609600"/>
            <a:chOff x="3657600" y="2819400"/>
            <a:chExt cx="3124200" cy="990600"/>
          </a:xfrm>
        </p:grpSpPr>
        <p:sp>
          <p:nvSpPr>
            <p:cNvPr id="9" name="8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3733800" y="2923792"/>
              <a:ext cx="3048000" cy="750206"/>
            </a:xfrm>
            <a:prstGeom prst="rect">
              <a:avLst/>
            </a:prstGeom>
            <a:noFill/>
          </p:spPr>
          <p:txBody>
            <a:bodyPr wrap="square" rtlCol="0">
              <a:spAutoFit/>
            </a:bodyPr>
            <a:lstStyle/>
            <a:p>
              <a:pPr algn="ctr"/>
              <a:r>
                <a:rPr lang="es-MX" sz="2400" smtClean="0">
                  <a:latin typeface="Arial Black" pitchFamily="34" charset="0"/>
                </a:rPr>
                <a:t>Escuela para padres/DIF Jalisco</a:t>
              </a:r>
              <a:endParaRPr lang="es-MX" sz="2400">
                <a:latin typeface="Arial Black" pitchFamily="34" charset="0"/>
              </a:endParaRPr>
            </a:p>
          </p:txBody>
        </p:sp>
      </p:grpSp>
      <p:pic>
        <p:nvPicPr>
          <p:cNvPr id="11" name="10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1"/>
            <a:ext cx="781050" cy="762000"/>
          </a:xfrm>
          <a:prstGeom prst="rect">
            <a:avLst/>
          </a:prstGeom>
          <a:noFill/>
          <a:ln>
            <a:noFill/>
          </a:ln>
        </p:spPr>
      </p:pic>
      <p:pic>
        <p:nvPicPr>
          <p:cNvPr id="3074" name="Picture 2"/>
          <p:cNvPicPr>
            <a:picLocks noChangeAspect="1" noChangeArrowheads="1"/>
          </p:cNvPicPr>
          <p:nvPr/>
        </p:nvPicPr>
        <p:blipFill>
          <a:blip r:embed="rId4" cstate="print"/>
          <a:srcRect/>
          <a:stretch>
            <a:fillRect/>
          </a:stretch>
        </p:blipFill>
        <p:spPr bwMode="auto">
          <a:xfrm>
            <a:off x="4876800" y="2209800"/>
            <a:ext cx="4064000" cy="22860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228600" y="228600"/>
            <a:ext cx="914400" cy="6400800"/>
            <a:chOff x="228600" y="228600"/>
            <a:chExt cx="914400" cy="6400800"/>
          </a:xfrm>
        </p:grpSpPr>
        <p:sp>
          <p:nvSpPr>
            <p:cNvPr id="4" name="3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6" name="15 Grupo"/>
          <p:cNvGrpSpPr/>
          <p:nvPr/>
        </p:nvGrpSpPr>
        <p:grpSpPr>
          <a:xfrm>
            <a:off x="1600200" y="1752600"/>
            <a:ext cx="7162800" cy="4038600"/>
            <a:chOff x="1600200" y="1600200"/>
            <a:chExt cx="7162800" cy="4038600"/>
          </a:xfrm>
        </p:grpSpPr>
        <p:sp>
          <p:nvSpPr>
            <p:cNvPr id="2" name="1 Rectángulo"/>
            <p:cNvSpPr/>
            <p:nvPr/>
          </p:nvSpPr>
          <p:spPr>
            <a:xfrm>
              <a:off x="1600200" y="1600200"/>
              <a:ext cx="3581400" cy="4031873"/>
            </a:xfrm>
            <a:prstGeom prst="rect">
              <a:avLst/>
            </a:prstGeom>
            <a:solidFill>
              <a:srgbClr val="C00000"/>
            </a:solidFill>
            <a:ln w="25400">
              <a:solidFill>
                <a:srgbClr val="C00000"/>
              </a:solidFill>
            </a:ln>
          </p:spPr>
          <p:txBody>
            <a:bodyPr wrap="square">
              <a:spAutoFit/>
            </a:bodyPr>
            <a:lstStyle/>
            <a:p>
              <a:r>
                <a:rPr lang="es-MX" sz="1600" b="1" smtClean="0">
                  <a:solidFill>
                    <a:schemeClr val="bg1"/>
                  </a:solidFill>
                  <a:latin typeface="Arial Black" pitchFamily="34" charset="0"/>
                </a:rPr>
                <a:t>Visión :</a:t>
              </a:r>
            </a:p>
            <a:p>
              <a:endParaRPr lang="es-MX" sz="1600" b="1" smtClean="0">
                <a:solidFill>
                  <a:schemeClr val="bg1"/>
                </a:solidFill>
                <a:latin typeface="Arial Black" pitchFamily="34" charset="0"/>
              </a:endParaRPr>
            </a:p>
            <a:p>
              <a:pPr algn="just"/>
              <a:r>
                <a:rPr lang="es-MX" sz="1600" smtClean="0">
                  <a:solidFill>
                    <a:schemeClr val="bg1"/>
                  </a:solidFill>
                  <a:latin typeface="Arial Black" pitchFamily="34" charset="0"/>
                </a:rPr>
                <a:t>	Consolidar al Sistema DIF Mascota, como un organismo generador de bienestar social, basado en las caracterísiticas propias del municipio, mediante un servicio profesional, de contacto directo con los ciudadanos, y con planes y programas de inclusión, respeto a la autonomía de cada núcleo familiar o de cada persona.</a:t>
              </a:r>
            </a:p>
            <a:p>
              <a:pPr algn="just"/>
              <a:endParaRPr lang="es-MX" sz="1600">
                <a:solidFill>
                  <a:schemeClr val="bg1"/>
                </a:solidFill>
                <a:latin typeface="Arial Black" pitchFamily="34" charset="0"/>
              </a:endParaRPr>
            </a:p>
          </p:txBody>
        </p:sp>
        <p:grpSp>
          <p:nvGrpSpPr>
            <p:cNvPr id="11" name="10 Grupo"/>
            <p:cNvGrpSpPr/>
            <p:nvPr/>
          </p:nvGrpSpPr>
          <p:grpSpPr>
            <a:xfrm>
              <a:off x="5181600" y="1600200"/>
              <a:ext cx="3581400" cy="4038600"/>
              <a:chOff x="4953000" y="1524000"/>
              <a:chExt cx="3581400" cy="3810000"/>
            </a:xfrm>
          </p:grpSpPr>
          <p:sp>
            <p:nvSpPr>
              <p:cNvPr id="12" name="11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C:\Users\OCRAM\Desktop\DIF MASCOTA\logo DIF 15 18.png"/>
              <p:cNvPicPr>
                <a:picLocks noChangeAspect="1" noChangeArrowheads="1"/>
              </p:cNvPicPr>
              <p:nvPr/>
            </p:nvPicPr>
            <p:blipFill>
              <a:blip r:embed="rId2" cstate="print"/>
              <a:srcRect/>
              <a:stretch>
                <a:fillRect/>
              </a:stretch>
            </p:blipFill>
            <p:spPr bwMode="auto">
              <a:xfrm>
                <a:off x="5181600" y="2362200"/>
                <a:ext cx="3081042" cy="1752600"/>
              </a:xfrm>
              <a:prstGeom prst="rect">
                <a:avLst/>
              </a:prstGeom>
              <a:noFill/>
            </p:spPr>
          </p:pic>
        </p:grpSp>
      </p:grpSp>
      <p:pic>
        <p:nvPicPr>
          <p:cNvPr id="15" name="14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228598"/>
            <a:ext cx="7359805" cy="609602"/>
            <a:chOff x="3657600" y="2819400"/>
            <a:chExt cx="30480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689158" y="2923791"/>
              <a:ext cx="2997969" cy="650177"/>
            </a:xfrm>
            <a:prstGeom prst="rect">
              <a:avLst/>
            </a:prstGeom>
            <a:noFill/>
          </p:spPr>
          <p:txBody>
            <a:bodyPr wrap="square" rtlCol="0">
              <a:spAutoFit/>
            </a:bodyPr>
            <a:lstStyle/>
            <a:p>
              <a:pPr algn="ctr"/>
              <a:r>
                <a:rPr lang="es-MX" sz="2000" smtClean="0">
                  <a:latin typeface="Arial Black" pitchFamily="34" charset="0"/>
                </a:rPr>
                <a:t>Dotación de 80 cobijas donadas por un particular</a:t>
              </a:r>
              <a:endParaRPr lang="es-MX" sz="2000">
                <a:latin typeface="Arial Black" pitchFamily="34" charset="0"/>
              </a:endParaRPr>
            </a:p>
          </p:txBody>
        </p:sp>
      </p:grpSp>
      <p:pic>
        <p:nvPicPr>
          <p:cNvPr id="13" name="12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1"/>
            <a:ext cx="781050" cy="762000"/>
          </a:xfrm>
          <a:prstGeom prst="rect">
            <a:avLst/>
          </a:prstGeom>
          <a:noFill/>
          <a:ln>
            <a:noFill/>
          </a:ln>
        </p:spPr>
      </p:pic>
      <p:pic>
        <p:nvPicPr>
          <p:cNvPr id="4098" name="Picture 2" descr="C:\Users\OCRAM\Desktop\ENGREGA PAAD 23 FEB 16\20160215_151259.jpg"/>
          <p:cNvPicPr>
            <a:picLocks noChangeAspect="1" noChangeArrowheads="1"/>
          </p:cNvPicPr>
          <p:nvPr/>
        </p:nvPicPr>
        <p:blipFill>
          <a:blip r:embed="rId4" cstate="print"/>
          <a:srcRect/>
          <a:stretch>
            <a:fillRect/>
          </a:stretch>
        </p:blipFill>
        <p:spPr bwMode="auto">
          <a:xfrm>
            <a:off x="609600" y="1066800"/>
            <a:ext cx="3810000" cy="2286000"/>
          </a:xfrm>
          <a:prstGeom prst="rect">
            <a:avLst/>
          </a:prstGeom>
          <a:noFill/>
        </p:spPr>
      </p:pic>
      <p:pic>
        <p:nvPicPr>
          <p:cNvPr id="4099" name="Picture 3" descr="C:\Users\OCRAM\Desktop\ENGREGA PAAD 23 FEB 16\20160108_115138.jpg"/>
          <p:cNvPicPr>
            <a:picLocks noChangeAspect="1" noChangeArrowheads="1"/>
          </p:cNvPicPr>
          <p:nvPr/>
        </p:nvPicPr>
        <p:blipFill>
          <a:blip r:embed="rId5" cstate="print"/>
          <a:srcRect/>
          <a:stretch>
            <a:fillRect/>
          </a:stretch>
        </p:blipFill>
        <p:spPr bwMode="auto">
          <a:xfrm>
            <a:off x="4876800" y="1066800"/>
            <a:ext cx="3810000" cy="2286000"/>
          </a:xfrm>
          <a:prstGeom prst="rect">
            <a:avLst/>
          </a:prstGeom>
          <a:noFill/>
        </p:spPr>
      </p:pic>
      <p:pic>
        <p:nvPicPr>
          <p:cNvPr id="1026" name="Picture 2" descr="G:\20160309_183455.jpg"/>
          <p:cNvPicPr>
            <a:picLocks noChangeAspect="1" noChangeArrowheads="1"/>
          </p:cNvPicPr>
          <p:nvPr/>
        </p:nvPicPr>
        <p:blipFill>
          <a:blip r:embed="rId6" cstate="print"/>
          <a:srcRect/>
          <a:stretch>
            <a:fillRect/>
          </a:stretch>
        </p:blipFill>
        <p:spPr bwMode="auto">
          <a:xfrm>
            <a:off x="1981200" y="3505200"/>
            <a:ext cx="4876800" cy="2743200"/>
          </a:xfrm>
          <a:prstGeom prst="rect">
            <a:avLst/>
          </a:prstGeom>
          <a:noFill/>
        </p:spPr>
      </p:pic>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5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1"/>
            <a:ext cx="781050" cy="762000"/>
          </a:xfrm>
          <a:prstGeom prst="rect">
            <a:avLst/>
          </a:prstGeom>
          <a:noFill/>
          <a:ln>
            <a:noFill/>
          </a:ln>
        </p:spPr>
      </p:pic>
      <p:grpSp>
        <p:nvGrpSpPr>
          <p:cNvPr id="8" name="7 Grupo"/>
          <p:cNvGrpSpPr/>
          <p:nvPr/>
        </p:nvGrpSpPr>
        <p:grpSpPr>
          <a:xfrm>
            <a:off x="457201" y="228598"/>
            <a:ext cx="6019799" cy="609602"/>
            <a:chOff x="3657600" y="2819400"/>
            <a:chExt cx="3048000" cy="990600"/>
          </a:xfrm>
        </p:grpSpPr>
        <p:sp>
          <p:nvSpPr>
            <p:cNvPr id="9" name="8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3689158" y="2923791"/>
              <a:ext cx="2997969" cy="650176"/>
            </a:xfrm>
            <a:prstGeom prst="rect">
              <a:avLst/>
            </a:prstGeom>
            <a:noFill/>
          </p:spPr>
          <p:txBody>
            <a:bodyPr wrap="square" rtlCol="0">
              <a:spAutoFit/>
            </a:bodyPr>
            <a:lstStyle/>
            <a:p>
              <a:pPr algn="ctr"/>
              <a:r>
                <a:rPr lang="es-MX" sz="2000" smtClean="0">
                  <a:latin typeface="Arial Black" pitchFamily="34" charset="0"/>
                </a:rPr>
                <a:t>Organización de carreras de caballos</a:t>
              </a:r>
              <a:endParaRPr lang="es-MX" sz="2000">
                <a:latin typeface="Arial Black" pitchFamily="34" charset="0"/>
              </a:endParaRPr>
            </a:p>
          </p:txBody>
        </p:sp>
      </p:grpSp>
      <p:pic>
        <p:nvPicPr>
          <p:cNvPr id="5122" name="Picture 2" descr="C:\Users\OCRAM\Desktop\ENGREGA PAAD 23 FEB 16\IMG-20160324-WA0011.jpg"/>
          <p:cNvPicPr>
            <a:picLocks noChangeAspect="1" noChangeArrowheads="1"/>
          </p:cNvPicPr>
          <p:nvPr/>
        </p:nvPicPr>
        <p:blipFill>
          <a:blip r:embed="rId4" cstate="print"/>
          <a:srcRect/>
          <a:stretch>
            <a:fillRect/>
          </a:stretch>
        </p:blipFill>
        <p:spPr bwMode="auto">
          <a:xfrm>
            <a:off x="304800" y="1219200"/>
            <a:ext cx="2571750" cy="4572000"/>
          </a:xfrm>
          <a:prstGeom prst="rect">
            <a:avLst/>
          </a:prstGeom>
          <a:noFill/>
        </p:spPr>
      </p:pic>
      <p:pic>
        <p:nvPicPr>
          <p:cNvPr id="5123" name="Picture 3" descr="C:\Users\OCRAM\Desktop\ENGREGA PAAD 23 FEB 16\20160322_121501.jpg"/>
          <p:cNvPicPr>
            <a:picLocks noChangeAspect="1" noChangeArrowheads="1"/>
          </p:cNvPicPr>
          <p:nvPr/>
        </p:nvPicPr>
        <p:blipFill>
          <a:blip r:embed="rId5" cstate="print"/>
          <a:srcRect/>
          <a:stretch>
            <a:fillRect/>
          </a:stretch>
        </p:blipFill>
        <p:spPr bwMode="auto">
          <a:xfrm>
            <a:off x="2819400" y="3505200"/>
            <a:ext cx="3810000" cy="2286000"/>
          </a:xfrm>
          <a:prstGeom prst="rect">
            <a:avLst/>
          </a:prstGeom>
          <a:noFill/>
        </p:spPr>
      </p:pic>
      <p:pic>
        <p:nvPicPr>
          <p:cNvPr id="5124" name="Picture 4" descr="C:\Users\OCRAM\Desktop\ENGREGA PAAD 23 FEB 16\IMG-20160324-WA0014.jpg"/>
          <p:cNvPicPr>
            <a:picLocks noChangeAspect="1" noChangeArrowheads="1"/>
          </p:cNvPicPr>
          <p:nvPr/>
        </p:nvPicPr>
        <p:blipFill>
          <a:blip r:embed="rId6" cstate="print"/>
          <a:srcRect/>
          <a:stretch>
            <a:fillRect/>
          </a:stretch>
        </p:blipFill>
        <p:spPr bwMode="auto">
          <a:xfrm>
            <a:off x="6343650" y="1219200"/>
            <a:ext cx="2571750" cy="4572000"/>
          </a:xfrm>
          <a:prstGeom prst="rect">
            <a:avLst/>
          </a:prstGeom>
          <a:noFill/>
        </p:spPr>
      </p:pic>
      <p:pic>
        <p:nvPicPr>
          <p:cNvPr id="5125" name="Picture 5" descr="C:\Users\OCRAM\Desktop\ENGREGA PAAD 23 FEB 16\20160322_112501.jpg"/>
          <p:cNvPicPr>
            <a:picLocks noChangeAspect="1" noChangeArrowheads="1"/>
          </p:cNvPicPr>
          <p:nvPr/>
        </p:nvPicPr>
        <p:blipFill>
          <a:blip r:embed="rId7" cstate="print"/>
          <a:srcRect/>
          <a:stretch>
            <a:fillRect/>
          </a:stretch>
        </p:blipFill>
        <p:spPr bwMode="auto">
          <a:xfrm>
            <a:off x="2819400" y="1219200"/>
            <a:ext cx="3810000" cy="2286000"/>
          </a:xfrm>
          <a:prstGeom prst="rect">
            <a:avLst/>
          </a:prstGeom>
          <a:noFill/>
        </p:spPr>
      </p:pic>
    </p:spTree>
  </p:cSld>
  <p:clrMapOvr>
    <a:masterClrMapping/>
  </p:clrMapOvr>
  <p:transition>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7 Grupo"/>
          <p:cNvGrpSpPr/>
          <p:nvPr/>
        </p:nvGrpSpPr>
        <p:grpSpPr>
          <a:xfrm>
            <a:off x="152400" y="2133600"/>
            <a:ext cx="8839200" cy="2743200"/>
            <a:chOff x="152400" y="3048000"/>
            <a:chExt cx="8839200" cy="2743200"/>
          </a:xfrm>
        </p:grpSpPr>
        <p:pic>
          <p:nvPicPr>
            <p:cNvPr id="1026" name="Picture 2" descr="C:\Users\OCRAM\Desktop\ENGREGA PAAD 23 FEB 16\20160401_124117.jpg"/>
            <p:cNvPicPr>
              <a:picLocks noChangeAspect="1" noChangeArrowheads="1"/>
            </p:cNvPicPr>
            <p:nvPr/>
          </p:nvPicPr>
          <p:blipFill>
            <a:blip r:embed="rId3" cstate="print"/>
            <a:srcRect/>
            <a:stretch>
              <a:fillRect/>
            </a:stretch>
          </p:blipFill>
          <p:spPr bwMode="auto">
            <a:xfrm>
              <a:off x="152400" y="3048000"/>
              <a:ext cx="4572000" cy="2743200"/>
            </a:xfrm>
            <a:prstGeom prst="rect">
              <a:avLst/>
            </a:prstGeom>
            <a:noFill/>
          </p:spPr>
        </p:pic>
        <p:pic>
          <p:nvPicPr>
            <p:cNvPr id="1027" name="Picture 3" descr="C:\Users\OCRAM\Desktop\ENGREGA PAAD 23 FEB 16\20160401_124150.jpg"/>
            <p:cNvPicPr>
              <a:picLocks noChangeAspect="1" noChangeArrowheads="1"/>
            </p:cNvPicPr>
            <p:nvPr/>
          </p:nvPicPr>
          <p:blipFill>
            <a:blip r:embed="rId4" cstate="print"/>
            <a:srcRect/>
            <a:stretch>
              <a:fillRect/>
            </a:stretch>
          </p:blipFill>
          <p:spPr bwMode="auto">
            <a:xfrm>
              <a:off x="4419600" y="3048000"/>
              <a:ext cx="4572000" cy="2743200"/>
            </a:xfrm>
            <a:prstGeom prst="rect">
              <a:avLst/>
            </a:prstGeom>
            <a:noFill/>
          </p:spPr>
        </p:pic>
      </p:grpSp>
      <p:sp>
        <p:nvSpPr>
          <p:cNvPr id="9" name="8 CuadroTexto"/>
          <p:cNvSpPr txBox="1"/>
          <p:nvPr/>
        </p:nvSpPr>
        <p:spPr>
          <a:xfrm>
            <a:off x="304800" y="609600"/>
            <a:ext cx="8534400" cy="369332"/>
          </a:xfrm>
          <a:prstGeom prst="rect">
            <a:avLst/>
          </a:prstGeom>
          <a:noFill/>
        </p:spPr>
        <p:txBody>
          <a:bodyPr wrap="square" rtlCol="0">
            <a:spAutoFit/>
          </a:bodyPr>
          <a:lstStyle/>
          <a:p>
            <a:r>
              <a:rPr lang="es-MX" b="1" smtClean="0">
                <a:solidFill>
                  <a:srgbClr val="C00000"/>
                </a:solidFill>
              </a:rPr>
              <a:t>Primera fecha de carrera de caballos en beneficio de DIF-URR, día 27 de marzo de 2016.</a:t>
            </a:r>
            <a:endParaRPr lang="es-MX" b="1">
              <a:solidFill>
                <a:srgbClr val="C00000"/>
              </a:solidFill>
            </a:endParaRPr>
          </a:p>
        </p:txBody>
      </p:sp>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1" y="228598"/>
            <a:ext cx="6019799" cy="533402"/>
            <a:chOff x="3657600" y="2819400"/>
            <a:chExt cx="30480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689158" y="2923791"/>
              <a:ext cx="2997969" cy="650176"/>
            </a:xfrm>
            <a:prstGeom prst="rect">
              <a:avLst/>
            </a:prstGeom>
            <a:noFill/>
          </p:spPr>
          <p:txBody>
            <a:bodyPr wrap="square" rtlCol="0">
              <a:spAutoFit/>
            </a:bodyPr>
            <a:lstStyle/>
            <a:p>
              <a:pPr algn="ctr"/>
              <a:r>
                <a:rPr lang="es-MX" sz="2000" smtClean="0">
                  <a:latin typeface="Arial Black" pitchFamily="34" charset="0"/>
                </a:rPr>
                <a:t>Entrega de 54 estufas ecológicas</a:t>
              </a:r>
              <a:endParaRPr lang="es-MX" sz="2000">
                <a:latin typeface="Arial Black" pitchFamily="34" charset="0"/>
              </a:endParaRPr>
            </a:p>
          </p:txBody>
        </p:sp>
      </p:grpSp>
      <p:pic>
        <p:nvPicPr>
          <p:cNvPr id="1026" name="Picture 2" descr="C:\Users\OCRAM\Desktop\ESTUFAS ECOLÓGICAS\ENTREGA ESTUFAS ECOLOGICAS\DSC03154.JPG"/>
          <p:cNvPicPr>
            <a:picLocks noChangeAspect="1" noChangeArrowheads="1"/>
          </p:cNvPicPr>
          <p:nvPr/>
        </p:nvPicPr>
        <p:blipFill>
          <a:blip r:embed="rId3" cstate="print"/>
          <a:srcRect/>
          <a:stretch>
            <a:fillRect/>
          </a:stretch>
        </p:blipFill>
        <p:spPr bwMode="auto">
          <a:xfrm>
            <a:off x="838200" y="960120"/>
            <a:ext cx="3291840" cy="2468880"/>
          </a:xfrm>
          <a:prstGeom prst="rect">
            <a:avLst/>
          </a:prstGeom>
          <a:noFill/>
        </p:spPr>
      </p:pic>
      <p:pic>
        <p:nvPicPr>
          <p:cNvPr id="1027" name="Picture 3" descr="C:\Users\OCRAM\Desktop\ESTUFAS ECOLÓGICAS\ENTREGA ESTUFAS ECOLOGICAS\DSC03162.JPG"/>
          <p:cNvPicPr>
            <a:picLocks noChangeAspect="1" noChangeArrowheads="1"/>
          </p:cNvPicPr>
          <p:nvPr/>
        </p:nvPicPr>
        <p:blipFill>
          <a:blip r:embed="rId4" cstate="print"/>
          <a:srcRect/>
          <a:stretch>
            <a:fillRect/>
          </a:stretch>
        </p:blipFill>
        <p:spPr bwMode="auto">
          <a:xfrm>
            <a:off x="4572000" y="914400"/>
            <a:ext cx="3291840" cy="2468880"/>
          </a:xfrm>
          <a:prstGeom prst="rect">
            <a:avLst/>
          </a:prstGeom>
          <a:noFill/>
        </p:spPr>
      </p:pic>
      <p:pic>
        <p:nvPicPr>
          <p:cNvPr id="1028" name="Picture 4" descr="C:\Users\OCRAM\Desktop\ESTUFAS ECOLÓGICAS\ENTREGA ESTUFAS ECOLOGICAS\DSC03185.JPG"/>
          <p:cNvPicPr>
            <a:picLocks noChangeAspect="1" noChangeArrowheads="1"/>
          </p:cNvPicPr>
          <p:nvPr/>
        </p:nvPicPr>
        <p:blipFill>
          <a:blip r:embed="rId5" cstate="print"/>
          <a:srcRect/>
          <a:stretch>
            <a:fillRect/>
          </a:stretch>
        </p:blipFill>
        <p:spPr bwMode="auto">
          <a:xfrm>
            <a:off x="838200" y="3733800"/>
            <a:ext cx="3291840" cy="2468880"/>
          </a:xfrm>
          <a:prstGeom prst="rect">
            <a:avLst/>
          </a:prstGeom>
          <a:noFill/>
        </p:spPr>
      </p:pic>
      <p:pic>
        <p:nvPicPr>
          <p:cNvPr id="1029" name="Picture 5" descr="C:\Users\OCRAM\Desktop\ESTUFAS ECOLÓGICAS\ENTREGA ESTUFAS ECOLOGICAS\DSC03218.JPG"/>
          <p:cNvPicPr>
            <a:picLocks noChangeAspect="1" noChangeArrowheads="1"/>
          </p:cNvPicPr>
          <p:nvPr/>
        </p:nvPicPr>
        <p:blipFill>
          <a:blip r:embed="rId6" cstate="print"/>
          <a:srcRect/>
          <a:stretch>
            <a:fillRect/>
          </a:stretch>
        </p:blipFill>
        <p:spPr bwMode="auto">
          <a:xfrm>
            <a:off x="4572000" y="3657600"/>
            <a:ext cx="3291840" cy="246888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1" y="228597"/>
            <a:ext cx="7848599" cy="764096"/>
            <a:chOff x="3657600" y="2819400"/>
            <a:chExt cx="3048000" cy="1419031"/>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689158" y="2923791"/>
              <a:ext cx="2997969" cy="1314640"/>
            </a:xfrm>
            <a:prstGeom prst="rect">
              <a:avLst/>
            </a:prstGeom>
            <a:noFill/>
          </p:spPr>
          <p:txBody>
            <a:bodyPr wrap="square" rtlCol="0">
              <a:spAutoFit/>
            </a:bodyPr>
            <a:lstStyle/>
            <a:p>
              <a:pPr algn="ctr"/>
              <a:r>
                <a:rPr lang="es-MX" sz="2000" smtClean="0">
                  <a:latin typeface="Arial Black" pitchFamily="34" charset="0"/>
                </a:rPr>
                <a:t>Diagnóstico a grupos de Jornaleros agrícolas</a:t>
              </a:r>
              <a:endParaRPr lang="es-MX" sz="2000">
                <a:latin typeface="Arial Black" pitchFamily="34" charset="0"/>
              </a:endParaRPr>
            </a:p>
          </p:txBody>
        </p:sp>
      </p:grpSp>
      <p:pic>
        <p:nvPicPr>
          <p:cNvPr id="2050" name="Picture 2" descr="C:\Users\OCRAM\Desktop\FOTOS JORNALEROS JUNIO 16\IMG-20160615-WA0010.jpg"/>
          <p:cNvPicPr>
            <a:picLocks noChangeAspect="1" noChangeArrowheads="1"/>
          </p:cNvPicPr>
          <p:nvPr/>
        </p:nvPicPr>
        <p:blipFill>
          <a:blip r:embed="rId3" cstate="print"/>
          <a:srcRect/>
          <a:stretch>
            <a:fillRect/>
          </a:stretch>
        </p:blipFill>
        <p:spPr bwMode="auto">
          <a:xfrm>
            <a:off x="304800" y="990600"/>
            <a:ext cx="4191000" cy="2468880"/>
          </a:xfrm>
          <a:prstGeom prst="rect">
            <a:avLst/>
          </a:prstGeom>
          <a:noFill/>
        </p:spPr>
      </p:pic>
      <p:pic>
        <p:nvPicPr>
          <p:cNvPr id="2051" name="Picture 3" descr="C:\Users\OCRAM\Desktop\FOTOS JORNALEROS JUNIO 16\IMG-20160615-WA0009.jpg"/>
          <p:cNvPicPr>
            <a:picLocks noChangeAspect="1" noChangeArrowheads="1"/>
          </p:cNvPicPr>
          <p:nvPr/>
        </p:nvPicPr>
        <p:blipFill>
          <a:blip r:embed="rId4" cstate="print"/>
          <a:srcRect/>
          <a:stretch>
            <a:fillRect/>
          </a:stretch>
        </p:blipFill>
        <p:spPr bwMode="auto">
          <a:xfrm>
            <a:off x="4800600" y="990600"/>
            <a:ext cx="4008120" cy="2468880"/>
          </a:xfrm>
          <a:prstGeom prst="rect">
            <a:avLst/>
          </a:prstGeom>
          <a:noFill/>
        </p:spPr>
      </p:pic>
      <p:pic>
        <p:nvPicPr>
          <p:cNvPr id="2052" name="Picture 4" descr="C:\Users\OCRAM\Desktop\FOTOS JORNALEROS JUNIO 16\IMG-20160615-WA0014.jpg"/>
          <p:cNvPicPr>
            <a:picLocks noChangeAspect="1" noChangeArrowheads="1"/>
          </p:cNvPicPr>
          <p:nvPr/>
        </p:nvPicPr>
        <p:blipFill>
          <a:blip r:embed="rId5" cstate="print"/>
          <a:srcRect/>
          <a:stretch>
            <a:fillRect/>
          </a:stretch>
        </p:blipFill>
        <p:spPr bwMode="auto">
          <a:xfrm>
            <a:off x="304800" y="3627120"/>
            <a:ext cx="4191000" cy="2468880"/>
          </a:xfrm>
          <a:prstGeom prst="rect">
            <a:avLst/>
          </a:prstGeom>
          <a:noFill/>
        </p:spPr>
      </p:pic>
      <p:pic>
        <p:nvPicPr>
          <p:cNvPr id="2053" name="Picture 5" descr="C:\Users\OCRAM\Desktop\FOTOS JORNALEROS JUNIO 16\IMG-20160615-WA0018.jpg"/>
          <p:cNvPicPr>
            <a:picLocks noChangeAspect="1" noChangeArrowheads="1"/>
          </p:cNvPicPr>
          <p:nvPr/>
        </p:nvPicPr>
        <p:blipFill>
          <a:blip r:embed="rId6" cstate="print"/>
          <a:srcRect/>
          <a:stretch>
            <a:fillRect/>
          </a:stretch>
        </p:blipFill>
        <p:spPr bwMode="auto">
          <a:xfrm>
            <a:off x="4800600" y="3657600"/>
            <a:ext cx="4008120" cy="246888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1" y="228598"/>
            <a:ext cx="7848599" cy="533402"/>
            <a:chOff x="3657600" y="2819400"/>
            <a:chExt cx="30480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689158" y="2923790"/>
              <a:ext cx="2997969" cy="628741"/>
            </a:xfrm>
            <a:prstGeom prst="rect">
              <a:avLst/>
            </a:prstGeom>
            <a:noFill/>
          </p:spPr>
          <p:txBody>
            <a:bodyPr wrap="square" rtlCol="0">
              <a:spAutoFit/>
            </a:bodyPr>
            <a:lstStyle/>
            <a:p>
              <a:pPr algn="ctr"/>
              <a:r>
                <a:rPr lang="es-MX" sz="1600" smtClean="0">
                  <a:latin typeface="Arial Black" pitchFamily="34" charset="0"/>
                </a:rPr>
                <a:t>Campamento Prevención de Riesgos Psicosociales en Tecuany.</a:t>
              </a:r>
              <a:endParaRPr lang="es-MX" sz="1600">
                <a:latin typeface="Arial Black" pitchFamily="34" charset="0"/>
              </a:endParaRPr>
            </a:p>
          </p:txBody>
        </p:sp>
      </p:grpSp>
      <p:pic>
        <p:nvPicPr>
          <p:cNvPr id="1026" name="Picture 2" descr="C:\Users\OCRAM\Desktop\DIF MASCOTA\Campamento 20 junio 2016\1.jpg"/>
          <p:cNvPicPr>
            <a:picLocks noChangeAspect="1" noChangeArrowheads="1"/>
          </p:cNvPicPr>
          <p:nvPr/>
        </p:nvPicPr>
        <p:blipFill>
          <a:blip r:embed="rId3" cstate="print"/>
          <a:srcRect/>
          <a:stretch>
            <a:fillRect/>
          </a:stretch>
        </p:blipFill>
        <p:spPr bwMode="auto">
          <a:xfrm>
            <a:off x="304800" y="914400"/>
            <a:ext cx="4058363" cy="2286000"/>
          </a:xfrm>
          <a:prstGeom prst="rect">
            <a:avLst/>
          </a:prstGeom>
          <a:noFill/>
        </p:spPr>
      </p:pic>
      <p:pic>
        <p:nvPicPr>
          <p:cNvPr id="1027" name="Picture 3" descr="C:\Users\OCRAM\Desktop\DIF MASCOTA\Campamento 20 junio 2016\3.jpg"/>
          <p:cNvPicPr>
            <a:picLocks noChangeAspect="1" noChangeArrowheads="1"/>
          </p:cNvPicPr>
          <p:nvPr/>
        </p:nvPicPr>
        <p:blipFill>
          <a:blip r:embed="rId4" cstate="print"/>
          <a:srcRect/>
          <a:stretch>
            <a:fillRect/>
          </a:stretch>
        </p:blipFill>
        <p:spPr bwMode="auto">
          <a:xfrm>
            <a:off x="4648200" y="914400"/>
            <a:ext cx="4064000" cy="2286000"/>
          </a:xfrm>
          <a:prstGeom prst="rect">
            <a:avLst/>
          </a:prstGeom>
          <a:noFill/>
        </p:spPr>
      </p:pic>
      <p:pic>
        <p:nvPicPr>
          <p:cNvPr id="1028" name="Picture 4" descr="C:\Users\OCRAM\Desktop\DIF MASCOTA\Campamento 20 junio 2016\IMG-20160721-WA0016.jpg"/>
          <p:cNvPicPr>
            <a:picLocks noChangeAspect="1" noChangeArrowheads="1"/>
          </p:cNvPicPr>
          <p:nvPr/>
        </p:nvPicPr>
        <p:blipFill>
          <a:blip r:embed="rId5" cstate="print"/>
          <a:srcRect/>
          <a:stretch>
            <a:fillRect/>
          </a:stretch>
        </p:blipFill>
        <p:spPr bwMode="auto">
          <a:xfrm>
            <a:off x="381000" y="3505200"/>
            <a:ext cx="3962400" cy="2286000"/>
          </a:xfrm>
          <a:prstGeom prst="rect">
            <a:avLst/>
          </a:prstGeom>
          <a:noFill/>
        </p:spPr>
      </p:pic>
      <p:pic>
        <p:nvPicPr>
          <p:cNvPr id="1030" name="Picture 6" descr="C:\Users\OCRAM\Desktop\DIF MASCOTA\Campamento 20 junio 2016\IMG-20160721-WA0028.jpg"/>
          <p:cNvPicPr>
            <a:picLocks noChangeAspect="1" noChangeArrowheads="1"/>
          </p:cNvPicPr>
          <p:nvPr/>
        </p:nvPicPr>
        <p:blipFill>
          <a:blip r:embed="rId6" cstate="print"/>
          <a:srcRect/>
          <a:stretch>
            <a:fillRect/>
          </a:stretch>
        </p:blipFill>
        <p:spPr bwMode="auto">
          <a:xfrm>
            <a:off x="4648200" y="3505200"/>
            <a:ext cx="4058363" cy="2286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609601" y="152399"/>
            <a:ext cx="7848599" cy="719837"/>
            <a:chOff x="3657600" y="2819400"/>
            <a:chExt cx="3048000" cy="1022297"/>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689158" y="2923792"/>
              <a:ext cx="2997969" cy="917905"/>
            </a:xfrm>
            <a:prstGeom prst="rect">
              <a:avLst/>
            </a:prstGeom>
            <a:noFill/>
          </p:spPr>
          <p:txBody>
            <a:bodyPr wrap="square" rtlCol="0">
              <a:spAutoFit/>
            </a:bodyPr>
            <a:lstStyle/>
            <a:p>
              <a:pPr algn="ctr"/>
              <a:r>
                <a:rPr lang="es-MX" b="1" smtClean="0"/>
                <a:t>Sede del Concurso Regional Difusor infantil de los Derechos de los niños, niñas y adolescentes</a:t>
              </a:r>
              <a:endParaRPr lang="es-MX" b="1"/>
            </a:p>
          </p:txBody>
        </p:sp>
      </p:grpSp>
      <p:pic>
        <p:nvPicPr>
          <p:cNvPr id="3074" name="Picture 2" descr="C:\Users\OCRAM\Desktop\DIF MASCOTA\FOTOS DIFUSOR\IMG-20160409-WA0003.jpg"/>
          <p:cNvPicPr>
            <a:picLocks noChangeAspect="1" noChangeArrowheads="1"/>
          </p:cNvPicPr>
          <p:nvPr/>
        </p:nvPicPr>
        <p:blipFill>
          <a:blip r:embed="rId3" cstate="print"/>
          <a:srcRect/>
          <a:stretch>
            <a:fillRect/>
          </a:stretch>
        </p:blipFill>
        <p:spPr bwMode="auto">
          <a:xfrm>
            <a:off x="457201" y="1066800"/>
            <a:ext cx="3886199" cy="2468880"/>
          </a:xfrm>
          <a:prstGeom prst="rect">
            <a:avLst/>
          </a:prstGeom>
          <a:noFill/>
        </p:spPr>
      </p:pic>
      <p:pic>
        <p:nvPicPr>
          <p:cNvPr id="3075" name="Picture 3" descr="C:\Users\OCRAM\Desktop\DIF MASCOTA\FOTOS DIFUSOR\IMG-20160409-WA0005.jpg"/>
          <p:cNvPicPr>
            <a:picLocks noChangeAspect="1" noChangeArrowheads="1"/>
          </p:cNvPicPr>
          <p:nvPr/>
        </p:nvPicPr>
        <p:blipFill>
          <a:blip r:embed="rId4" cstate="print"/>
          <a:srcRect/>
          <a:stretch>
            <a:fillRect/>
          </a:stretch>
        </p:blipFill>
        <p:spPr bwMode="auto">
          <a:xfrm>
            <a:off x="4800600" y="1036320"/>
            <a:ext cx="4084320" cy="2468880"/>
          </a:xfrm>
          <a:prstGeom prst="rect">
            <a:avLst/>
          </a:prstGeom>
          <a:noFill/>
        </p:spPr>
      </p:pic>
      <p:pic>
        <p:nvPicPr>
          <p:cNvPr id="3076" name="Picture 4" descr="C:\Users\OCRAM\Desktop\DIF MASCOTA\FOTOS DIFUSOR\IMG-20160409-WA0014.jpg"/>
          <p:cNvPicPr>
            <a:picLocks noChangeAspect="1" noChangeArrowheads="1"/>
          </p:cNvPicPr>
          <p:nvPr/>
        </p:nvPicPr>
        <p:blipFill>
          <a:blip r:embed="rId5" cstate="print"/>
          <a:srcRect/>
          <a:stretch>
            <a:fillRect/>
          </a:stretch>
        </p:blipFill>
        <p:spPr bwMode="auto">
          <a:xfrm>
            <a:off x="457200" y="3733800"/>
            <a:ext cx="3886200" cy="2468880"/>
          </a:xfrm>
          <a:prstGeom prst="rect">
            <a:avLst/>
          </a:prstGeom>
          <a:noFill/>
        </p:spPr>
      </p:pic>
      <p:pic>
        <p:nvPicPr>
          <p:cNvPr id="3077" name="Picture 5" descr="C:\Users\OCRAM\Desktop\DIF MASCOTA\FOTOS DIFUSOR\IMG-20160409-WA0013.jpg"/>
          <p:cNvPicPr>
            <a:picLocks noChangeAspect="1" noChangeArrowheads="1"/>
          </p:cNvPicPr>
          <p:nvPr/>
        </p:nvPicPr>
        <p:blipFill>
          <a:blip r:embed="rId6" cstate="print"/>
          <a:srcRect/>
          <a:stretch>
            <a:fillRect/>
          </a:stretch>
        </p:blipFill>
        <p:spPr bwMode="auto">
          <a:xfrm>
            <a:off x="4800600" y="3733800"/>
            <a:ext cx="4053840" cy="246888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grpSp>
      <p:grpSp>
        <p:nvGrpSpPr>
          <p:cNvPr id="6" name="5 Grupo"/>
          <p:cNvGrpSpPr/>
          <p:nvPr/>
        </p:nvGrpSpPr>
        <p:grpSpPr>
          <a:xfrm>
            <a:off x="609601" y="76200"/>
            <a:ext cx="7848599" cy="719837"/>
            <a:chOff x="3657600" y="2819400"/>
            <a:chExt cx="3048000" cy="1022297"/>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689158" y="2923792"/>
              <a:ext cx="2997969" cy="917905"/>
            </a:xfrm>
            <a:prstGeom prst="rect">
              <a:avLst/>
            </a:prstGeom>
            <a:noFill/>
          </p:spPr>
          <p:txBody>
            <a:bodyPr wrap="square" rtlCol="0">
              <a:spAutoFit/>
            </a:bodyPr>
            <a:lstStyle/>
            <a:p>
              <a:pPr algn="ctr"/>
              <a:r>
                <a:rPr lang="es-MX" b="1" smtClean="0"/>
                <a:t>Sede de la Convivencia Regional  Deportiva y Cultura  del Programa de Prevención de Riesgos Psicosociales</a:t>
              </a:r>
              <a:endParaRPr lang="es-MX" b="1"/>
            </a:p>
          </p:txBody>
        </p:sp>
      </p:grpSp>
      <p:pic>
        <p:nvPicPr>
          <p:cNvPr id="1026" name="Picture 2" descr="C:\Users\OCRAM\Desktop\CONVIVENCIA REGIONAL PREVERP\2.jpg"/>
          <p:cNvPicPr>
            <a:picLocks noChangeAspect="1" noChangeArrowheads="1"/>
          </p:cNvPicPr>
          <p:nvPr/>
        </p:nvPicPr>
        <p:blipFill>
          <a:blip r:embed="rId3" cstate="print"/>
          <a:srcRect/>
          <a:stretch>
            <a:fillRect/>
          </a:stretch>
        </p:blipFill>
        <p:spPr bwMode="auto">
          <a:xfrm>
            <a:off x="685800" y="914400"/>
            <a:ext cx="3918857" cy="2743200"/>
          </a:xfrm>
          <a:prstGeom prst="rect">
            <a:avLst/>
          </a:prstGeom>
          <a:noFill/>
        </p:spPr>
      </p:pic>
      <p:pic>
        <p:nvPicPr>
          <p:cNvPr id="1027" name="Picture 3" descr="C:\Users\OCRAM\Desktop\CONVIVENCIA REGIONAL PREVERP\4.jpg"/>
          <p:cNvPicPr>
            <a:picLocks noChangeAspect="1" noChangeArrowheads="1"/>
          </p:cNvPicPr>
          <p:nvPr/>
        </p:nvPicPr>
        <p:blipFill>
          <a:blip r:embed="rId4" cstate="print"/>
          <a:srcRect/>
          <a:stretch>
            <a:fillRect/>
          </a:stretch>
        </p:blipFill>
        <p:spPr bwMode="auto">
          <a:xfrm>
            <a:off x="4572000" y="914400"/>
            <a:ext cx="3886200" cy="2743200"/>
          </a:xfrm>
          <a:prstGeom prst="rect">
            <a:avLst/>
          </a:prstGeom>
          <a:noFill/>
        </p:spPr>
      </p:pic>
      <p:pic>
        <p:nvPicPr>
          <p:cNvPr id="1028" name="Picture 4" descr="C:\Users\OCRAM\Desktop\CONVIVENCIA REGIONAL PREVERP\5.jpg"/>
          <p:cNvPicPr>
            <a:picLocks noChangeAspect="1" noChangeArrowheads="1"/>
          </p:cNvPicPr>
          <p:nvPr/>
        </p:nvPicPr>
        <p:blipFill>
          <a:blip r:embed="rId5" cstate="print"/>
          <a:srcRect/>
          <a:stretch>
            <a:fillRect/>
          </a:stretch>
        </p:blipFill>
        <p:spPr bwMode="auto">
          <a:xfrm>
            <a:off x="685800" y="3581400"/>
            <a:ext cx="3886200" cy="2743200"/>
          </a:xfrm>
          <a:prstGeom prst="rect">
            <a:avLst/>
          </a:prstGeom>
          <a:noFill/>
        </p:spPr>
      </p:pic>
      <p:pic>
        <p:nvPicPr>
          <p:cNvPr id="1029" name="Picture 5" descr="C:\Users\OCRAM\Desktop\CONVIVENCIA REGIONAL PREVERP\20160801_121905.jpg"/>
          <p:cNvPicPr>
            <a:picLocks noChangeAspect="1" noChangeArrowheads="1"/>
          </p:cNvPicPr>
          <p:nvPr/>
        </p:nvPicPr>
        <p:blipFill>
          <a:blip r:embed="rId6" cstate="print"/>
          <a:srcRect/>
          <a:stretch>
            <a:fillRect/>
          </a:stretch>
        </p:blipFill>
        <p:spPr bwMode="auto">
          <a:xfrm>
            <a:off x="4572000" y="3581400"/>
            <a:ext cx="3886200" cy="27432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76200" y="6172200"/>
            <a:ext cx="8901825" cy="609600"/>
            <a:chOff x="76200" y="6019800"/>
            <a:chExt cx="8901825" cy="685800"/>
          </a:xfrm>
        </p:grpSpPr>
        <p:pic>
          <p:nvPicPr>
            <p:cNvPr id="8"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9" name="8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1" name="2 Gráfico"/>
          <p:cNvGraphicFramePr/>
          <p:nvPr/>
        </p:nvGraphicFramePr>
        <p:xfrm>
          <a:off x="1295400" y="990600"/>
          <a:ext cx="5715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11 Triángulo isósceles"/>
          <p:cNvSpPr/>
          <p:nvPr/>
        </p:nvSpPr>
        <p:spPr>
          <a:xfrm rot="16200000">
            <a:off x="5257801" y="2286001"/>
            <a:ext cx="5562602" cy="1447801"/>
          </a:xfrm>
          <a:prstGeom prst="triangle">
            <a:avLst>
              <a:gd name="adj" fmla="val 14295"/>
            </a:avLst>
          </a:prstGeom>
          <a:solidFill>
            <a:srgbClr val="2BA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12 Imagen" descr="Macintosh HD:Users:TonyCamacho:Desktop:H. AYUNTAMIENTO:LOGOS:MascotaPueblMagicoLogo.pn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04800" y="228600"/>
            <a:ext cx="857250" cy="731520"/>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AutoShape 2" descr="https://z-1-scontent-mia1-1.xx.fbcdn.net/hphotos-xtl1/t31.0-8/12471700_1520068421655977_1144710250845680367_o.jpg?_nc_eui=ARi9MlIL-l_3QX5KiLQpP96MKpI0rOjpMkBzAEPhxrKC-MdnXP5GyeL4vYpE"/>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7" name="AutoShape 4" descr="https://z-1-scontent-mia1-1.xx.fbcdn.net/hphotos-xtl1/t31.0-8/12471700_1520068421655977_1144710250845680367_o.jpg?_nc_eui=ARi9MlIL-l_3QX5KiLQpP96MKpI0rOjpMkBzAEPhxrKC-MdnXP5GyeL4vYpE"/>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8" name="7 CuadroTexto"/>
          <p:cNvSpPr txBox="1"/>
          <p:nvPr/>
        </p:nvSpPr>
        <p:spPr>
          <a:xfrm>
            <a:off x="2362200" y="304800"/>
            <a:ext cx="4648200" cy="400110"/>
          </a:xfrm>
          <a:prstGeom prst="rect">
            <a:avLst/>
          </a:prstGeom>
          <a:noFill/>
        </p:spPr>
        <p:txBody>
          <a:bodyPr wrap="square" rtlCol="0">
            <a:spAutoFit/>
          </a:bodyPr>
          <a:lstStyle/>
          <a:p>
            <a:r>
              <a:rPr lang="es-MX" sz="2000" b="1" smtClean="0">
                <a:solidFill>
                  <a:srgbClr val="C00000"/>
                </a:solidFill>
              </a:rPr>
              <a:t>Total de servicios a la ciudadanía: </a:t>
            </a:r>
            <a:r>
              <a:rPr lang="es-MX" sz="2000" b="1" i="1" smtClean="0"/>
              <a:t>18,945</a:t>
            </a:r>
            <a:endParaRPr lang="es-MX" sz="2000" b="1" i="1"/>
          </a:p>
        </p:txBody>
      </p:sp>
      <p:graphicFrame>
        <p:nvGraphicFramePr>
          <p:cNvPr id="9" name="3 Gráfico"/>
          <p:cNvGraphicFramePr/>
          <p:nvPr/>
        </p:nvGraphicFramePr>
        <p:xfrm>
          <a:off x="2057400" y="1600200"/>
          <a:ext cx="54864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9 Triángulo isósceles"/>
          <p:cNvSpPr/>
          <p:nvPr/>
        </p:nvSpPr>
        <p:spPr>
          <a:xfrm rot="5400000">
            <a:off x="-1676401" y="2209801"/>
            <a:ext cx="5562602" cy="1600200"/>
          </a:xfrm>
          <a:prstGeom prst="triangle">
            <a:avLst>
              <a:gd name="adj" fmla="val 14295"/>
            </a:avLst>
          </a:prstGeom>
          <a:solidFill>
            <a:srgbClr val="2BA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10 Imagen" descr="Macintosh HD:Users:TonyCamacho:Desktop:H. AYUNTAMIENTO:LOGOS:MascotaPueblMagicoLogo.pn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905750" y="304800"/>
            <a:ext cx="857250" cy="7315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5181600" y="1600200"/>
            <a:ext cx="3581400" cy="4038600"/>
            <a:chOff x="4953000" y="1524000"/>
            <a:chExt cx="3581400" cy="3810000"/>
          </a:xfrm>
        </p:grpSpPr>
        <p:sp>
          <p:nvSpPr>
            <p:cNvPr id="3" name="2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2" descr="C:\Users\OCRAM\Desktop\DIF MASCOTA\logo DIF 15 18.png"/>
            <p:cNvPicPr>
              <a:picLocks noChangeAspect="1" noChangeArrowheads="1"/>
            </p:cNvPicPr>
            <p:nvPr/>
          </p:nvPicPr>
          <p:blipFill>
            <a:blip r:embed="rId2" cstate="print"/>
            <a:srcRect/>
            <a:stretch>
              <a:fillRect/>
            </a:stretch>
          </p:blipFill>
          <p:spPr bwMode="auto">
            <a:xfrm>
              <a:off x="5181600" y="2362200"/>
              <a:ext cx="3081042" cy="1752600"/>
            </a:xfrm>
            <a:prstGeom prst="rect">
              <a:avLst/>
            </a:prstGeom>
            <a:noFill/>
          </p:spPr>
        </p:pic>
      </p:grpSp>
      <p:grpSp>
        <p:nvGrpSpPr>
          <p:cNvPr id="5" name="4 Grupo"/>
          <p:cNvGrpSpPr/>
          <p:nvPr/>
        </p:nvGrpSpPr>
        <p:grpSpPr>
          <a:xfrm>
            <a:off x="228600" y="228600"/>
            <a:ext cx="914400" cy="6400800"/>
            <a:chOff x="228600" y="228600"/>
            <a:chExt cx="914400" cy="6400800"/>
          </a:xfrm>
        </p:grpSpPr>
        <p:sp>
          <p:nvSpPr>
            <p:cNvPr id="6" name="5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9" name="8 Rectángulo"/>
          <p:cNvSpPr/>
          <p:nvPr/>
        </p:nvSpPr>
        <p:spPr>
          <a:xfrm>
            <a:off x="1447800" y="1600200"/>
            <a:ext cx="3733800" cy="4031873"/>
          </a:xfrm>
          <a:prstGeom prst="rect">
            <a:avLst/>
          </a:prstGeom>
          <a:solidFill>
            <a:srgbClr val="C00000"/>
          </a:solidFill>
          <a:ln w="25400">
            <a:solidFill>
              <a:srgbClr val="C00000"/>
            </a:solidFill>
          </a:ln>
        </p:spPr>
        <p:txBody>
          <a:bodyPr wrap="square">
            <a:spAutoFit/>
          </a:bodyPr>
          <a:lstStyle/>
          <a:p>
            <a:r>
              <a:rPr lang="es-MX" sz="1600" b="1" smtClean="0">
                <a:solidFill>
                  <a:schemeClr val="bg1"/>
                </a:solidFill>
                <a:latin typeface="Arial Black" pitchFamily="34" charset="0"/>
              </a:rPr>
              <a:t>Objetivo general:</a:t>
            </a:r>
          </a:p>
          <a:p>
            <a:endParaRPr lang="es-MX" sz="1600" b="1" smtClean="0">
              <a:solidFill>
                <a:schemeClr val="bg1"/>
              </a:solidFill>
              <a:latin typeface="Arial Black" pitchFamily="34" charset="0"/>
            </a:endParaRPr>
          </a:p>
          <a:p>
            <a:endParaRPr lang="es-MX" sz="1600" b="1" smtClean="0">
              <a:solidFill>
                <a:schemeClr val="bg1"/>
              </a:solidFill>
              <a:latin typeface="Arial Black" pitchFamily="34" charset="0"/>
            </a:endParaRPr>
          </a:p>
          <a:p>
            <a:pPr algn="just"/>
            <a:r>
              <a:rPr lang="es-MX" sz="1600" smtClean="0">
                <a:solidFill>
                  <a:schemeClr val="bg1"/>
                </a:solidFill>
                <a:latin typeface="Arial Black" pitchFamily="34" charset="0"/>
              </a:rPr>
              <a:t>	Atender a la población mas vulnerable del Municipio de Mascota Jalisco, aplicando los programas establecidos por los Sistemas DIF Nacional y Estatal, así como mediante programas propios, con los cuales se brinde asistencia  de calidad en tiempo y forma según las necesidades de quien asi lo requiera.</a:t>
            </a:r>
          </a:p>
          <a:p>
            <a:pPr algn="just"/>
            <a:endParaRPr lang="es-MX" sz="1600" smtClean="0">
              <a:solidFill>
                <a:schemeClr val="bg1"/>
              </a:solidFill>
              <a:latin typeface="Arial Black" pitchFamily="34" charset="0"/>
            </a:endParaRPr>
          </a:p>
          <a:p>
            <a:pPr algn="just"/>
            <a:endParaRPr lang="es-MX" sz="1600">
              <a:solidFill>
                <a:schemeClr val="bg1"/>
              </a:solidFill>
              <a:latin typeface="Arial Black" pitchFamily="34" charset="0"/>
            </a:endParaRPr>
          </a:p>
        </p:txBody>
      </p:sp>
      <p:pic>
        <p:nvPicPr>
          <p:cNvPr id="10" name="9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451593"/>
            <a:ext cx="8901825" cy="270933"/>
            <a:chOff x="76200" y="6248400"/>
            <a:chExt cx="7620000" cy="304800"/>
          </a:xfrm>
        </p:grpSpPr>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9 Imagen" descr="Macintosh HD:Users:TonyCamacho:Desktop:H. AYUNTAMIENTO:LOGOS:MascotaPueblMagicoLogo.pn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38200" y="609600"/>
            <a:ext cx="2286000" cy="1981200"/>
          </a:xfrm>
          <a:prstGeom prst="rect">
            <a:avLst/>
          </a:prstGeom>
          <a:noFill/>
          <a:ln>
            <a:noFill/>
          </a:ln>
        </p:spPr>
      </p:pic>
      <p:pic>
        <p:nvPicPr>
          <p:cNvPr id="11" name="Picture 2" descr="C:\Users\OCRAM\Desktop\DIF MASCOTA\logo DIF 15 18.png"/>
          <p:cNvPicPr>
            <a:picLocks noChangeAspect="1" noChangeArrowheads="1"/>
          </p:cNvPicPr>
          <p:nvPr/>
        </p:nvPicPr>
        <p:blipFill>
          <a:blip r:embed="rId3" cstate="print"/>
          <a:srcRect/>
          <a:stretch>
            <a:fillRect/>
          </a:stretch>
        </p:blipFill>
        <p:spPr bwMode="auto">
          <a:xfrm>
            <a:off x="4572000" y="3886200"/>
            <a:ext cx="3767578" cy="1905000"/>
          </a:xfrm>
          <a:prstGeom prst="rect">
            <a:avLst/>
          </a:prstGeom>
          <a:noFill/>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Macintosh HD:Users:TonyCamacho:Desktop:H. AYUNTAMIENTO:LOGOS:MascotaPueblMagicoLogo.pn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grpSp>
        <p:nvGrpSpPr>
          <p:cNvPr id="6" name="5 Grupo"/>
          <p:cNvGrpSpPr/>
          <p:nvPr/>
        </p:nvGrpSpPr>
        <p:grpSpPr>
          <a:xfrm>
            <a:off x="228600" y="228600"/>
            <a:ext cx="914400" cy="6400800"/>
            <a:chOff x="228600" y="228600"/>
            <a:chExt cx="914400" cy="6400800"/>
          </a:xfrm>
        </p:grpSpPr>
        <p:sp>
          <p:nvSpPr>
            <p:cNvPr id="7" name="6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1" name="10 Grupo"/>
          <p:cNvGrpSpPr/>
          <p:nvPr/>
        </p:nvGrpSpPr>
        <p:grpSpPr>
          <a:xfrm>
            <a:off x="1905000" y="1828800"/>
            <a:ext cx="6629400" cy="3754874"/>
            <a:chOff x="2133600" y="1600200"/>
            <a:chExt cx="6629400" cy="3754874"/>
          </a:xfrm>
        </p:grpSpPr>
        <p:grpSp>
          <p:nvGrpSpPr>
            <p:cNvPr id="2" name="1 Grupo"/>
            <p:cNvGrpSpPr/>
            <p:nvPr/>
          </p:nvGrpSpPr>
          <p:grpSpPr>
            <a:xfrm>
              <a:off x="5181600" y="1600200"/>
              <a:ext cx="3581400" cy="3733800"/>
              <a:chOff x="4953000" y="1524000"/>
              <a:chExt cx="3581400" cy="3810000"/>
            </a:xfrm>
          </p:grpSpPr>
          <p:sp>
            <p:nvSpPr>
              <p:cNvPr id="3" name="2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2" descr="C:\Users\OCRAM\Desktop\DIF MASCOTA\logo DIF 15 18.png"/>
              <p:cNvPicPr>
                <a:picLocks noChangeAspect="1" noChangeArrowheads="1"/>
              </p:cNvPicPr>
              <p:nvPr/>
            </p:nvPicPr>
            <p:blipFill>
              <a:blip r:embed="rId3" cstate="print"/>
              <a:srcRect/>
              <a:stretch>
                <a:fillRect/>
              </a:stretch>
            </p:blipFill>
            <p:spPr bwMode="auto">
              <a:xfrm>
                <a:off x="5181600" y="2362200"/>
                <a:ext cx="3081042" cy="1752600"/>
              </a:xfrm>
              <a:prstGeom prst="rect">
                <a:avLst/>
              </a:prstGeom>
              <a:noFill/>
            </p:spPr>
          </p:pic>
        </p:grpSp>
        <p:sp>
          <p:nvSpPr>
            <p:cNvPr id="10" name="9 Rectángulo"/>
            <p:cNvSpPr/>
            <p:nvPr/>
          </p:nvSpPr>
          <p:spPr>
            <a:xfrm>
              <a:off x="2133600" y="1600200"/>
              <a:ext cx="3048000" cy="3754874"/>
            </a:xfrm>
            <a:prstGeom prst="rect">
              <a:avLst/>
            </a:prstGeom>
            <a:solidFill>
              <a:srgbClr val="C00000"/>
            </a:solidFill>
            <a:ln w="25400">
              <a:solidFill>
                <a:srgbClr val="C00000"/>
              </a:solidFill>
            </a:ln>
          </p:spPr>
          <p:txBody>
            <a:bodyPr wrap="square">
              <a:spAutoFit/>
            </a:bodyPr>
            <a:lstStyle/>
            <a:p>
              <a:r>
                <a:rPr lang="es-MX" sz="1600" b="1" smtClean="0">
                  <a:solidFill>
                    <a:schemeClr val="bg1"/>
                  </a:solidFill>
                  <a:latin typeface="Arial Black" pitchFamily="34" charset="0"/>
                </a:rPr>
                <a:t>Valores:</a:t>
              </a:r>
            </a:p>
            <a:p>
              <a:endParaRPr lang="es-MX" sz="1600" b="1" smtClean="0">
                <a:solidFill>
                  <a:schemeClr val="bg1"/>
                </a:solidFill>
                <a:latin typeface="Arial Black" pitchFamily="34" charset="0"/>
              </a:endParaRPr>
            </a:p>
            <a:p>
              <a:endParaRPr lang="es-MX" sz="1600" b="1" smtClean="0">
                <a:solidFill>
                  <a:schemeClr val="bg1"/>
                </a:solidFill>
                <a:latin typeface="Arial Black" pitchFamily="34" charset="0"/>
              </a:endParaRPr>
            </a:p>
            <a:p>
              <a:pPr marL="342900" indent="-342900">
                <a:buFont typeface="Wingdings" pitchFamily="2" charset="2"/>
                <a:buChar char="ü"/>
              </a:pPr>
              <a:r>
                <a:rPr lang="es-MX" sz="1600" smtClean="0">
                  <a:solidFill>
                    <a:schemeClr val="bg1"/>
                  </a:solidFill>
                  <a:latin typeface="Arial Black" pitchFamily="34" charset="0"/>
                </a:rPr>
                <a:t>Respeto</a:t>
              </a:r>
            </a:p>
            <a:p>
              <a:pPr marL="342900" indent="-342900">
                <a:buFont typeface="Wingdings" pitchFamily="2" charset="2"/>
                <a:buChar char="ü"/>
              </a:pPr>
              <a:r>
                <a:rPr lang="es-MX" sz="1600" smtClean="0">
                  <a:solidFill>
                    <a:schemeClr val="bg1"/>
                  </a:solidFill>
                  <a:latin typeface="Arial Black" pitchFamily="34" charset="0"/>
                </a:rPr>
                <a:t>Justicia</a:t>
              </a:r>
            </a:p>
            <a:p>
              <a:pPr marL="342900" indent="-342900">
                <a:buFont typeface="Wingdings" pitchFamily="2" charset="2"/>
                <a:buChar char="ü"/>
              </a:pPr>
              <a:r>
                <a:rPr lang="es-MX" sz="1600" smtClean="0">
                  <a:solidFill>
                    <a:schemeClr val="bg1"/>
                  </a:solidFill>
                  <a:latin typeface="Arial Black" pitchFamily="34" charset="0"/>
                </a:rPr>
                <a:t>Comunicación</a:t>
              </a:r>
            </a:p>
            <a:p>
              <a:pPr marL="342900" indent="-342900">
                <a:buFont typeface="Wingdings" pitchFamily="2" charset="2"/>
                <a:buChar char="ü"/>
              </a:pPr>
              <a:r>
                <a:rPr lang="es-MX" sz="1600" smtClean="0">
                  <a:solidFill>
                    <a:schemeClr val="bg1"/>
                  </a:solidFill>
                  <a:latin typeface="Arial Black" pitchFamily="34" charset="0"/>
                </a:rPr>
                <a:t>Tolerancia</a:t>
              </a:r>
            </a:p>
            <a:p>
              <a:pPr marL="342900" indent="-342900">
                <a:buFont typeface="Wingdings" pitchFamily="2" charset="2"/>
                <a:buChar char="ü"/>
              </a:pPr>
              <a:r>
                <a:rPr lang="es-MX" sz="1600" smtClean="0">
                  <a:solidFill>
                    <a:schemeClr val="bg1"/>
                  </a:solidFill>
                  <a:latin typeface="Arial Black" pitchFamily="34" charset="0"/>
                </a:rPr>
                <a:t>Inclusión</a:t>
              </a:r>
            </a:p>
            <a:p>
              <a:pPr marL="342900" indent="-342900">
                <a:buFont typeface="Wingdings" pitchFamily="2" charset="2"/>
                <a:buChar char="ü"/>
              </a:pPr>
              <a:r>
                <a:rPr lang="es-MX" sz="1600" smtClean="0">
                  <a:solidFill>
                    <a:schemeClr val="bg1"/>
                  </a:solidFill>
                  <a:latin typeface="Arial Black" pitchFamily="34" charset="0"/>
                </a:rPr>
                <a:t>Honestidad</a:t>
              </a:r>
            </a:p>
            <a:p>
              <a:pPr marL="342900" indent="-342900">
                <a:buFont typeface="Wingdings" pitchFamily="2" charset="2"/>
                <a:buChar char="ü"/>
              </a:pPr>
              <a:r>
                <a:rPr lang="es-MX" sz="1600" smtClean="0">
                  <a:solidFill>
                    <a:schemeClr val="bg1"/>
                  </a:solidFill>
                  <a:latin typeface="Arial Black" pitchFamily="34" charset="0"/>
                </a:rPr>
                <a:t>Responsabilidad</a:t>
              </a:r>
            </a:p>
            <a:p>
              <a:pPr marL="342900" indent="-342900">
                <a:buFont typeface="Wingdings" pitchFamily="2" charset="2"/>
                <a:buChar char="ü"/>
              </a:pPr>
              <a:r>
                <a:rPr lang="es-MX" sz="1600" smtClean="0">
                  <a:solidFill>
                    <a:schemeClr val="bg1"/>
                  </a:solidFill>
                  <a:latin typeface="Arial Black" pitchFamily="34" charset="0"/>
                </a:rPr>
                <a:t>Equidad</a:t>
              </a:r>
            </a:p>
            <a:p>
              <a:pPr marL="342900" indent="-342900">
                <a:buFont typeface="Wingdings" pitchFamily="2" charset="2"/>
                <a:buChar char="ü"/>
              </a:pPr>
              <a:r>
                <a:rPr lang="es-MX" sz="1600" smtClean="0">
                  <a:solidFill>
                    <a:schemeClr val="bg1"/>
                  </a:solidFill>
                  <a:latin typeface="Arial Black" pitchFamily="34" charset="0"/>
                </a:rPr>
                <a:t>Transparencia</a:t>
              </a:r>
            </a:p>
            <a:p>
              <a:pPr marL="342900" indent="-342900">
                <a:buFont typeface="Wingdings" pitchFamily="2" charset="2"/>
                <a:buChar char="ü"/>
              </a:pPr>
              <a:endParaRPr lang="es-MX" sz="1600" smtClean="0">
                <a:solidFill>
                  <a:schemeClr val="bg1"/>
                </a:solidFill>
                <a:latin typeface="Arial Black" pitchFamily="34" charset="0"/>
              </a:endParaRPr>
            </a:p>
            <a:p>
              <a:pPr marL="342900" indent="-342900">
                <a:buFont typeface="Wingdings" pitchFamily="2" charset="2"/>
                <a:buChar char="ü"/>
              </a:pPr>
              <a:endParaRPr lang="es-MX" sz="1600" smtClean="0">
                <a:solidFill>
                  <a:schemeClr val="bg1"/>
                </a:solidFill>
                <a:latin typeface="Arial Black" pitchFamily="34" charset="0"/>
              </a:endParaRPr>
            </a:p>
            <a:p>
              <a:pPr marL="342900" indent="-342900"/>
              <a:endParaRPr lang="es-MX" sz="1400">
                <a:solidFill>
                  <a:schemeClr val="bg1"/>
                </a:solidFill>
                <a:latin typeface="Arial Black" pitchFamily="34" charset="0"/>
              </a:endParaRPr>
            </a:p>
          </p:txBody>
        </p:sp>
      </p:gr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09600" y="228600"/>
            <a:ext cx="6324600" cy="533400"/>
            <a:chOff x="3657600" y="2819400"/>
            <a:chExt cx="3124200" cy="990600"/>
          </a:xfrm>
        </p:grpSpPr>
        <p:sp>
          <p:nvSpPr>
            <p:cNvPr id="3" name="2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3733800" y="2885182"/>
              <a:ext cx="3048000" cy="830997"/>
            </a:xfrm>
            <a:prstGeom prst="rect">
              <a:avLst/>
            </a:prstGeom>
            <a:noFill/>
          </p:spPr>
          <p:txBody>
            <a:bodyPr wrap="square" rtlCol="0">
              <a:spAutoFit/>
            </a:bodyPr>
            <a:lstStyle/>
            <a:p>
              <a:pPr algn="ctr"/>
              <a:r>
                <a:rPr lang="es-MX" sz="2400" smtClean="0">
                  <a:latin typeface="Arial Black" pitchFamily="34" charset="0"/>
                </a:rPr>
                <a:t>Dirección y Administración</a:t>
              </a:r>
              <a:endParaRPr lang="es-MX" sz="2400">
                <a:latin typeface="Arial Black" pitchFamily="34" charset="0"/>
              </a:endParaRPr>
            </a:p>
          </p:txBody>
        </p:sp>
      </p:grpSp>
      <p:grpSp>
        <p:nvGrpSpPr>
          <p:cNvPr id="6" name="5 Grupo"/>
          <p:cNvGrpSpPr/>
          <p:nvPr/>
        </p:nvGrpSpPr>
        <p:grpSpPr>
          <a:xfrm>
            <a:off x="76200" y="6019800"/>
            <a:ext cx="8901825" cy="685800"/>
            <a:chOff x="76200" y="6019800"/>
            <a:chExt cx="8901825" cy="685800"/>
          </a:xfrm>
        </p:grpSpPr>
        <p:pic>
          <p:nvPicPr>
            <p:cNvPr id="7"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8" name="7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9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sp>
        <p:nvSpPr>
          <p:cNvPr id="11" name="10 CuadroTexto"/>
          <p:cNvSpPr txBox="1"/>
          <p:nvPr/>
        </p:nvSpPr>
        <p:spPr>
          <a:xfrm>
            <a:off x="533400" y="914400"/>
            <a:ext cx="7620000" cy="338554"/>
          </a:xfrm>
          <a:prstGeom prst="rect">
            <a:avLst/>
          </a:prstGeom>
          <a:noFill/>
        </p:spPr>
        <p:txBody>
          <a:bodyPr wrap="square" rtlCol="0">
            <a:spAutoFit/>
          </a:bodyPr>
          <a:lstStyle/>
          <a:p>
            <a:r>
              <a:rPr lang="es-MX" sz="1600" b="1" smtClean="0"/>
              <a:t>Gestión y recepción de recursos.</a:t>
            </a:r>
          </a:p>
        </p:txBody>
      </p:sp>
      <p:graphicFrame>
        <p:nvGraphicFramePr>
          <p:cNvPr id="12" name="11 Tabla"/>
          <p:cNvGraphicFramePr>
            <a:graphicFrameLocks noGrp="1"/>
          </p:cNvGraphicFramePr>
          <p:nvPr/>
        </p:nvGraphicFramePr>
        <p:xfrm>
          <a:off x="838200" y="1295400"/>
          <a:ext cx="7620000" cy="4419598"/>
        </p:xfrm>
        <a:graphic>
          <a:graphicData uri="http://schemas.openxmlformats.org/drawingml/2006/table">
            <a:tbl>
              <a:tblPr firstRow="1" bandRow="1">
                <a:tableStyleId>{18603FDC-E32A-4AB5-989C-0864C3EAD2B8}</a:tableStyleId>
              </a:tblPr>
              <a:tblGrid>
                <a:gridCol w="6096000"/>
                <a:gridCol w="1524000"/>
              </a:tblGrid>
              <a:tr h="494560">
                <a:tc>
                  <a:txBody>
                    <a:bodyPr/>
                    <a:lstStyle/>
                    <a:p>
                      <a:pPr algn="ctr"/>
                      <a:r>
                        <a:rPr lang="es-MX" sz="1400" smtClean="0"/>
                        <a:t>PROGRAMA O PROYECTOS</a:t>
                      </a:r>
                      <a:endParaRPr lang="es-MX" sz="1400"/>
                    </a:p>
                  </a:txBody>
                  <a:tcPr/>
                </a:tc>
                <a:tc>
                  <a:txBody>
                    <a:bodyPr/>
                    <a:lstStyle/>
                    <a:p>
                      <a:r>
                        <a:rPr lang="es-MX" sz="1400" smtClean="0"/>
                        <a:t>CANTIDAD</a:t>
                      </a:r>
                      <a:endParaRPr lang="es-MX" sz="1400"/>
                    </a:p>
                  </a:txBody>
                  <a:tcPr/>
                </a:tc>
              </a:tr>
              <a:tr h="363128">
                <a:tc>
                  <a:txBody>
                    <a:bodyPr/>
                    <a:lstStyle/>
                    <a:p>
                      <a:r>
                        <a:rPr lang="es-MX" sz="1400" smtClean="0"/>
                        <a:t>Programas alimentarios ( PAAD, PROALIMNE, DESAYUNOS Y DESPENSA VIVE)</a:t>
                      </a:r>
                      <a:endParaRPr lang="es-MX" sz="1400"/>
                    </a:p>
                  </a:txBody>
                  <a:tcPr/>
                </a:tc>
                <a:tc>
                  <a:txBody>
                    <a:bodyPr/>
                    <a:lstStyle/>
                    <a:p>
                      <a:pPr algn="r"/>
                      <a:r>
                        <a:rPr lang="es-MX" sz="1400" smtClean="0"/>
                        <a:t>715,772.10</a:t>
                      </a:r>
                      <a:endParaRPr lang="es-MX" sz="1400"/>
                    </a:p>
                  </a:txBody>
                  <a:tcPr/>
                </a:tc>
              </a:tr>
              <a:tr h="343075">
                <a:tc>
                  <a:txBody>
                    <a:bodyPr/>
                    <a:lstStyle/>
                    <a:p>
                      <a:r>
                        <a:rPr lang="es-MX" sz="1400" smtClean="0"/>
                        <a:t>RECURSO</a:t>
                      </a:r>
                      <a:r>
                        <a:rPr lang="es-MX" sz="1400" baseline="0" smtClean="0"/>
                        <a:t> PARA FRUTA FRESCA PARA DESAYUNOS FRÍOS</a:t>
                      </a:r>
                      <a:endParaRPr lang="es-MX" sz="1400"/>
                    </a:p>
                  </a:txBody>
                  <a:tcPr/>
                </a:tc>
                <a:tc>
                  <a:txBody>
                    <a:bodyPr/>
                    <a:lstStyle/>
                    <a:p>
                      <a:pPr algn="r"/>
                      <a:r>
                        <a:rPr lang="es-MX" sz="1400" smtClean="0"/>
                        <a:t>19,656.00</a:t>
                      </a:r>
                      <a:endParaRPr lang="es-MX" sz="1400"/>
                    </a:p>
                  </a:txBody>
                  <a:tcPr/>
                </a:tc>
              </a:tr>
              <a:tr h="343075">
                <a:tc>
                  <a:txBody>
                    <a:bodyPr/>
                    <a:lstStyle/>
                    <a:p>
                      <a:r>
                        <a:rPr lang="es-MX" sz="1400" smtClean="0"/>
                        <a:t>RECURSO</a:t>
                      </a:r>
                      <a:r>
                        <a:rPr lang="es-MX" sz="1400" baseline="0" smtClean="0"/>
                        <a:t> RECUPERADO PROALIMNE PARA SEMILLA Y FRUTA</a:t>
                      </a:r>
                      <a:endParaRPr lang="es-MX" sz="1400"/>
                    </a:p>
                  </a:txBody>
                  <a:tcPr/>
                </a:tc>
                <a:tc>
                  <a:txBody>
                    <a:bodyPr/>
                    <a:lstStyle/>
                    <a:p>
                      <a:pPr algn="r"/>
                      <a:r>
                        <a:rPr lang="es-MX" sz="1400" smtClean="0"/>
                        <a:t>7,392.00</a:t>
                      </a:r>
                      <a:endParaRPr lang="es-MX" sz="1400"/>
                    </a:p>
                  </a:txBody>
                  <a:tcPr/>
                </a:tc>
              </a:tr>
              <a:tr h="343075">
                <a:tc>
                  <a:txBody>
                    <a:bodyPr/>
                    <a:lstStyle/>
                    <a:p>
                      <a:r>
                        <a:rPr lang="es-MX" sz="1400" smtClean="0"/>
                        <a:t>APOYO COMEDOR</a:t>
                      </a:r>
                      <a:r>
                        <a:rPr lang="es-MX" sz="1400" baseline="0" smtClean="0"/>
                        <a:t> ASISTENCIAL</a:t>
                      </a:r>
                      <a:endParaRPr lang="es-MX" sz="1400"/>
                    </a:p>
                  </a:txBody>
                  <a:tcPr/>
                </a:tc>
                <a:tc>
                  <a:txBody>
                    <a:bodyPr/>
                    <a:lstStyle/>
                    <a:p>
                      <a:pPr algn="r"/>
                      <a:r>
                        <a:rPr lang="es-MX" sz="1400" smtClean="0"/>
                        <a:t>54,045.68</a:t>
                      </a:r>
                      <a:endParaRPr lang="es-MX" sz="1400"/>
                    </a:p>
                  </a:txBody>
                  <a:tcPr/>
                </a:tc>
              </a:tr>
              <a:tr h="343075">
                <a:tc>
                  <a:txBody>
                    <a:bodyPr/>
                    <a:lstStyle/>
                    <a:p>
                      <a:r>
                        <a:rPr lang="es-MX" sz="1400" smtClean="0"/>
                        <a:t>MOBILIARIO COCINA</a:t>
                      </a:r>
                      <a:r>
                        <a:rPr lang="es-MX" sz="1400" baseline="0" smtClean="0"/>
                        <a:t> MENUTRE EN ZACATONGO</a:t>
                      </a:r>
                      <a:endParaRPr lang="es-MX" sz="1400"/>
                    </a:p>
                  </a:txBody>
                  <a:tcPr/>
                </a:tc>
                <a:tc>
                  <a:txBody>
                    <a:bodyPr/>
                    <a:lstStyle/>
                    <a:p>
                      <a:pPr algn="r"/>
                      <a:r>
                        <a:rPr lang="es-MX" sz="1400" smtClean="0"/>
                        <a:t>115,623.00</a:t>
                      </a:r>
                      <a:endParaRPr lang="es-MX" sz="1400"/>
                    </a:p>
                  </a:txBody>
                  <a:tcPr/>
                </a:tc>
              </a:tr>
              <a:tr h="343075">
                <a:tc>
                  <a:txBody>
                    <a:bodyPr/>
                    <a:lstStyle/>
                    <a:p>
                      <a:r>
                        <a:rPr lang="es-MX" sz="1400" smtClean="0"/>
                        <a:t>CRÉDITOS FOJAL</a:t>
                      </a:r>
                      <a:endParaRPr lang="es-MX" sz="1400"/>
                    </a:p>
                  </a:txBody>
                  <a:tcPr/>
                </a:tc>
                <a:tc>
                  <a:txBody>
                    <a:bodyPr/>
                    <a:lstStyle/>
                    <a:p>
                      <a:pPr algn="r"/>
                      <a:r>
                        <a:rPr lang="es-MX" sz="1400" smtClean="0"/>
                        <a:t>25,500.00</a:t>
                      </a:r>
                      <a:endParaRPr lang="es-MX" sz="1400"/>
                    </a:p>
                  </a:txBody>
                  <a:tcPr/>
                </a:tc>
              </a:tr>
              <a:tr h="343075">
                <a:tc>
                  <a:txBody>
                    <a:bodyPr/>
                    <a:lstStyle/>
                    <a:p>
                      <a:r>
                        <a:rPr lang="es-MX" sz="1400" smtClean="0"/>
                        <a:t>DESPENSAS</a:t>
                      </a:r>
                      <a:r>
                        <a:rPr lang="es-MX" sz="1400" baseline="0" smtClean="0"/>
                        <a:t> BENEFICIARIOS CRÉDITOS FOJAL 81 DESPENSAS</a:t>
                      </a:r>
                      <a:endParaRPr lang="es-MX" sz="1400"/>
                    </a:p>
                  </a:txBody>
                  <a:tcPr/>
                </a:tc>
                <a:tc>
                  <a:txBody>
                    <a:bodyPr/>
                    <a:lstStyle/>
                    <a:p>
                      <a:pPr algn="r"/>
                      <a:r>
                        <a:rPr lang="es-MX" sz="1400" smtClean="0"/>
                        <a:t>16,247.77</a:t>
                      </a:r>
                      <a:endParaRPr lang="es-MX" sz="1400"/>
                    </a:p>
                  </a:txBody>
                  <a:tcPr/>
                </a:tc>
              </a:tr>
              <a:tr h="343075">
                <a:tc>
                  <a:txBody>
                    <a:bodyPr/>
                    <a:lstStyle/>
                    <a:p>
                      <a:r>
                        <a:rPr lang="es-MX" sz="1400" smtClean="0"/>
                        <a:t>BECAS ESCOLARES</a:t>
                      </a:r>
                      <a:endParaRPr lang="es-MX" sz="1400"/>
                    </a:p>
                  </a:txBody>
                  <a:tcPr/>
                </a:tc>
                <a:tc>
                  <a:txBody>
                    <a:bodyPr/>
                    <a:lstStyle/>
                    <a:p>
                      <a:pPr algn="r"/>
                      <a:r>
                        <a:rPr lang="es-MX" sz="1400" b="0" smtClean="0">
                          <a:solidFill>
                            <a:schemeClr val="bg1"/>
                          </a:solidFill>
                        </a:rPr>
                        <a:t>38,500.00</a:t>
                      </a:r>
                      <a:endParaRPr lang="es-MX" sz="1400" b="0">
                        <a:solidFill>
                          <a:schemeClr val="bg1"/>
                        </a:solidFill>
                      </a:endParaRPr>
                    </a:p>
                  </a:txBody>
                  <a:tcPr/>
                </a:tc>
              </a:tr>
              <a:tr h="343075">
                <a:tc>
                  <a:txBody>
                    <a:bodyPr/>
                    <a:lstStyle/>
                    <a:p>
                      <a:r>
                        <a:rPr lang="es-MX" sz="1400" smtClean="0"/>
                        <a:t>ESTUFAS ECOLÓGICAS</a:t>
                      </a:r>
                      <a:endParaRPr lang="es-MX" sz="1400"/>
                    </a:p>
                  </a:txBody>
                  <a:tcPr/>
                </a:tc>
                <a:tc>
                  <a:txBody>
                    <a:bodyPr/>
                    <a:lstStyle/>
                    <a:p>
                      <a:pPr algn="r"/>
                      <a:r>
                        <a:rPr lang="es-MX" sz="1400" smtClean="0"/>
                        <a:t>189,000.00</a:t>
                      </a:r>
                      <a:endParaRPr lang="es-MX" sz="1400"/>
                    </a:p>
                  </a:txBody>
                  <a:tcPr/>
                </a:tc>
              </a:tr>
              <a:tr h="343075">
                <a:tc>
                  <a:txBody>
                    <a:bodyPr/>
                    <a:lstStyle/>
                    <a:p>
                      <a:r>
                        <a:rPr lang="es-MX" sz="1400" smtClean="0"/>
                        <a:t>CAMIONETA RAM 4X4 MODELO 2015.</a:t>
                      </a:r>
                      <a:endParaRPr lang="es-MX" sz="1400"/>
                    </a:p>
                  </a:txBody>
                  <a:tcPr/>
                </a:tc>
                <a:tc>
                  <a:txBody>
                    <a:bodyPr/>
                    <a:lstStyle/>
                    <a:p>
                      <a:pPr algn="r"/>
                      <a:r>
                        <a:rPr lang="es-MX" sz="1400" smtClean="0"/>
                        <a:t>395,000.00</a:t>
                      </a:r>
                      <a:endParaRPr lang="es-MX" sz="1400"/>
                    </a:p>
                  </a:txBody>
                  <a:tcPr/>
                </a:tc>
              </a:tr>
              <a:tr h="474235">
                <a:tc>
                  <a:txBody>
                    <a:bodyPr/>
                    <a:lstStyle/>
                    <a:p>
                      <a:pPr algn="r"/>
                      <a:r>
                        <a:rPr lang="es-MX" sz="1400" smtClean="0"/>
                        <a:t>TOTAL</a:t>
                      </a:r>
                      <a:r>
                        <a:rPr lang="es-MX" sz="1400" baseline="0" smtClean="0"/>
                        <a:t> RECIBIDO Y APLICADO:</a:t>
                      </a:r>
                      <a:endParaRPr lang="es-MX" sz="1400" b="1"/>
                    </a:p>
                  </a:txBody>
                  <a:tcPr/>
                </a:tc>
                <a:tc>
                  <a:txBody>
                    <a:bodyPr/>
                    <a:lstStyle/>
                    <a:p>
                      <a:pPr algn="r"/>
                      <a:r>
                        <a:rPr lang="es-MX" sz="1400" b="1" smtClean="0"/>
                        <a:t>$</a:t>
                      </a:r>
                      <a:r>
                        <a:rPr lang="es-MX" sz="1400" b="1" baseline="0" smtClean="0"/>
                        <a:t> 1,576,763.55</a:t>
                      </a:r>
                      <a:endParaRPr lang="es-MX" sz="1400" b="1"/>
                    </a:p>
                  </a:txBody>
                  <a:tcPr/>
                </a:tc>
              </a:tr>
            </a:tbl>
          </a:graphicData>
        </a:graphic>
      </p:graphicFrame>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28600" y="228600"/>
            <a:ext cx="9144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600200" y="304800"/>
            <a:ext cx="4038600" cy="887208"/>
            <a:chOff x="3657600" y="2819400"/>
            <a:chExt cx="3124200" cy="1647672"/>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1543280"/>
            </a:xfrm>
            <a:prstGeom prst="rect">
              <a:avLst/>
            </a:prstGeom>
            <a:noFill/>
          </p:spPr>
          <p:txBody>
            <a:bodyPr wrap="square" rtlCol="0">
              <a:spAutoFit/>
            </a:bodyPr>
            <a:lstStyle/>
            <a:p>
              <a:pPr algn="ctr"/>
              <a:r>
                <a:rPr lang="es-MX" sz="2400" smtClean="0">
                  <a:latin typeface="Arial Black" pitchFamily="34" charset="0"/>
                </a:rPr>
                <a:t>Atención ciudadana</a:t>
              </a:r>
              <a:endParaRPr lang="es-MX" sz="2400">
                <a:latin typeface="Arial Black" pitchFamily="34" charset="0"/>
              </a:endParaRPr>
            </a:p>
          </p:txBody>
        </p:sp>
      </p:grpSp>
      <p:sp>
        <p:nvSpPr>
          <p:cNvPr id="9" name="8 CuadroTexto"/>
          <p:cNvSpPr txBox="1"/>
          <p:nvPr/>
        </p:nvSpPr>
        <p:spPr>
          <a:xfrm>
            <a:off x="1600200" y="1524000"/>
            <a:ext cx="7010400" cy="1969770"/>
          </a:xfrm>
          <a:prstGeom prst="rect">
            <a:avLst/>
          </a:prstGeom>
          <a:noFill/>
        </p:spPr>
        <p:txBody>
          <a:bodyPr wrap="square" rtlCol="0">
            <a:spAutoFit/>
          </a:bodyPr>
          <a:lstStyle/>
          <a:p>
            <a:r>
              <a:rPr lang="es-MX" b="1" u="sng" smtClean="0"/>
              <a:t>Tipo de programa</a:t>
            </a:r>
            <a:r>
              <a:rPr lang="es-MX" b="1" smtClean="0">
                <a:solidFill>
                  <a:srgbClr val="C00000"/>
                </a:solidFill>
              </a:rPr>
              <a:t>: ATENCIÓN  CIUDADANA</a:t>
            </a:r>
          </a:p>
          <a:p>
            <a:endParaRPr lang="es-MX" smtClean="0"/>
          </a:p>
          <a:p>
            <a:pPr algn="just"/>
            <a:r>
              <a:rPr lang="es-MX" b="1" u="sng" smtClean="0"/>
              <a:t>Característica(s</a:t>
            </a:r>
            <a:r>
              <a:rPr lang="es-MX" sz="1600" smtClean="0"/>
              <a:t>): Recepción de los ciudadanos y registro en bitácora, asi como derivación efectiva a los departamentos de Dirección, Alimentaria, Psicología, Trabajo Social, Administración y Comedor asistencial. </a:t>
            </a:r>
          </a:p>
          <a:p>
            <a:pPr algn="just"/>
            <a:endParaRPr lang="es-MX" smtClean="0"/>
          </a:p>
          <a:p>
            <a:r>
              <a:rPr lang="es-MX" b="1" u="sng" smtClean="0"/>
              <a:t>Número de visitas ( PERSONAS ATENDIDAS </a:t>
            </a:r>
            <a:r>
              <a:rPr lang="es-MX" b="1" u="sng" smtClean="0">
                <a:latin typeface="Arial Black" pitchFamily="34" charset="0"/>
              </a:rPr>
              <a:t>)</a:t>
            </a:r>
            <a:r>
              <a:rPr lang="es-MX" b="1" smtClean="0">
                <a:solidFill>
                  <a:srgbClr val="C00000"/>
                </a:solidFill>
                <a:latin typeface="Arial Black" pitchFamily="34" charset="0"/>
              </a:rPr>
              <a:t>: 3,058</a:t>
            </a:r>
          </a:p>
        </p:txBody>
      </p:sp>
      <p:pic>
        <p:nvPicPr>
          <p:cNvPr id="6146" name="Picture 2" descr="C:\Users\OCRAM\Desktop\DIF MASCOTA\FOTOS DIF 2015\Nueva carpeta\20151230_143149.jpg"/>
          <p:cNvPicPr>
            <a:picLocks noChangeAspect="1" noChangeArrowheads="1"/>
          </p:cNvPicPr>
          <p:nvPr/>
        </p:nvPicPr>
        <p:blipFill>
          <a:blip r:embed="rId2" cstate="print"/>
          <a:srcRect/>
          <a:stretch>
            <a:fillRect/>
          </a:stretch>
        </p:blipFill>
        <p:spPr bwMode="auto">
          <a:xfrm>
            <a:off x="5029200" y="3810000"/>
            <a:ext cx="3810000" cy="2286000"/>
          </a:xfrm>
          <a:prstGeom prst="rect">
            <a:avLst/>
          </a:prstGeom>
          <a:noFill/>
        </p:spPr>
      </p:pic>
      <p:pic>
        <p:nvPicPr>
          <p:cNvPr id="11" name="10 Imagen" descr="Macintosh HD:Users:TonyCamacho:Desktop:H. AYUNTAMIENTO:LOGOS:MascotaPueblMagicoLogo.pn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077200" y="152400"/>
            <a:ext cx="857250" cy="731520"/>
          </a:xfrm>
          <a:prstGeom prst="rect">
            <a:avLst/>
          </a:prstGeom>
          <a:noFill/>
          <a:ln>
            <a:noFill/>
          </a:ln>
        </p:spPr>
      </p:pic>
      <p:pic>
        <p:nvPicPr>
          <p:cNvPr id="36866" name="Picture 2" descr="http://www.navojoa.gob.mx/Gobs/images/logo_atencion.jpg">
            <a:hlinkClick r:id="rId4"/>
          </p:cNvPr>
          <p:cNvPicPr>
            <a:picLocks noChangeAspect="1" noChangeArrowheads="1"/>
          </p:cNvPicPr>
          <p:nvPr/>
        </p:nvPicPr>
        <p:blipFill>
          <a:blip r:embed="rId5" cstate="print"/>
          <a:srcRect/>
          <a:stretch>
            <a:fillRect/>
          </a:stretch>
        </p:blipFill>
        <p:spPr bwMode="auto">
          <a:xfrm>
            <a:off x="1981200" y="3886200"/>
            <a:ext cx="2414016" cy="1828800"/>
          </a:xfrm>
          <a:prstGeom prst="rect">
            <a:avLst/>
          </a:prstGeom>
          <a:noFill/>
        </p:spPr>
      </p:pic>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3431</TotalTime>
  <Words>1885</Words>
  <Application>Microsoft Office PowerPoint</Application>
  <PresentationFormat>Presentación en pantalla (4:3)</PresentationFormat>
  <Paragraphs>420</Paragraphs>
  <Slides>60</Slides>
  <Notes>3</Notes>
  <HiddenSlides>0</HiddenSlides>
  <MMClips>0</MMClips>
  <ScaleCrop>false</ScaleCrop>
  <HeadingPairs>
    <vt:vector size="4" baseType="variant">
      <vt:variant>
        <vt:lpstr>Tema</vt:lpstr>
      </vt:variant>
      <vt:variant>
        <vt:i4>1</vt:i4>
      </vt:variant>
      <vt:variant>
        <vt:lpstr>Títulos de diapositiva</vt:lpstr>
      </vt:variant>
      <vt:variant>
        <vt:i4>60</vt:i4>
      </vt:variant>
    </vt:vector>
  </HeadingPairs>
  <TitlesOfParts>
    <vt:vector size="61"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OCRAM</dc:creator>
  <cp:lastModifiedBy>OCRAM</cp:lastModifiedBy>
  <cp:revision>487</cp:revision>
  <dcterms:created xsi:type="dcterms:W3CDTF">2015-12-15T00:11:46Z</dcterms:created>
  <dcterms:modified xsi:type="dcterms:W3CDTF">2016-10-12T14:15:52Z</dcterms:modified>
</cp:coreProperties>
</file>