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a&amp;oh=bcba84fa43f4f4d23062fb365fc5ea86&amp;oe=5C7A5073" ContentType="image/jpe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57" r:id="rId3"/>
    <p:sldId id="264" r:id="rId4"/>
    <p:sldId id="263" r:id="rId5"/>
    <p:sldId id="258" r:id="rId6"/>
    <p:sldId id="259" r:id="rId7"/>
    <p:sldId id="260" r:id="rId8"/>
    <p:sldId id="261" r:id="rId9"/>
    <p:sldId id="262" r:id="rId10"/>
    <p:sldId id="265" r:id="rId11"/>
    <p:sldId id="266" r:id="rId12"/>
    <p:sldId id="267" r:id="rId13"/>
    <p:sldId id="274" r:id="rId14"/>
    <p:sldId id="268" r:id="rId15"/>
    <p:sldId id="269" r:id="rId16"/>
    <p:sldId id="270" r:id="rId17"/>
    <p:sldId id="271" r:id="rId18"/>
    <p:sldId id="272" r:id="rId19"/>
    <p:sldId id="273" r:id="rId20"/>
    <p:sldId id="276" r:id="rId21"/>
  </p:sldIdLst>
  <p:sldSz cx="6858000" cy="9144000" type="letter"/>
  <p:notesSz cx="6888163" cy="10020300"/>
  <p:defaultTextStyle>
    <a:defPPr>
      <a:defRPr lang="es-MX"/>
    </a:defPPr>
    <a:lvl1pPr marL="0" algn="l" defTabSz="9142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7" algn="l" defTabSz="9142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4" algn="l" defTabSz="9142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7" algn="l" defTabSz="9142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60" algn="l" defTabSz="9142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4" algn="l" defTabSz="9142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7" algn="l" defTabSz="9142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7406"/>
    <a:srgbClr val="EA6B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78" d="100"/>
          <a:sy n="78" d="100"/>
        </p:scale>
        <p:origin x="23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A67F66BB-F5A8-4410-9CFE-D5E186069B4A}" type="datetimeFigureOut">
              <a:rPr lang="es-MX" smtClean="0"/>
              <a:t>11/12/2018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176463" y="1252538"/>
            <a:ext cx="253523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CDA531BD-7A17-4075-B2C9-B7E3B4A502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3277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44997" rtl="0" eaLnBrk="1" latinLnBrk="0" hangingPunct="1">
      <a:defRPr sz="1109" kern="1200">
        <a:solidFill>
          <a:schemeClr val="tx1"/>
        </a:solidFill>
        <a:latin typeface="+mn-lt"/>
        <a:ea typeface="+mn-ea"/>
        <a:cs typeface="+mn-cs"/>
      </a:defRPr>
    </a:lvl1pPr>
    <a:lvl2pPr marL="422499" algn="l" defTabSz="844997" rtl="0" eaLnBrk="1" latinLnBrk="0" hangingPunct="1">
      <a:defRPr sz="1109" kern="1200">
        <a:solidFill>
          <a:schemeClr val="tx1"/>
        </a:solidFill>
        <a:latin typeface="+mn-lt"/>
        <a:ea typeface="+mn-ea"/>
        <a:cs typeface="+mn-cs"/>
      </a:defRPr>
    </a:lvl2pPr>
    <a:lvl3pPr marL="844997" algn="l" defTabSz="844997" rtl="0" eaLnBrk="1" latinLnBrk="0" hangingPunct="1">
      <a:defRPr sz="1109" kern="1200">
        <a:solidFill>
          <a:schemeClr val="tx1"/>
        </a:solidFill>
        <a:latin typeface="+mn-lt"/>
        <a:ea typeface="+mn-ea"/>
        <a:cs typeface="+mn-cs"/>
      </a:defRPr>
    </a:lvl3pPr>
    <a:lvl4pPr marL="1267496" algn="l" defTabSz="844997" rtl="0" eaLnBrk="1" latinLnBrk="0" hangingPunct="1">
      <a:defRPr sz="1109" kern="1200">
        <a:solidFill>
          <a:schemeClr val="tx1"/>
        </a:solidFill>
        <a:latin typeface="+mn-lt"/>
        <a:ea typeface="+mn-ea"/>
        <a:cs typeface="+mn-cs"/>
      </a:defRPr>
    </a:lvl4pPr>
    <a:lvl5pPr marL="1689994" algn="l" defTabSz="844997" rtl="0" eaLnBrk="1" latinLnBrk="0" hangingPunct="1">
      <a:defRPr sz="1109" kern="1200">
        <a:solidFill>
          <a:schemeClr val="tx1"/>
        </a:solidFill>
        <a:latin typeface="+mn-lt"/>
        <a:ea typeface="+mn-ea"/>
        <a:cs typeface="+mn-cs"/>
      </a:defRPr>
    </a:lvl5pPr>
    <a:lvl6pPr marL="2112493" algn="l" defTabSz="844997" rtl="0" eaLnBrk="1" latinLnBrk="0" hangingPunct="1">
      <a:defRPr sz="1109" kern="1200">
        <a:solidFill>
          <a:schemeClr val="tx1"/>
        </a:solidFill>
        <a:latin typeface="+mn-lt"/>
        <a:ea typeface="+mn-ea"/>
        <a:cs typeface="+mn-cs"/>
      </a:defRPr>
    </a:lvl6pPr>
    <a:lvl7pPr marL="2534991" algn="l" defTabSz="844997" rtl="0" eaLnBrk="1" latinLnBrk="0" hangingPunct="1">
      <a:defRPr sz="1109" kern="1200">
        <a:solidFill>
          <a:schemeClr val="tx1"/>
        </a:solidFill>
        <a:latin typeface="+mn-lt"/>
        <a:ea typeface="+mn-ea"/>
        <a:cs typeface="+mn-cs"/>
      </a:defRPr>
    </a:lvl7pPr>
    <a:lvl8pPr marL="2957490" algn="l" defTabSz="844997" rtl="0" eaLnBrk="1" latinLnBrk="0" hangingPunct="1">
      <a:defRPr sz="1109" kern="1200">
        <a:solidFill>
          <a:schemeClr val="tx1"/>
        </a:solidFill>
        <a:latin typeface="+mn-lt"/>
        <a:ea typeface="+mn-ea"/>
        <a:cs typeface="+mn-cs"/>
      </a:defRPr>
    </a:lvl8pPr>
    <a:lvl9pPr marL="3379988" algn="l" defTabSz="844997" rtl="0" eaLnBrk="1" latinLnBrk="0" hangingPunct="1">
      <a:defRPr sz="110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176463" y="1252538"/>
            <a:ext cx="2535237" cy="33813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31BD-7A17-4075-B2C9-B7E3B4A502A8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6622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2984-6FAB-4C8E-BBD9-AB71FE7748D7}" type="datetimeFigureOut">
              <a:rPr lang="es-MX" smtClean="0"/>
              <a:t>11/12/2018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AFB1D-B1E1-4F04-A4CF-DD6747B8491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42238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2984-6FAB-4C8E-BBD9-AB71FE7748D7}" type="datetimeFigureOut">
              <a:rPr lang="es-MX" smtClean="0"/>
              <a:t>11/12/2018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AFB1D-B1E1-4F04-A4CF-DD6747B8491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06983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2984-6FAB-4C8E-BBD9-AB71FE7748D7}" type="datetimeFigureOut">
              <a:rPr lang="es-MX" smtClean="0"/>
              <a:t>11/12/2018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AFB1D-B1E1-4F04-A4CF-DD6747B8491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40028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2984-6FAB-4C8E-BBD9-AB71FE7748D7}" type="datetimeFigureOut">
              <a:rPr lang="es-MX" smtClean="0"/>
              <a:t>11/12/2018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AFB1D-B1E1-4F04-A4CF-DD6747B8491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7219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2984-6FAB-4C8E-BBD9-AB71FE7748D7}" type="datetimeFigureOut">
              <a:rPr lang="es-MX" smtClean="0"/>
              <a:t>11/12/2018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AFB1D-B1E1-4F04-A4CF-DD6747B8491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66040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2984-6FAB-4C8E-BBD9-AB71FE7748D7}" type="datetimeFigureOut">
              <a:rPr lang="es-MX" smtClean="0"/>
              <a:t>11/12/2018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AFB1D-B1E1-4F04-A4CF-DD6747B8491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74821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2984-6FAB-4C8E-BBD9-AB71FE7748D7}" type="datetimeFigureOut">
              <a:rPr lang="es-MX" smtClean="0"/>
              <a:t>11/12/2018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AFB1D-B1E1-4F04-A4CF-DD6747B8491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24991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2984-6FAB-4C8E-BBD9-AB71FE7748D7}" type="datetimeFigureOut">
              <a:rPr lang="es-MX" smtClean="0"/>
              <a:t>11/12/2018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AFB1D-B1E1-4F04-A4CF-DD6747B8491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46540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2984-6FAB-4C8E-BBD9-AB71FE7748D7}" type="datetimeFigureOut">
              <a:rPr lang="es-MX" smtClean="0"/>
              <a:t>11/12/2018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AFB1D-B1E1-4F04-A4CF-DD6747B8491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09140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2984-6FAB-4C8E-BBD9-AB71FE7748D7}" type="datetimeFigureOut">
              <a:rPr lang="es-MX" smtClean="0"/>
              <a:t>11/12/2018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AFB1D-B1E1-4F04-A4CF-DD6747B8491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99683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2984-6FAB-4C8E-BBD9-AB71FE7748D7}" type="datetimeFigureOut">
              <a:rPr lang="es-MX" smtClean="0"/>
              <a:t>11/12/2018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AFB1D-B1E1-4F04-A4CF-DD6747B8491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72846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92984-6FAB-4C8E-BBD9-AB71FE7748D7}" type="datetimeFigureOut">
              <a:rPr lang="es-MX" smtClean="0"/>
              <a:t>11/12/2018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AFB1D-B1E1-4F04-A4CF-DD6747B8491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92486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4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5" Type="http://schemas.openxmlformats.org/officeDocument/2006/relationships/image" Target="../media/image4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Relationship Id="rId1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g"/><Relationship Id="rId4" Type="http://schemas.openxmlformats.org/officeDocument/2006/relationships/image" Target="../media/image6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fna&amp;oh=bcba84fa43f4f4d23062fb365fc5ea86&amp;oe=5C7A5073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015310" y="2629381"/>
            <a:ext cx="2178992" cy="3008289"/>
          </a:xfrm>
          <a:prstGeom prst="rect">
            <a:avLst/>
          </a:prstGeom>
          <a:noFill/>
        </p:spPr>
        <p:txBody>
          <a:bodyPr wrap="none" lIns="86772" tIns="43385" rIns="86772" bIns="43385">
            <a:spAutoFit/>
          </a:bodyPr>
          <a:lstStyle/>
          <a:p>
            <a:pPr algn="ctr"/>
            <a:r>
              <a:rPr lang="es-ES" sz="18979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larendon Blk BT" panose="02040905050505020204" pitchFamily="18" charset="0"/>
              </a:rPr>
              <a:t>G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765757" y="3089298"/>
            <a:ext cx="2356798" cy="1256271"/>
          </a:xfrm>
          <a:prstGeom prst="rect">
            <a:avLst/>
          </a:prstGeom>
          <a:noFill/>
        </p:spPr>
        <p:txBody>
          <a:bodyPr wrap="none" lIns="86772" tIns="43385" rIns="86772" bIns="43385">
            <a:spAutoFit/>
          </a:bodyPr>
          <a:lstStyle/>
          <a:p>
            <a:pPr algn="ctr"/>
            <a:r>
              <a:rPr lang="es-ES" sz="7594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aceta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29" y="198338"/>
            <a:ext cx="6107463" cy="295282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2926963" y="4537641"/>
            <a:ext cx="2199575" cy="1256079"/>
          </a:xfrm>
          <a:prstGeom prst="rect">
            <a:avLst/>
          </a:prstGeom>
          <a:noFill/>
        </p:spPr>
        <p:txBody>
          <a:bodyPr wrap="none" lIns="86772" tIns="43385" rIns="86772" bIns="43385">
            <a:spAutoFit/>
          </a:bodyPr>
          <a:lstStyle/>
          <a:p>
            <a:pPr algn="ctr"/>
            <a:r>
              <a:rPr lang="es-ES" sz="3417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MUNICIPAL</a:t>
            </a:r>
          </a:p>
          <a:p>
            <a:pPr algn="ctr"/>
            <a:endParaRPr lang="es-ES" sz="4176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093" y="8098649"/>
            <a:ext cx="2188415" cy="700977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5215096" y="8567778"/>
            <a:ext cx="996210" cy="240864"/>
          </a:xfrm>
          <a:prstGeom prst="rect">
            <a:avLst/>
          </a:prstGeom>
          <a:noFill/>
        </p:spPr>
        <p:txBody>
          <a:bodyPr wrap="square" lIns="86772" tIns="43385" rIns="86772" bIns="43385">
            <a:spAutoFit/>
          </a:bodyPr>
          <a:lstStyle/>
          <a:p>
            <a:pPr algn="ctr"/>
            <a:r>
              <a:rPr lang="es-ES" sz="949" dirty="0">
                <a:ln w="0"/>
                <a:solidFill>
                  <a:srgbClr val="EA6B1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SAN  </a:t>
            </a:r>
            <a:r>
              <a:rPr lang="es-ES" sz="996" dirty="0">
                <a:ln w="0"/>
                <a:solidFill>
                  <a:srgbClr val="EA6B1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JUANITO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-1197338" y="6094077"/>
            <a:ext cx="9748623" cy="1928634"/>
          </a:xfrm>
          <a:prstGeom prst="rect">
            <a:avLst/>
          </a:prstGeom>
          <a:noFill/>
        </p:spPr>
        <p:txBody>
          <a:bodyPr wrap="square" lIns="0" tIns="43385" rIns="0" bIns="43385">
            <a:spAutoFit/>
          </a:bodyPr>
          <a:lstStyle/>
          <a:p>
            <a:pPr algn="ctr"/>
            <a:r>
              <a:rPr lang="es-ES" sz="2279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H. AYUNTAMIENTO CONSTITUCIONAL DE </a:t>
            </a:r>
          </a:p>
          <a:p>
            <a:pPr algn="ctr"/>
            <a:r>
              <a:rPr lang="es-ES" sz="2279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SAN JUANITO DE ESCOBEDO, JAL</a:t>
            </a:r>
          </a:p>
          <a:p>
            <a:pPr algn="ctr"/>
            <a:r>
              <a:rPr lang="es-ES" sz="2279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ADMINISTRACIÓN  2018-2021</a:t>
            </a:r>
          </a:p>
          <a:p>
            <a:pPr algn="ctr"/>
            <a:endParaRPr lang="es-ES" sz="5126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47" y="8232872"/>
            <a:ext cx="440332" cy="440332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738958" y="8326849"/>
            <a:ext cx="1805493" cy="240864"/>
          </a:xfrm>
          <a:prstGeom prst="rect">
            <a:avLst/>
          </a:prstGeom>
          <a:noFill/>
        </p:spPr>
        <p:txBody>
          <a:bodyPr wrap="none" lIns="86772" tIns="43385" rIns="86772" bIns="43385">
            <a:spAutoFit/>
          </a:bodyPr>
          <a:lstStyle/>
          <a:p>
            <a:pPr algn="ctr"/>
            <a:r>
              <a:rPr lang="es-ES" sz="996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EDICION #</a:t>
            </a:r>
            <a:r>
              <a:rPr lang="es-ES" sz="996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OCTUBRE</a:t>
            </a:r>
            <a:r>
              <a:rPr lang="es-ES" sz="996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996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DEL 2018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822859" y="4227379"/>
            <a:ext cx="2297385" cy="528525"/>
          </a:xfrm>
          <a:prstGeom prst="rect">
            <a:avLst/>
          </a:prstGeom>
          <a:noFill/>
        </p:spPr>
        <p:txBody>
          <a:bodyPr wrap="none" lIns="82658" tIns="41330" rIns="82658" bIns="41330">
            <a:spAutoFit/>
          </a:bodyPr>
          <a:lstStyle/>
          <a:p>
            <a:pPr algn="ctr"/>
            <a:r>
              <a:rPr lang="es-ES" sz="2892" dirty="0">
                <a:ln w="0"/>
                <a:solidFill>
                  <a:schemeClr val="bg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INFORMATIVA</a:t>
            </a:r>
          </a:p>
        </p:txBody>
      </p:sp>
    </p:spTree>
    <p:extLst>
      <p:ext uri="{BB962C8B-B14F-4D97-AF65-F5344CB8AC3E}">
        <p14:creationId xmlns:p14="http://schemas.microsoft.com/office/powerpoint/2010/main" val="141295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75075" y="254628"/>
            <a:ext cx="6507854" cy="523498"/>
          </a:xfrm>
          <a:prstGeom prst="rect">
            <a:avLst/>
          </a:prstGeom>
          <a:gradFill flip="none" rotWithShape="1">
            <a:gsLst>
              <a:gs pos="9000">
                <a:schemeClr val="bg2"/>
              </a:gs>
              <a:gs pos="0">
                <a:srgbClr val="FA7406"/>
              </a:gs>
              <a:gs pos="98000">
                <a:srgbClr val="EA6B14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658" tIns="41330" rIns="82658" bIns="413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808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74" y="254628"/>
            <a:ext cx="523498" cy="52349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341557" y="5682758"/>
            <a:ext cx="166995" cy="834763"/>
          </a:xfrm>
          <a:prstGeom prst="rect">
            <a:avLst/>
          </a:prstGeom>
          <a:noFill/>
        </p:spPr>
        <p:txBody>
          <a:bodyPr wrap="none" lIns="82658" tIns="41330" rIns="82658" bIns="41330">
            <a:spAutoFit/>
          </a:bodyPr>
          <a:lstStyle/>
          <a:p>
            <a:pPr algn="ctr"/>
            <a:endParaRPr lang="es-ES" sz="4882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83" y="2079057"/>
            <a:ext cx="1883848" cy="125255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733" y="1693357"/>
            <a:ext cx="2153202" cy="14316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692" y="2012433"/>
            <a:ext cx="1984050" cy="131918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21" y="5115789"/>
            <a:ext cx="2108035" cy="140161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3047" y="6948916"/>
            <a:ext cx="2262585" cy="168057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805" y="7554927"/>
            <a:ext cx="2053821" cy="1365572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158770" y="733903"/>
            <a:ext cx="6507128" cy="779040"/>
          </a:xfrm>
          <a:prstGeom prst="rect">
            <a:avLst/>
          </a:prstGeom>
          <a:noFill/>
        </p:spPr>
        <p:txBody>
          <a:bodyPr wrap="none" lIns="82658" tIns="41329" rIns="82658" bIns="41329">
            <a:spAutoFit/>
          </a:bodyPr>
          <a:lstStyle/>
          <a:p>
            <a:pPr algn="ctr"/>
            <a:r>
              <a:rPr lang="es-ES" sz="226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Banderazo y Desfile de arranque de Fiestas Patronales</a:t>
            </a:r>
          </a:p>
          <a:p>
            <a:pPr algn="ctr"/>
            <a:r>
              <a:rPr lang="es-ES" sz="226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San Juanito 2018 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65361" y="3324903"/>
            <a:ext cx="2223261" cy="1640943"/>
          </a:xfrm>
          <a:prstGeom prst="rect">
            <a:avLst/>
          </a:prstGeom>
          <a:noFill/>
        </p:spPr>
        <p:txBody>
          <a:bodyPr wrap="square" lIns="82658" tIns="41329" rIns="82658" bIns="41329">
            <a:spAutoFit/>
          </a:bodyPr>
          <a:lstStyle/>
          <a:p>
            <a:pPr algn="just"/>
            <a:r>
              <a:rPr lang="es-ES" sz="1446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pasado sábado 6 de octubre en punto de las 6:00pm se corto el listón que dio arranque al desfile de inauguración de las ya tradicionales fiestas patronales.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2428524" y="3345912"/>
            <a:ext cx="2122264" cy="2085936"/>
          </a:xfrm>
          <a:prstGeom prst="rect">
            <a:avLst/>
          </a:prstGeom>
          <a:noFill/>
        </p:spPr>
        <p:txBody>
          <a:bodyPr wrap="square" lIns="82658" tIns="41329" rIns="82658" bIns="41329">
            <a:spAutoFit/>
          </a:bodyPr>
          <a:lstStyle/>
          <a:p>
            <a:pPr algn="just"/>
            <a:r>
              <a:rPr lang="es-ES" sz="1446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honor a la virgen del pueblito  desfile que estuvo lleno de color , bailes y mucha imaginación para dar vida a tan fabulosos carros alegóricos y vestuarios espectaculares .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4705310" y="3315886"/>
            <a:ext cx="1754809" cy="2085936"/>
          </a:xfrm>
          <a:prstGeom prst="rect">
            <a:avLst/>
          </a:prstGeom>
          <a:noFill/>
        </p:spPr>
        <p:txBody>
          <a:bodyPr wrap="square" lIns="82658" tIns="41329" rIns="82658" bIns="41329">
            <a:spAutoFit/>
          </a:bodyPr>
          <a:lstStyle/>
          <a:p>
            <a:pPr algn="just"/>
            <a:r>
              <a:rPr lang="es-ES" sz="1446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Sin faltar la venerada imagen de la virgen del pueblito que año con año decenas de feligreses acuden para venerar dicha imagen.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06565" y="6235720"/>
            <a:ext cx="3274160" cy="192647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936" y="5661197"/>
            <a:ext cx="2070028" cy="1376349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5716092" y="431582"/>
            <a:ext cx="974755" cy="370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80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Pagina 7</a:t>
            </a:r>
          </a:p>
        </p:txBody>
      </p:sp>
    </p:spTree>
    <p:extLst>
      <p:ext uri="{BB962C8B-B14F-4D97-AF65-F5344CB8AC3E}">
        <p14:creationId xmlns:p14="http://schemas.microsoft.com/office/powerpoint/2010/main" val="395025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75075" y="254628"/>
            <a:ext cx="6507854" cy="523498"/>
          </a:xfrm>
          <a:prstGeom prst="rect">
            <a:avLst/>
          </a:prstGeom>
          <a:gradFill flip="none" rotWithShape="1">
            <a:gsLst>
              <a:gs pos="9000">
                <a:schemeClr val="bg2"/>
              </a:gs>
              <a:gs pos="0">
                <a:srgbClr val="FA7406"/>
              </a:gs>
              <a:gs pos="98000">
                <a:srgbClr val="EA6B14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658" tIns="41330" rIns="82658" bIns="413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MX" sz="1627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</a:t>
            </a:r>
            <a:r>
              <a:rPr lang="es-MX" sz="3616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LA GACETA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74" y="254628"/>
            <a:ext cx="523498" cy="52349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345507" y="4154679"/>
            <a:ext cx="166995" cy="834763"/>
          </a:xfrm>
          <a:prstGeom prst="rect">
            <a:avLst/>
          </a:prstGeom>
          <a:noFill/>
        </p:spPr>
        <p:txBody>
          <a:bodyPr wrap="none" lIns="82658" tIns="41330" rIns="82658" bIns="41330">
            <a:spAutoFit/>
          </a:bodyPr>
          <a:lstStyle/>
          <a:p>
            <a:pPr algn="ctr"/>
            <a:endParaRPr lang="es-ES" sz="4882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62" y="1331703"/>
            <a:ext cx="1914901" cy="132271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38518" y="601354"/>
            <a:ext cx="5780968" cy="834761"/>
          </a:xfrm>
          <a:prstGeom prst="rect">
            <a:avLst/>
          </a:prstGeom>
          <a:noFill/>
        </p:spPr>
        <p:txBody>
          <a:bodyPr wrap="none" lIns="82658" tIns="41329" rIns="82658" bIns="41329">
            <a:spAutoFit/>
          </a:bodyPr>
          <a:lstStyle/>
          <a:p>
            <a:pPr algn="ctr"/>
            <a:r>
              <a:rPr lang="es-ES" sz="4882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CARROS ALEGÓRICOS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927" y="1710751"/>
            <a:ext cx="1947924" cy="129516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714" y="1263361"/>
            <a:ext cx="2133441" cy="141851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62" y="2889941"/>
            <a:ext cx="2626264" cy="174618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332" y="2926052"/>
            <a:ext cx="2242208" cy="176148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93" t="-73" r="41364" b="-712"/>
          <a:stretch/>
        </p:blipFill>
        <p:spPr>
          <a:xfrm>
            <a:off x="4716582" y="4805367"/>
            <a:ext cx="1761470" cy="195011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256" y="3278114"/>
            <a:ext cx="2105489" cy="1399926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95" y="6888993"/>
            <a:ext cx="2604678" cy="2173635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22" y="6518336"/>
            <a:ext cx="2449303" cy="1278691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5698475" y="388467"/>
            <a:ext cx="974755" cy="370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80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Pagina 8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21" y="4805367"/>
            <a:ext cx="2302811" cy="153112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128" y="4799425"/>
            <a:ext cx="1963586" cy="1807614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456" y="7231770"/>
            <a:ext cx="2243338" cy="1491581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70" y="7953772"/>
            <a:ext cx="1457084" cy="96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0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75076" y="144418"/>
            <a:ext cx="6507854" cy="523498"/>
          </a:xfrm>
          <a:prstGeom prst="rect">
            <a:avLst/>
          </a:prstGeom>
          <a:gradFill flip="none" rotWithShape="1">
            <a:gsLst>
              <a:gs pos="9000">
                <a:schemeClr val="bg2"/>
              </a:gs>
              <a:gs pos="0">
                <a:srgbClr val="FA7406"/>
              </a:gs>
              <a:gs pos="98000">
                <a:srgbClr val="EA6B14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658" tIns="41330" rIns="82658" bIns="413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MX" sz="1627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</a:t>
            </a:r>
            <a:r>
              <a:rPr lang="es-MX" sz="3616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LA GACETA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74" y="144418"/>
            <a:ext cx="523498" cy="52349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345507" y="4154679"/>
            <a:ext cx="166995" cy="834763"/>
          </a:xfrm>
          <a:prstGeom prst="rect">
            <a:avLst/>
          </a:prstGeom>
          <a:noFill/>
        </p:spPr>
        <p:txBody>
          <a:bodyPr wrap="none" lIns="82658" tIns="41330" rIns="82658" bIns="41330">
            <a:spAutoFit/>
          </a:bodyPr>
          <a:lstStyle/>
          <a:p>
            <a:pPr algn="ctr"/>
            <a:endParaRPr lang="es-ES" sz="4882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796299" y="334057"/>
            <a:ext cx="893514" cy="3427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62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Pagina 9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072008" y="544634"/>
            <a:ext cx="4880978" cy="834761"/>
          </a:xfrm>
          <a:prstGeom prst="rect">
            <a:avLst/>
          </a:prstGeom>
          <a:noFill/>
        </p:spPr>
        <p:txBody>
          <a:bodyPr wrap="none" lIns="82658" tIns="41329" rIns="82658" bIns="41329">
            <a:spAutoFit/>
          </a:bodyPr>
          <a:lstStyle/>
          <a:p>
            <a:pPr algn="ctr"/>
            <a:r>
              <a:rPr lang="es-ES" sz="4882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REINAS INVITADAS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89" r="923" b="13451"/>
          <a:stretch/>
        </p:blipFill>
        <p:spPr>
          <a:xfrm>
            <a:off x="312837" y="1379283"/>
            <a:ext cx="6240650" cy="238164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52" y="3903046"/>
            <a:ext cx="1981634" cy="131757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808" y="3746871"/>
            <a:ext cx="2119397" cy="131879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518" y="3832895"/>
            <a:ext cx="1863129" cy="127878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52" y="5415922"/>
            <a:ext cx="1842409" cy="122500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35" y="5200686"/>
            <a:ext cx="2037536" cy="135474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77" y="5333587"/>
            <a:ext cx="2090070" cy="138967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4" y="6799691"/>
            <a:ext cx="2108500" cy="1401928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397" y="6782293"/>
            <a:ext cx="2247530" cy="1494368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055" y="7004057"/>
            <a:ext cx="2546907" cy="169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84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75076" y="144418"/>
            <a:ext cx="6507854" cy="523498"/>
          </a:xfrm>
          <a:prstGeom prst="rect">
            <a:avLst/>
          </a:prstGeom>
          <a:gradFill flip="none" rotWithShape="1">
            <a:gsLst>
              <a:gs pos="9000">
                <a:schemeClr val="bg2"/>
              </a:gs>
              <a:gs pos="0">
                <a:srgbClr val="FA7406"/>
              </a:gs>
              <a:gs pos="98000">
                <a:srgbClr val="EA6B14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658" tIns="41330" rIns="82658" bIns="413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MX" sz="1627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</a:t>
            </a:r>
            <a:r>
              <a:rPr lang="es-MX" sz="3616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LA GACETA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74" y="144418"/>
            <a:ext cx="523498" cy="52349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502128" y="5022584"/>
            <a:ext cx="166995" cy="834763"/>
          </a:xfrm>
          <a:prstGeom prst="rect">
            <a:avLst/>
          </a:prstGeom>
          <a:noFill/>
        </p:spPr>
        <p:txBody>
          <a:bodyPr wrap="none" lIns="82658" tIns="41330" rIns="82658" bIns="41330">
            <a:spAutoFit/>
          </a:bodyPr>
          <a:lstStyle/>
          <a:p>
            <a:pPr algn="ctr"/>
            <a:endParaRPr lang="es-ES" sz="4882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690511" y="334057"/>
            <a:ext cx="999313" cy="3427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62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Pagina 10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01532" y="667917"/>
            <a:ext cx="6021931" cy="834761"/>
          </a:xfrm>
          <a:prstGeom prst="rect">
            <a:avLst/>
          </a:prstGeom>
          <a:noFill/>
        </p:spPr>
        <p:txBody>
          <a:bodyPr wrap="none" lIns="82658" tIns="41329" rIns="82658" bIns="41329">
            <a:spAutoFit/>
          </a:bodyPr>
          <a:lstStyle/>
          <a:p>
            <a:pPr algn="ctr"/>
            <a:r>
              <a:rPr lang="es-ES" sz="4882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EVENTOS CULTURALES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76" y="1695004"/>
            <a:ext cx="2300637" cy="152967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95" y="3417122"/>
            <a:ext cx="3337424" cy="221903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52" r="8314"/>
          <a:stretch/>
        </p:blipFill>
        <p:spPr>
          <a:xfrm>
            <a:off x="3838847" y="2626241"/>
            <a:ext cx="2685572" cy="1272665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4092051" y="4158935"/>
            <a:ext cx="2454635" cy="1640943"/>
          </a:xfrm>
          <a:prstGeom prst="rect">
            <a:avLst/>
          </a:prstGeom>
          <a:noFill/>
        </p:spPr>
        <p:txBody>
          <a:bodyPr wrap="square" lIns="82658" tIns="41329" rIns="82658" bIns="41329">
            <a:spAutoFit/>
          </a:bodyPr>
          <a:lstStyle/>
          <a:p>
            <a:pPr algn="ctr"/>
            <a:r>
              <a:rPr lang="es-ES" sz="1446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Sábado 6 de octubre </a:t>
            </a:r>
          </a:p>
          <a:p>
            <a:pPr algn="just"/>
            <a:r>
              <a:rPr lang="es-ES" sz="1446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Grupo de baile moderno  six tiin ,de San Ignacio ,</a:t>
            </a:r>
          </a:p>
          <a:p>
            <a:pPr algn="just"/>
            <a:r>
              <a:rPr lang="es-ES" sz="1446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 ballet folklorico atlitic Independiente de San </a:t>
            </a:r>
            <a:r>
              <a:rPr lang="es-ES" sz="1446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Juanito </a:t>
            </a:r>
            <a:r>
              <a:rPr lang="es-ES" sz="1446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Escobedo, Jalisco.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3095643" y="1633481"/>
            <a:ext cx="3284206" cy="639900"/>
          </a:xfrm>
          <a:prstGeom prst="rect">
            <a:avLst/>
          </a:prstGeom>
          <a:noFill/>
        </p:spPr>
        <p:txBody>
          <a:bodyPr wrap="square" lIns="82658" tIns="41329" rIns="82658" bIns="41329">
            <a:spAutoFit/>
          </a:bodyPr>
          <a:lstStyle/>
          <a:p>
            <a:pPr algn="ctr"/>
            <a:r>
              <a:rPr lang="es-ES" sz="180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Los Eventos Culturales dieron inicio en punto de las 8:00pm</a:t>
            </a:r>
          </a:p>
        </p:txBody>
      </p:sp>
      <p:cxnSp>
        <p:nvCxnSpPr>
          <p:cNvPr id="15" name="Conector recto 14"/>
          <p:cNvCxnSpPr/>
          <p:nvPr/>
        </p:nvCxnSpPr>
        <p:spPr>
          <a:xfrm flipV="1">
            <a:off x="436823" y="5863348"/>
            <a:ext cx="5879272" cy="1377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46" r="83"/>
          <a:stretch/>
        </p:blipFill>
        <p:spPr>
          <a:xfrm>
            <a:off x="349819" y="6104320"/>
            <a:ext cx="2901711" cy="1424147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90250" y="6941169"/>
            <a:ext cx="2188205" cy="145492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9" r="507" b="11755"/>
          <a:stretch/>
        </p:blipFill>
        <p:spPr>
          <a:xfrm>
            <a:off x="413331" y="7711136"/>
            <a:ext cx="2838199" cy="1279694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4917175" y="6727210"/>
            <a:ext cx="1670989" cy="1335411"/>
          </a:xfrm>
          <a:prstGeom prst="rect">
            <a:avLst/>
          </a:prstGeom>
          <a:noFill/>
        </p:spPr>
        <p:txBody>
          <a:bodyPr wrap="square" lIns="82658" tIns="41329" rIns="82658" bIns="41329">
            <a:spAutoFit/>
          </a:bodyPr>
          <a:lstStyle/>
          <a:p>
            <a:pPr algn="ctr"/>
            <a:r>
              <a:rPr lang="es-ES" sz="162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Domingo 7 de octubre</a:t>
            </a:r>
          </a:p>
          <a:p>
            <a:pPr algn="just"/>
            <a:r>
              <a:rPr lang="es-ES" sz="162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 mariachi los venados de </a:t>
            </a:r>
            <a:r>
              <a:rPr lang="es-ES" sz="1627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Mixtlan</a:t>
            </a:r>
            <a:r>
              <a:rPr lang="es-ES" sz="1627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s-ES" sz="162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Jalisco.</a:t>
            </a:r>
          </a:p>
        </p:txBody>
      </p:sp>
    </p:spTree>
    <p:extLst>
      <p:ext uri="{BB962C8B-B14F-4D97-AF65-F5344CB8AC3E}">
        <p14:creationId xmlns:p14="http://schemas.microsoft.com/office/powerpoint/2010/main" val="411650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75076" y="144418"/>
            <a:ext cx="6507854" cy="523498"/>
          </a:xfrm>
          <a:prstGeom prst="rect">
            <a:avLst/>
          </a:prstGeom>
          <a:gradFill flip="none" rotWithShape="1">
            <a:gsLst>
              <a:gs pos="9000">
                <a:schemeClr val="bg2"/>
              </a:gs>
              <a:gs pos="0">
                <a:srgbClr val="FA7406"/>
              </a:gs>
              <a:gs pos="98000">
                <a:srgbClr val="EA6B14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658" tIns="41330" rIns="82658" bIns="413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MX" sz="1627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</a:t>
            </a:r>
            <a:r>
              <a:rPr lang="es-MX" sz="3616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LA GACETA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74" y="144418"/>
            <a:ext cx="523498" cy="52349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286812" y="4402652"/>
            <a:ext cx="166995" cy="834763"/>
          </a:xfrm>
          <a:prstGeom prst="rect">
            <a:avLst/>
          </a:prstGeom>
          <a:noFill/>
        </p:spPr>
        <p:txBody>
          <a:bodyPr wrap="none" lIns="82658" tIns="41330" rIns="82658" bIns="41330">
            <a:spAutoFit/>
          </a:bodyPr>
          <a:lstStyle/>
          <a:p>
            <a:pPr algn="ctr"/>
            <a:endParaRPr lang="es-ES" sz="4882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690511" y="334057"/>
            <a:ext cx="999313" cy="3427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62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Pagina 11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13" y="953989"/>
            <a:ext cx="2448456" cy="162796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549" y="953989"/>
            <a:ext cx="2448456" cy="1627963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780733" y="2771591"/>
            <a:ext cx="5296540" cy="639900"/>
          </a:xfrm>
          <a:prstGeom prst="rect">
            <a:avLst/>
          </a:prstGeom>
          <a:noFill/>
        </p:spPr>
        <p:txBody>
          <a:bodyPr wrap="none" lIns="82658" tIns="41329" rIns="82658" bIns="41329">
            <a:spAutoFit/>
          </a:bodyPr>
          <a:lstStyle/>
          <a:p>
            <a:pPr algn="ctr"/>
            <a:r>
              <a:rPr lang="es-ES" sz="180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Lunes 8 de octubre norteño banda orgullo norteño</a:t>
            </a:r>
          </a:p>
          <a:p>
            <a:pPr algn="just"/>
            <a:r>
              <a:rPr lang="es-ES" sz="180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 norteño banda </a:t>
            </a:r>
            <a:r>
              <a:rPr lang="es-ES" sz="1808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perfección norteña</a:t>
            </a:r>
            <a:endParaRPr lang="es-ES" sz="1808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436823" y="3601126"/>
            <a:ext cx="586869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18" y="3902249"/>
            <a:ext cx="2943810" cy="195732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233" y="3942305"/>
            <a:ext cx="2883566" cy="191726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8" t="1209" r="18453"/>
          <a:stretch/>
        </p:blipFill>
        <p:spPr>
          <a:xfrm>
            <a:off x="436823" y="6072578"/>
            <a:ext cx="2774905" cy="2923327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3448233" y="6509555"/>
            <a:ext cx="2922818" cy="1335411"/>
          </a:xfrm>
          <a:prstGeom prst="rect">
            <a:avLst/>
          </a:prstGeom>
          <a:noFill/>
        </p:spPr>
        <p:txBody>
          <a:bodyPr wrap="square" lIns="82658" tIns="41329" rIns="82658" bIns="41329">
            <a:spAutoFit/>
          </a:bodyPr>
          <a:lstStyle/>
          <a:p>
            <a:pPr algn="just"/>
            <a:r>
              <a:rPr lang="es-ES" sz="162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Martes 9 de octubre ballet </a:t>
            </a:r>
            <a:r>
              <a:rPr lang="es-ES" sz="1627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folklorico</a:t>
            </a:r>
            <a:r>
              <a:rPr lang="es-ES" sz="1627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2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Las Azucenas de Estancia de Ayllones ballet clásico Independiente y la  voz  juvenil de Pablo Caro</a:t>
            </a:r>
          </a:p>
        </p:txBody>
      </p:sp>
    </p:spTree>
    <p:extLst>
      <p:ext uri="{BB962C8B-B14F-4D97-AF65-F5344CB8AC3E}">
        <p14:creationId xmlns:p14="http://schemas.microsoft.com/office/powerpoint/2010/main" val="55914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75076" y="144418"/>
            <a:ext cx="6507854" cy="523498"/>
          </a:xfrm>
          <a:prstGeom prst="rect">
            <a:avLst/>
          </a:prstGeom>
          <a:gradFill flip="none" rotWithShape="1">
            <a:gsLst>
              <a:gs pos="9000">
                <a:schemeClr val="bg2"/>
              </a:gs>
              <a:gs pos="0">
                <a:srgbClr val="FA7406"/>
              </a:gs>
              <a:gs pos="98000">
                <a:srgbClr val="EA6B14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658" tIns="41330" rIns="82658" bIns="413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MX" sz="1627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</a:t>
            </a:r>
            <a:r>
              <a:rPr lang="es-MX" sz="3616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LA GACETA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74" y="144418"/>
            <a:ext cx="523498" cy="52349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345507" y="4154679"/>
            <a:ext cx="166995" cy="834763"/>
          </a:xfrm>
          <a:prstGeom prst="rect">
            <a:avLst/>
          </a:prstGeom>
          <a:noFill/>
        </p:spPr>
        <p:txBody>
          <a:bodyPr wrap="none" lIns="82658" tIns="41330" rIns="82658" bIns="41330">
            <a:spAutoFit/>
          </a:bodyPr>
          <a:lstStyle/>
          <a:p>
            <a:pPr algn="ctr"/>
            <a:endParaRPr lang="es-ES" sz="4882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690509" y="334057"/>
            <a:ext cx="999313" cy="3427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62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Pagina 12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36" y="826577"/>
            <a:ext cx="2766502" cy="183943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509" y="826577"/>
            <a:ext cx="2946229" cy="195892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661973" y="2885837"/>
            <a:ext cx="5367073" cy="584243"/>
          </a:xfrm>
          <a:prstGeom prst="rect">
            <a:avLst/>
          </a:prstGeom>
          <a:noFill/>
        </p:spPr>
        <p:txBody>
          <a:bodyPr wrap="none" lIns="82658" tIns="41329" rIns="82658" bIns="41329">
            <a:spAutoFit/>
          </a:bodyPr>
          <a:lstStyle/>
          <a:p>
            <a:pPr algn="ctr"/>
            <a:r>
              <a:rPr lang="es-ES" sz="162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miércoles 10 el comediante Víctor Padilla (el chistero)</a:t>
            </a:r>
          </a:p>
          <a:p>
            <a:pPr algn="ctr"/>
            <a:r>
              <a:rPr lang="es-ES" sz="162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Evento que fue patrocinado por la familia “Cárdenas”</a:t>
            </a:r>
          </a:p>
        </p:txBody>
      </p:sp>
      <p:cxnSp>
        <p:nvCxnSpPr>
          <p:cNvPr id="10" name="Conector recto 9"/>
          <p:cNvCxnSpPr/>
          <p:nvPr/>
        </p:nvCxnSpPr>
        <p:spPr>
          <a:xfrm flipV="1">
            <a:off x="336230" y="3783864"/>
            <a:ext cx="6185546" cy="1140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5" name="Imagen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78" y="4109046"/>
            <a:ext cx="2415007" cy="1538264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3045047" y="4334352"/>
            <a:ext cx="3392173" cy="584243"/>
          </a:xfrm>
          <a:prstGeom prst="rect">
            <a:avLst/>
          </a:prstGeom>
          <a:noFill/>
        </p:spPr>
        <p:txBody>
          <a:bodyPr wrap="none" lIns="82658" tIns="41329" rIns="82658" bIns="41329">
            <a:spAutoFit/>
          </a:bodyPr>
          <a:lstStyle/>
          <a:p>
            <a:pPr algn="ctr"/>
            <a:r>
              <a:rPr lang="es-ES" sz="162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Jueves 11 Abraham Rodríguez</a:t>
            </a:r>
          </a:p>
          <a:p>
            <a:pPr algn="ctr"/>
            <a:r>
              <a:rPr lang="es-ES" sz="162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Karaoke show de Etzatlán, Jalisco.</a:t>
            </a:r>
          </a:p>
        </p:txBody>
      </p:sp>
      <p:cxnSp>
        <p:nvCxnSpPr>
          <p:cNvPr id="18" name="Conector recto 17"/>
          <p:cNvCxnSpPr/>
          <p:nvPr/>
        </p:nvCxnSpPr>
        <p:spPr>
          <a:xfrm flipV="1">
            <a:off x="356778" y="5980708"/>
            <a:ext cx="6084953" cy="5510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63" y="6192180"/>
            <a:ext cx="2162875" cy="143808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375" y="6192180"/>
            <a:ext cx="2162875" cy="1438082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712043" y="8011837"/>
            <a:ext cx="5208311" cy="639900"/>
          </a:xfrm>
          <a:prstGeom prst="rect">
            <a:avLst/>
          </a:prstGeom>
          <a:noFill/>
        </p:spPr>
        <p:txBody>
          <a:bodyPr wrap="none" lIns="82658" tIns="41329" rIns="82658" bIns="41329">
            <a:spAutoFit/>
          </a:bodyPr>
          <a:lstStyle/>
          <a:p>
            <a:pPr algn="ctr"/>
            <a:r>
              <a:rPr lang="es-ES" sz="180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Viernes 13 de Octubre</a:t>
            </a:r>
          </a:p>
          <a:p>
            <a:pPr algn="ctr"/>
            <a:r>
              <a:rPr lang="es-ES" sz="180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Carlos Arciniega  la arrolladora voz versátil de Etzatlán</a:t>
            </a:r>
          </a:p>
        </p:txBody>
      </p:sp>
    </p:spTree>
    <p:extLst>
      <p:ext uri="{BB962C8B-B14F-4D97-AF65-F5344CB8AC3E}">
        <p14:creationId xmlns:p14="http://schemas.microsoft.com/office/powerpoint/2010/main" val="29743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75076" y="144418"/>
            <a:ext cx="6507854" cy="523498"/>
          </a:xfrm>
          <a:prstGeom prst="rect">
            <a:avLst/>
          </a:prstGeom>
          <a:gradFill flip="none" rotWithShape="1">
            <a:gsLst>
              <a:gs pos="9000">
                <a:schemeClr val="bg2"/>
              </a:gs>
              <a:gs pos="0">
                <a:srgbClr val="FA7406"/>
              </a:gs>
              <a:gs pos="98000">
                <a:srgbClr val="EA6B14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658" tIns="41330" rIns="82658" bIns="413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MX" sz="1627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</a:t>
            </a:r>
            <a:r>
              <a:rPr lang="es-MX" sz="3616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LA GACETA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74" y="144418"/>
            <a:ext cx="523498" cy="52349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345507" y="4733282"/>
            <a:ext cx="166995" cy="834763"/>
          </a:xfrm>
          <a:prstGeom prst="rect">
            <a:avLst/>
          </a:prstGeom>
          <a:noFill/>
        </p:spPr>
        <p:txBody>
          <a:bodyPr wrap="none" lIns="82658" tIns="41330" rIns="82658" bIns="41330">
            <a:spAutoFit/>
          </a:bodyPr>
          <a:lstStyle/>
          <a:p>
            <a:pPr algn="ctr"/>
            <a:endParaRPr lang="es-ES" sz="4882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690509" y="334057"/>
            <a:ext cx="999313" cy="3427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62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Pagina 13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01" r="6434"/>
          <a:stretch/>
        </p:blipFill>
        <p:spPr>
          <a:xfrm>
            <a:off x="516835" y="1165679"/>
            <a:ext cx="5824334" cy="203963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50" y="3475628"/>
            <a:ext cx="3375653" cy="224445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3852372" y="3815170"/>
            <a:ext cx="2699683" cy="1335411"/>
          </a:xfrm>
          <a:prstGeom prst="rect">
            <a:avLst/>
          </a:prstGeom>
          <a:noFill/>
        </p:spPr>
        <p:txBody>
          <a:bodyPr wrap="square" lIns="82658" tIns="41329" rIns="82658" bIns="41329">
            <a:spAutoFit/>
          </a:bodyPr>
          <a:lstStyle/>
          <a:p>
            <a:pPr algn="ctr"/>
            <a:r>
              <a:rPr lang="es-ES" sz="162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Sábado 13 de octubre </a:t>
            </a:r>
          </a:p>
          <a:p>
            <a:pPr algn="just"/>
            <a:r>
              <a:rPr lang="es-ES" sz="162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Ballet folklorico de Casa de Cultura .</a:t>
            </a:r>
          </a:p>
          <a:p>
            <a:pPr algn="just"/>
            <a:r>
              <a:rPr lang="es-ES" sz="162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Gran Dueto Vickel Vega y German Lugo.</a:t>
            </a:r>
          </a:p>
        </p:txBody>
      </p:sp>
      <p:cxnSp>
        <p:nvCxnSpPr>
          <p:cNvPr id="10" name="Conector recto 9"/>
          <p:cNvCxnSpPr/>
          <p:nvPr/>
        </p:nvCxnSpPr>
        <p:spPr>
          <a:xfrm>
            <a:off x="305951" y="6047783"/>
            <a:ext cx="6246104" cy="2755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ángulo 10"/>
          <p:cNvSpPr/>
          <p:nvPr/>
        </p:nvSpPr>
        <p:spPr>
          <a:xfrm>
            <a:off x="1062152" y="6480115"/>
            <a:ext cx="4900691" cy="1864209"/>
          </a:xfrm>
          <a:prstGeom prst="rect">
            <a:avLst/>
          </a:prstGeom>
          <a:noFill/>
        </p:spPr>
        <p:txBody>
          <a:bodyPr wrap="square" lIns="82658" tIns="41329" rIns="82658" bIns="41329">
            <a:spAutoFit/>
          </a:bodyPr>
          <a:lstStyle/>
          <a:p>
            <a:pPr algn="just"/>
            <a:r>
              <a:rPr lang="es-ES" sz="289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 para cerrar con broche de Oro Domingo 14 de octubre grupo el Recuerdo de Ahualulco de Mercado, Jalisco.</a:t>
            </a:r>
          </a:p>
        </p:txBody>
      </p:sp>
    </p:spTree>
    <p:extLst>
      <p:ext uri="{BB962C8B-B14F-4D97-AF65-F5344CB8AC3E}">
        <p14:creationId xmlns:p14="http://schemas.microsoft.com/office/powerpoint/2010/main" val="230128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75076" y="144418"/>
            <a:ext cx="6507854" cy="523498"/>
          </a:xfrm>
          <a:prstGeom prst="rect">
            <a:avLst/>
          </a:prstGeom>
          <a:gradFill flip="none" rotWithShape="1">
            <a:gsLst>
              <a:gs pos="9000">
                <a:schemeClr val="bg2"/>
              </a:gs>
              <a:gs pos="0">
                <a:srgbClr val="FA7406"/>
              </a:gs>
              <a:gs pos="98000">
                <a:srgbClr val="EA6B14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658" tIns="41330" rIns="82658" bIns="413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MX" sz="1627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</a:t>
            </a:r>
            <a:r>
              <a:rPr lang="es-MX" sz="3616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LA GACETA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74" y="144418"/>
            <a:ext cx="523498" cy="52349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345507" y="4154679"/>
            <a:ext cx="166995" cy="834763"/>
          </a:xfrm>
          <a:prstGeom prst="rect">
            <a:avLst/>
          </a:prstGeom>
          <a:noFill/>
        </p:spPr>
        <p:txBody>
          <a:bodyPr wrap="none" lIns="82658" tIns="41330" rIns="82658" bIns="41330">
            <a:spAutoFit/>
          </a:bodyPr>
          <a:lstStyle/>
          <a:p>
            <a:pPr algn="ctr"/>
            <a:endParaRPr lang="es-ES" sz="4882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690509" y="334057"/>
            <a:ext cx="999313" cy="3427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62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Pagina 14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35" r="66"/>
          <a:stretch/>
        </p:blipFill>
        <p:spPr>
          <a:xfrm>
            <a:off x="627402" y="5757861"/>
            <a:ext cx="5770191" cy="315210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497" y="1832174"/>
            <a:ext cx="3070042" cy="204125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68" y="1840784"/>
            <a:ext cx="3044141" cy="202403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75074" y="3932108"/>
            <a:ext cx="2426463" cy="1585800"/>
          </a:xfrm>
          <a:prstGeom prst="rect">
            <a:avLst/>
          </a:prstGeom>
          <a:noFill/>
        </p:spPr>
        <p:txBody>
          <a:bodyPr wrap="square" lIns="82658" tIns="41329" rIns="82658" bIns="41329">
            <a:spAutoFit/>
          </a:bodyPr>
          <a:lstStyle/>
          <a:p>
            <a:pPr algn="ctr"/>
            <a:r>
              <a:rPr lang="es-ES" sz="162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ANTONIO DOMINGUEZ OCAMPO</a:t>
            </a:r>
          </a:p>
          <a:p>
            <a:pPr algn="just"/>
            <a:r>
              <a:rPr lang="es-ES" sz="162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Nació el 17 de enero de 1925 en la comisaria de  San Juanito, de Escobedo, jal. 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75074" y="735210"/>
            <a:ext cx="6407466" cy="918117"/>
          </a:xfrm>
          <a:prstGeom prst="rect">
            <a:avLst/>
          </a:prstGeom>
          <a:noFill/>
        </p:spPr>
        <p:txBody>
          <a:bodyPr wrap="square" lIns="82658" tIns="41329" rIns="82658" bIns="41329">
            <a:spAutoFit/>
          </a:bodyPr>
          <a:lstStyle/>
          <a:p>
            <a:pPr algn="ctr"/>
            <a:r>
              <a:rPr lang="es-ES" sz="289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s-ES" sz="253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OMENAJE DE CUERPO PRESENTE DEL ESCRITOR Y CRONISTA</a:t>
            </a:r>
          </a:p>
        </p:txBody>
      </p:sp>
    </p:spTree>
    <p:extLst>
      <p:ext uri="{BB962C8B-B14F-4D97-AF65-F5344CB8AC3E}">
        <p14:creationId xmlns:p14="http://schemas.microsoft.com/office/powerpoint/2010/main" val="357724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75076" y="144418"/>
            <a:ext cx="6507854" cy="523498"/>
          </a:xfrm>
          <a:prstGeom prst="rect">
            <a:avLst/>
          </a:prstGeom>
          <a:gradFill flip="none" rotWithShape="1">
            <a:gsLst>
              <a:gs pos="9000">
                <a:schemeClr val="bg2"/>
              </a:gs>
              <a:gs pos="0">
                <a:srgbClr val="FA7406"/>
              </a:gs>
              <a:gs pos="98000">
                <a:srgbClr val="EA6B14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658" tIns="41330" rIns="82658" bIns="413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MX" sz="1627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</a:t>
            </a:r>
            <a:r>
              <a:rPr lang="es-MX" sz="3616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LA GACETA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74" y="144418"/>
            <a:ext cx="523498" cy="52349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345507" y="4154679"/>
            <a:ext cx="166995" cy="834763"/>
          </a:xfrm>
          <a:prstGeom prst="rect">
            <a:avLst/>
          </a:prstGeom>
          <a:noFill/>
        </p:spPr>
        <p:txBody>
          <a:bodyPr wrap="none" lIns="82658" tIns="41330" rIns="82658" bIns="41330">
            <a:spAutoFit/>
          </a:bodyPr>
          <a:lstStyle/>
          <a:p>
            <a:pPr algn="ctr"/>
            <a:endParaRPr lang="es-ES" sz="4882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690511" y="334057"/>
            <a:ext cx="999313" cy="3427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62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Pagina 15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203079" y="628906"/>
            <a:ext cx="4493436" cy="918181"/>
          </a:xfrm>
          <a:prstGeom prst="rect">
            <a:avLst/>
          </a:prstGeom>
          <a:noFill/>
        </p:spPr>
        <p:txBody>
          <a:bodyPr wrap="none" lIns="82658" tIns="41329" rIns="82658" bIns="41329">
            <a:spAutoFit/>
          </a:bodyPr>
          <a:lstStyle/>
          <a:p>
            <a:pPr algn="ctr"/>
            <a:r>
              <a:rPr lang="es-ES" sz="54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DELEGADOS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7" t="21283" r="6857"/>
          <a:stretch/>
        </p:blipFill>
        <p:spPr>
          <a:xfrm>
            <a:off x="436823" y="2080347"/>
            <a:ext cx="1239865" cy="1656959"/>
          </a:xfrm>
          <a:prstGeom prst="rect">
            <a:avLst/>
          </a:prstGeom>
        </p:spPr>
      </p:pic>
      <p:cxnSp>
        <p:nvCxnSpPr>
          <p:cNvPr id="9" name="Conector recto 8"/>
          <p:cNvCxnSpPr/>
          <p:nvPr/>
        </p:nvCxnSpPr>
        <p:spPr>
          <a:xfrm>
            <a:off x="279366" y="4050083"/>
            <a:ext cx="6466263" cy="2755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5" t="30492" r="14902" b="6003"/>
          <a:stretch/>
        </p:blipFill>
        <p:spPr>
          <a:xfrm>
            <a:off x="436823" y="4572004"/>
            <a:ext cx="1239865" cy="1569449"/>
          </a:xfrm>
          <a:prstGeom prst="rect">
            <a:avLst/>
          </a:prstGeom>
        </p:spPr>
      </p:pic>
      <p:cxnSp>
        <p:nvCxnSpPr>
          <p:cNvPr id="12" name="Conector recto 11"/>
          <p:cNvCxnSpPr/>
          <p:nvPr/>
        </p:nvCxnSpPr>
        <p:spPr>
          <a:xfrm>
            <a:off x="175074" y="6580981"/>
            <a:ext cx="646626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9" t="16363" r="10457"/>
          <a:stretch/>
        </p:blipFill>
        <p:spPr>
          <a:xfrm>
            <a:off x="436823" y="6998937"/>
            <a:ext cx="1246748" cy="1719355"/>
          </a:xfrm>
          <a:prstGeom prst="rect">
            <a:avLst/>
          </a:prstGeom>
        </p:spPr>
      </p:pic>
      <p:cxnSp>
        <p:nvCxnSpPr>
          <p:cNvPr id="15" name="Conector recto 14"/>
          <p:cNvCxnSpPr/>
          <p:nvPr/>
        </p:nvCxnSpPr>
        <p:spPr>
          <a:xfrm>
            <a:off x="195870" y="1859797"/>
            <a:ext cx="650785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Rectángulo 15"/>
          <p:cNvSpPr/>
          <p:nvPr/>
        </p:nvSpPr>
        <p:spPr>
          <a:xfrm>
            <a:off x="1893424" y="2315421"/>
            <a:ext cx="4421237" cy="806868"/>
          </a:xfrm>
          <a:prstGeom prst="rect">
            <a:avLst/>
          </a:prstGeom>
          <a:noFill/>
        </p:spPr>
        <p:txBody>
          <a:bodyPr wrap="none" lIns="82658" tIns="41329" rIns="82658" bIns="41329">
            <a:spAutoFit/>
          </a:bodyPr>
          <a:lstStyle/>
          <a:p>
            <a:pPr algn="ctr"/>
            <a:r>
              <a:rPr lang="es-ES" sz="253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FELIPE DE </a:t>
            </a:r>
            <a:r>
              <a:rPr lang="es-ES" sz="253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JESÚS </a:t>
            </a:r>
            <a:r>
              <a:rPr lang="es-ES" sz="253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MEZA </a:t>
            </a:r>
            <a:r>
              <a:rPr lang="es-ES" sz="253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RAMÍREZ</a:t>
            </a:r>
            <a:endParaRPr lang="es-ES" sz="253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s-ES" sz="217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AGENTE MUICIPAL DE SAN PEDRO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1601595" y="4818765"/>
            <a:ext cx="5155990" cy="806868"/>
          </a:xfrm>
          <a:prstGeom prst="rect">
            <a:avLst/>
          </a:prstGeom>
          <a:noFill/>
        </p:spPr>
        <p:txBody>
          <a:bodyPr wrap="none" lIns="82658" tIns="41329" rIns="82658" bIns="41329">
            <a:spAutoFit/>
          </a:bodyPr>
          <a:lstStyle/>
          <a:p>
            <a:pPr algn="ctr"/>
            <a:r>
              <a:rPr lang="es-ES" sz="253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MARIA MAGDALENA MEJIA NAVARRO</a:t>
            </a:r>
          </a:p>
          <a:p>
            <a:pPr algn="ctr"/>
            <a:r>
              <a:rPr lang="es-ES" sz="217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AGENTE MUNICIPAL DE TRAPICHE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1862821" y="7377753"/>
            <a:ext cx="4633538" cy="751148"/>
          </a:xfrm>
          <a:prstGeom prst="rect">
            <a:avLst/>
          </a:prstGeom>
          <a:noFill/>
        </p:spPr>
        <p:txBody>
          <a:bodyPr wrap="none" lIns="82658" tIns="41329" rIns="82658" bIns="41329">
            <a:spAutoFit/>
          </a:bodyPr>
          <a:lstStyle/>
          <a:p>
            <a:pPr algn="ctr"/>
            <a:r>
              <a:rPr lang="es-ES" sz="253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GILBERTO RUBIO MALDONADO</a:t>
            </a:r>
          </a:p>
          <a:p>
            <a:pPr algn="ctr"/>
            <a:r>
              <a:rPr lang="es-ES" sz="180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AGENTE MUNICIPAL DE ESTANCIA DE AYLLONES</a:t>
            </a:r>
          </a:p>
        </p:txBody>
      </p:sp>
    </p:spTree>
    <p:extLst>
      <p:ext uri="{BB962C8B-B14F-4D97-AF65-F5344CB8AC3E}">
        <p14:creationId xmlns:p14="http://schemas.microsoft.com/office/powerpoint/2010/main" val="317748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75076" y="144418"/>
            <a:ext cx="6507854" cy="523498"/>
          </a:xfrm>
          <a:prstGeom prst="rect">
            <a:avLst/>
          </a:prstGeom>
          <a:gradFill flip="none" rotWithShape="1">
            <a:gsLst>
              <a:gs pos="9000">
                <a:schemeClr val="bg2"/>
              </a:gs>
              <a:gs pos="0">
                <a:srgbClr val="FA7406"/>
              </a:gs>
              <a:gs pos="98000">
                <a:srgbClr val="EA6B14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658" tIns="41330" rIns="82658" bIns="413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MX" sz="1627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</a:t>
            </a:r>
            <a:r>
              <a:rPr lang="es-MX" sz="3616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LA GACETA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74" y="144418"/>
            <a:ext cx="523498" cy="52349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345507" y="4154679"/>
            <a:ext cx="166995" cy="834763"/>
          </a:xfrm>
          <a:prstGeom prst="rect">
            <a:avLst/>
          </a:prstGeom>
          <a:noFill/>
        </p:spPr>
        <p:txBody>
          <a:bodyPr wrap="none" lIns="82658" tIns="41330" rIns="82658" bIns="41330">
            <a:spAutoFit/>
          </a:bodyPr>
          <a:lstStyle/>
          <a:p>
            <a:pPr algn="ctr"/>
            <a:endParaRPr lang="es-ES" sz="4882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690509" y="334057"/>
            <a:ext cx="999313" cy="3427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62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Pagina 16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7" t="21602" r="7705"/>
          <a:stretch/>
        </p:blipFill>
        <p:spPr>
          <a:xfrm>
            <a:off x="326614" y="858140"/>
            <a:ext cx="1349825" cy="1763363"/>
          </a:xfrm>
          <a:prstGeom prst="rect">
            <a:avLst/>
          </a:prstGeom>
        </p:spPr>
      </p:pic>
      <p:cxnSp>
        <p:nvCxnSpPr>
          <p:cNvPr id="8" name="Conector recto 7"/>
          <p:cNvCxnSpPr/>
          <p:nvPr/>
        </p:nvCxnSpPr>
        <p:spPr>
          <a:xfrm>
            <a:off x="175074" y="2770397"/>
            <a:ext cx="6507854" cy="1377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0" t="12869" r="8127"/>
          <a:stretch/>
        </p:blipFill>
        <p:spPr>
          <a:xfrm>
            <a:off x="326614" y="2933069"/>
            <a:ext cx="1281069" cy="1790915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>
            <a:off x="175074" y="4872878"/>
            <a:ext cx="6507854" cy="2755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5" t="12502" r="16828" b="35757"/>
          <a:stretch/>
        </p:blipFill>
        <p:spPr>
          <a:xfrm>
            <a:off x="384016" y="5070225"/>
            <a:ext cx="1292423" cy="1742464"/>
          </a:xfrm>
          <a:prstGeom prst="rect">
            <a:avLst/>
          </a:prstGeom>
        </p:spPr>
      </p:pic>
      <p:cxnSp>
        <p:nvCxnSpPr>
          <p:cNvPr id="14" name="Conector recto 13"/>
          <p:cNvCxnSpPr/>
          <p:nvPr/>
        </p:nvCxnSpPr>
        <p:spPr>
          <a:xfrm>
            <a:off x="175074" y="6928093"/>
            <a:ext cx="6507854" cy="4429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7" t="40970" r="17866"/>
          <a:stretch/>
        </p:blipFill>
        <p:spPr>
          <a:xfrm>
            <a:off x="356715" y="7246319"/>
            <a:ext cx="1334854" cy="1753733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1985028" y="1397603"/>
            <a:ext cx="4439640" cy="806868"/>
          </a:xfrm>
          <a:prstGeom prst="rect">
            <a:avLst/>
          </a:prstGeom>
          <a:noFill/>
        </p:spPr>
        <p:txBody>
          <a:bodyPr wrap="none" lIns="82658" tIns="41329" rIns="82658" bIns="41329">
            <a:spAutoFit/>
          </a:bodyPr>
          <a:lstStyle/>
          <a:p>
            <a:pPr algn="ctr"/>
            <a:r>
              <a:rPr lang="es-ES" sz="253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GUSTAVO CARRILLO </a:t>
            </a:r>
            <a:r>
              <a:rPr lang="es-ES" sz="253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GONZÁLEZ</a:t>
            </a:r>
            <a:endParaRPr lang="es-ES" sz="253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s-ES" sz="217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AGENTE MUNICIPAL DE SANTIAGUITO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2235449" y="3425113"/>
            <a:ext cx="3938797" cy="806868"/>
          </a:xfrm>
          <a:prstGeom prst="rect">
            <a:avLst/>
          </a:prstGeom>
          <a:noFill/>
        </p:spPr>
        <p:txBody>
          <a:bodyPr wrap="none" lIns="82658" tIns="41329" rIns="82658" bIns="41329">
            <a:spAutoFit/>
          </a:bodyPr>
          <a:lstStyle/>
          <a:p>
            <a:pPr algn="ctr"/>
            <a:r>
              <a:rPr lang="es-ES" sz="253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GERARDO </a:t>
            </a:r>
            <a:r>
              <a:rPr lang="es-ES" sz="253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LÓPEZ </a:t>
            </a:r>
            <a:r>
              <a:rPr lang="es-ES" sz="253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ULLOA</a:t>
            </a:r>
          </a:p>
          <a:p>
            <a:pPr algn="ctr"/>
            <a:r>
              <a:rPr lang="es-ES" sz="217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AGENTE MUNICIPAL DE AZAFRAN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2114391" y="5454821"/>
            <a:ext cx="4180914" cy="806868"/>
          </a:xfrm>
          <a:prstGeom prst="rect">
            <a:avLst/>
          </a:prstGeom>
          <a:noFill/>
        </p:spPr>
        <p:txBody>
          <a:bodyPr wrap="none" lIns="82658" tIns="41329" rIns="82658" bIns="41329">
            <a:spAutoFit/>
          </a:bodyPr>
          <a:lstStyle/>
          <a:p>
            <a:pPr algn="ctr"/>
            <a:r>
              <a:rPr lang="es-ES" sz="253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DONATO FIGUEROA CRISANTO</a:t>
            </a:r>
          </a:p>
          <a:p>
            <a:pPr algn="ctr"/>
            <a:r>
              <a:rPr lang="es-ES" sz="217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AGENTE MUNICIPAL DE ESTANCITA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1858637" y="7638835"/>
            <a:ext cx="4439127" cy="806868"/>
          </a:xfrm>
          <a:prstGeom prst="rect">
            <a:avLst/>
          </a:prstGeom>
          <a:noFill/>
        </p:spPr>
        <p:txBody>
          <a:bodyPr wrap="none" lIns="82658" tIns="41329" rIns="82658" bIns="41329">
            <a:spAutoFit/>
          </a:bodyPr>
          <a:lstStyle/>
          <a:p>
            <a:pPr algn="ctr"/>
            <a:r>
              <a:rPr lang="es-ES" sz="253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PEREZ FREGOSO </a:t>
            </a:r>
            <a:r>
              <a:rPr lang="es-ES" sz="253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JOSÉ </a:t>
            </a:r>
            <a:r>
              <a:rPr lang="es-ES" sz="253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LUIS</a:t>
            </a:r>
          </a:p>
          <a:p>
            <a:pPr algn="ctr"/>
            <a:r>
              <a:rPr lang="es-ES" sz="217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AGENTE MUNICIPAL DE PROVIDENCIA</a:t>
            </a:r>
          </a:p>
        </p:txBody>
      </p:sp>
    </p:spTree>
    <p:extLst>
      <p:ext uri="{BB962C8B-B14F-4D97-AF65-F5344CB8AC3E}">
        <p14:creationId xmlns:p14="http://schemas.microsoft.com/office/powerpoint/2010/main" val="229973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98572" y="839774"/>
            <a:ext cx="5414075" cy="107224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6511" dirty="0">
                <a:latin typeface="Baskerville Old Face" panose="02020602080505020303" pitchFamily="18" charset="0"/>
              </a:rPr>
              <a:t>INDICE</a:t>
            </a:r>
          </a:p>
          <a:p>
            <a:pPr marL="309982" indent="-309982">
              <a:lnSpc>
                <a:spcPct val="200000"/>
              </a:lnSpc>
              <a:buSzPct val="110000"/>
              <a:buFont typeface="Wingdings" panose="05000000000000000000" pitchFamily="2" charset="2"/>
              <a:buChar char="Ø"/>
            </a:pPr>
            <a:r>
              <a:rPr lang="es-MX" sz="1266" dirty="0">
                <a:latin typeface="Baskerville Old Face" panose="02020602080505020303" pitchFamily="18" charset="0"/>
              </a:rPr>
              <a:t>ORGANIGRAMA ..……………………………………………………………………. 1</a:t>
            </a:r>
          </a:p>
          <a:p>
            <a:pPr marL="309982" indent="-309982">
              <a:lnSpc>
                <a:spcPct val="200000"/>
              </a:lnSpc>
              <a:buSzPct val="110000"/>
              <a:buFont typeface="Wingdings" panose="05000000000000000000" pitchFamily="2" charset="2"/>
              <a:buChar char="Ø"/>
            </a:pPr>
            <a:r>
              <a:rPr lang="es-MX" sz="1266" dirty="0">
                <a:latin typeface="Baskerville Old Face" panose="02020602080505020303" pitchFamily="18" charset="0"/>
              </a:rPr>
              <a:t>MENSAJE DE LA PRESIDENTA ..…………………………………………….. 2</a:t>
            </a:r>
          </a:p>
          <a:p>
            <a:pPr marL="309982" indent="-309982">
              <a:lnSpc>
                <a:spcPct val="200000"/>
              </a:lnSpc>
              <a:buSzPct val="110000"/>
              <a:buFont typeface="Wingdings" panose="05000000000000000000" pitchFamily="2" charset="2"/>
              <a:buChar char="Ø"/>
            </a:pPr>
            <a:r>
              <a:rPr lang="es-MX" sz="1266" dirty="0">
                <a:latin typeface="Baskerville Old Face" panose="02020602080505020303" pitchFamily="18" charset="0"/>
              </a:rPr>
              <a:t>EFEMERIDES DEL MES …………………………………………………………… 3</a:t>
            </a:r>
          </a:p>
          <a:p>
            <a:pPr marL="309982" indent="-309982">
              <a:lnSpc>
                <a:spcPct val="200000"/>
              </a:lnSpc>
              <a:buSzPct val="110000"/>
              <a:buFont typeface="Wingdings" panose="05000000000000000000" pitchFamily="2" charset="2"/>
              <a:buChar char="Ø"/>
            </a:pPr>
            <a:r>
              <a:rPr lang="es-MX" sz="1266" dirty="0">
                <a:latin typeface="Baskerville Old Face" panose="02020602080505020303" pitchFamily="18" charset="0"/>
              </a:rPr>
              <a:t>TOMA DE PROTESTA DEL PLENO ADMON. 2018-2021 ………. 4 </a:t>
            </a:r>
          </a:p>
          <a:p>
            <a:pPr marL="309982" indent="-309982">
              <a:lnSpc>
                <a:spcPct val="200000"/>
              </a:lnSpc>
              <a:buSzPct val="110000"/>
              <a:buFont typeface="Wingdings" panose="05000000000000000000" pitchFamily="2" charset="2"/>
              <a:buChar char="Ø"/>
            </a:pPr>
            <a:r>
              <a:rPr lang="es-MX" sz="1266" dirty="0">
                <a:latin typeface="Baskerville Old Face" panose="02020602080505020303" pitchFamily="18" charset="0"/>
              </a:rPr>
              <a:t>PRIMERA SESIÓN EXTRAORDINARIA DEL                                         PLENO Y  TOMA DE PROTESTA  DE LA   CONTRALORIA, TESORERIA Y SECRETARIA GENERAL ……………………………..... 5</a:t>
            </a:r>
          </a:p>
          <a:p>
            <a:pPr marL="309982" indent="-309982">
              <a:lnSpc>
                <a:spcPct val="200000"/>
              </a:lnSpc>
              <a:buSzPct val="110000"/>
              <a:buFont typeface="Wingdings" panose="05000000000000000000" pitchFamily="2" charset="2"/>
              <a:buChar char="Ø"/>
            </a:pPr>
            <a:r>
              <a:rPr lang="es-MX" sz="1266" dirty="0">
                <a:latin typeface="Baskerville Old Face" panose="02020602080505020303" pitchFamily="18" charset="0"/>
              </a:rPr>
              <a:t>REUNIÓN CON PERONAL QUE LABORA                                                      EN EL H. AYUNTAMIENTO Y  BIENVENIDA ....…………..……… 6</a:t>
            </a:r>
          </a:p>
          <a:p>
            <a:pPr marL="309982" indent="-309982">
              <a:lnSpc>
                <a:spcPct val="200000"/>
              </a:lnSpc>
              <a:buSzPct val="110000"/>
              <a:buFont typeface="Wingdings" panose="05000000000000000000" pitchFamily="2" charset="2"/>
              <a:buChar char="Ø"/>
            </a:pPr>
            <a:r>
              <a:rPr lang="es-MX" sz="1266" dirty="0">
                <a:latin typeface="Baskerville Old Face" panose="02020602080505020303" pitchFamily="18" charset="0"/>
              </a:rPr>
              <a:t>DESFILE INAGURAL DE FIESTAS PATRONALES                                                SAN JUANITO 2018 …………………………………………………………......... 7</a:t>
            </a:r>
          </a:p>
          <a:p>
            <a:pPr marL="309982" indent="-309982">
              <a:lnSpc>
                <a:spcPct val="150000"/>
              </a:lnSpc>
              <a:buSzPct val="110000"/>
              <a:buFont typeface="Wingdings" panose="05000000000000000000" pitchFamily="2" charset="2"/>
              <a:buChar char="Ø"/>
            </a:pPr>
            <a:r>
              <a:rPr lang="es-MX" sz="1266" dirty="0">
                <a:latin typeface="Baskerville Old Face" panose="02020602080505020303" pitchFamily="18" charset="0"/>
              </a:rPr>
              <a:t>EVENTOS CULTURALES ………………......………………………………….10</a:t>
            </a:r>
          </a:p>
          <a:p>
            <a:pPr marL="309982" indent="-309982">
              <a:lnSpc>
                <a:spcPct val="150000"/>
              </a:lnSpc>
              <a:buSzPct val="110000"/>
              <a:buFont typeface="Wingdings" panose="05000000000000000000" pitchFamily="2" charset="2"/>
              <a:buChar char="Ø"/>
            </a:pPr>
            <a:r>
              <a:rPr lang="es-MX" sz="1266" dirty="0">
                <a:latin typeface="Baskerville Old Face" panose="02020602080505020303" pitchFamily="18" charset="0"/>
              </a:rPr>
              <a:t>HOMENAJE DE CUERPO PRESENTE DEL ESCRITOR Y                  CRONISTA EL SR. ANTÓNIO DOMÍNGUEZ OCAMPO……… 14</a:t>
            </a:r>
          </a:p>
          <a:p>
            <a:pPr marL="309982" indent="-309982">
              <a:lnSpc>
                <a:spcPct val="150000"/>
              </a:lnSpc>
              <a:buSzPct val="110000"/>
              <a:buFont typeface="Wingdings" panose="05000000000000000000" pitchFamily="2" charset="2"/>
              <a:buChar char="Ø"/>
            </a:pPr>
            <a:r>
              <a:rPr lang="es-MX" sz="1266" dirty="0">
                <a:latin typeface="Baskerville Old Face" panose="02020602080505020303" pitchFamily="18" charset="0"/>
              </a:rPr>
              <a:t>DELEGADOS ………………………………………………………………………… 15</a:t>
            </a:r>
          </a:p>
          <a:p>
            <a:pPr marL="309982" indent="-309982">
              <a:lnSpc>
                <a:spcPct val="150000"/>
              </a:lnSpc>
              <a:buSzPct val="110000"/>
              <a:buFont typeface="Wingdings" panose="05000000000000000000" pitchFamily="2" charset="2"/>
              <a:buChar char="Ø"/>
            </a:pPr>
            <a:r>
              <a:rPr lang="es-MX" sz="1266" dirty="0">
                <a:latin typeface="Baskerville Old Face" panose="02020602080505020303" pitchFamily="18" charset="0"/>
              </a:rPr>
              <a:t>SEGUNDA SESIÓN EXTRAORDINARIA DEL                                         PLENO  ELECCIÓN DEL JUEZ MUNICIPAL ……………..………... 17</a:t>
            </a:r>
          </a:p>
          <a:p>
            <a:pPr marL="309982" indent="-309982">
              <a:lnSpc>
                <a:spcPct val="150000"/>
              </a:lnSpc>
              <a:buSzPct val="110000"/>
              <a:buFont typeface="Wingdings" panose="05000000000000000000" pitchFamily="2" charset="2"/>
              <a:buChar char="Ø"/>
            </a:pPr>
            <a:endParaRPr lang="es-MX" sz="1266" dirty="0">
              <a:latin typeface="Baskerville Old Face" panose="02020602080505020303" pitchFamily="18" charset="0"/>
            </a:endParaRPr>
          </a:p>
          <a:p>
            <a:pPr marL="1239926" indent="-1239926">
              <a:lnSpc>
                <a:spcPct val="150000"/>
              </a:lnSpc>
              <a:buFont typeface="+mj-lt"/>
              <a:buAutoNum type="arabicPeriod"/>
            </a:pPr>
            <a:endParaRPr lang="es-MX" sz="1627" dirty="0">
              <a:latin typeface="Baskerville Old Face" panose="02020602080505020303" pitchFamily="18" charset="0"/>
            </a:endParaRPr>
          </a:p>
          <a:p>
            <a:pPr marL="1239926" indent="-1239926">
              <a:lnSpc>
                <a:spcPct val="150000"/>
              </a:lnSpc>
              <a:buFont typeface="+mj-lt"/>
              <a:buAutoNum type="arabicPeriod"/>
            </a:pPr>
            <a:endParaRPr lang="es-MX" sz="1627" dirty="0">
              <a:latin typeface="Baskerville Old Face" panose="02020602080505020303" pitchFamily="18" charset="0"/>
            </a:endParaRPr>
          </a:p>
          <a:p>
            <a:pPr marL="1239926" indent="-1239926">
              <a:lnSpc>
                <a:spcPct val="150000"/>
              </a:lnSpc>
              <a:buFont typeface="+mj-lt"/>
              <a:buAutoNum type="arabicPeriod"/>
            </a:pPr>
            <a:endParaRPr lang="es-MX" sz="1627" dirty="0">
              <a:latin typeface="Baskerville Old Face" panose="02020602080505020303" pitchFamily="18" charset="0"/>
            </a:endParaRPr>
          </a:p>
          <a:p>
            <a:pPr marL="1239926" indent="-1239926">
              <a:lnSpc>
                <a:spcPct val="150000"/>
              </a:lnSpc>
              <a:buFont typeface="+mj-lt"/>
              <a:buAutoNum type="arabicPeriod"/>
            </a:pPr>
            <a:endParaRPr lang="es-MX" sz="1808" dirty="0">
              <a:latin typeface="Baskerville Old Face" panose="02020602080505020303" pitchFamily="18" charset="0"/>
            </a:endParaRPr>
          </a:p>
          <a:p>
            <a:pPr marL="1239926" indent="-1239926">
              <a:lnSpc>
                <a:spcPct val="150000"/>
              </a:lnSpc>
              <a:buFont typeface="+mj-lt"/>
              <a:buAutoNum type="arabicPeriod"/>
            </a:pPr>
            <a:endParaRPr lang="es-MX" sz="1808" dirty="0">
              <a:latin typeface="Baskerville Old Face" panose="02020602080505020303" pitchFamily="18" charset="0"/>
            </a:endParaRPr>
          </a:p>
          <a:p>
            <a:pPr marL="1239926" indent="-1239926">
              <a:lnSpc>
                <a:spcPct val="150000"/>
              </a:lnSpc>
              <a:buFont typeface="+mj-lt"/>
              <a:buAutoNum type="arabicPeriod"/>
            </a:pPr>
            <a:endParaRPr lang="es-MX" sz="1808" dirty="0">
              <a:latin typeface="Baskerville Old Face" panose="02020602080505020303" pitchFamily="18" charset="0"/>
            </a:endParaRPr>
          </a:p>
          <a:p>
            <a:pPr marL="1239926" indent="-1239926">
              <a:lnSpc>
                <a:spcPct val="150000"/>
              </a:lnSpc>
              <a:buFont typeface="+mj-lt"/>
              <a:buAutoNum type="arabicPeriod"/>
            </a:pPr>
            <a:endParaRPr lang="es-MX" sz="1808" dirty="0">
              <a:latin typeface="Baskerville Old Face" panose="02020602080505020303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75076" y="144418"/>
            <a:ext cx="6507854" cy="523498"/>
          </a:xfrm>
          <a:prstGeom prst="rect">
            <a:avLst/>
          </a:prstGeom>
          <a:gradFill flip="none" rotWithShape="1">
            <a:gsLst>
              <a:gs pos="9000">
                <a:schemeClr val="bg2"/>
              </a:gs>
              <a:gs pos="0">
                <a:srgbClr val="FA7406"/>
              </a:gs>
              <a:gs pos="98000">
                <a:srgbClr val="EA6B14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658" tIns="41330" rIns="82658" bIns="413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MX" sz="1627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</a:t>
            </a:r>
            <a:r>
              <a:rPr lang="es-MX" sz="3616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LA GACETA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74" y="144418"/>
            <a:ext cx="523498" cy="52349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345507" y="4154679"/>
            <a:ext cx="166995" cy="834763"/>
          </a:xfrm>
          <a:prstGeom prst="rect">
            <a:avLst/>
          </a:prstGeom>
          <a:noFill/>
        </p:spPr>
        <p:txBody>
          <a:bodyPr wrap="none" lIns="82658" tIns="41330" rIns="82658" bIns="41330">
            <a:spAutoFit/>
          </a:bodyPr>
          <a:lstStyle/>
          <a:p>
            <a:pPr algn="ctr"/>
            <a:endParaRPr lang="es-ES" sz="4882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233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75076" y="144418"/>
            <a:ext cx="6507854" cy="523498"/>
          </a:xfrm>
          <a:prstGeom prst="rect">
            <a:avLst/>
          </a:prstGeom>
          <a:gradFill flip="none" rotWithShape="1">
            <a:gsLst>
              <a:gs pos="9000">
                <a:schemeClr val="bg2"/>
              </a:gs>
              <a:gs pos="0">
                <a:srgbClr val="FA7406"/>
              </a:gs>
              <a:gs pos="98000">
                <a:srgbClr val="EA6B14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658" tIns="41330" rIns="82658" bIns="413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MX" sz="1627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</a:t>
            </a:r>
            <a:r>
              <a:rPr lang="es-MX" sz="3616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LA GACETA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74" y="144418"/>
            <a:ext cx="523498" cy="52349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345507" y="4154679"/>
            <a:ext cx="166995" cy="834763"/>
          </a:xfrm>
          <a:prstGeom prst="rect">
            <a:avLst/>
          </a:prstGeom>
          <a:noFill/>
        </p:spPr>
        <p:txBody>
          <a:bodyPr wrap="none" lIns="82658" tIns="41330" rIns="82658" bIns="41330">
            <a:spAutoFit/>
          </a:bodyPr>
          <a:lstStyle/>
          <a:p>
            <a:pPr algn="ctr"/>
            <a:endParaRPr lang="es-ES" sz="4882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690509" y="334057"/>
            <a:ext cx="999313" cy="3427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62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Pagina 17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57768" y="667916"/>
            <a:ext cx="6342468" cy="1919930"/>
          </a:xfrm>
          <a:prstGeom prst="rect">
            <a:avLst/>
          </a:prstGeom>
          <a:noFill/>
        </p:spPr>
        <p:txBody>
          <a:bodyPr wrap="none" lIns="82658" tIns="41329" rIns="82658" bIns="41329">
            <a:spAutoFit/>
          </a:bodyPr>
          <a:lstStyle/>
          <a:p>
            <a:pPr algn="ctr"/>
            <a:r>
              <a:rPr lang="es-ES" sz="397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SEGUNDA </a:t>
            </a:r>
            <a:r>
              <a:rPr lang="es-ES" sz="3978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SESION </a:t>
            </a:r>
            <a:r>
              <a:rPr lang="es-ES" sz="397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ORDINARIA</a:t>
            </a:r>
          </a:p>
          <a:p>
            <a:pPr algn="ctr"/>
            <a:r>
              <a:rPr lang="es-ES" sz="397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DEL PLENO Y ELECCIÓN </a:t>
            </a:r>
          </a:p>
          <a:p>
            <a:pPr algn="ctr"/>
            <a:r>
              <a:rPr lang="es-ES" sz="397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DEL JUEZ MUNICIPAL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062" y="2564229"/>
            <a:ext cx="2481898" cy="165019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25" y="2564229"/>
            <a:ext cx="3371217" cy="2360393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4014062" y="4214427"/>
            <a:ext cx="2524739" cy="2336967"/>
          </a:xfrm>
          <a:prstGeom prst="rect">
            <a:avLst/>
          </a:prstGeom>
          <a:noFill/>
        </p:spPr>
        <p:txBody>
          <a:bodyPr wrap="square" lIns="82658" tIns="41329" rIns="82658" bIns="41329">
            <a:spAutoFit/>
          </a:bodyPr>
          <a:lstStyle/>
          <a:p>
            <a:pPr algn="just"/>
            <a:r>
              <a:rPr lang="es-ES" sz="162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 día jueves 18 de octubre se convoco a la segunda </a:t>
            </a:r>
            <a:r>
              <a:rPr lang="es-ES" sz="1627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sesión </a:t>
            </a:r>
            <a:r>
              <a:rPr lang="es-ES" sz="162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ordinaria del pleno, donde se revisaron los expedientes para aspirantes a juez municipal, </a:t>
            </a:r>
            <a:r>
              <a:rPr lang="es-ES" sz="1627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quedando </a:t>
            </a:r>
            <a:r>
              <a:rPr lang="es-ES" sz="162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electo el.</a:t>
            </a:r>
          </a:p>
          <a:p>
            <a:pPr algn="just"/>
            <a:r>
              <a:rPr lang="es-ES" sz="162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Lic. EFREN CASTAÑEDA ARANDAS.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52" y="5176797"/>
            <a:ext cx="2832898" cy="369138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32" y="6668454"/>
            <a:ext cx="3008615" cy="200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88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345507" y="4154679"/>
            <a:ext cx="166995" cy="834763"/>
          </a:xfrm>
          <a:prstGeom prst="rect">
            <a:avLst/>
          </a:prstGeom>
          <a:noFill/>
        </p:spPr>
        <p:txBody>
          <a:bodyPr wrap="none" lIns="82658" tIns="41330" rIns="82658" bIns="41330">
            <a:spAutoFit/>
          </a:bodyPr>
          <a:lstStyle/>
          <a:p>
            <a:pPr algn="ctr"/>
            <a:endParaRPr lang="es-ES" sz="4882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42997" y="1318076"/>
            <a:ext cx="9143999" cy="650785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 rot="16200000">
            <a:off x="357547" y="363459"/>
            <a:ext cx="1060773" cy="333855"/>
          </a:xfrm>
          <a:prstGeom prst="rect">
            <a:avLst/>
          </a:prstGeom>
          <a:noFill/>
        </p:spPr>
        <p:txBody>
          <a:bodyPr wrap="square" lIns="82658" tIns="41329" rIns="82658" bIns="41329">
            <a:spAutoFit/>
          </a:bodyPr>
          <a:lstStyle/>
          <a:p>
            <a:pPr algn="ctr"/>
            <a:r>
              <a:rPr lang="es-ES" sz="162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Pagina 1</a:t>
            </a:r>
          </a:p>
        </p:txBody>
      </p:sp>
    </p:spTree>
    <p:extLst>
      <p:ext uri="{BB962C8B-B14F-4D97-AF65-F5344CB8AC3E}">
        <p14:creationId xmlns:p14="http://schemas.microsoft.com/office/powerpoint/2010/main" val="404460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345507" y="4154679"/>
            <a:ext cx="166995" cy="834763"/>
          </a:xfrm>
          <a:prstGeom prst="rect">
            <a:avLst/>
          </a:prstGeom>
          <a:noFill/>
        </p:spPr>
        <p:txBody>
          <a:bodyPr wrap="none" lIns="82658" tIns="41330" rIns="82658" bIns="41330">
            <a:spAutoFit/>
          </a:bodyPr>
          <a:lstStyle/>
          <a:p>
            <a:pPr algn="ctr"/>
            <a:endParaRPr lang="es-ES" sz="4882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43000" y="1318072"/>
            <a:ext cx="9144001" cy="650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51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75076" y="254628"/>
            <a:ext cx="6507854" cy="523498"/>
          </a:xfrm>
          <a:prstGeom prst="rect">
            <a:avLst/>
          </a:prstGeom>
          <a:gradFill flip="none" rotWithShape="1">
            <a:gsLst>
              <a:gs pos="9000">
                <a:schemeClr val="bg2"/>
              </a:gs>
              <a:gs pos="0">
                <a:srgbClr val="FA7406"/>
              </a:gs>
              <a:gs pos="98000">
                <a:srgbClr val="EA6B14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658" tIns="41330" rIns="82658" bIns="413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MX" sz="1627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</a:t>
            </a:r>
            <a:r>
              <a:rPr lang="es-MX" sz="3616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LA GACETA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74" y="254628"/>
            <a:ext cx="523498" cy="52349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833399" y="1745709"/>
            <a:ext cx="166995" cy="834763"/>
          </a:xfrm>
          <a:prstGeom prst="rect">
            <a:avLst/>
          </a:prstGeom>
          <a:noFill/>
        </p:spPr>
        <p:txBody>
          <a:bodyPr wrap="none" lIns="82658" tIns="41330" rIns="82658" bIns="41330">
            <a:spAutoFit/>
          </a:bodyPr>
          <a:lstStyle/>
          <a:p>
            <a:pPr algn="ctr"/>
            <a:endParaRPr lang="es-ES" sz="4882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805169" y="444265"/>
            <a:ext cx="875779" cy="333857"/>
          </a:xfrm>
          <a:prstGeom prst="rect">
            <a:avLst/>
          </a:prstGeom>
          <a:noFill/>
        </p:spPr>
        <p:txBody>
          <a:bodyPr wrap="none" lIns="82658" tIns="41330" rIns="82658" bIns="41330">
            <a:spAutoFit/>
          </a:bodyPr>
          <a:lstStyle/>
          <a:p>
            <a:pPr algn="ctr"/>
            <a:r>
              <a:rPr lang="es-ES" sz="162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Pagina 2</a:t>
            </a:r>
          </a:p>
        </p:txBody>
      </p:sp>
      <p:sp>
        <p:nvSpPr>
          <p:cNvPr id="159" name="Rectángulo 158"/>
          <p:cNvSpPr/>
          <p:nvPr/>
        </p:nvSpPr>
        <p:spPr>
          <a:xfrm>
            <a:off x="-1755465" y="941969"/>
            <a:ext cx="10727118" cy="639900"/>
          </a:xfrm>
          <a:prstGeom prst="rect">
            <a:avLst/>
          </a:prstGeom>
          <a:noFill/>
        </p:spPr>
        <p:txBody>
          <a:bodyPr wrap="square" lIns="82658" tIns="41329" rIns="82658" bIns="41329">
            <a:spAutoFit/>
          </a:bodyPr>
          <a:lstStyle/>
          <a:p>
            <a:pPr algn="ctr"/>
            <a:r>
              <a:rPr lang="es-ES" sz="180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MENSAJE DE LA PRESIDENTA</a:t>
            </a:r>
          </a:p>
          <a:p>
            <a:pPr algn="ctr"/>
            <a:r>
              <a:rPr lang="es-ES" sz="180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MARIA GUADALUPE DURAN NUÑO</a:t>
            </a:r>
          </a:p>
        </p:txBody>
      </p:sp>
      <p:sp>
        <p:nvSpPr>
          <p:cNvPr id="160" name="Rectángulo 159"/>
          <p:cNvSpPr/>
          <p:nvPr/>
        </p:nvSpPr>
        <p:spPr>
          <a:xfrm>
            <a:off x="569839" y="1862939"/>
            <a:ext cx="2367128" cy="2966081"/>
          </a:xfrm>
          <a:prstGeom prst="rect">
            <a:avLst/>
          </a:prstGeom>
          <a:solidFill>
            <a:srgbClr val="FA74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27" dirty="0"/>
          </a:p>
        </p:txBody>
      </p:sp>
      <p:pic>
        <p:nvPicPr>
          <p:cNvPr id="161" name="Imagen 1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9" y="1862939"/>
            <a:ext cx="2194507" cy="279300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B w="152400" h="50800" prst="softRound"/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72" y="2026782"/>
            <a:ext cx="1937040" cy="2465322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135220" y="1745709"/>
            <a:ext cx="3251774" cy="705103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904"/>
              </a:spcAft>
            </a:pPr>
            <a:r>
              <a:rPr lang="es-MX" sz="1266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Primeramente doy las gracias por este medio   a toda la ciudadanía, que confió en mí para poder llevar esta encomienda, que es la Administración  2018 -2021. Les envió un caluroso y afectuoso saludo.</a:t>
            </a:r>
          </a:p>
          <a:p>
            <a:pPr>
              <a:lnSpc>
                <a:spcPct val="115000"/>
              </a:lnSpc>
              <a:spcAft>
                <a:spcPts val="904"/>
              </a:spcAft>
            </a:pPr>
            <a:r>
              <a:rPr lang="es-MX" sz="1266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Tengo el conocimiento de la Expectativa tan alta que tiene el Municipio de San Juanito en su servidora, nos comprometemos a cumplir con la ciudadanía que siempre será nuestra mayor prioridad, con la bandera de “La Lealtad no es para un Presidente, si no para un Pueblo” vamos a trabajar de la mano para crear por primera vez lo que es Gobernanza.</a:t>
            </a:r>
          </a:p>
          <a:p>
            <a:pPr>
              <a:lnSpc>
                <a:spcPct val="115000"/>
              </a:lnSpc>
              <a:spcAft>
                <a:spcPts val="904"/>
              </a:spcAft>
            </a:pPr>
            <a:r>
              <a:rPr lang="es-MX" sz="1266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Estamos dispuestos a ser un Gobierno Transparente, en la Rendición de Cuentas, donde tengamos a la ciudadanía informada de los gastos que se hacen y en lo que se aplican según las necesidades primordiales, por lo mismo te invito a visitar esta página, que es para ti, recuerda la información es poder.</a:t>
            </a:r>
          </a:p>
          <a:p>
            <a:pPr>
              <a:lnSpc>
                <a:spcPct val="115000"/>
              </a:lnSpc>
              <a:spcAft>
                <a:spcPts val="904"/>
              </a:spcAft>
            </a:pPr>
            <a:r>
              <a:rPr lang="es-MX" sz="1266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equipo de trabajo es sólido y fuerte, convencida estoy que juntos podremos caminar a un mejor San Juanito, el compromiso de todos nuestros servidores públicos es Contigo y con cada uno de nuestras personas de la Tercera Edad, Jóvenes, Campesinos, Agricultores, Madres solteras, niños y Familias.</a:t>
            </a:r>
          </a:p>
          <a:p>
            <a:pPr>
              <a:lnSpc>
                <a:spcPct val="115000"/>
              </a:lnSpc>
              <a:spcAft>
                <a:spcPts val="904"/>
              </a:spcAft>
            </a:pPr>
            <a:r>
              <a:rPr lang="es-MX" sz="1266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cambio ya comenzó, Gracias.</a:t>
            </a:r>
          </a:p>
        </p:txBody>
      </p:sp>
    </p:spTree>
    <p:extLst>
      <p:ext uri="{BB962C8B-B14F-4D97-AF65-F5344CB8AC3E}">
        <p14:creationId xmlns:p14="http://schemas.microsoft.com/office/powerpoint/2010/main" val="80646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75075" y="254628"/>
            <a:ext cx="6507854" cy="523498"/>
          </a:xfrm>
          <a:prstGeom prst="rect">
            <a:avLst/>
          </a:prstGeom>
          <a:gradFill flip="none" rotWithShape="1">
            <a:gsLst>
              <a:gs pos="9000">
                <a:schemeClr val="bg2"/>
              </a:gs>
              <a:gs pos="0">
                <a:srgbClr val="FA7406"/>
              </a:gs>
              <a:gs pos="98000">
                <a:srgbClr val="EA6B14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658" tIns="41330" rIns="82658" bIns="413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MX" sz="1627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</a:t>
            </a:r>
            <a:r>
              <a:rPr lang="es-MX" sz="3616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LA GACETA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74" y="254628"/>
            <a:ext cx="523498" cy="52349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469493" y="4198244"/>
            <a:ext cx="166995" cy="834763"/>
          </a:xfrm>
          <a:prstGeom prst="rect">
            <a:avLst/>
          </a:prstGeom>
          <a:noFill/>
        </p:spPr>
        <p:txBody>
          <a:bodyPr wrap="none" lIns="82658" tIns="41330" rIns="82658" bIns="41330">
            <a:spAutoFit/>
          </a:bodyPr>
          <a:lstStyle/>
          <a:p>
            <a:pPr algn="ctr"/>
            <a:endParaRPr lang="es-ES" sz="4882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699359" y="416445"/>
            <a:ext cx="983569" cy="342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2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Pagina 3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824265" y="654575"/>
            <a:ext cx="3376463" cy="834761"/>
          </a:xfrm>
          <a:prstGeom prst="rect">
            <a:avLst/>
          </a:prstGeom>
          <a:noFill/>
        </p:spPr>
        <p:txBody>
          <a:bodyPr wrap="none" lIns="82658" tIns="41329" rIns="82658" bIns="41329">
            <a:spAutoFit/>
          </a:bodyPr>
          <a:lstStyle/>
          <a:p>
            <a:pPr algn="ctr"/>
            <a:r>
              <a:rPr lang="es-ES" sz="4882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EFEMERIDES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05236" y="1345519"/>
            <a:ext cx="1543113" cy="2539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46" dirty="0"/>
              <a:t>1 DE OCTUBRE PERO DE 1914. Inician las sesiones de la Junta Revolucionaria convocada por Venustiano Carranza, en la Ciudad de México. 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2695532" y="1345518"/>
            <a:ext cx="1320800" cy="2317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46" dirty="0"/>
              <a:t>3 DE OCTUBRE PERO DE 1890. Nace en Ciudad Victoria, Tamaulipas, Emilio Portes Gil, presidente de México de 1928 a 1930.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4763516" y="1345519"/>
            <a:ext cx="1708661" cy="2984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46" dirty="0"/>
              <a:t>10 DE OCTUBRE PERO DE 1824. Toma posesión Guadalupe Victoria, primer presidente de los Estados Unidos Mexicanos. 1913. El general Victoriano Huerta disuelve la Cámara de Diputados y encarcela a varios de sus miembros.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405236" y="4057166"/>
            <a:ext cx="1543113" cy="1649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46" dirty="0"/>
              <a:t>12 DE OCTUBRE PERO DE 1968. Se inauguran los XIX Juegos Olímpicos, en la Ciudad de México. </a:t>
            </a:r>
          </a:p>
          <a:p>
            <a:pPr algn="just"/>
            <a:endParaRPr lang="es-MX" sz="1446" dirty="0"/>
          </a:p>
        </p:txBody>
      </p:sp>
      <p:sp>
        <p:nvSpPr>
          <p:cNvPr id="13" name="Rectángulo 12"/>
          <p:cNvSpPr/>
          <p:nvPr/>
        </p:nvSpPr>
        <p:spPr>
          <a:xfrm>
            <a:off x="2626482" y="4057166"/>
            <a:ext cx="1458900" cy="3207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46" dirty="0"/>
              <a:t>13 DE OCTUBRE PERO DE 1789. Nace en Veracruz Manuel Eduardo de Gorostiza, dramaturgo y diplomático. 1955. Muere Manuel Ávila Camacho, Presidente de México de 1940 a 1946.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4928396" y="4615569"/>
            <a:ext cx="1293247" cy="1650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66" dirty="0"/>
              <a:t>15 DE OCTUBRE PERO DE 1911. Se celebran las elecciones para la Presidencia de la República, Francisco I. Madero triunfa.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603013" y="7366732"/>
            <a:ext cx="6066941" cy="1947117"/>
          </a:xfrm>
          <a:prstGeom prst="rect">
            <a:avLst/>
          </a:prstGeom>
          <a:noFill/>
        </p:spPr>
        <p:txBody>
          <a:bodyPr wrap="square" lIns="82658" tIns="41329" rIns="82658" bIns="41329">
            <a:spAutoFit/>
          </a:bodyPr>
          <a:lstStyle/>
          <a:p>
            <a:pPr algn="ctr"/>
            <a:r>
              <a:rPr lang="es-ES" sz="162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FECHAS IMPORTANTES DEL MES DE OCTUBRE</a:t>
            </a:r>
          </a:p>
          <a:p>
            <a:pPr algn="ctr"/>
            <a:endParaRPr lang="es-ES" sz="162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446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 DE OCTUBRE</a:t>
            </a:r>
            <a:r>
              <a:rPr lang="es-MX" sz="1446" dirty="0"/>
              <a:t> Día de la Raza      </a:t>
            </a:r>
          </a:p>
          <a:p>
            <a:r>
              <a:rPr lang="es-MX" sz="1446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16 DE OCTUBRE </a:t>
            </a:r>
            <a:r>
              <a:rPr lang="es-MX" sz="1446" dirty="0"/>
              <a:t>Día Mundial de la Alimentación.</a:t>
            </a:r>
          </a:p>
          <a:p>
            <a:r>
              <a:rPr lang="es-MX" sz="1446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17 DE OCTUBRE </a:t>
            </a:r>
            <a:r>
              <a:rPr lang="es-MX" sz="1446" dirty="0"/>
              <a:t>Día Internacional para la Eliminación de la Pobreza.</a:t>
            </a:r>
          </a:p>
          <a:p>
            <a:r>
              <a:rPr lang="es-ES" sz="1446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23 DE OCTUBRE</a:t>
            </a:r>
            <a:r>
              <a:rPr lang="es-MX" sz="1446" dirty="0"/>
              <a:t> Día del Médico Y  Día Nacional de la Aviación.</a:t>
            </a:r>
          </a:p>
          <a:p>
            <a:r>
              <a:rPr lang="es-MX" sz="1446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24 DE OCTUBRE </a:t>
            </a:r>
            <a:r>
              <a:rPr lang="es-MX" sz="1446" dirty="0"/>
              <a:t>Día de las Naciones Unidas. </a:t>
            </a:r>
            <a:endParaRPr lang="es-ES" sz="1446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162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46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83290" y="282450"/>
            <a:ext cx="6507854" cy="523498"/>
          </a:xfrm>
          <a:prstGeom prst="rect">
            <a:avLst/>
          </a:prstGeom>
          <a:gradFill flip="none" rotWithShape="1">
            <a:gsLst>
              <a:gs pos="9000">
                <a:schemeClr val="bg2"/>
              </a:gs>
              <a:gs pos="0">
                <a:srgbClr val="FA7406"/>
              </a:gs>
              <a:gs pos="98000">
                <a:srgbClr val="EA6B14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658" tIns="41330" rIns="82658" bIns="413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MX" sz="1627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</a:t>
            </a:r>
            <a:r>
              <a:rPr lang="es-MX" sz="3616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LA GACETA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74" y="254628"/>
            <a:ext cx="523498" cy="52349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291464" y="4263619"/>
            <a:ext cx="159583" cy="834763"/>
          </a:xfrm>
          <a:prstGeom prst="rect">
            <a:avLst/>
          </a:prstGeom>
          <a:noFill/>
        </p:spPr>
        <p:txBody>
          <a:bodyPr wrap="square" lIns="82658" tIns="41330" rIns="82658" bIns="41330">
            <a:spAutoFit/>
          </a:bodyPr>
          <a:lstStyle/>
          <a:p>
            <a:pPr algn="ctr"/>
            <a:endParaRPr lang="es-ES" sz="4882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228" y="1354207"/>
            <a:ext cx="2550632" cy="350538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58" y="3344989"/>
            <a:ext cx="3217989" cy="241349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83" y="6088143"/>
            <a:ext cx="3135364" cy="2712163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398258" y="721768"/>
            <a:ext cx="6150620" cy="639900"/>
          </a:xfrm>
          <a:prstGeom prst="rect">
            <a:avLst/>
          </a:prstGeom>
          <a:noFill/>
        </p:spPr>
        <p:txBody>
          <a:bodyPr wrap="none" lIns="82658" tIns="41329" rIns="82658" bIns="41329">
            <a:spAutoFit/>
          </a:bodyPr>
          <a:lstStyle/>
          <a:p>
            <a:pPr algn="ctr"/>
            <a:r>
              <a:rPr lang="es-ES" sz="3616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TOMA DE PROTESTA DEL PLENO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726912" y="472089"/>
            <a:ext cx="1115176" cy="342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2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Pagina 4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" t="1143" r="428" b="603"/>
          <a:stretch/>
        </p:blipFill>
        <p:spPr>
          <a:xfrm>
            <a:off x="857953" y="1402883"/>
            <a:ext cx="2176650" cy="1611824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538883" y="8596199"/>
            <a:ext cx="3138929" cy="419257"/>
          </a:xfrm>
          <a:prstGeom prst="rect">
            <a:avLst/>
          </a:prstGeom>
          <a:solidFill>
            <a:srgbClr val="FA74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46" dirty="0">
                <a:solidFill>
                  <a:schemeClr val="bg1"/>
                </a:solidFill>
              </a:rPr>
              <a:t>FIRMA DE TOMA DE PROTESTA</a:t>
            </a:r>
          </a:p>
          <a:p>
            <a:pPr algn="ctr"/>
            <a:r>
              <a:rPr lang="es-MX" sz="1446" dirty="0">
                <a:solidFill>
                  <a:schemeClr val="bg1"/>
                </a:solidFill>
              </a:rPr>
              <a:t>LIC. MARIA GUADALUPE DURAN NUÑO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3868228" y="4593006"/>
            <a:ext cx="2550632" cy="263590"/>
          </a:xfrm>
          <a:prstGeom prst="rect">
            <a:avLst/>
          </a:prstGeom>
          <a:solidFill>
            <a:srgbClr val="FA74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66" dirty="0"/>
              <a:t>TOMA DE PROTESTA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456258" y="5275009"/>
            <a:ext cx="3217989" cy="483471"/>
          </a:xfrm>
          <a:prstGeom prst="rect">
            <a:avLst/>
          </a:prstGeom>
          <a:solidFill>
            <a:srgbClr val="FA74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66" dirty="0"/>
              <a:t>PLENO DEL H.AYUNTAMIENTO</a:t>
            </a:r>
          </a:p>
          <a:p>
            <a:pPr algn="ctr"/>
            <a:r>
              <a:rPr lang="es-MX" sz="1266" dirty="0"/>
              <a:t>(REGIDORES)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867530" y="2753519"/>
            <a:ext cx="2167073" cy="341992"/>
          </a:xfrm>
          <a:prstGeom prst="rect">
            <a:avLst/>
          </a:prstGeom>
          <a:solidFill>
            <a:srgbClr val="FA74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633" dirty="0"/>
              <a:t>LIC MARIA GUADALUPE DURAN NUÑO </a:t>
            </a:r>
          </a:p>
          <a:p>
            <a:pPr algn="ctr"/>
            <a:r>
              <a:rPr lang="es-MX" sz="633" dirty="0"/>
              <a:t>Y</a:t>
            </a:r>
          </a:p>
          <a:p>
            <a:pPr algn="ctr"/>
            <a:r>
              <a:rPr lang="es-MX" sz="633" dirty="0"/>
              <a:t>C.JOSE ANTONIO SANCHEZ GONZLEZ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4168555" y="4907720"/>
            <a:ext cx="2140744" cy="2753427"/>
          </a:xfrm>
          <a:prstGeom prst="rect">
            <a:avLst/>
          </a:prstGeom>
          <a:noFill/>
        </p:spPr>
        <p:txBody>
          <a:bodyPr wrap="square" lIns="82658" tIns="41329" rIns="82658" bIns="41329" numCol="1">
            <a:spAutoFit/>
          </a:bodyPr>
          <a:lstStyle/>
          <a:p>
            <a:pPr algn="just"/>
            <a:r>
              <a:rPr lang="es-ES" sz="1446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día 31 del mes de septiembre se llevo a cabo el acto solemne de toma de protesta del pleno de la</a:t>
            </a:r>
          </a:p>
          <a:p>
            <a:pPr algn="just"/>
            <a:r>
              <a:rPr lang="es-ES" sz="1446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admo. 2018 – 2021 en las instalaciones de casa de cultura Antonio Domínguez Ocampo en la delegación de San Juanito de Escobedo , Jalisco.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4168556" y="7819127"/>
            <a:ext cx="1949978" cy="1195949"/>
          </a:xfrm>
          <a:prstGeom prst="rect">
            <a:avLst/>
          </a:prstGeom>
          <a:noFill/>
        </p:spPr>
        <p:txBody>
          <a:bodyPr wrap="square" lIns="82658" tIns="41329" rIns="82658" bIns="41329">
            <a:spAutoFit/>
          </a:bodyPr>
          <a:lstStyle/>
          <a:p>
            <a:pPr algn="just"/>
            <a:r>
              <a:rPr lang="es-ES" sz="1446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donde la admo 2015 – 2018 cedió la batuta a los nuevos miembros de este cuerpo edilicio </a:t>
            </a:r>
            <a:r>
              <a:rPr lang="es-ES" sz="1446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1402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75075" y="254628"/>
            <a:ext cx="6507854" cy="523498"/>
          </a:xfrm>
          <a:prstGeom prst="rect">
            <a:avLst/>
          </a:prstGeom>
          <a:gradFill flip="none" rotWithShape="1">
            <a:gsLst>
              <a:gs pos="9000">
                <a:schemeClr val="bg2"/>
              </a:gs>
              <a:gs pos="0">
                <a:srgbClr val="FA7406"/>
              </a:gs>
              <a:gs pos="98000">
                <a:srgbClr val="EA6B14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658" tIns="41330" rIns="82658" bIns="413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MX" sz="1627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</a:t>
            </a:r>
            <a:r>
              <a:rPr lang="es-MX" sz="3616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LA GACETA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74" y="254628"/>
            <a:ext cx="523498" cy="52349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771217" y="4945355"/>
            <a:ext cx="166995" cy="834763"/>
          </a:xfrm>
          <a:prstGeom prst="rect">
            <a:avLst/>
          </a:prstGeom>
          <a:noFill/>
        </p:spPr>
        <p:txBody>
          <a:bodyPr wrap="none" lIns="82658" tIns="41330" rIns="82658" bIns="41330">
            <a:spAutoFit/>
          </a:bodyPr>
          <a:lstStyle/>
          <a:p>
            <a:pPr algn="ctr"/>
            <a:endParaRPr lang="es-ES" sz="4882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796300" y="444267"/>
            <a:ext cx="893514" cy="3427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62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Pagina 5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70" y="2001597"/>
            <a:ext cx="3072540" cy="230440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1" y="2001597"/>
            <a:ext cx="3170430" cy="2304405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-4187" y="749624"/>
            <a:ext cx="6814584" cy="1251862"/>
          </a:xfrm>
          <a:prstGeom prst="rect">
            <a:avLst/>
          </a:prstGeom>
          <a:noFill/>
        </p:spPr>
        <p:txBody>
          <a:bodyPr wrap="none" lIns="82658" tIns="41329" rIns="82658" bIns="41329">
            <a:spAutoFit/>
          </a:bodyPr>
          <a:lstStyle/>
          <a:p>
            <a:pPr algn="ctr"/>
            <a:r>
              <a:rPr lang="es-ES" sz="253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PRIMERA </a:t>
            </a:r>
            <a:r>
              <a:rPr lang="es-ES" sz="253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SESIÓN </a:t>
            </a:r>
            <a:r>
              <a:rPr lang="es-ES" sz="253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DEL PLENO Y</a:t>
            </a:r>
          </a:p>
          <a:p>
            <a:pPr algn="ctr"/>
            <a:r>
              <a:rPr lang="es-ES" sz="253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TOMA DE PROTESTA DE </a:t>
            </a:r>
          </a:p>
          <a:p>
            <a:pPr algn="ctr"/>
            <a:r>
              <a:rPr lang="es-ES" sz="253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CONTRALORIA,TESORERIA </a:t>
            </a:r>
            <a:r>
              <a:rPr lang="es-ES" sz="253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 </a:t>
            </a:r>
            <a:r>
              <a:rPr lang="es-ES" sz="253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SECRETARIA </a:t>
            </a:r>
            <a:r>
              <a:rPr lang="es-ES" sz="253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GENERAL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95" y="6703555"/>
            <a:ext cx="3253927" cy="2440446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72969" y="4322493"/>
            <a:ext cx="3611487" cy="2615825"/>
          </a:xfrm>
          <a:prstGeom prst="rect">
            <a:avLst/>
          </a:prstGeom>
          <a:noFill/>
        </p:spPr>
        <p:txBody>
          <a:bodyPr wrap="square" lIns="82658" tIns="41329" rIns="82658" bIns="41329">
            <a:spAutoFit/>
          </a:bodyPr>
          <a:lstStyle/>
          <a:p>
            <a:pPr algn="just"/>
            <a:r>
              <a:rPr lang="es-ES" sz="1266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primera sesión extraordinaria del pleno se llevo a cabo el día primero de octubre en punto de las 8:00 horas en la sala de Ayuntamiento donde se trataron varios puntos. También se eligió a la nueva </a:t>
            </a:r>
            <a:r>
              <a:rPr lang="es-ES" sz="1266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contralora </a:t>
            </a:r>
            <a:r>
              <a:rPr lang="es-ES" sz="1266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secretario general y tesorera quedando de esta manera.</a:t>
            </a:r>
          </a:p>
          <a:p>
            <a:pPr algn="just"/>
            <a:r>
              <a:rPr lang="es-ES" sz="1266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*SECRETARIO GENERAL :</a:t>
            </a:r>
          </a:p>
          <a:p>
            <a:pPr algn="just"/>
            <a:r>
              <a:rPr lang="es-ES" sz="1266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L.I. Oziel Alejandro Domínguez Domínguez </a:t>
            </a:r>
          </a:p>
          <a:p>
            <a:pPr algn="just"/>
            <a:r>
              <a:rPr lang="es-ES" sz="1266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*TESORERA :</a:t>
            </a:r>
          </a:p>
          <a:p>
            <a:pPr algn="just"/>
            <a:r>
              <a:rPr lang="es-ES" sz="1266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L.A.E. Melissa Isabel Molina Sandoval</a:t>
            </a:r>
          </a:p>
          <a:p>
            <a:pPr algn="just"/>
            <a:r>
              <a:rPr lang="es-ES" sz="1266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ES" sz="1266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CONTRALORA:</a:t>
            </a:r>
            <a:endParaRPr lang="es-ES" sz="1266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266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L.E.P. Emma Lilia Morales Ramos</a:t>
            </a:r>
          </a:p>
          <a:p>
            <a:pPr algn="just"/>
            <a:endParaRPr lang="es-ES" sz="1266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183" y="5045343"/>
            <a:ext cx="2656829" cy="3759199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3973182" y="4826808"/>
            <a:ext cx="2656829" cy="48999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27" dirty="0"/>
              <a:t>Orden del día primera Sesión Ordinaria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237995" y="8336367"/>
            <a:ext cx="3253927" cy="80763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27" dirty="0"/>
              <a:t>Toma de protesta </a:t>
            </a:r>
          </a:p>
          <a:p>
            <a:pPr algn="ctr"/>
            <a:r>
              <a:rPr lang="es-MX" sz="1627" dirty="0"/>
              <a:t>Contralor, tesorera y secretario genera</a:t>
            </a:r>
          </a:p>
        </p:txBody>
      </p:sp>
    </p:spTree>
    <p:extLst>
      <p:ext uri="{BB962C8B-B14F-4D97-AF65-F5344CB8AC3E}">
        <p14:creationId xmlns:p14="http://schemas.microsoft.com/office/powerpoint/2010/main" val="252649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75075" y="254628"/>
            <a:ext cx="6507854" cy="523498"/>
          </a:xfrm>
          <a:prstGeom prst="rect">
            <a:avLst/>
          </a:prstGeom>
          <a:gradFill flip="none" rotWithShape="1">
            <a:gsLst>
              <a:gs pos="9000">
                <a:schemeClr val="bg2"/>
              </a:gs>
              <a:gs pos="0">
                <a:srgbClr val="FA7406"/>
              </a:gs>
              <a:gs pos="98000">
                <a:srgbClr val="EA6B14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658" tIns="41330" rIns="82658" bIns="413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MX" sz="1627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</a:t>
            </a:r>
            <a:r>
              <a:rPr lang="es-MX" sz="3616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LA GACETA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74" y="254628"/>
            <a:ext cx="523498" cy="52349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345507" y="5290998"/>
            <a:ext cx="166995" cy="834763"/>
          </a:xfrm>
          <a:prstGeom prst="rect">
            <a:avLst/>
          </a:prstGeom>
          <a:noFill/>
        </p:spPr>
        <p:txBody>
          <a:bodyPr wrap="none" lIns="82658" tIns="41330" rIns="82658" bIns="41330">
            <a:spAutoFit/>
          </a:bodyPr>
          <a:lstStyle/>
          <a:p>
            <a:pPr algn="ctr"/>
            <a:endParaRPr lang="es-ES" sz="4882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796300" y="444267"/>
            <a:ext cx="893514" cy="3427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62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Pagina 6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4696" y="5704014"/>
            <a:ext cx="8610" cy="861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4696" y="5704014"/>
            <a:ext cx="8610" cy="861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42" y="4209750"/>
            <a:ext cx="2697499" cy="202312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84" y="6125648"/>
            <a:ext cx="3892604" cy="291945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734" y="3973885"/>
            <a:ext cx="2230440" cy="167283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928" y="2146681"/>
            <a:ext cx="2910560" cy="2182920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1010678" y="665572"/>
            <a:ext cx="5003639" cy="1585800"/>
          </a:xfrm>
          <a:prstGeom prst="rect">
            <a:avLst/>
          </a:prstGeom>
          <a:noFill/>
        </p:spPr>
        <p:txBody>
          <a:bodyPr wrap="none" lIns="82658" tIns="41329" rIns="82658" bIns="41329">
            <a:spAutoFit/>
          </a:bodyPr>
          <a:lstStyle/>
          <a:p>
            <a:pPr algn="ctr"/>
            <a:r>
              <a:rPr lang="es-ES" sz="325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REUNIÓN CON EL PERSONAL</a:t>
            </a:r>
          </a:p>
          <a:p>
            <a:pPr algn="ctr"/>
            <a:r>
              <a:rPr lang="es-ES" sz="325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 LABORA EN EL</a:t>
            </a:r>
          </a:p>
          <a:p>
            <a:pPr algn="ctr"/>
            <a:r>
              <a:rPr lang="es-ES" sz="325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H. AYUNTAMIENTO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4195793" y="5825097"/>
            <a:ext cx="2439416" cy="3338523"/>
          </a:xfrm>
          <a:prstGeom prst="rect">
            <a:avLst/>
          </a:prstGeom>
          <a:noFill/>
        </p:spPr>
        <p:txBody>
          <a:bodyPr wrap="square" lIns="82658" tIns="41329" rIns="82658" bIns="41329">
            <a:spAutoFit/>
          </a:bodyPr>
          <a:lstStyle/>
          <a:p>
            <a:pPr algn="just"/>
            <a:r>
              <a:rPr lang="es-ES" sz="162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Primera reunión con personal  que  labora </a:t>
            </a:r>
          </a:p>
          <a:p>
            <a:pPr algn="just"/>
            <a:r>
              <a:rPr lang="es-ES" sz="162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 el H. Ayuntamiento Constitucional de San Juanito, de Escobedo, por parte de la Presidenta   y </a:t>
            </a:r>
          </a:p>
          <a:p>
            <a:pPr algn="just"/>
            <a:r>
              <a:rPr lang="es-ES" sz="162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 cuerpo edilicio (Regidores).</a:t>
            </a:r>
          </a:p>
          <a:p>
            <a:pPr algn="just"/>
            <a:endParaRPr lang="es-ES" sz="162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es-ES" sz="162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Donde se dio también la bienvenida a la nueva administración 2018 – 2021.</a:t>
            </a:r>
          </a:p>
        </p:txBody>
      </p:sp>
    </p:spTree>
    <p:extLst>
      <p:ext uri="{BB962C8B-B14F-4D97-AF65-F5344CB8AC3E}">
        <p14:creationId xmlns:p14="http://schemas.microsoft.com/office/powerpoint/2010/main" val="239581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2695</TotalTime>
  <Words>1334</Words>
  <Application>Microsoft Office PowerPoint</Application>
  <PresentationFormat>Carta (216 x 279 mm)</PresentationFormat>
  <Paragraphs>165</Paragraphs>
  <Slides>20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8" baseType="lpstr">
      <vt:lpstr>Arial</vt:lpstr>
      <vt:lpstr>Baskerville Old Face</vt:lpstr>
      <vt:lpstr>Calibri</vt:lpstr>
      <vt:lpstr>Calibri Light</vt:lpstr>
      <vt:lpstr>Clarendon Blk BT</vt:lpstr>
      <vt:lpstr>Times New Roman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Respa</dc:creator>
  <cp:lastModifiedBy>Respa</cp:lastModifiedBy>
  <cp:revision>109</cp:revision>
  <cp:lastPrinted>2018-11-30T16:19:32Z</cp:lastPrinted>
  <dcterms:created xsi:type="dcterms:W3CDTF">2018-11-06T15:10:34Z</dcterms:created>
  <dcterms:modified xsi:type="dcterms:W3CDTF">2018-12-11T16:18:21Z</dcterms:modified>
</cp:coreProperties>
</file>