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89750" cy="1002188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0431-F12E-4B05-A0FA-523519E0CECE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83D1-1442-4B08-B7EB-7C388DFF543F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673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0431-F12E-4B05-A0FA-523519E0CECE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83D1-1442-4B08-B7EB-7C388DFF54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1067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0431-F12E-4B05-A0FA-523519E0CECE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83D1-1442-4B08-B7EB-7C388DFF54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225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0431-F12E-4B05-A0FA-523519E0CECE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83D1-1442-4B08-B7EB-7C388DFF54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429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0431-F12E-4B05-A0FA-523519E0CECE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83D1-1442-4B08-B7EB-7C388DFF543F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9502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0431-F12E-4B05-A0FA-523519E0CECE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83D1-1442-4B08-B7EB-7C388DFF54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811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0431-F12E-4B05-A0FA-523519E0CECE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83D1-1442-4B08-B7EB-7C388DFF54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1512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0431-F12E-4B05-A0FA-523519E0CECE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83D1-1442-4B08-B7EB-7C388DFF54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8609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0431-F12E-4B05-A0FA-523519E0CECE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83D1-1442-4B08-B7EB-7C388DFF54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6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E820431-F12E-4B05-A0FA-523519E0CECE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7C83D1-1442-4B08-B7EB-7C388DFF54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831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0431-F12E-4B05-A0FA-523519E0CECE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83D1-1442-4B08-B7EB-7C388DFF54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732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E820431-F12E-4B05-A0FA-523519E0CECE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D7C83D1-1442-4B08-B7EB-7C388DFF543F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191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FUNCIONES PÚBLICAS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ES" b="1" dirty="0" smtClean="0"/>
              <a:t>2018-2021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35894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Recursos humanos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Rectángulo redondeado 3"/>
          <p:cNvSpPr/>
          <p:nvPr/>
        </p:nvSpPr>
        <p:spPr>
          <a:xfrm>
            <a:off x="4322618" y="2275609"/>
            <a:ext cx="2348346" cy="5507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Presidente</a:t>
            </a:r>
            <a:endParaRPr lang="es-ES" dirty="0"/>
          </a:p>
        </p:txBody>
      </p:sp>
      <p:cxnSp>
        <p:nvCxnSpPr>
          <p:cNvPr id="6" name="Conector recto 5"/>
          <p:cNvCxnSpPr/>
          <p:nvPr/>
        </p:nvCxnSpPr>
        <p:spPr>
          <a:xfrm>
            <a:off x="5496791" y="2909454"/>
            <a:ext cx="0" cy="550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redondeado 6"/>
          <p:cNvSpPr/>
          <p:nvPr/>
        </p:nvSpPr>
        <p:spPr>
          <a:xfrm>
            <a:off x="3391593" y="3365461"/>
            <a:ext cx="1496291" cy="3972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Contralor</a:t>
            </a:r>
            <a:endParaRPr lang="es-ES" dirty="0"/>
          </a:p>
        </p:txBody>
      </p:sp>
      <p:sp>
        <p:nvSpPr>
          <p:cNvPr id="14" name="Rectángulo redondeado 13"/>
          <p:cNvSpPr/>
          <p:nvPr/>
        </p:nvSpPr>
        <p:spPr>
          <a:xfrm>
            <a:off x="3313660" y="4301836"/>
            <a:ext cx="1569027" cy="4883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Secretaria</a:t>
            </a:r>
            <a:endParaRPr lang="es-ES" dirty="0"/>
          </a:p>
        </p:txBody>
      </p:sp>
      <p:sp>
        <p:nvSpPr>
          <p:cNvPr id="18" name="Rectángulo redondeado 17"/>
          <p:cNvSpPr/>
          <p:nvPr/>
        </p:nvSpPr>
        <p:spPr>
          <a:xfrm>
            <a:off x="6126480" y="3377045"/>
            <a:ext cx="1375756" cy="3972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Jurídico</a:t>
            </a:r>
            <a:endParaRPr lang="es-ES" dirty="0"/>
          </a:p>
        </p:txBody>
      </p:sp>
      <p:cxnSp>
        <p:nvCxnSpPr>
          <p:cNvPr id="22" name="Conector recto 21"/>
          <p:cNvCxnSpPr/>
          <p:nvPr/>
        </p:nvCxnSpPr>
        <p:spPr>
          <a:xfrm>
            <a:off x="4139737" y="3857414"/>
            <a:ext cx="0" cy="298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>
            <a:off x="5029200" y="3575665"/>
            <a:ext cx="9247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433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latin typeface="Arial Narrow" panose="020B0606020202030204" pitchFamily="34" charset="0"/>
              </a:rPr>
              <a:t>Recursos financieros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ES" dirty="0">
                <a:latin typeface="Arial Narrow" panose="020B0606020202030204" pitchFamily="34" charset="0"/>
              </a:rPr>
              <a:t>La información del presupuesto se encuentra </a:t>
            </a:r>
            <a:r>
              <a:rPr lang="es-ES" dirty="0" smtClean="0">
                <a:latin typeface="Arial Narrow" panose="020B0606020202030204" pitchFamily="34" charset="0"/>
              </a:rPr>
              <a:t>publicado </a:t>
            </a:r>
            <a:r>
              <a:rPr lang="es-ES" dirty="0">
                <a:latin typeface="Arial Narrow" panose="020B0606020202030204" pitchFamily="34" charset="0"/>
              </a:rPr>
              <a:t>en al artículo 8, fracción V, Numeral 1, Inciso C, de la Ley de Transparencia y Acceso a la Información del Estado de Jalisco y sus Municipios. Presupuesto inicial </a:t>
            </a:r>
            <a:r>
              <a:rPr lang="es-ES" dirty="0" smtClean="0">
                <a:latin typeface="Arial Narrow" panose="020B0606020202030204" pitchFamily="34" charset="0"/>
              </a:rPr>
              <a:t>2019.</a:t>
            </a:r>
            <a:endParaRPr lang="es-E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555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95811"/>
          </a:xfrm>
        </p:spPr>
        <p:txBody>
          <a:bodyPr/>
          <a:lstStyle/>
          <a:p>
            <a:pPr algn="ctr"/>
            <a:r>
              <a:rPr lang="es-ES" b="1" dirty="0" smtClean="0">
                <a:latin typeface="Arial Narrow" panose="020B0606020202030204" pitchFamily="34" charset="0"/>
              </a:rPr>
              <a:t>FUNDAMENTO LEGAL</a:t>
            </a:r>
            <a:endParaRPr lang="es-ES" b="1" dirty="0"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45931" y="1182414"/>
            <a:ext cx="10209749" cy="5076495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1800" dirty="0" smtClean="0">
                <a:latin typeface="Arial Narrow" panose="020B0606020202030204" pitchFamily="34" charset="0"/>
              </a:rPr>
              <a:t> Ley de Responsabilidades Políticas Administrativas de Jalisco.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 smtClean="0">
                <a:latin typeface="Arial Narrow" panose="020B0606020202030204" pitchFamily="34" charset="0"/>
              </a:rPr>
              <a:t> </a:t>
            </a:r>
            <a:r>
              <a:rPr lang="es-ES" sz="1800" dirty="0">
                <a:latin typeface="Arial Narrow" panose="020B0606020202030204" pitchFamily="34" charset="0"/>
              </a:rPr>
              <a:t>Ley de Hacienda Municipal del Estado de Jalisco.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>
                <a:latin typeface="Arial Narrow" panose="020B0606020202030204" pitchFamily="34" charset="0"/>
              </a:rPr>
              <a:t> Ley de Ingresos del Municipio de Mascota, </a:t>
            </a:r>
            <a:r>
              <a:rPr lang="es-ES" sz="1800" dirty="0" smtClean="0">
                <a:latin typeface="Arial Narrow" panose="020B0606020202030204" pitchFamily="34" charset="0"/>
              </a:rPr>
              <a:t>Jalisco 2019.</a:t>
            </a:r>
            <a:endParaRPr lang="es-ES" sz="1800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>
                <a:latin typeface="Arial Narrow" panose="020B0606020202030204" pitchFamily="34" charset="0"/>
              </a:rPr>
              <a:t> Ley de Obra Púbica del Estado de Jalisco</a:t>
            </a:r>
            <a:r>
              <a:rPr lang="es-ES" sz="1800" dirty="0" smtClean="0">
                <a:latin typeface="Arial Narrow" panose="020B060602020203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>
                <a:latin typeface="Arial Narrow" panose="020B0606020202030204" pitchFamily="34" charset="0"/>
              </a:rPr>
              <a:t> </a:t>
            </a:r>
            <a:r>
              <a:rPr lang="es-ES" sz="1800" dirty="0" smtClean="0">
                <a:latin typeface="Arial Narrow" panose="020B0606020202030204" pitchFamily="34" charset="0"/>
              </a:rPr>
              <a:t>Ley de Obra Pública del Estado de Jalisco y sus Municipios,</a:t>
            </a:r>
            <a:endParaRPr lang="es-ES" sz="1800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>
                <a:latin typeface="Arial Narrow" panose="020B0606020202030204" pitchFamily="34" charset="0"/>
              </a:rPr>
              <a:t> Ley de Fiscalización Superior y </a:t>
            </a:r>
            <a:r>
              <a:rPr lang="es-ES" sz="1800" dirty="0" smtClean="0">
                <a:latin typeface="Arial Narrow" panose="020B0606020202030204" pitchFamily="34" charset="0"/>
              </a:rPr>
              <a:t>Rendición de cuentas del Estado de Jalisco y sus Municipios.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>
                <a:latin typeface="Arial Narrow" panose="020B0606020202030204" pitchFamily="34" charset="0"/>
              </a:rPr>
              <a:t> </a:t>
            </a:r>
            <a:r>
              <a:rPr lang="es-ES" sz="1800" dirty="0" smtClean="0">
                <a:latin typeface="Arial Narrow" panose="020B0606020202030204" pitchFamily="34" charset="0"/>
              </a:rPr>
              <a:t>Ley </a:t>
            </a:r>
            <a:r>
              <a:rPr lang="es-ES" sz="1800" dirty="0">
                <a:latin typeface="Arial Narrow" panose="020B0606020202030204" pitchFamily="34" charset="0"/>
              </a:rPr>
              <a:t>de Coordinación Fiscal del Estado de Jalisco con sus </a:t>
            </a:r>
            <a:r>
              <a:rPr lang="es-ES" sz="1800" dirty="0" smtClean="0">
                <a:latin typeface="Arial Narrow" panose="020B0606020202030204" pitchFamily="34" charset="0"/>
              </a:rPr>
              <a:t>Municipios.</a:t>
            </a:r>
            <a:endParaRPr lang="es-ES" sz="1800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 smtClean="0">
                <a:latin typeface="Arial Narrow" panose="020B0606020202030204" pitchFamily="34" charset="0"/>
              </a:rPr>
              <a:t> Ley </a:t>
            </a:r>
            <a:r>
              <a:rPr lang="es-ES" sz="1800" dirty="0">
                <a:latin typeface="Arial Narrow" panose="020B0606020202030204" pitchFamily="34" charset="0"/>
              </a:rPr>
              <a:t>de Justicia Alternativa del Estado de </a:t>
            </a:r>
            <a:r>
              <a:rPr lang="es-ES" sz="1800" dirty="0" smtClean="0">
                <a:latin typeface="Arial Narrow" panose="020B0606020202030204" pitchFamily="34" charset="0"/>
              </a:rPr>
              <a:t>Jalisco.</a:t>
            </a:r>
            <a:endParaRPr lang="es-ES" sz="1800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 smtClean="0">
                <a:latin typeface="Arial Narrow" panose="020B0606020202030204" pitchFamily="34" charset="0"/>
              </a:rPr>
              <a:t> Ley </a:t>
            </a:r>
            <a:r>
              <a:rPr lang="es-ES" sz="1800" dirty="0">
                <a:latin typeface="Arial Narrow" panose="020B0606020202030204" pitchFamily="34" charset="0"/>
              </a:rPr>
              <a:t>de Planeación participativa para el Estado de Jalisco y sus Municipios.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>
                <a:latin typeface="Arial Narrow" panose="020B0606020202030204" pitchFamily="34" charset="0"/>
              </a:rPr>
              <a:t> Reglamentos de la Ley de Planeación para el Estado de </a:t>
            </a:r>
            <a:r>
              <a:rPr lang="es-ES" sz="1800" dirty="0" smtClean="0">
                <a:latin typeface="Arial Narrow" panose="020B0606020202030204" pitchFamily="34" charset="0"/>
              </a:rPr>
              <a:t>Jalisco y sus Municipios.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>
                <a:latin typeface="Arial Narrow" panose="020B0606020202030204" pitchFamily="34" charset="0"/>
              </a:rPr>
              <a:t> </a:t>
            </a:r>
            <a:r>
              <a:rPr lang="es-ES" sz="1800" dirty="0" smtClean="0">
                <a:latin typeface="Arial Narrow" panose="020B0606020202030204" pitchFamily="34" charset="0"/>
              </a:rPr>
              <a:t>Ley de Transparencia y  </a:t>
            </a:r>
            <a:r>
              <a:rPr lang="es-ES" sz="1800" dirty="0">
                <a:latin typeface="Arial Narrow" panose="020B0606020202030204" pitchFamily="34" charset="0"/>
              </a:rPr>
              <a:t>Acceso a la Información Pública del Estado de Jalisco y sus </a:t>
            </a:r>
            <a:r>
              <a:rPr lang="es-ES" sz="1800" dirty="0" smtClean="0">
                <a:latin typeface="Arial Narrow" panose="020B0606020202030204" pitchFamily="34" charset="0"/>
              </a:rPr>
              <a:t>Municipios.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>
                <a:latin typeface="Arial Narrow" panose="020B0606020202030204" pitchFamily="34" charset="0"/>
              </a:rPr>
              <a:t> </a:t>
            </a:r>
            <a:r>
              <a:rPr lang="es-ES" sz="1800" dirty="0" smtClean="0">
                <a:latin typeface="Arial Narrow" panose="020B0606020202030204" pitchFamily="34" charset="0"/>
              </a:rPr>
              <a:t>Reglamento de la Ley de Transparencia y Acceso de información Pública del Estado de Jalisco y sus Municipios.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 smtClean="0">
                <a:latin typeface="Arial Narrow" panose="020B0606020202030204" pitchFamily="34" charset="0"/>
              </a:rPr>
              <a:t>Ley  de Compras Gubernamentales, Enajenaciones y Contratación de Servicios del Estado de Jalisco y sus Municipios.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>
                <a:latin typeface="Arial Narrow" panose="020B0606020202030204" pitchFamily="34" charset="0"/>
              </a:rPr>
              <a:t> </a:t>
            </a:r>
            <a:r>
              <a:rPr lang="es-ES" sz="1800" dirty="0" smtClean="0">
                <a:latin typeface="Arial Narrow" panose="020B0606020202030204" pitchFamily="34" charset="0"/>
              </a:rPr>
              <a:t>Reglamento de la Ley de Compras Gubernamentales, Enajenaciones y Contratación de Servicios del Estado de Jalisco y sus Municipios.</a:t>
            </a:r>
            <a:endParaRPr lang="es-ES" sz="1800" dirty="0">
              <a:latin typeface="Arial Narrow" panose="020B060602020203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0474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53466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481959"/>
            <a:ext cx="10058400" cy="4387135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 Narrow" panose="020B0606020202030204" pitchFamily="34" charset="0"/>
              </a:rPr>
              <a:t> Ley del Presupuesto, Contabilidad y Gasto Público.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>
                <a:latin typeface="Arial Narrow" panose="020B0606020202030204" pitchFamily="34" charset="0"/>
              </a:rPr>
              <a:t> </a:t>
            </a:r>
            <a:r>
              <a:rPr lang="es-ES" dirty="0" smtClean="0">
                <a:latin typeface="Arial Narrow" panose="020B0606020202030204" pitchFamily="34" charset="0"/>
              </a:rPr>
              <a:t>Reglamentos de la Ley del  Presupuesto, contabilidad y Gasto Público.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 Narrow" panose="020B0606020202030204" pitchFamily="34" charset="0"/>
              </a:rPr>
              <a:t> Ley de Deuda Pública y Disciplina Financiera del Estado de Jalisco y sus Municipio.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 Narrow" panose="020B0606020202030204" pitchFamily="34" charset="0"/>
              </a:rPr>
              <a:t>Ley </a:t>
            </a:r>
            <a:r>
              <a:rPr lang="es-ES" dirty="0">
                <a:latin typeface="Arial Narrow" panose="020B0606020202030204" pitchFamily="34" charset="0"/>
              </a:rPr>
              <a:t>del Procedimiento Administrativo del Estado de Jalisco y sus </a:t>
            </a:r>
            <a:r>
              <a:rPr lang="es-ES" dirty="0" smtClean="0">
                <a:latin typeface="Arial Narrow" panose="020B0606020202030204" pitchFamily="34" charset="0"/>
              </a:rPr>
              <a:t>Municipios.</a:t>
            </a:r>
            <a:endParaRPr lang="es-ES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dirty="0">
                <a:latin typeface="Arial Narrow" panose="020B0606020202030204" pitchFamily="34" charset="0"/>
              </a:rPr>
              <a:t>Código Urbano para el Estado de </a:t>
            </a:r>
            <a:r>
              <a:rPr lang="es-ES" dirty="0" smtClean="0">
                <a:latin typeface="Arial Narrow" panose="020B0606020202030204" pitchFamily="34" charset="0"/>
              </a:rPr>
              <a:t>Jalisco.</a:t>
            </a:r>
            <a:endParaRPr lang="es-ES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dirty="0">
                <a:latin typeface="Arial Narrow" panose="020B0606020202030204" pitchFamily="34" charset="0"/>
              </a:rPr>
              <a:t>Código Penal para el Estado Libre y Soberano de </a:t>
            </a:r>
            <a:r>
              <a:rPr lang="es-ES" dirty="0" smtClean="0">
                <a:latin typeface="Arial Narrow" panose="020B0606020202030204" pitchFamily="34" charset="0"/>
              </a:rPr>
              <a:t>Jalisco.</a:t>
            </a:r>
            <a:endParaRPr lang="es-ES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dirty="0">
                <a:latin typeface="Arial Narrow" panose="020B0606020202030204" pitchFamily="34" charset="0"/>
              </a:rPr>
              <a:t>Código de Procedimientos Penales para el Estado Libre y Soberano de </a:t>
            </a:r>
            <a:r>
              <a:rPr lang="es-ES" dirty="0" smtClean="0">
                <a:latin typeface="Arial Narrow" panose="020B0606020202030204" pitchFamily="34" charset="0"/>
              </a:rPr>
              <a:t>Jalisco.</a:t>
            </a:r>
            <a:endParaRPr lang="es-ES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dirty="0">
                <a:latin typeface="Arial Narrow" panose="020B0606020202030204" pitchFamily="34" charset="0"/>
              </a:rPr>
              <a:t>Código Civil del Estado de </a:t>
            </a:r>
            <a:r>
              <a:rPr lang="es-ES" dirty="0" smtClean="0">
                <a:latin typeface="Arial Narrow" panose="020B0606020202030204" pitchFamily="34" charset="0"/>
              </a:rPr>
              <a:t>Jalisco. </a:t>
            </a:r>
            <a:endParaRPr lang="es-ES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 Narrow" panose="020B0606020202030204" pitchFamily="34" charset="0"/>
              </a:rPr>
              <a:t> Ley de Coordinación Fiscal.</a:t>
            </a:r>
            <a:endParaRPr lang="es-ES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dirty="0">
                <a:latin typeface="Arial Narrow" panose="020B0606020202030204" pitchFamily="34" charset="0"/>
              </a:rPr>
              <a:t>Ley de Catastro Municipal del Estado de </a:t>
            </a:r>
            <a:r>
              <a:rPr lang="es-ES" dirty="0" smtClean="0">
                <a:latin typeface="Arial Narrow" panose="020B0606020202030204" pitchFamily="34" charset="0"/>
              </a:rPr>
              <a:t>Jalisco. </a:t>
            </a:r>
            <a:endParaRPr lang="es-ES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dirty="0">
                <a:latin typeface="Arial Narrow" panose="020B0606020202030204" pitchFamily="34" charset="0"/>
              </a:rPr>
              <a:t>Ley de Entrega-Recepción del Estado de Jalisco y sus </a:t>
            </a:r>
            <a:r>
              <a:rPr lang="es-ES" dirty="0" smtClean="0">
                <a:latin typeface="Arial Narrow" panose="020B0606020202030204" pitchFamily="34" charset="0"/>
              </a:rPr>
              <a:t>Municipios. </a:t>
            </a:r>
            <a:endParaRPr lang="es-ES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dirty="0">
                <a:latin typeface="Arial Narrow" panose="020B0606020202030204" pitchFamily="34" charset="0"/>
              </a:rPr>
              <a:t>Ley del Agua para el Estado de Jalisco y sus </a:t>
            </a:r>
            <a:r>
              <a:rPr lang="es-ES" dirty="0" smtClean="0">
                <a:latin typeface="Arial Narrow" panose="020B0606020202030204" pitchFamily="34" charset="0"/>
              </a:rPr>
              <a:t>Municipios.</a:t>
            </a:r>
            <a:endParaRPr lang="es-ES" dirty="0">
              <a:latin typeface="Arial Narrow" panose="020B060602020203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42930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1483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413164"/>
            <a:ext cx="10058400" cy="445593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s-ES" dirty="0">
                <a:latin typeface="Arial Narrow" panose="020B0606020202030204" pitchFamily="34" charset="0"/>
              </a:rPr>
              <a:t>Ley del Registro Civil del Estado de </a:t>
            </a:r>
            <a:r>
              <a:rPr lang="es-ES" dirty="0" smtClean="0">
                <a:latin typeface="Arial Narrow" panose="020B0606020202030204" pitchFamily="34" charset="0"/>
              </a:rPr>
              <a:t>Jalisco.</a:t>
            </a:r>
            <a:endParaRPr lang="es-ES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dirty="0">
                <a:latin typeface="Arial Narrow" panose="020B0606020202030204" pitchFamily="34" charset="0"/>
              </a:rPr>
              <a:t>Ley para Regular la Venta y el Consumo de Bebidas Alcohólicas del Estado de Jalisco Reglamento de Entrega Recepción de la Administración Pública del </a:t>
            </a:r>
            <a:r>
              <a:rPr lang="es-ES" dirty="0" smtClean="0">
                <a:latin typeface="Arial Narrow" panose="020B0606020202030204" pitchFamily="34" charset="0"/>
              </a:rPr>
              <a:t>Estado.</a:t>
            </a:r>
            <a:endParaRPr lang="es-ES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dirty="0">
                <a:latin typeface="Arial Narrow" panose="020B0606020202030204" pitchFamily="34" charset="0"/>
              </a:rPr>
              <a:t>Reglamento de la Ley de Adquisiciones y Enajenaciones del Gobierno del Estado de </a:t>
            </a:r>
            <a:r>
              <a:rPr lang="es-ES" dirty="0" smtClean="0">
                <a:latin typeface="Arial Narrow" panose="020B0606020202030204" pitchFamily="34" charset="0"/>
              </a:rPr>
              <a:t>Jalisco.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 Narrow" panose="020B0606020202030204" pitchFamily="34" charset="0"/>
              </a:rPr>
              <a:t>Reglamento </a:t>
            </a:r>
            <a:r>
              <a:rPr lang="es-ES" dirty="0">
                <a:latin typeface="Arial Narrow" panose="020B0606020202030204" pitchFamily="34" charset="0"/>
              </a:rPr>
              <a:t>de la Ley de Catastro Municipal del Estado de Jalisco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 Narrow" panose="020B0606020202030204" pitchFamily="34" charset="0"/>
              </a:rPr>
              <a:t> Reglamento </a:t>
            </a:r>
            <a:r>
              <a:rPr lang="es-ES" dirty="0">
                <a:latin typeface="Arial Narrow" panose="020B0606020202030204" pitchFamily="34" charset="0"/>
              </a:rPr>
              <a:t>de la Ley de Obra Pública del Estado de Jalisco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>
                <a:latin typeface="Arial Narrow" panose="020B0606020202030204" pitchFamily="34" charset="0"/>
              </a:rPr>
              <a:t>Ley de Ingresos del Municipio de Mascota vigente.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>
                <a:latin typeface="Arial Narrow" panose="020B0606020202030204" pitchFamily="34" charset="0"/>
              </a:rPr>
              <a:t>Plan Municipal de Desarrollo para el Gobierno Municipal vigente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5982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FUNCIONES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Establecer </a:t>
            </a:r>
            <a:r>
              <a:rPr lang="es-ES" dirty="0"/>
              <a:t>y operar un sistema de control y evaluación del gasto público, en relación con el presupuesto de egresos así como de las políticas y los programas aprobados por el Ayuntamiento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Fijar </a:t>
            </a:r>
            <a:r>
              <a:rPr lang="es-ES" dirty="0"/>
              <a:t>las normas de control, fiscalización, contabilidad y auditoría que deben observar las dependencias, organismos y entidades públicas municipales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Realizar </a:t>
            </a:r>
            <a:r>
              <a:rPr lang="es-ES" dirty="0"/>
              <a:t>auditorías, visitas, inspecciones, informes, revisar libros y documentos de las dependencias, organismos y entidades públicas municipales, fideicomisos y, en general, donde se involucren fondos condicionados o valores públicos del Municipio con el objeto de promover la eficiencia en sus operaciones y procesos y verificar el cumplimiento de los objetivos contenidos en sus programas, así como para evaluar y vigilar el cumplimiento de los aspectos normativos, administrativos, financieros, de desempeño y de control vigentes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Intervenir </a:t>
            </a:r>
            <a:r>
              <a:rPr lang="es-ES" dirty="0"/>
              <a:t>en la entrega y recepción de bienes y valores que sean propiedad del Municipio o se encuentren en posesión del mismo, en tanto se verifique algún cambio de titular de las dependencias o del gobierno municipal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56067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 Narrow" panose="020B0606020202030204" pitchFamily="34" charset="0"/>
              </a:rPr>
              <a:t>Inspeccionar </a:t>
            </a:r>
            <a:r>
              <a:rPr lang="es-ES" dirty="0">
                <a:latin typeface="Arial Narrow" panose="020B0606020202030204" pitchFamily="34" charset="0"/>
              </a:rPr>
              <a:t>el debido· cumplimiento de las normas y disposiciones en materia de sistemas de registro y contabilidad, de contratación y pago de personal, de contratación de servicios; de obra pública; de adquisiciones; de arrendamientos; conservación, uso, destino, afectación, enajenación y baja de bienes muebles e inmuebles; así como del manejo y disposición de los bienes contenidos en los almacenes, activos y demás recursos materiales y financieros pertenecientes al Municipio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 Narrow" panose="020B0606020202030204" pitchFamily="34" charset="0"/>
              </a:rPr>
              <a:t>Auxiliar </a:t>
            </a:r>
            <a:r>
              <a:rPr lang="es-ES" dirty="0">
                <a:latin typeface="Arial Narrow" panose="020B0606020202030204" pitchFamily="34" charset="0"/>
              </a:rPr>
              <a:t>al Ayuntamiento en la revisión de la cuenta detallada de los movimientos de fondos ocurridos mensual, semestral y anualmente, y verificar que se remitan dichas cuentas oportunamente y en forma debida al Órgano Fiscalizador del Congreso del Estado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 Narrow" panose="020B0606020202030204" pitchFamily="34" charset="0"/>
              </a:rPr>
              <a:t>Vigilar </a:t>
            </a:r>
            <a:r>
              <a:rPr lang="es-ES" dirty="0">
                <a:latin typeface="Arial Narrow" panose="020B0606020202030204" pitchFamily="34" charset="0"/>
              </a:rPr>
              <a:t>que las obras públicas que se realicen, con cargo a fondos del Municipio, directamente o con participación de terceros, se ajusten a las disposiciones de los ordenamientos municipales y especificaciones autorizadas por el Ayuntamiento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 Narrow" panose="020B0606020202030204" pitchFamily="34" charset="0"/>
              </a:rPr>
              <a:t>Recibir </a:t>
            </a:r>
            <a:r>
              <a:rPr lang="es-ES" dirty="0">
                <a:latin typeface="Arial Narrow" panose="020B0606020202030204" pitchFamily="34" charset="0"/>
              </a:rPr>
              <a:t>y registrar las declaraciones patrimoniales que deban presentar los servidores públicos del Municipio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74172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s-ES" dirty="0">
                <a:latin typeface="Arial Narrow" panose="020B0606020202030204" pitchFamily="34" charset="0"/>
              </a:rPr>
              <a:t>Conocer e investigar los actos u omisiones de los servidores públicos municipales, para detectar los actos y hechos que advierta como causales de responsabilidad administrativa, y remitir el resultado de tales investigaciones a las dependencias y autoridades competentes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 Narrow" panose="020B0606020202030204" pitchFamily="34" charset="0"/>
              </a:rPr>
              <a:t>Recopilar </a:t>
            </a:r>
            <a:r>
              <a:rPr lang="es-ES" dirty="0">
                <a:latin typeface="Arial Narrow" panose="020B0606020202030204" pitchFamily="34" charset="0"/>
              </a:rPr>
              <a:t>y procesar la información que sea de su competencia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 Narrow" panose="020B0606020202030204" pitchFamily="34" charset="0"/>
              </a:rPr>
              <a:t>Designar</a:t>
            </a:r>
            <a:r>
              <a:rPr lang="es-ES" dirty="0">
                <a:latin typeface="Arial Narrow" panose="020B0606020202030204" pitchFamily="34" charset="0"/>
              </a:rPr>
              <a:t>, previo acuerdo del Ayuntamiento, a los auditores externos de las dependencias, organismos y entidades municipales, así como normas y controlar su actividad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 Narrow" panose="020B0606020202030204" pitchFamily="34" charset="0"/>
              </a:rPr>
              <a:t>Preparar </a:t>
            </a:r>
            <a:r>
              <a:rPr lang="es-ES" dirty="0">
                <a:latin typeface="Arial Narrow" panose="020B0606020202030204" pitchFamily="34" charset="0"/>
              </a:rPr>
              <a:t>y rendir informes de evaluación y seguimiento de los asuntos en que intervenga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 Narrow" panose="020B0606020202030204" pitchFamily="34" charset="0"/>
              </a:rPr>
              <a:t>Informar </a:t>
            </a:r>
            <a:r>
              <a:rPr lang="es-ES" dirty="0">
                <a:latin typeface="Arial Narrow" panose="020B0606020202030204" pitchFamily="34" charset="0"/>
              </a:rPr>
              <a:t>al Ayuntamiento, Presidente Municipal, Síndico y Regidores de los resultados y avances en el cumplimiento de sus atribuciones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>
                <a:latin typeface="Arial Narrow" panose="020B0606020202030204" pitchFamily="34" charset="0"/>
              </a:rPr>
              <a:t> </a:t>
            </a:r>
            <a:r>
              <a:rPr lang="es-ES" dirty="0" smtClean="0">
                <a:latin typeface="Arial Narrow" panose="020B0606020202030204" pitchFamily="34" charset="0"/>
              </a:rPr>
              <a:t>Implementar </a:t>
            </a:r>
            <a:r>
              <a:rPr lang="es-ES" dirty="0">
                <a:latin typeface="Arial Narrow" panose="020B0606020202030204" pitchFamily="34" charset="0"/>
              </a:rPr>
              <a:t>sistemas de control administrativo y contable interno, y de sistemas para prevenir actos ilícitos por parte de los servidores y trabajadores municipales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8404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 Narrow" panose="020B0606020202030204" pitchFamily="34" charset="0"/>
              </a:rPr>
              <a:t>Investigar </a:t>
            </a:r>
            <a:r>
              <a:rPr lang="es-ES" dirty="0">
                <a:latin typeface="Arial Narrow" panose="020B0606020202030204" pitchFamily="34" charset="0"/>
              </a:rPr>
              <a:t>en el ámbito de su competencia los actos u omisiones que impliquen alguna irregularidad o conducta ilícita en el ingreso, egreso, manejo, custodia y aplicación de fondos y recursos del Municipio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 Narrow" panose="020B0606020202030204" pitchFamily="34" charset="0"/>
              </a:rPr>
              <a:t>Integrar </a:t>
            </a:r>
            <a:r>
              <a:rPr lang="es-ES" dirty="0">
                <a:latin typeface="Arial Narrow" panose="020B0606020202030204" pitchFamily="34" charset="0"/>
              </a:rPr>
              <a:t>el expediente cuando los resultados de la revisión resulten hechos que puedan ser constitutivos de delito, el cuál será remitido al Ayuntamiento y el Síndico para que se realicen las acciones jurídicas a que haya lugar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 Narrow" panose="020B0606020202030204" pitchFamily="34" charset="0"/>
              </a:rPr>
              <a:t>Rendir </a:t>
            </a:r>
            <a:r>
              <a:rPr lang="es-ES" dirty="0">
                <a:latin typeface="Arial Narrow" panose="020B0606020202030204" pitchFamily="34" charset="0"/>
              </a:rPr>
              <a:t>al pleno del Ayuntamiento informe anual de las actividades realizadas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 Narrow" panose="020B0606020202030204" pitchFamily="34" charset="0"/>
              </a:rPr>
              <a:t>Revisar </a:t>
            </a:r>
            <a:r>
              <a:rPr lang="es-ES" dirty="0">
                <a:latin typeface="Arial Narrow" panose="020B0606020202030204" pitchFamily="34" charset="0"/>
              </a:rPr>
              <a:t>la cuenta pública municipal, así como los estados financieros de las dependencias municipales y fiscalizar los subsidios otorgados por el Municipio a sus organismos descentralizados, fideicomisos y empresas de participación municipal, así como de todos aquellos organismos o particulares que manejen fondos o valores del municipio o reciban algún subsidio de éste.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 Narrow" panose="020B0606020202030204" pitchFamily="34" charset="0"/>
              </a:rPr>
              <a:t>Fungirá </a:t>
            </a:r>
            <a:r>
              <a:rPr lang="es-ES" dirty="0">
                <a:latin typeface="Arial Narrow" panose="020B0606020202030204" pitchFamily="34" charset="0"/>
              </a:rPr>
              <a:t>como órgano de control disciplinario, en la atención de quejas y denuncias e integración del procedimiento de investigación administrativa previsto en la Ley de Responsabilidades de los Servidores Públicos del Estado de Jalisco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86638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latin typeface="Arial Narrow" panose="020B0606020202030204" pitchFamily="34" charset="0"/>
              </a:rPr>
              <a:t>Recursos materiales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800" dirty="0">
                <a:latin typeface="Arial Narrow" panose="020B0606020202030204" pitchFamily="34" charset="0"/>
              </a:rPr>
              <a:t>Esta información se encuentra en el artículo 8, numeral 1, fracción V, inciso </a:t>
            </a:r>
            <a:r>
              <a:rPr lang="es-ES" sz="2800" dirty="0" smtClean="0">
                <a:latin typeface="Arial Narrow" panose="020B0606020202030204" pitchFamily="34" charset="0"/>
              </a:rPr>
              <a:t>R </a:t>
            </a:r>
            <a:r>
              <a:rPr lang="es-ES" sz="2800" dirty="0">
                <a:latin typeface="Arial Narrow" panose="020B0606020202030204" pitchFamily="34" charset="0"/>
              </a:rPr>
              <a:t>de la Ley de Información Pública del Estado de Jalisco y sus Municipios, correspondiente a los bienes mueble</a:t>
            </a:r>
            <a:endParaRPr lang="es-ES" sz="25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64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165</TotalTime>
  <Words>1182</Words>
  <Application>Microsoft Office PowerPoint</Application>
  <PresentationFormat>Panorámica</PresentationFormat>
  <Paragraphs>65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 Narrow</vt:lpstr>
      <vt:lpstr>Calibri</vt:lpstr>
      <vt:lpstr>Calibri Light</vt:lpstr>
      <vt:lpstr>Wingdings</vt:lpstr>
      <vt:lpstr>Retrospección</vt:lpstr>
      <vt:lpstr>FUNCIONES PÚBLICAS</vt:lpstr>
      <vt:lpstr>FUNDAMENTO LEGAL</vt:lpstr>
      <vt:lpstr>Presentación de PowerPoint</vt:lpstr>
      <vt:lpstr>Presentación de PowerPoint</vt:lpstr>
      <vt:lpstr>FUNCIONES</vt:lpstr>
      <vt:lpstr>Presentación de PowerPoint</vt:lpstr>
      <vt:lpstr>Presentación de PowerPoint</vt:lpstr>
      <vt:lpstr>Presentación de PowerPoint</vt:lpstr>
      <vt:lpstr>Recursos materiales</vt:lpstr>
      <vt:lpstr>Recursos humanos</vt:lpstr>
      <vt:lpstr>Recursos financieros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FUNCIONES PÚBLICAS</dc:title>
  <dc:creator>Windows User</dc:creator>
  <cp:lastModifiedBy>Windows User</cp:lastModifiedBy>
  <cp:revision>15</cp:revision>
  <cp:lastPrinted>2019-01-29T18:44:13Z</cp:lastPrinted>
  <dcterms:created xsi:type="dcterms:W3CDTF">2019-01-07T17:36:26Z</dcterms:created>
  <dcterms:modified xsi:type="dcterms:W3CDTF">2019-02-18T16:39:15Z</dcterms:modified>
</cp:coreProperties>
</file>