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94" r:id="rId14"/>
    <p:sldId id="269" r:id="rId15"/>
    <p:sldId id="270" r:id="rId16"/>
    <p:sldId id="271" r:id="rId17"/>
    <p:sldId id="272" r:id="rId18"/>
    <p:sldId id="295" r:id="rId19"/>
    <p:sldId id="274" r:id="rId20"/>
    <p:sldId id="289" r:id="rId21"/>
    <p:sldId id="277" r:id="rId22"/>
    <p:sldId id="279" r:id="rId23"/>
    <p:sldId id="280" r:id="rId24"/>
    <p:sldId id="281" r:id="rId25"/>
    <p:sldId id="282" r:id="rId26"/>
    <p:sldId id="283" r:id="rId27"/>
    <p:sldId id="285" r:id="rId28"/>
    <p:sldId id="286" r:id="rId29"/>
  </p:sldIdLst>
  <p:sldSz cx="9144000" cy="6858000" type="screen4x3"/>
  <p:notesSz cx="9083675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626888"/>
        <c:axId val="259622968"/>
      </c:barChart>
      <c:catAx>
        <c:axId val="25962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59622968"/>
        <c:crosses val="autoZero"/>
        <c:auto val="1"/>
        <c:lblAlgn val="ctr"/>
        <c:lblOffset val="100"/>
        <c:noMultiLvlLbl val="0"/>
      </c:catAx>
      <c:valAx>
        <c:axId val="25962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596268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8768"/>
        <c:axId val="311706024"/>
      </c:barChart>
      <c:catAx>
        <c:axId val="31170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11706024"/>
        <c:crosses val="autoZero"/>
        <c:auto val="1"/>
        <c:lblAlgn val="ctr"/>
        <c:lblOffset val="100"/>
        <c:noMultiLvlLbl val="0"/>
      </c:catAx>
      <c:valAx>
        <c:axId val="31170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1708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4064"/>
        <c:axId val="311705240"/>
      </c:barChart>
      <c:catAx>
        <c:axId val="31170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MX"/>
          </a:p>
        </c:txPr>
        <c:crossAx val="311705240"/>
        <c:crosses val="autoZero"/>
        <c:auto val="1"/>
        <c:lblAlgn val="ctr"/>
        <c:lblOffset val="100"/>
        <c:noMultiLvlLbl val="0"/>
      </c:catAx>
      <c:valAx>
        <c:axId val="311705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MX"/>
          </a:p>
        </c:txPr>
        <c:crossAx val="311704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7720"/>
        <c:axId val="308716936"/>
      </c:barChart>
      <c:catAx>
        <c:axId val="308717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6936"/>
        <c:crosses val="autoZero"/>
        <c:auto val="1"/>
        <c:lblAlgn val="ctr"/>
        <c:lblOffset val="100"/>
        <c:noMultiLvlLbl val="0"/>
      </c:catAx>
      <c:valAx>
        <c:axId val="308716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7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8504"/>
        <c:axId val="308719288"/>
      </c:barChart>
      <c:catAx>
        <c:axId val="308718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9288"/>
        <c:crosses val="autoZero"/>
        <c:auto val="1"/>
        <c:lblAlgn val="ctr"/>
        <c:lblOffset val="100"/>
        <c:noMultiLvlLbl val="0"/>
      </c:catAx>
      <c:valAx>
        <c:axId val="308719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8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4648"/>
        <c:axId val="312058960"/>
      </c:barChart>
      <c:catAx>
        <c:axId val="312054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00B050"/>
                </a:solidFill>
              </a:defRPr>
            </a:pPr>
            <a:endParaRPr lang="es-MX"/>
          </a:p>
        </c:txPr>
        <c:crossAx val="312058960"/>
        <c:crosses val="autoZero"/>
        <c:auto val="1"/>
        <c:lblAlgn val="ctr"/>
        <c:lblOffset val="100"/>
        <c:noMultiLvlLbl val="0"/>
      </c:catAx>
      <c:valAx>
        <c:axId val="31205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400">
                <a:solidFill>
                  <a:srgbClr val="00B050"/>
                </a:solidFill>
              </a:defRPr>
            </a:pPr>
            <a:endParaRPr lang="es-MX"/>
          </a:p>
        </c:txPr>
        <c:crossAx val="312054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7392"/>
        <c:axId val="312059352"/>
      </c:barChart>
      <c:catAx>
        <c:axId val="31205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es-MX"/>
          </a:p>
        </c:txPr>
        <c:crossAx val="312059352"/>
        <c:crosses val="autoZero"/>
        <c:auto val="1"/>
        <c:lblAlgn val="ctr"/>
        <c:lblOffset val="100"/>
        <c:noMultiLvlLbl val="0"/>
      </c:catAx>
      <c:valAx>
        <c:axId val="312059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 b="1">
                <a:solidFill>
                  <a:srgbClr val="002060"/>
                </a:solidFill>
              </a:defRPr>
            </a:pPr>
            <a:endParaRPr lang="es-MX"/>
          </a:p>
        </c:txPr>
        <c:crossAx val="312057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3472"/>
        <c:axId val="312057000"/>
      </c:barChart>
      <c:catAx>
        <c:axId val="31205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2057000"/>
        <c:crosses val="autoZero"/>
        <c:auto val="1"/>
        <c:lblAlgn val="ctr"/>
        <c:lblOffset val="100"/>
        <c:noMultiLvlLbl val="0"/>
      </c:catAx>
      <c:valAx>
        <c:axId val="312057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12053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29848"/>
        <c:axId val="313329064"/>
      </c:barChart>
      <c:catAx>
        <c:axId val="313329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s-MX"/>
          </a:p>
        </c:txPr>
        <c:crossAx val="313329064"/>
        <c:crosses val="autoZero"/>
        <c:auto val="1"/>
        <c:lblAlgn val="ctr"/>
        <c:lblOffset val="100"/>
        <c:noMultiLvlLbl val="0"/>
      </c:catAx>
      <c:valAx>
        <c:axId val="313329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s-MX"/>
          </a:p>
        </c:txPr>
        <c:crossAx val="313329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30006318654613"/>
          <c:y val="0.19769207127853236"/>
          <c:w val="0.64806600563818406"/>
          <c:h val="0.6366726815928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26712"/>
        <c:axId val="313327104"/>
      </c:barChart>
      <c:catAx>
        <c:axId val="31332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s-MX"/>
          </a:p>
        </c:txPr>
        <c:crossAx val="313327104"/>
        <c:crosses val="autoZero"/>
        <c:auto val="1"/>
        <c:lblAlgn val="ctr"/>
        <c:lblOffset val="100"/>
        <c:noMultiLvlLbl val="0"/>
      </c:catAx>
      <c:valAx>
        <c:axId val="31332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800" b="1">
                <a:solidFill>
                  <a:srgbClr val="FFFF00"/>
                </a:solidFill>
              </a:defRPr>
            </a:pPr>
            <a:endParaRPr lang="es-MX"/>
          </a:p>
        </c:txPr>
        <c:crossAx val="313326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9160"/>
        <c:axId val="311702104"/>
      </c:barChart>
      <c:catAx>
        <c:axId val="31170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s-MX"/>
          </a:p>
        </c:txPr>
        <c:crossAx val="311702104"/>
        <c:crosses val="autoZero"/>
        <c:auto val="1"/>
        <c:lblAlgn val="ctr"/>
        <c:lblOffset val="100"/>
        <c:noMultiLvlLbl val="0"/>
      </c:catAx>
      <c:valAx>
        <c:axId val="311702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400"/>
            </a:pPr>
            <a:endParaRPr lang="es-MX"/>
          </a:p>
        </c:txPr>
        <c:crossAx val="311709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3408"/>
        <c:axId val="308712232"/>
      </c:barChart>
      <c:catAx>
        <c:axId val="30871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MX"/>
          </a:p>
        </c:txPr>
        <c:crossAx val="308712232"/>
        <c:crosses val="autoZero"/>
        <c:auto val="1"/>
        <c:lblAlgn val="ctr"/>
        <c:lblOffset val="100"/>
        <c:noMultiLvlLbl val="0"/>
      </c:catAx>
      <c:valAx>
        <c:axId val="308712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rgbClr val="FFFF00"/>
                </a:solidFill>
              </a:defRPr>
            </a:pPr>
            <a:endParaRPr lang="es-MX"/>
          </a:p>
        </c:txPr>
        <c:crossAx val="30871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>
          <a:solidFill>
            <a:srgbClr val="002060"/>
          </a:solidFill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9552"/>
        <c:axId val="312053864"/>
      </c:barChart>
      <c:catAx>
        <c:axId val="31170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es-MX"/>
          </a:p>
        </c:txPr>
        <c:crossAx val="312053864"/>
        <c:crosses val="autoZero"/>
        <c:auto val="1"/>
        <c:lblAlgn val="ctr"/>
        <c:lblOffset val="100"/>
        <c:noMultiLvlLbl val="0"/>
      </c:catAx>
      <c:valAx>
        <c:axId val="312053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es-MX"/>
          </a:p>
        </c:txPr>
        <c:crossAx val="311709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12</c:v>
                </c:pt>
                <c:pt idx="1">
                  <c:v>18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98712"/>
        <c:axId val="362298320"/>
      </c:barChart>
      <c:catAx>
        <c:axId val="362298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s-MX"/>
          </a:p>
        </c:txPr>
        <c:crossAx val="362298320"/>
        <c:crosses val="autoZero"/>
        <c:auto val="1"/>
        <c:lblAlgn val="ctr"/>
        <c:lblOffset val="100"/>
        <c:noMultiLvlLbl val="0"/>
      </c:catAx>
      <c:valAx>
        <c:axId val="36229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 b="1"/>
            </a:pPr>
            <a:endParaRPr lang="es-MX"/>
          </a:p>
        </c:txPr>
        <c:crossAx val="362298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DIAS TRABAJADOS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99496"/>
        <c:axId val="362301064"/>
      </c:barChart>
      <c:catAx>
        <c:axId val="36229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es-MX"/>
          </a:p>
        </c:txPr>
        <c:crossAx val="362301064"/>
        <c:crosses val="autoZero"/>
        <c:auto val="1"/>
        <c:lblAlgn val="ctr"/>
        <c:lblOffset val="100"/>
        <c:noMultiLvlLbl val="0"/>
      </c:catAx>
      <c:valAx>
        <c:axId val="36230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s-MX"/>
          </a:p>
        </c:txPr>
        <c:crossAx val="362299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72871099445902"/>
          <c:y val="0.51067673332724994"/>
          <c:w val="0.25501202974628173"/>
          <c:h val="0.19573536062932906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00672"/>
        <c:axId val="362300280"/>
      </c:barChart>
      <c:catAx>
        <c:axId val="36230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s-MX"/>
          </a:p>
        </c:txPr>
        <c:crossAx val="362300280"/>
        <c:crosses val="autoZero"/>
        <c:auto val="1"/>
        <c:lblAlgn val="ctr"/>
        <c:lblOffset val="100"/>
        <c:noMultiLvlLbl val="0"/>
      </c:catAx>
      <c:valAx>
        <c:axId val="362300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s-MX"/>
          </a:p>
        </c:txPr>
        <c:crossAx val="36230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1268948421601"/>
          <c:y val="3.10240375219855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408136482939628E-2"/>
          <c:y val="3.4335875984251966E-2"/>
          <c:w val="0.91459186351706034"/>
          <c:h val="0.85659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4976"/>
        <c:axId val="308717328"/>
      </c:barChart>
      <c:catAx>
        <c:axId val="30871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08717328"/>
        <c:crosses val="autoZero"/>
        <c:auto val="1"/>
        <c:lblAlgn val="ctr"/>
        <c:lblOffset val="100"/>
        <c:noMultiLvlLbl val="0"/>
      </c:catAx>
      <c:valAx>
        <c:axId val="30871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C00000"/>
                </a:solidFill>
              </a:defRPr>
            </a:pPr>
            <a:endParaRPr lang="es-MX"/>
          </a:p>
        </c:txPr>
        <c:crossAx val="30871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2888"/>
        <c:axId val="311703280"/>
      </c:barChart>
      <c:catAx>
        <c:axId val="31170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B0F0"/>
                </a:solidFill>
              </a:defRPr>
            </a:pPr>
            <a:endParaRPr lang="es-MX"/>
          </a:p>
        </c:txPr>
        <c:crossAx val="311703280"/>
        <c:crosses val="autoZero"/>
        <c:auto val="1"/>
        <c:lblAlgn val="ctr"/>
        <c:lblOffset val="100"/>
        <c:noMultiLvlLbl val="0"/>
      </c:catAx>
      <c:valAx>
        <c:axId val="31170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1702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s-MX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26320"/>
        <c:axId val="313327496"/>
      </c:barChart>
      <c:catAx>
        <c:axId val="31332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3327496"/>
        <c:crosses val="autoZero"/>
        <c:auto val="1"/>
        <c:lblAlgn val="ctr"/>
        <c:lblOffset val="100"/>
        <c:noMultiLvlLbl val="0"/>
      </c:catAx>
      <c:valAx>
        <c:axId val="313327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es-MX"/>
          </a:p>
        </c:txPr>
        <c:crossAx val="313326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2624"/>
        <c:axId val="308715760"/>
      </c:barChart>
      <c:catAx>
        <c:axId val="30871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5760"/>
        <c:crosses val="autoZero"/>
        <c:auto val="1"/>
        <c:lblAlgn val="ctr"/>
        <c:lblOffset val="100"/>
        <c:noMultiLvlLbl val="0"/>
      </c:catAx>
      <c:valAx>
        <c:axId val="30871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es-MX"/>
          </a:p>
        </c:txPr>
        <c:crossAx val="308712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60528"/>
        <c:axId val="312058568"/>
      </c:barChart>
      <c:catAx>
        <c:axId val="31206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B050"/>
                </a:solidFill>
              </a:defRPr>
            </a:pPr>
            <a:endParaRPr lang="es-MX"/>
          </a:p>
        </c:txPr>
        <c:crossAx val="312058568"/>
        <c:crosses val="autoZero"/>
        <c:auto val="1"/>
        <c:lblAlgn val="ctr"/>
        <c:lblOffset val="100"/>
        <c:noMultiLvlLbl val="0"/>
      </c:catAx>
      <c:valAx>
        <c:axId val="312058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endParaRPr lang="es-MX"/>
          </a:p>
        </c:txPr>
        <c:crossAx val="312060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</c:v>
                </c:pt>
                <c:pt idx="1">
                  <c:v>31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6216"/>
        <c:axId val="312055040"/>
      </c:barChart>
      <c:catAx>
        <c:axId val="312056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s-MX"/>
          </a:p>
        </c:txPr>
        <c:crossAx val="312055040"/>
        <c:crosses val="autoZero"/>
        <c:auto val="1"/>
        <c:lblAlgn val="ctr"/>
        <c:lblOffset val="100"/>
        <c:noMultiLvlLbl val="0"/>
      </c:catAx>
      <c:valAx>
        <c:axId val="31205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s-MX"/>
          </a:p>
        </c:txPr>
        <c:crossAx val="312056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60136"/>
        <c:axId val="312057784"/>
      </c:barChart>
      <c:catAx>
        <c:axId val="312060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12057784"/>
        <c:crosses val="autoZero"/>
        <c:auto val="1"/>
        <c:lblAlgn val="ctr"/>
        <c:lblOffset val="100"/>
        <c:noMultiLvlLbl val="0"/>
      </c:catAx>
      <c:valAx>
        <c:axId val="312057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es-MX"/>
          </a:p>
        </c:txPr>
        <c:crossAx val="312060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45314" y="0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4620-CBBB-49AF-9E1D-CC0C714B8794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8368" y="3257610"/>
            <a:ext cx="7266940" cy="3086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4022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45314" y="6514022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810F5-F495-4A62-AC9C-888737C47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53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810F5-F495-4A62-AC9C-888737C47B0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66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99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Autofit/>
          </a:bodyPr>
          <a:lstStyle/>
          <a:p>
            <a:r>
              <a:rPr lang="es-MX" sz="6000" b="1" u="sng" dirty="0" smtClean="0">
                <a:solidFill>
                  <a:srgbClr val="00B050"/>
                </a:solidFill>
              </a:rPr>
              <a:t>PROTECCION CIVIL Y BOMBEROS</a:t>
            </a:r>
            <a:endParaRPr lang="es-MX" sz="6000" b="1" u="sng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3095" y="4941168"/>
            <a:ext cx="6400800" cy="175260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REPORTE DE SERVICIOS </a:t>
            </a:r>
          </a:p>
          <a:p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ABRIL - JUNIO 2018</a:t>
            </a:r>
            <a:endParaRPr lang="es-MX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ENJAMBRE DE ABEJAS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204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ATENCION PREHOSPITALARIA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9272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248" y="-30297"/>
            <a:ext cx="8856984" cy="11430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SEÑALIZACIONES(ACORDONAMIENTOS)</a:t>
            </a:r>
            <a:endParaRPr lang="es-MX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43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66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MONITOREO DE RIO MASCOTA Y PRESA</a:t>
            </a:r>
            <a:endParaRPr lang="es-MX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3105"/>
              </p:ext>
            </p:extLst>
          </p:nvPr>
        </p:nvGraphicFramePr>
        <p:xfrm>
          <a:off x="457200" y="184432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888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solidFill>
                  <a:srgbClr val="00B0F0"/>
                </a:solidFill>
              </a:rPr>
              <a:t>INUNDACIONES</a:t>
            </a:r>
            <a:endParaRPr lang="es-MX" sz="54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377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4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RESCATES ACUATICOS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8802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00B0F0"/>
                </a:solidFill>
              </a:rPr>
              <a:t>INSPECCIONES</a:t>
            </a:r>
            <a:endParaRPr lang="es-MX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876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2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>
                <a:solidFill>
                  <a:srgbClr val="FF0000"/>
                </a:solidFill>
              </a:rPr>
              <a:t>INCENDIO FORESTAL</a:t>
            </a:r>
            <a:endParaRPr lang="es-MX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527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>
                <a:solidFill>
                  <a:srgbClr val="FF0000"/>
                </a:solidFill>
              </a:rPr>
              <a:t>INCENDIO DE PAZTISAL</a:t>
            </a:r>
            <a:endParaRPr lang="es-MX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79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0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INCENDIO CASA HABITACION</a:t>
            </a:r>
            <a:endParaRPr lang="es-MX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019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3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5556"/>
            <a:ext cx="1306488" cy="103655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ELEMENTOS QUE CONFORMAN LA UNIDAD MUNICIPAL DE PROTECCION CIVIL Y BOMBEROS MASCOTA</a:t>
            </a:r>
            <a:endParaRPr lang="es-MX" sz="36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s-MX" sz="2400" b="1" dirty="0" smtClean="0"/>
          </a:p>
          <a:p>
            <a:endParaRPr lang="es-MX" sz="2800" b="1" dirty="0" smtClean="0"/>
          </a:p>
          <a:p>
            <a:r>
              <a:rPr lang="es-MX" sz="2800" b="1" dirty="0" smtClean="0"/>
              <a:t>DIRECTORA: MARIA DEL REFUGIO RAMOS MARTINEZ.</a:t>
            </a:r>
          </a:p>
          <a:p>
            <a:endParaRPr lang="es-MX" sz="2800" b="1" dirty="0"/>
          </a:p>
          <a:p>
            <a:r>
              <a:rPr lang="es-MX" sz="2800" b="1" dirty="0" smtClean="0"/>
              <a:t>COMANDANTE: JOSE MANUEL CASTRO BARAJAS.</a:t>
            </a:r>
          </a:p>
          <a:p>
            <a:r>
              <a:rPr lang="es-MX" sz="2800" b="1" dirty="0" smtClean="0"/>
              <a:t>SARGENTO PRIMERO: JOEL ALEJANDRO RAMOS MARTINEZ.</a:t>
            </a:r>
          </a:p>
          <a:p>
            <a:r>
              <a:rPr lang="es-MX" sz="2800" b="1" dirty="0" smtClean="0"/>
              <a:t>SARGENTO PRIMERO: MARIA ELENA DE LA CRUZ PEÑA.</a:t>
            </a:r>
          </a:p>
          <a:p>
            <a:r>
              <a:rPr lang="es-MX" sz="2800" b="1" dirty="0" smtClean="0"/>
              <a:t>AUX. OPERATIVO: </a:t>
            </a:r>
            <a:r>
              <a:rPr lang="es-MX" sz="2800" b="1" dirty="0" smtClean="0"/>
              <a:t>JUAN RAMON DAVILA ARREDONDO</a:t>
            </a:r>
            <a:endParaRPr lang="es-MX" sz="2800" b="1" dirty="0" smtClean="0"/>
          </a:p>
          <a:p>
            <a:endParaRPr lang="es-MX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5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/>
              <a:t>FUGAS DE GAS L.P.</a:t>
            </a:r>
            <a:endParaRPr lang="es-MX" sz="6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5718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733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ARBOLES CAIDOS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62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APOYOS CON AGUA DE USO COMUN</a:t>
            </a:r>
            <a:endParaRPr lang="es-MX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23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5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DERRUMBES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1515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4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CAPACITACIONES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8569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7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00B0F0"/>
                </a:solidFill>
              </a:rPr>
              <a:t>EVENTOS GENERALES</a:t>
            </a:r>
            <a:endParaRPr lang="es-MX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4288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54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957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APOYOS VARIOS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25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465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3999" cy="64087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OPERATIVOS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1325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89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DESASTRES NATURALES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726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258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9672"/>
              </p:ext>
            </p:extLst>
          </p:nvPr>
        </p:nvGraphicFramePr>
        <p:xfrm>
          <a:off x="1832581" y="260645"/>
          <a:ext cx="5478837" cy="5970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286"/>
                <a:gridCol w="3004551"/>
              </a:tblGrid>
              <a:tr h="21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TIPO DE SERVICIO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JULIO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ATENCION PREHOSPITALARIA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TRASLADO FORANEOS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433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ACCIDENTES VEHICULARES (Choques, volcaduras, salidas de camino.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PAZTISAL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CASA HABITACION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FORESTAL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FUGAS DE GAS L.P.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VEHICULAR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ENJAMBRE DE ABEJAS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INUNDACION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SIMULACROS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CAPACITACION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ABASTECIMIENTO DE AGUA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PERSONA EXTRAVIADA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EVENTOS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SANEAMIENTO DE VIVIENDAS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INSPECCIONES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PREVENCIONES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APOYO VARIOS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EVACUACIONES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TRASLADOS LOCALES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MONITORESOD EL A PRESA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acordonamientos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derrumbes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Árbol caído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64584"/>
              </p:ext>
            </p:extLst>
          </p:nvPr>
        </p:nvGraphicFramePr>
        <p:xfrm>
          <a:off x="2302172" y="476666"/>
          <a:ext cx="4539655" cy="6120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742"/>
                <a:gridCol w="1560913"/>
              </a:tblGrid>
              <a:tr h="22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TIPO DE SERVICIO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AGOSTO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ATENCION PREHOSPITALARIA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18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TRASLADO FORANEOS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6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459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ACCIDENTES VEHICULARES (Choques, volcaduras, salidas de camino.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8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PAZTISAL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CASA HABITACION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FORESTAL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FUGAS DE GAS L.P.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VEHICULAR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ENJAMBRE DE ABEJAS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5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INUNDACION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SIMULACROS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CAPACITACION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ABASTECIMIENTO DE AGUA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PERSONA EXTRAVIADA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EVENTOS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SANEAMIENTO DE VIVIENDAS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3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INSPECCIONES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PREVENCIONES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APOYO VARIOS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18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EVACUACIONES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TRASLADOS LOCALES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12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MONITORESOD EL A PRESA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31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acordonamientos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derrumbes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Árbol caído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32055"/>
              </p:ext>
            </p:extLst>
          </p:nvPr>
        </p:nvGraphicFramePr>
        <p:xfrm>
          <a:off x="2732837" y="404659"/>
          <a:ext cx="3678325" cy="633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333"/>
                <a:gridCol w="1405992"/>
              </a:tblGrid>
              <a:tr h="22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TIPO DE SERVICIO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SEPTIEMBRE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ATENCION PREHOSPITALARIA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15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TRASLADO FORANEOS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5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459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ACCIDENTES VEHICULARES (Choques, volcaduras, salidas de camino.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3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PAZTISAL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CASA HABITACION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FORESTAL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FUGAS DE GAS L.P.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VEHICULAR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ENJAMBRE DE ABEJAS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2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INUNDACION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SIMULACROS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2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CAPACITACION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ABASTECIMIENTO DE AGUA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2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PERSONA EXTRAVIADA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EVENTOS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18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SANEAMIENTO DE VIVIENDAS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0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INSPECCIONES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PREVENCIONES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17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APOYO VARIOS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21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EVACUACIONES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TRASLADOS LOCALES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18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MONITORESOD EL A PRESA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30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acordonamientos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5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derrumbes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Árbol caído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0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" y="27384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TRASLADOS LOCALES</a:t>
            </a:r>
            <a:endParaRPr lang="es-MX" b="1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6648462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6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TRASLADOS FORANEOS</a:t>
            </a:r>
            <a:endParaRPr lang="es-MX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98408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0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920880" cy="638132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PREVENCIONES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950454996"/>
              </p:ext>
            </p:extLst>
          </p:nvPr>
        </p:nvGraphicFramePr>
        <p:xfrm>
          <a:off x="683568" y="1340768"/>
          <a:ext cx="686442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8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6600" b="1" dirty="0" smtClean="0">
                <a:solidFill>
                  <a:srgbClr val="00B0F0"/>
                </a:solidFill>
              </a:rPr>
              <a:t>ACCIDENTES VEHICULARES</a:t>
            </a:r>
            <a:endParaRPr lang="es-MX" sz="66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081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410</Words>
  <Application>Microsoft Office PowerPoint</Application>
  <PresentationFormat>Presentación en pantalla (4:3)</PresentationFormat>
  <Paragraphs>215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Tema de Office</vt:lpstr>
      <vt:lpstr>PROTECCION CIVIL Y BOMBEROS</vt:lpstr>
      <vt:lpstr>ELEMENTOS QUE CONFORMAN LA UNIDAD MUNICIPAL DE PROTECCION CIVIL Y BOMBEROS MASCOTA</vt:lpstr>
      <vt:lpstr>Presentación de PowerPoint</vt:lpstr>
      <vt:lpstr>Presentación de PowerPoint</vt:lpstr>
      <vt:lpstr>Presentación de PowerPoint</vt:lpstr>
      <vt:lpstr>TRASLADOS LOCALES</vt:lpstr>
      <vt:lpstr>TRASLADOS FORANEOS</vt:lpstr>
      <vt:lpstr>PREVENCIONES</vt:lpstr>
      <vt:lpstr>ACCIDENTES VEHICULARES</vt:lpstr>
      <vt:lpstr>ENJAMBRE DE ABEJAS</vt:lpstr>
      <vt:lpstr>ATENCION PREHOSPITALARIA</vt:lpstr>
      <vt:lpstr>SEÑALIZACIONES(ACORDONAMIENTOS)</vt:lpstr>
      <vt:lpstr>MONITOREO DE RIO MASCOTA Y PRESA</vt:lpstr>
      <vt:lpstr>INUNDACIONES</vt:lpstr>
      <vt:lpstr>RESCATES ACUATICOS</vt:lpstr>
      <vt:lpstr>INSPECCIONES</vt:lpstr>
      <vt:lpstr>INCENDIO FORESTAL</vt:lpstr>
      <vt:lpstr>INCENDIO DE PAZTISAL</vt:lpstr>
      <vt:lpstr>INCENDIO CASA HABITACION</vt:lpstr>
      <vt:lpstr>FUGAS DE GAS L.P.</vt:lpstr>
      <vt:lpstr>ARBOLES CAIDOS</vt:lpstr>
      <vt:lpstr>APOYOS CON AGUA DE USO COMUN</vt:lpstr>
      <vt:lpstr>DERRUMBES</vt:lpstr>
      <vt:lpstr>CAPACITACIONES</vt:lpstr>
      <vt:lpstr>EVENTOS GENERALES</vt:lpstr>
      <vt:lpstr>APOYOS VARIOS</vt:lpstr>
      <vt:lpstr>OPERATIVOS</vt:lpstr>
      <vt:lpstr>DESASTRES NATURALES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PROTECCION CIVIL Y BOMBEROS</dc:title>
  <dc:creator>Base</dc:creator>
  <cp:lastModifiedBy>Windows User</cp:lastModifiedBy>
  <cp:revision>103</cp:revision>
  <cp:lastPrinted>2016-08-05T19:39:45Z</cp:lastPrinted>
  <dcterms:created xsi:type="dcterms:W3CDTF">2015-12-31T01:23:39Z</dcterms:created>
  <dcterms:modified xsi:type="dcterms:W3CDTF">2018-09-26T17:23:21Z</dcterms:modified>
</cp:coreProperties>
</file>