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073" r:id="rId2"/>
    <p:sldId id="2074" r:id="rId3"/>
    <p:sldId id="2075" r:id="rId4"/>
    <p:sldId id="2076" r:id="rId5"/>
    <p:sldId id="2077" r:id="rId6"/>
    <p:sldId id="2078" r:id="rId7"/>
  </p:sldIdLst>
  <p:sldSz cx="9144000" cy="6858000" type="screen4x3"/>
  <p:notesSz cx="6881813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00"/>
    <a:srgbClr val="820000"/>
    <a:srgbClr val="000000"/>
    <a:srgbClr val="580000"/>
    <a:srgbClr val="5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4660" autoAdjust="0"/>
  </p:normalViewPr>
  <p:slideViewPr>
    <p:cSldViewPr>
      <p:cViewPr>
        <p:scale>
          <a:sx n="70" d="100"/>
          <a:sy n="70" d="100"/>
        </p:scale>
        <p:origin x="-990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22"/>
    </p:cViewPr>
  </p:sorterViewPr>
  <p:notesViewPr>
    <p:cSldViewPr>
      <p:cViewPr varScale="1">
        <p:scale>
          <a:sx n="56" d="100"/>
          <a:sy n="56" d="100"/>
        </p:scale>
        <p:origin x="-2730" y="-78"/>
      </p:cViewPr>
      <p:guideLst>
        <p:guide orient="horz" pos="2928"/>
        <p:guide pos="216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2DEB4-4887-4A91-85C9-E219EE5DC29B}" type="datetimeFigureOut">
              <a:rPr lang="es-MX" smtClean="0"/>
              <a:pPr/>
              <a:t>27/02/2015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49B24-C762-4362-B763-2A00D4DF6E9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90303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2434" tIns="46217" rIns="92434" bIns="46217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3" y="0"/>
            <a:ext cx="2982119" cy="464820"/>
          </a:xfrm>
          <a:prstGeom prst="rect">
            <a:avLst/>
          </a:prstGeom>
        </p:spPr>
        <p:txBody>
          <a:bodyPr vert="horz" lIns="92434" tIns="46217" rIns="92434" bIns="46217" rtlCol="0"/>
          <a:lstStyle>
            <a:lvl1pPr algn="r">
              <a:defRPr sz="1200"/>
            </a:lvl1pPr>
          </a:lstStyle>
          <a:p>
            <a:fld id="{DF536E63-DAAD-489B-A78A-D7249B20E8EB}" type="datetimeFigureOut">
              <a:rPr lang="es-ES" smtClean="0"/>
              <a:pPr/>
              <a:t>27/02/2015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4" tIns="46217" rIns="92434" bIns="46217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2434" tIns="46217" rIns="92434" bIns="4621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2982119" cy="464820"/>
          </a:xfrm>
          <a:prstGeom prst="rect">
            <a:avLst/>
          </a:prstGeom>
        </p:spPr>
        <p:txBody>
          <a:bodyPr vert="horz" lIns="92434" tIns="46217" rIns="92434" bIns="46217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3" y="8829968"/>
            <a:ext cx="2982119" cy="464820"/>
          </a:xfrm>
          <a:prstGeom prst="rect">
            <a:avLst/>
          </a:prstGeom>
        </p:spPr>
        <p:txBody>
          <a:bodyPr vert="horz" lIns="92434" tIns="46217" rIns="92434" bIns="46217" rtlCol="0" anchor="b"/>
          <a:lstStyle>
            <a:lvl1pPr algn="r">
              <a:defRPr sz="1200"/>
            </a:lvl1pPr>
          </a:lstStyle>
          <a:p>
            <a:fld id="{DE9C1AB6-CD6C-4B89-892E-85EDD3F8089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7272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8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B5F-115E-4260-A747-9E64F60AF56E}" type="datetimeFigureOut">
              <a:rPr lang="es-ES" smtClean="0"/>
              <a:pPr/>
              <a:t>27/02/2015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8182-9E26-40CC-A921-9FB77F0E5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B5F-115E-4260-A747-9E64F60AF56E}" type="datetimeFigureOut">
              <a:rPr lang="es-ES" smtClean="0"/>
              <a:pPr/>
              <a:t>27/02/2015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8182-9E26-40CC-A921-9FB77F0E5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B5F-115E-4260-A747-9E64F60AF56E}" type="datetimeFigureOut">
              <a:rPr lang="es-ES" smtClean="0"/>
              <a:pPr/>
              <a:t>27/02/2015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8182-9E26-40CC-A921-9FB77F0E5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B5F-115E-4260-A747-9E64F60AF56E}" type="datetimeFigureOut">
              <a:rPr lang="es-ES" smtClean="0"/>
              <a:pPr/>
              <a:t>27/02/2015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8182-9E26-40CC-A921-9FB77F0E5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B5F-115E-4260-A747-9E64F60AF56E}" type="datetimeFigureOut">
              <a:rPr lang="es-ES" smtClean="0"/>
              <a:pPr/>
              <a:t>27/02/2015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8182-9E26-40CC-A921-9FB77F0E5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uer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texto"/>
          <p:cNvSpPr>
            <a:spLocks noGrp="1"/>
          </p:cNvSpPr>
          <p:nvPr userDrawn="1">
            <p:ph type="body" idx="1" hasCustomPrompt="1"/>
          </p:nvPr>
        </p:nvSpPr>
        <p:spPr>
          <a:xfrm>
            <a:off x="722313" y="1155279"/>
            <a:ext cx="7772400" cy="617537"/>
          </a:xfrm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s-MX" sz="2000" kern="1200" baseline="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MX" dirty="0" smtClean="0"/>
              <a:t>Inserte el Numero de Acuerdo (ACUERDO -$$-##)</a:t>
            </a:r>
          </a:p>
        </p:txBody>
      </p:sp>
      <p:sp>
        <p:nvSpPr>
          <p:cNvPr id="9" name="4 Título"/>
          <p:cNvSpPr>
            <a:spLocks noGrp="1"/>
          </p:cNvSpPr>
          <p:nvPr userDrawn="1">
            <p:ph type="title" hasCustomPrompt="1"/>
          </p:nvPr>
        </p:nvSpPr>
        <p:spPr>
          <a:xfrm>
            <a:off x="467544" y="1988840"/>
            <a:ext cx="8097837" cy="2735262"/>
          </a:xfrm>
        </p:spPr>
        <p:txBody>
          <a:bodyPr/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baseline="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Haga clic para insertar el texto de Acuerdo.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B5F-115E-4260-A747-9E64F60AF56E}" type="datetimeFigureOut">
              <a:rPr lang="es-ES" smtClean="0"/>
              <a:pPr/>
              <a:t>27/02/2015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8182-9E26-40CC-A921-9FB77F0E5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B5F-115E-4260-A747-9E64F60AF56E}" type="datetimeFigureOut">
              <a:rPr lang="es-ES" smtClean="0"/>
              <a:pPr/>
              <a:t>27/02/2015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8182-9E26-40CC-A921-9FB77F0E5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B5F-115E-4260-A747-9E64F60AF56E}" type="datetimeFigureOut">
              <a:rPr lang="es-ES" smtClean="0"/>
              <a:pPr/>
              <a:t>27/02/2015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8182-9E26-40CC-A921-9FB77F0E5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B5F-115E-4260-A747-9E64F60AF56E}" type="datetimeFigureOut">
              <a:rPr lang="es-ES" smtClean="0"/>
              <a:pPr/>
              <a:t>27/02/2015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8182-9E26-40CC-A921-9FB77F0E5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B5F-115E-4260-A747-9E64F60AF56E}" type="datetimeFigureOut">
              <a:rPr lang="es-ES" smtClean="0"/>
              <a:pPr/>
              <a:t>27/02/2015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8182-9E26-40CC-A921-9FB77F0E5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BB5F-115E-4260-A747-9E64F60AF56E}" type="datetimeFigureOut">
              <a:rPr lang="es-ES" smtClean="0"/>
              <a:pPr/>
              <a:t>27/02/2015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8182-9E26-40CC-A921-9FB77F0E5C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>
                <a:alpha val="68000"/>
              </a:srgbClr>
            </a:gs>
            <a:gs pos="0">
              <a:schemeClr val="bg1">
                <a:alpha val="0"/>
              </a:schemeClr>
            </a:gs>
            <a:gs pos="11000">
              <a:srgbClr val="7D8496">
                <a:alpha val="35000"/>
              </a:srgbClr>
            </a:gs>
            <a:gs pos="47000">
              <a:srgbClr val="E6E6E6">
                <a:alpha val="32000"/>
              </a:srgbClr>
            </a:gs>
            <a:gs pos="85001">
              <a:srgbClr val="7D8496">
                <a:alpha val="22000"/>
              </a:srgbClr>
            </a:gs>
            <a:gs pos="100000">
              <a:srgbClr val="E6E6E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CBB5F-115E-4260-A747-9E64F60AF56E}" type="datetimeFigureOut">
              <a:rPr lang="es-ES" smtClean="0"/>
              <a:pPr/>
              <a:t>27/02/2015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B8182-9E26-40CC-A921-9FB77F0E5C35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14" name="13 Grupo"/>
          <p:cNvGrpSpPr/>
          <p:nvPr/>
        </p:nvGrpSpPr>
        <p:grpSpPr>
          <a:xfrm>
            <a:off x="285720" y="260648"/>
            <a:ext cx="8393233" cy="808428"/>
            <a:chOff x="285720" y="260648"/>
            <a:chExt cx="8393233" cy="808428"/>
          </a:xfrm>
        </p:grpSpPr>
        <p:pic>
          <p:nvPicPr>
            <p:cNvPr id="8" name="7 Imagen" descr="logojal.png"/>
            <p:cNvPicPr>
              <a:picLocks noChangeAspect="1"/>
            </p:cNvPicPr>
            <p:nvPr userDrawn="1"/>
          </p:nvPicPr>
          <p:blipFill>
            <a:blip r:embed="rId14" cstate="email"/>
            <a:stretch>
              <a:fillRect/>
            </a:stretch>
          </p:blipFill>
          <p:spPr>
            <a:xfrm>
              <a:off x="285720" y="285728"/>
              <a:ext cx="1558646" cy="500066"/>
            </a:xfrm>
            <a:prstGeom prst="rect">
              <a:avLst/>
            </a:prstGeom>
          </p:spPr>
        </p:pic>
        <p:pic>
          <p:nvPicPr>
            <p:cNvPr id="13" name="12 Imagen" descr="logo y denominacion.jpg"/>
            <p:cNvPicPr>
              <a:picLocks noChangeAspect="1"/>
            </p:cNvPicPr>
            <p:nvPr userDrawn="1"/>
          </p:nvPicPr>
          <p:blipFill>
            <a:blip r:embed="rId15" cstate="email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  <a:lum bright="10000" contrast="-9000"/>
            </a:blip>
            <a:stretch>
              <a:fillRect/>
            </a:stretch>
          </p:blipFill>
          <p:spPr>
            <a:xfrm>
              <a:off x="8100392" y="260648"/>
              <a:ext cx="578561" cy="808428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82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627784" y="332656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Presupuesto 2015</a:t>
            </a:r>
            <a:endParaRPr lang="es-MX" sz="32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1052736"/>
            <a:ext cx="828092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El pasado 30 de diciembre de 2014 se publicó en el diario oficial El Estado de Jalisco el Presupuesto de Egresos 2015.  A Los recursos presupuestados autorizados  se sumarían los remanentes 2013 quedando el Presupuesto a Ejercer durante 2015 de la siguiente manera: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539552" y="2852937"/>
          <a:ext cx="7920880" cy="3324021"/>
        </p:xfrm>
        <a:graphic>
          <a:graphicData uri="http://schemas.openxmlformats.org/drawingml/2006/table">
            <a:tbl>
              <a:tblPr/>
              <a:tblGrid>
                <a:gridCol w="5112568"/>
                <a:gridCol w="2808312"/>
              </a:tblGrid>
              <a:tr h="29019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COECYTJAL</a:t>
                      </a:r>
                    </a:p>
                  </a:txBody>
                  <a:tcPr marL="7710" marR="7710" marT="7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813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CONCEPTO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710" marR="7710" marT="7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IMPORTE 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710" marR="7710" marT="7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</a:tr>
              <a:tr h="4154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b="0" i="0" u="none" strike="noStrike" dirty="0" smtClean="0">
                          <a:solidFill>
                            <a:srgbClr val="632523"/>
                          </a:solidFill>
                          <a:latin typeface="Calibri"/>
                        </a:rPr>
                        <a:t>TOTAL CAPÍTULO  </a:t>
                      </a:r>
                      <a:r>
                        <a:rPr lang="es-MX" sz="2000" b="0" i="0" u="none" strike="noStrike" dirty="0">
                          <a:solidFill>
                            <a:srgbClr val="632523"/>
                          </a:solidFill>
                          <a:latin typeface="Calibri"/>
                        </a:rPr>
                        <a:t>SERVICIOS PERSONALES</a:t>
                      </a:r>
                    </a:p>
                  </a:txBody>
                  <a:tcPr marL="7710" marR="7710" marT="7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</a:t>
                      </a:r>
                      <a:r>
                        <a:rPr lang="es-MX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8,009,866.00</a:t>
                      </a:r>
                      <a:endParaRPr lang="es-MX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10" marR="7710" marT="7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3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b="0" i="0" u="none" strike="noStrike" dirty="0" smtClean="0">
                          <a:solidFill>
                            <a:srgbClr val="632523"/>
                          </a:solidFill>
                          <a:latin typeface="Calibri"/>
                        </a:rPr>
                        <a:t>TOTAL CAPÍTULO MATERIALES </a:t>
                      </a:r>
                      <a:r>
                        <a:rPr lang="es-MX" sz="2000" b="0" i="0" u="none" strike="noStrike" dirty="0">
                          <a:solidFill>
                            <a:srgbClr val="632523"/>
                          </a:solidFill>
                          <a:latin typeface="Calibri"/>
                        </a:rPr>
                        <a:t>Y SUMINISTROS</a:t>
                      </a:r>
                    </a:p>
                  </a:txBody>
                  <a:tcPr marL="7710" marR="7710" marT="7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$360,600.00</a:t>
                      </a:r>
                    </a:p>
                  </a:txBody>
                  <a:tcPr marL="7710" marR="7710" marT="7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93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b="0" i="0" u="none" strike="noStrike" dirty="0" smtClean="0">
                          <a:solidFill>
                            <a:srgbClr val="632523"/>
                          </a:solidFill>
                          <a:latin typeface="Calibri"/>
                        </a:rPr>
                        <a:t>TOTAL CAPÍTULO  </a:t>
                      </a:r>
                      <a:r>
                        <a:rPr lang="es-MX" sz="2000" b="0" i="0" u="none" strike="noStrike" dirty="0">
                          <a:solidFill>
                            <a:srgbClr val="632523"/>
                          </a:solidFill>
                          <a:latin typeface="Calibri"/>
                        </a:rPr>
                        <a:t>SERVICIOS GENERALES</a:t>
                      </a:r>
                    </a:p>
                  </a:txBody>
                  <a:tcPr marL="7710" marR="7710" marT="7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</a:t>
                      </a:r>
                      <a:r>
                        <a:rPr lang="es-MX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1,259,555.00</a:t>
                      </a:r>
                      <a:endParaRPr lang="es-MX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710" marR="7710" marT="7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93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2000" b="0" i="0" u="none" strike="noStrike" dirty="0" smtClean="0">
                          <a:solidFill>
                            <a:srgbClr val="632523"/>
                          </a:solidFill>
                          <a:latin typeface="Calibri"/>
                        </a:rPr>
                        <a:t>TOTAL CAPÍTULO  </a:t>
                      </a:r>
                      <a:r>
                        <a:rPr lang="es-MX" sz="2000" b="0" i="0" u="none" strike="noStrike" dirty="0">
                          <a:solidFill>
                            <a:srgbClr val="632523"/>
                          </a:solidFill>
                          <a:latin typeface="Calibri"/>
                        </a:rPr>
                        <a:t>BIENES MUEBLES E INMUEBLES</a:t>
                      </a:r>
                    </a:p>
                  </a:txBody>
                  <a:tcPr marL="7710" marR="7710" marT="7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$70,000.00</a:t>
                      </a:r>
                    </a:p>
                  </a:txBody>
                  <a:tcPr marL="7710" marR="7710" marT="7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9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SUMA </a:t>
                      </a:r>
                    </a:p>
                  </a:txBody>
                  <a:tcPr marL="7710" marR="7710" marT="7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$</a:t>
                      </a:r>
                      <a:r>
                        <a:rPr lang="es-MX" sz="20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9,700,021.00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710" marR="7710" marT="7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573226">
                <a:tc gridSpan="2">
                  <a:txBody>
                    <a:bodyPr/>
                    <a:lstStyle/>
                    <a:p>
                      <a:pPr algn="l" fontAlgn="b"/>
                      <a:endParaRPr lang="es-MX" sz="2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Mismos</a:t>
                      </a:r>
                      <a:r>
                        <a:rPr lang="es-MX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que se distribuirán en las siguientes partidas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0193">
                <a:tc gridSpan="2">
                  <a:txBody>
                    <a:bodyPr/>
                    <a:lstStyle/>
                    <a:p>
                      <a:pPr algn="ctr" fontAlgn="ctr"/>
                      <a:endParaRPr lang="es-MX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10" marR="7710" marT="77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627784" y="33265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Presupuesto 2015 Capítulo 1000</a:t>
            </a:r>
            <a:endParaRPr lang="es-MX" b="1" dirty="0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980728"/>
            <a:ext cx="7991475" cy="569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1196752"/>
            <a:ext cx="7991475" cy="528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CuadroTexto"/>
          <p:cNvSpPr txBox="1"/>
          <p:nvPr/>
        </p:nvSpPr>
        <p:spPr>
          <a:xfrm>
            <a:off x="2627784" y="33265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Presupuesto 2015 Capítulo 2000</a:t>
            </a:r>
            <a:endParaRPr lang="es-MX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627784" y="33265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Presupuesto 2015 Capítulo 3000</a:t>
            </a:r>
            <a:endParaRPr lang="es-MX" b="1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980728"/>
            <a:ext cx="7991475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627784" y="33265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Presupuesto 2015 Capítulo 3000</a:t>
            </a:r>
            <a:endParaRPr lang="es-MX" b="1" dirty="0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1268760"/>
            <a:ext cx="7991475" cy="5403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627784" y="33265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Presupuesto 2015 Capítulo 5000</a:t>
            </a:r>
            <a:endParaRPr lang="es-MX" b="1" dirty="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1412776"/>
            <a:ext cx="7991475" cy="367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25587</TotalTime>
  <Words>109</Words>
  <Application>Microsoft Office PowerPoint</Application>
  <PresentationFormat>Presentación en pantalla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 Flores</dc:creator>
  <cp:lastModifiedBy>Jairo</cp:lastModifiedBy>
  <cp:revision>1727</cp:revision>
  <dcterms:created xsi:type="dcterms:W3CDTF">2013-03-08T16:32:00Z</dcterms:created>
  <dcterms:modified xsi:type="dcterms:W3CDTF">2015-02-27T18:48:26Z</dcterms:modified>
</cp:coreProperties>
</file>