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C85-505A-4C03-BF38-EF95821B5E5B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29DF-5D7A-4C62-974E-D220657CFF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C85-505A-4C03-BF38-EF95821B5E5B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29DF-5D7A-4C62-974E-D220657CFF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C85-505A-4C03-BF38-EF95821B5E5B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29DF-5D7A-4C62-974E-D220657CFF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C85-505A-4C03-BF38-EF95821B5E5B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29DF-5D7A-4C62-974E-D220657CFF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C85-505A-4C03-BF38-EF95821B5E5B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29DF-5D7A-4C62-974E-D220657CFF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C85-505A-4C03-BF38-EF95821B5E5B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29DF-5D7A-4C62-974E-D220657CFF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C85-505A-4C03-BF38-EF95821B5E5B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29DF-5D7A-4C62-974E-D220657CFF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C85-505A-4C03-BF38-EF95821B5E5B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29DF-5D7A-4C62-974E-D220657CFF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C85-505A-4C03-BF38-EF95821B5E5B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29DF-5D7A-4C62-974E-D220657CFF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C85-505A-4C03-BF38-EF95821B5E5B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29DF-5D7A-4C62-974E-D220657CFF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7C85-505A-4C03-BF38-EF95821B5E5B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29DF-5D7A-4C62-974E-D220657CFF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7C85-505A-4C03-BF38-EF95821B5E5B}" type="datetimeFigureOut">
              <a:rPr lang="es-ES" smtClean="0"/>
              <a:pPr/>
              <a:t>19/03/2015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C29DF-5D7A-4C62-974E-D220657CFF3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214290"/>
            <a:ext cx="2053843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7" y="4837980"/>
            <a:ext cx="1655595" cy="59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58" y="4934552"/>
            <a:ext cx="3541872" cy="28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5572140"/>
            <a:ext cx="9144000" cy="857256"/>
          </a:xfrm>
          <a:prstGeom prst="rect">
            <a:avLst/>
          </a:prstGeom>
          <a:solidFill>
            <a:srgbClr val="F41C6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Picture 5" descr="C:\Users\ijm\Downloads\logo ijm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9353"/>
          <a:stretch>
            <a:fillRect/>
          </a:stretch>
        </p:blipFill>
        <p:spPr bwMode="auto">
          <a:xfrm>
            <a:off x="7715272" y="4071942"/>
            <a:ext cx="1071570" cy="888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 descr="logo me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4071942"/>
            <a:ext cx="785818" cy="71438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564114" y="2272273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 Presupuesto del Ejercicio del </a:t>
            </a:r>
            <a:r>
              <a:rPr lang="es-MX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2015</a:t>
            </a:r>
            <a:endParaRPr lang="es-E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742950" lvl="0" indent="-742950"/>
            <a:r>
              <a:rPr lang="es-MX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	 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Next LT Pro MediumCn" pitchFamily="34" charset="0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122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51" y="6130131"/>
            <a:ext cx="15843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Rectángulo"/>
          <p:cNvSpPr/>
          <p:nvPr/>
        </p:nvSpPr>
        <p:spPr>
          <a:xfrm>
            <a:off x="234965" y="6429396"/>
            <a:ext cx="6122985" cy="71438"/>
          </a:xfrm>
          <a:prstGeom prst="rect">
            <a:avLst/>
          </a:prstGeom>
          <a:solidFill>
            <a:srgbClr val="E32B94"/>
          </a:solidFill>
          <a:ln>
            <a:solidFill>
              <a:srgbClr val="E32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MX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66655"/>
            <a:ext cx="181211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logo m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00066" cy="500066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44706" y="777790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Detalle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0" t="67690" r="32927" b="25130"/>
          <a:stretch>
            <a:fillRect/>
          </a:stretch>
        </p:blipFill>
        <p:spPr bwMode="auto">
          <a:xfrm>
            <a:off x="642909" y="571479"/>
            <a:ext cx="3429025" cy="9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42910" y="214290"/>
            <a:ext cx="371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Presupuesto x partidas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.</a:t>
            </a:r>
          </a:p>
          <a:p>
            <a:pPr marL="742950" lvl="0" indent="-742950" algn="ctr"/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Next LT Pro MediumCn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682750" y="1804987"/>
          <a:ext cx="5778500" cy="3248025"/>
        </p:xfrm>
        <a:graphic>
          <a:graphicData uri="http://schemas.openxmlformats.org/drawingml/2006/table">
            <a:tbl>
              <a:tblPr/>
              <a:tblGrid>
                <a:gridCol w="990600"/>
                <a:gridCol w="3098800"/>
                <a:gridCol w="1689100"/>
              </a:tblGrid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PARTIDA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CONCEPTO PARTIDA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Pasajes aéreos nacionales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Pasajes terrestres nacionales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Viáticos en el país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Otros servicios de traslado y hospedaje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44,988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Congresos y convenciones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55,616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3851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de representación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24,207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3921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Otros impuestos y derechos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12,869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DEL CAPITULO 3000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1,522,173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Licencias informáticas e intelectuales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65,000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DEL CAPITULO 5000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65,000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DejaVu Sans Condensed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DejaVu Sans Condensed"/>
                        </a:rPr>
                        <a:t>GRAN TOTAL DEL PROYECTO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21,284,369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767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51" y="6130131"/>
            <a:ext cx="15843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Rectángulo"/>
          <p:cNvSpPr/>
          <p:nvPr/>
        </p:nvSpPr>
        <p:spPr>
          <a:xfrm>
            <a:off x="234965" y="6429396"/>
            <a:ext cx="6122985" cy="71438"/>
          </a:xfrm>
          <a:prstGeom prst="rect">
            <a:avLst/>
          </a:prstGeom>
          <a:solidFill>
            <a:srgbClr val="E32B94"/>
          </a:solidFill>
          <a:ln>
            <a:solidFill>
              <a:srgbClr val="E32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MX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66655"/>
            <a:ext cx="181211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logo m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00066" cy="500066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642910" y="214290"/>
            <a:ext cx="2928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Presupuesto de Ingresos 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070" t="67690" r="32927" b="25130"/>
          <a:stretch>
            <a:fillRect/>
          </a:stretch>
        </p:blipFill>
        <p:spPr bwMode="auto">
          <a:xfrm>
            <a:off x="571472" y="642918"/>
            <a:ext cx="3071834" cy="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6293655"/>
              </p:ext>
            </p:extLst>
          </p:nvPr>
        </p:nvGraphicFramePr>
        <p:xfrm>
          <a:off x="857224" y="1000108"/>
          <a:ext cx="6715172" cy="3769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019"/>
                <a:gridCol w="3158765"/>
                <a:gridCol w="1857388"/>
              </a:tblGrid>
              <a:tr h="857256">
                <a:tc gridSpan="3">
                  <a:txBody>
                    <a:bodyPr/>
                    <a:lstStyle/>
                    <a:p>
                      <a:pPr algn="ctr"/>
                      <a:r>
                        <a:rPr lang="es-MX" sz="2000" dirty="0" smtClean="0">
                          <a:solidFill>
                            <a:schemeClr val="bg1"/>
                          </a:solidFill>
                        </a:rPr>
                        <a:t>Presupuesto  de </a:t>
                      </a:r>
                      <a:r>
                        <a:rPr lang="es-MX" sz="2000" baseline="0" dirty="0" smtClean="0">
                          <a:solidFill>
                            <a:schemeClr val="bg1"/>
                          </a:solidFill>
                        </a:rPr>
                        <a:t> Ingresos para el ejercicio 2015</a:t>
                      </a:r>
                      <a:endParaRPr lang="es-MX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1C6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2102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bg1"/>
                          </a:solidFill>
                        </a:rPr>
                        <a:t>ORIGEN </a:t>
                      </a:r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1C6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bg1"/>
                          </a:solidFill>
                        </a:rPr>
                        <a:t>Concepto</a:t>
                      </a:r>
                      <a:r>
                        <a:rPr lang="es-MX" b="1" baseline="0" dirty="0" smtClean="0">
                          <a:solidFill>
                            <a:schemeClr val="bg1"/>
                          </a:solidFill>
                        </a:rPr>
                        <a:t> del Recurso </a:t>
                      </a:r>
                      <a:r>
                        <a:rPr lang="es-MX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1C69">
                        <a:alpha val="7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solidFill>
                            <a:schemeClr val="bg1"/>
                          </a:solidFill>
                        </a:rPr>
                        <a:t>IMPORTE</a:t>
                      </a:r>
                      <a:endParaRPr lang="es-MX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1C69">
                        <a:alpha val="74902"/>
                      </a:srgbClr>
                    </a:solidFill>
                  </a:tcPr>
                </a:tc>
              </a:tr>
              <a:tr h="848686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Recurso</a:t>
                      </a:r>
                      <a:r>
                        <a:rPr lang="es-MX" sz="2000" baseline="0" dirty="0" smtClean="0"/>
                        <a:t> Estatal </a:t>
                      </a:r>
                      <a:endParaRPr lang="es-MX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AvenirNext LT Pro MediumCn"/>
                        </a:rPr>
                        <a:t>Subsidio </a:t>
                      </a:r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latin typeface="AvenirNext LT Pro MediumCn"/>
                        </a:rPr>
                        <a:t>Estatal</a:t>
                      </a:r>
                      <a:r>
                        <a:rPr lang="es-ES" sz="2400" b="0" i="0" u="none" strike="noStrike" baseline="0" dirty="0" smtClean="0">
                          <a:solidFill>
                            <a:srgbClr val="000000"/>
                          </a:solidFill>
                          <a:latin typeface="AvenirNext LT Pro MediumCn"/>
                        </a:rPr>
                        <a:t> 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AvenirNext LT Pro MediumC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AvenirNext LT Pro MediumCn"/>
                        </a:rPr>
                        <a:t>   </a:t>
                      </a:r>
                      <a:r>
                        <a:rPr lang="es-ES" sz="2000" b="0" i="0" u="none" strike="noStrike" dirty="0" smtClean="0">
                          <a:solidFill>
                            <a:srgbClr val="000000"/>
                          </a:solidFill>
                          <a:latin typeface="AvenirNext LT Pro MediumCn"/>
                        </a:rPr>
                        <a:t>20,992,902*.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venirNext LT Pro MediumC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848686">
                <a:tc>
                  <a:txBody>
                    <a:bodyPr/>
                    <a:lstStyle/>
                    <a:p>
                      <a:r>
                        <a:rPr lang="es-MX" sz="2000" dirty="0" smtClean="0"/>
                        <a:t>Estatal</a:t>
                      </a:r>
                      <a:endParaRPr lang="es-MX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2400" b="0" i="0" u="none" strike="noStrike" dirty="0" smtClean="0">
                          <a:solidFill>
                            <a:srgbClr val="000000"/>
                          </a:solidFill>
                          <a:latin typeface="AvenirNext LT Pro MediumCn"/>
                        </a:rPr>
                        <a:t>Comprometido del ejercicio 2014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AvenirNext LT Pro MediumC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latin typeface="AvenirNext LT Pro MediumCn"/>
                        </a:rPr>
                        <a:t>291,467. .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venirNext LT Pro MediumC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848686">
                <a:tc>
                  <a:txBody>
                    <a:bodyPr/>
                    <a:lstStyle/>
                    <a:p>
                      <a:endParaRPr lang="es-MX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400" b="0" i="0" u="none" strike="noStrike" dirty="0" smtClean="0">
                          <a:solidFill>
                            <a:srgbClr val="000000"/>
                          </a:solidFill>
                          <a:latin typeface="AvenirNext LT Pro MediumCn"/>
                        </a:rPr>
                        <a:t>Total inicial 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AvenirNext LT Pro MediumC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b="0" i="0" u="none" strike="noStrike" dirty="0" smtClean="0">
                          <a:solidFill>
                            <a:srgbClr val="000000"/>
                          </a:solidFill>
                          <a:latin typeface="AvenirNext LT Pro MediumCn"/>
                        </a:rPr>
                        <a:t>21,284,369.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venirNext LT Pro MediumC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1214414" y="571501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Incluye un incremento del 3% con respecto al 2014.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28662" y="507207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* Conforme al presupuesto de Egresos Publicado el día 30 de Diciembre del 2014.  en el periódico oficial “El Estado de Jalisco”.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24767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451" y="6130131"/>
            <a:ext cx="15843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Rectángulo"/>
          <p:cNvSpPr/>
          <p:nvPr/>
        </p:nvSpPr>
        <p:spPr>
          <a:xfrm>
            <a:off x="234965" y="6429396"/>
            <a:ext cx="6122985" cy="71438"/>
          </a:xfrm>
          <a:prstGeom prst="rect">
            <a:avLst/>
          </a:prstGeom>
          <a:solidFill>
            <a:srgbClr val="E32B94"/>
          </a:solidFill>
          <a:ln>
            <a:solidFill>
              <a:srgbClr val="E32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MX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28604"/>
            <a:ext cx="181211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logo m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00066" cy="500066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428596" y="214290"/>
            <a:ext cx="3929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Presupuesto x Programas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0" t="67690" r="32927" b="25130"/>
          <a:stretch>
            <a:fillRect/>
          </a:stretch>
        </p:blipFill>
        <p:spPr bwMode="auto">
          <a:xfrm>
            <a:off x="642909" y="571479"/>
            <a:ext cx="3429025" cy="9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9885367"/>
              </p:ext>
            </p:extLst>
          </p:nvPr>
        </p:nvGraphicFramePr>
        <p:xfrm>
          <a:off x="1285852" y="1571612"/>
          <a:ext cx="6929487" cy="3071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7740"/>
                <a:gridCol w="2052986"/>
                <a:gridCol w="1428761"/>
              </a:tblGrid>
              <a:tr h="29431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Programa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1C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Importe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1C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es-MX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1C69"/>
                    </a:solidFill>
                  </a:tcPr>
                </a:tc>
              </a:tr>
              <a:tr h="4200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Equidad de Genero 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2,109,437.</a:t>
                      </a:r>
                      <a:endParaRPr lang="es-E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10%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 smtClean="0">
                          <a:effectLst/>
                        </a:rPr>
                        <a:t> </a:t>
                      </a:r>
                      <a:r>
                        <a:rPr lang="es-MX" sz="2000" b="1" u="none" strike="noStrike" dirty="0" smtClean="0">
                          <a:effectLst/>
                        </a:rPr>
                        <a:t>Políticas Públicas</a:t>
                      </a:r>
                    </a:p>
                    <a:p>
                      <a:pPr algn="ctr" fontAlgn="ctr"/>
                      <a:r>
                        <a:rPr lang="es-MX" sz="2000" b="1" u="none" strike="noStrike" dirty="0" smtClean="0">
                          <a:effectLst/>
                        </a:rPr>
                        <a:t>   con Enfoque de Género</a:t>
                      </a:r>
                      <a:endParaRPr lang="es-MX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5,273,583.</a:t>
                      </a:r>
                      <a:endParaRPr lang="es-E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25%</a:t>
                      </a:r>
                      <a:endParaRPr lang="es-ES" sz="2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000" b="1" u="none" strike="noStrike" dirty="0" smtClean="0">
                          <a:effectLst/>
                        </a:rPr>
                        <a:t>Vida sin  Violencia </a:t>
                      </a:r>
                      <a:endParaRPr lang="es-MX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9,682,491</a:t>
                      </a:r>
                      <a:endParaRPr lang="es-E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45%</a:t>
                      </a:r>
                      <a:endParaRPr lang="es-ES" sz="2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1" u="none" strike="noStrike" dirty="0" smtClean="0">
                          <a:effectLst/>
                        </a:rPr>
                        <a:t>Fortalecimiento Institucional </a:t>
                      </a:r>
                      <a:endParaRPr lang="es-MX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4,218,858.</a:t>
                      </a:r>
                      <a:endParaRPr lang="es-E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20%</a:t>
                      </a:r>
                      <a:endParaRPr lang="es-ES" sz="2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s-MX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 smtClean="0"/>
                        <a:t>21,284,369</a:t>
                      </a: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s-E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767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451" y="6130131"/>
            <a:ext cx="15843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Rectángulo"/>
          <p:cNvSpPr/>
          <p:nvPr/>
        </p:nvSpPr>
        <p:spPr>
          <a:xfrm>
            <a:off x="234965" y="6429396"/>
            <a:ext cx="6122985" cy="71438"/>
          </a:xfrm>
          <a:prstGeom prst="rect">
            <a:avLst/>
          </a:prstGeom>
          <a:solidFill>
            <a:srgbClr val="E32B94"/>
          </a:solidFill>
          <a:ln>
            <a:solidFill>
              <a:srgbClr val="E32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MX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66655"/>
            <a:ext cx="181211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logo m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00066" cy="500066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428596" y="571480"/>
            <a:ext cx="3929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Presupuesto x Capítulos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0" t="67690" r="32927" b="25130"/>
          <a:stretch>
            <a:fillRect/>
          </a:stretch>
        </p:blipFill>
        <p:spPr bwMode="auto">
          <a:xfrm>
            <a:off x="500034" y="928670"/>
            <a:ext cx="3429025" cy="9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9885367"/>
              </p:ext>
            </p:extLst>
          </p:nvPr>
        </p:nvGraphicFramePr>
        <p:xfrm>
          <a:off x="857224" y="1785927"/>
          <a:ext cx="7877251" cy="33406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7322"/>
                <a:gridCol w="3214710"/>
                <a:gridCol w="1785950"/>
                <a:gridCol w="1519269"/>
              </a:tblGrid>
              <a:tr h="40288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Capitulo</a:t>
                      </a:r>
                      <a:r>
                        <a:rPr lang="es-MX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1C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Descripción</a:t>
                      </a:r>
                      <a:r>
                        <a:rPr lang="es-MX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1C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IMPORTE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1C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%</a:t>
                      </a:r>
                      <a:r>
                        <a:rPr lang="es-MX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F41C69"/>
                    </a:solidFill>
                  </a:tcPr>
                </a:tc>
              </a:tr>
              <a:tr h="4074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SERVICIOS PERSONALES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19,301,241</a:t>
                      </a:r>
                      <a:endParaRPr lang="es-E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91%</a:t>
                      </a:r>
                      <a:endParaRPr lang="ru-RU" sz="2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84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MATERIALES Y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SUMINISTROS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395,955</a:t>
                      </a:r>
                      <a:endParaRPr lang="es-E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2%</a:t>
                      </a:r>
                      <a:endParaRPr lang="es-ES" sz="2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5788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SERVICIOS GENERALES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1,522,173</a:t>
                      </a:r>
                      <a:endParaRPr lang="es-E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7%</a:t>
                      </a:r>
                      <a:endParaRPr lang="es-ES" sz="2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614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venirNext LT Pro UltLightCn" pitchFamily="34" charset="0"/>
                          <a:ea typeface="+mn-ea"/>
                          <a:cs typeface="+mn-cs"/>
                        </a:rPr>
                        <a:t>BIENES MUEBLES E INMUEBLES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65,000</a:t>
                      </a:r>
                      <a:endParaRPr lang="es-E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  <a:endParaRPr lang="es-ES" sz="2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725948">
                <a:tc>
                  <a:txBody>
                    <a:bodyPr/>
                    <a:lstStyle/>
                    <a:p>
                      <a:pPr algn="ctr" fontAlgn="ctr"/>
                      <a:endParaRPr lang="es-MX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800" b="1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21,284,369</a:t>
                      </a:r>
                      <a:endParaRPr lang="es-ES" sz="1800" b="1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100%</a:t>
                      </a:r>
                      <a:endParaRPr lang="es-ES" sz="2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804" marR="6804" marT="68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767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51" y="6130131"/>
            <a:ext cx="15843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Rectángulo"/>
          <p:cNvSpPr/>
          <p:nvPr/>
        </p:nvSpPr>
        <p:spPr>
          <a:xfrm>
            <a:off x="234965" y="6429396"/>
            <a:ext cx="6122985" cy="71438"/>
          </a:xfrm>
          <a:prstGeom prst="rect">
            <a:avLst/>
          </a:prstGeom>
          <a:solidFill>
            <a:srgbClr val="E32B94"/>
          </a:solidFill>
          <a:ln>
            <a:solidFill>
              <a:srgbClr val="E32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MX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66655"/>
            <a:ext cx="181211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logo m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00066" cy="500066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642910" y="214290"/>
            <a:ext cx="3786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/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Presupuesto por Partidas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85786" y="642918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Detalle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0" t="67690" r="32927" b="25130"/>
          <a:stretch>
            <a:fillRect/>
          </a:stretch>
        </p:blipFill>
        <p:spPr bwMode="auto">
          <a:xfrm>
            <a:off x="642909" y="571479"/>
            <a:ext cx="3429025" cy="9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142976" y="1397000"/>
          <a:ext cx="6286544" cy="4519520"/>
        </p:xfrm>
        <a:graphic>
          <a:graphicData uri="http://schemas.openxmlformats.org/drawingml/2006/table">
            <a:tbl>
              <a:tblPr/>
              <a:tblGrid>
                <a:gridCol w="1077692"/>
                <a:gridCol w="3819964"/>
                <a:gridCol w="1388888"/>
              </a:tblGrid>
              <a:tr h="3121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PARTIDA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18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CONCEPTO PARTIDA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18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</a:tr>
              <a:tr h="2911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990000"/>
                          </a:solidFill>
                          <a:latin typeface="Arial"/>
                        </a:rPr>
                        <a:t>Capítulo 1000 (Servicios Personales)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28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Sueldo base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10,743,046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28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1211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Honorarios asimilables a salarios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1,692,725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57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Retribuciones por servicios de carácter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28,800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57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Prima quinquenal por años de servicios efectivos prestados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27,464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28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Prima vacacional y dominical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149,209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28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Aguinaldo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1,492,090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575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Cuotas al IMSS por enfermedades y maternidad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451,290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28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Cuotas para la vivienda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322,291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28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Cuotas a pensiones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1,450,311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671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Cuotas para el sistema de ahorro para el retiro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207,455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Sueldos, demás percepciones y gratificación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149,209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Impacto al salario en el transcurso del año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564,292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28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Ayuda para despensa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1,451,186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924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Ayuda para pasajes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187,512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121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Estímulo por el día del servidor público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384,360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924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DEL CAPITULO 1000</a:t>
                      </a:r>
                    </a:p>
                  </a:txBody>
                  <a:tcPr marL="0" marR="57329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19,301,241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767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51" y="6130131"/>
            <a:ext cx="15843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Rectángulo"/>
          <p:cNvSpPr/>
          <p:nvPr/>
        </p:nvSpPr>
        <p:spPr>
          <a:xfrm>
            <a:off x="234965" y="6429396"/>
            <a:ext cx="6122985" cy="71438"/>
          </a:xfrm>
          <a:prstGeom prst="rect">
            <a:avLst/>
          </a:prstGeom>
          <a:solidFill>
            <a:srgbClr val="E32B94"/>
          </a:solidFill>
          <a:ln>
            <a:solidFill>
              <a:srgbClr val="E32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MX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66655"/>
            <a:ext cx="181211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logo m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00066" cy="500066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128706" y="761216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Detalle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42910" y="214290"/>
            <a:ext cx="3786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/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Presupuesto por Partidas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0" t="67690" r="32927" b="25130"/>
          <a:stretch>
            <a:fillRect/>
          </a:stretch>
        </p:blipFill>
        <p:spPr bwMode="auto">
          <a:xfrm>
            <a:off x="642909" y="571479"/>
            <a:ext cx="3429025" cy="9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857224" y="1285860"/>
          <a:ext cx="6000792" cy="4433561"/>
        </p:xfrm>
        <a:graphic>
          <a:graphicData uri="http://schemas.openxmlformats.org/drawingml/2006/table">
            <a:tbl>
              <a:tblPr/>
              <a:tblGrid>
                <a:gridCol w="1028707"/>
                <a:gridCol w="3471887"/>
                <a:gridCol w="1500198"/>
              </a:tblGrid>
              <a:tr h="50006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PARTIDA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CONCEPTO PARTIDA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</a:tr>
              <a:tr h="3219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Materiales, útiles y equipos menores de oficina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27,661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6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Materiales y útiles de impresión y reproducción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285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Materiales, útiles y equipos menores de tecnologías de la información y comunicaciones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32,725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19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Material impreso e información digital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26,806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0950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Material de limpieza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25,013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765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2171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Materiales y útiles de enseñanza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21,118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0475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Productos alimenticios para personas derivado de la prestación de servicios públicos en unidades de salud, educativas, de readaptación social y otras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34,256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95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Productos alimenticios para el personal en las instalaciones de las dependencias y entidades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955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Productos alimenticios para el personal derivado de actividades extraordinarias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1,692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860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Utensilios para el servicio de alimentación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2,312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767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51" y="6130131"/>
            <a:ext cx="15843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Rectángulo"/>
          <p:cNvSpPr/>
          <p:nvPr/>
        </p:nvSpPr>
        <p:spPr>
          <a:xfrm>
            <a:off x="234965" y="6429396"/>
            <a:ext cx="6122985" cy="71438"/>
          </a:xfrm>
          <a:prstGeom prst="rect">
            <a:avLst/>
          </a:prstGeom>
          <a:solidFill>
            <a:srgbClr val="E32B94"/>
          </a:solidFill>
          <a:ln>
            <a:solidFill>
              <a:srgbClr val="E32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MX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66655"/>
            <a:ext cx="181211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logo m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00066" cy="500066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642910" y="214290"/>
            <a:ext cx="371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Presupuesto x partidas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.</a:t>
            </a:r>
          </a:p>
          <a:p>
            <a:pPr marL="742950" lvl="0" indent="-742950" algn="ctr"/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Next LT Pro MediumCn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14348" y="857232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Detalle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0" t="67690" r="32927" b="25130"/>
          <a:stretch>
            <a:fillRect/>
          </a:stretch>
        </p:blipFill>
        <p:spPr bwMode="auto">
          <a:xfrm>
            <a:off x="642909" y="571479"/>
            <a:ext cx="3429025" cy="9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285850" y="1214423"/>
          <a:ext cx="6572299" cy="4643469"/>
        </p:xfrm>
        <a:graphic>
          <a:graphicData uri="http://schemas.openxmlformats.org/drawingml/2006/table">
            <a:tbl>
              <a:tblPr/>
              <a:tblGrid>
                <a:gridCol w="857258"/>
                <a:gridCol w="4714908"/>
                <a:gridCol w="1000133"/>
              </a:tblGrid>
              <a:tr h="42609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PARTIDA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CONCEPTO PARTIDA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</a:tr>
              <a:tr h="19258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Material eléctrico y electrónico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2,158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25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2471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Artículos metálicos para la construcción 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4,110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258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Materiales complementarios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1,456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8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Otros materiales y artículos de construcción y reparación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1,793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884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Medicinas y productos farmacéuticos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120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Combustibles, lubricantes y aditivos para vehículos terrestres, aéreos, marítimos, lacustres y fluviales destinados a servicios públicos y la operación de programas públicos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254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Combustibles, lubricantes y aditivos para vehículos terrestres, aéreos, marítimos, lacustres y fluviales destinados a servicios administrativos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96,000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258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Herramientas menores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996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Refacciones y accesorios menores de edificios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4,671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71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Refacciones y accesorios menores de mobiliario y equipo de administración, educacional y recreativo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2,484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71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Refacciones y accesorios menores de equipo de cómputo y tecnologías de la información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5,880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27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Refacciones y accesorios menores de equipo de transporte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42,000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253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2991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Refacciones y accesorios menores otros bienes muebles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9,421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258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05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TOTAL DEL CAPITULO 2000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395,955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186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767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51" y="6130131"/>
            <a:ext cx="15843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Rectángulo"/>
          <p:cNvSpPr/>
          <p:nvPr/>
        </p:nvSpPr>
        <p:spPr>
          <a:xfrm>
            <a:off x="234965" y="6429396"/>
            <a:ext cx="6122985" cy="71438"/>
          </a:xfrm>
          <a:prstGeom prst="rect">
            <a:avLst/>
          </a:prstGeom>
          <a:solidFill>
            <a:srgbClr val="E32B94"/>
          </a:solidFill>
          <a:ln>
            <a:solidFill>
              <a:srgbClr val="E32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MX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66655"/>
            <a:ext cx="181211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logo m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00066" cy="500066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879530" y="732070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Detalle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0" t="67690" r="32927" b="25130"/>
          <a:stretch>
            <a:fillRect/>
          </a:stretch>
        </p:blipFill>
        <p:spPr bwMode="auto">
          <a:xfrm>
            <a:off x="642909" y="571479"/>
            <a:ext cx="3429025" cy="9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42910" y="214290"/>
            <a:ext cx="371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Presupuesto x partidas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.</a:t>
            </a:r>
          </a:p>
          <a:p>
            <a:pPr marL="742950" lvl="0" indent="-742950" algn="ctr"/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Next LT Pro MediumCn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1142976" y="1214422"/>
          <a:ext cx="6572296" cy="4696197"/>
        </p:xfrm>
        <a:graphic>
          <a:graphicData uri="http://schemas.openxmlformats.org/drawingml/2006/table">
            <a:tbl>
              <a:tblPr/>
              <a:tblGrid>
                <a:gridCol w="1126680"/>
                <a:gridCol w="4222863"/>
                <a:gridCol w="1222753"/>
              </a:tblGrid>
              <a:tr h="8121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PARTIDA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CONCEPTO PARTIDA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</a:tr>
              <a:tr h="1843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Servicio de energía eléctrica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168,000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0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Servicio de gas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896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0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Servicio de agua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16,196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0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Servicio telefónico tradicional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248,422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3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Servicio de telefonía celular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13,200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3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Servicio postal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7,410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140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3192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Servicios integrales de infraestructura de computo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4,101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140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Arrendamiento de equipo y bienes informáticos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25,200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3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3291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Arrendamientos especiales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32,885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8765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Servicios legales, de contabilidad, auditoría y relacionados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40,650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40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Servicio de Impresión de documentos y papelería oficial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9,288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3104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Servicios de impresión de material informativo derivado de la operación y administración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11,737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0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Servicios de vigilancia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843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Servicios bancarios y financieros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0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Seguros de bienes patrimoniales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109,000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01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Almacenaje, embalaje y envase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701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3481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Comisiones por Venta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2,000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767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51" y="6130131"/>
            <a:ext cx="15843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Rectángulo"/>
          <p:cNvSpPr/>
          <p:nvPr/>
        </p:nvSpPr>
        <p:spPr>
          <a:xfrm>
            <a:off x="234965" y="6429396"/>
            <a:ext cx="6122985" cy="71438"/>
          </a:xfrm>
          <a:prstGeom prst="rect">
            <a:avLst/>
          </a:prstGeom>
          <a:solidFill>
            <a:srgbClr val="E32B94"/>
          </a:solidFill>
          <a:ln>
            <a:solidFill>
              <a:srgbClr val="E32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MX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66655"/>
            <a:ext cx="181211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 Imagen" descr="logo me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58214" y="6072206"/>
            <a:ext cx="500066" cy="500066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934394" y="777790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Detalle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0" t="67690" r="32927" b="25130"/>
          <a:stretch>
            <a:fillRect/>
          </a:stretch>
        </p:blipFill>
        <p:spPr bwMode="auto">
          <a:xfrm>
            <a:off x="642909" y="571479"/>
            <a:ext cx="3429025" cy="9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42910" y="214290"/>
            <a:ext cx="371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s-ES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Presupuesto x partidas</a:t>
            </a:r>
            <a:r>
              <a:rPr lang="es-MX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Next LT Pro Regular" pitchFamily="34" charset="0"/>
                <a:ea typeface="Adobe Fan Heiti Std B" pitchFamily="34" charset="-128"/>
              </a:rPr>
              <a:t>.</a:t>
            </a:r>
          </a:p>
          <a:p>
            <a:pPr marL="742950" lvl="0" indent="-742950" algn="ctr"/>
            <a:endParaRPr lang="es-MX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Next LT Pro MediumCn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928662" y="1571612"/>
          <a:ext cx="6572298" cy="3960825"/>
        </p:xfrm>
        <a:graphic>
          <a:graphicData uri="http://schemas.openxmlformats.org/drawingml/2006/table">
            <a:tbl>
              <a:tblPr/>
              <a:tblGrid>
                <a:gridCol w="715796"/>
                <a:gridCol w="4555057"/>
                <a:gridCol w="1301445"/>
              </a:tblGrid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PARTIDA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CONCEPTO PARTIDA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TOTAL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1869"/>
                    </a:solidFill>
                  </a:tcPr>
                </a:tc>
              </a:tr>
              <a:tr h="4033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Mantenimiento y conservación de inmuebles para la prestación de servicios administrativos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67,000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67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Mantenimiento y conservación de mobiliario y equipo de administración, educacional y recreativo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4,377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12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Instalación, reparación y mantenimiento de equipo de cómputo y tecnologías de la información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16,521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3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Mantenimiento y conservación de vehículos terrestres, aéreos, marítimos, lacustres y fluviales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3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Instalación, reparación y mantenimiento de maquinaria y otros equipos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10,468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133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3581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Servicios de limpieza y manejo de desechos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76,200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12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Difusión por radio, televisión y otros medios de mensajes sobre programas y actividades gubernamentales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394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Servicios de creatividad, preproducción y producción de publicidad, excepto internet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169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3641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Servicios de revelado de fotografías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4767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886</Words>
  <Application>Microsoft Office PowerPoint</Application>
  <PresentationFormat>Presentación en pantalla (4:3)</PresentationFormat>
  <Paragraphs>324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5</cp:revision>
  <dcterms:created xsi:type="dcterms:W3CDTF">2015-03-18T20:32:31Z</dcterms:created>
  <dcterms:modified xsi:type="dcterms:W3CDTF">2015-03-20T00:29:55Z</dcterms:modified>
</cp:coreProperties>
</file>